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1" r:id="rId3"/>
    <p:sldId id="322" r:id="rId4"/>
    <p:sldId id="374" r:id="rId5"/>
    <p:sldId id="375" r:id="rId6"/>
    <p:sldId id="376" r:id="rId7"/>
    <p:sldId id="377" r:id="rId8"/>
    <p:sldId id="378" r:id="rId9"/>
    <p:sldId id="379" r:id="rId10"/>
    <p:sldId id="380" r:id="rId11"/>
    <p:sldId id="381" r:id="rId12"/>
    <p:sldId id="382" r:id="rId13"/>
    <p:sldId id="383" r:id="rId14"/>
    <p:sldId id="384" r:id="rId15"/>
    <p:sldId id="385" r:id="rId16"/>
    <p:sldId id="386" r:id="rId17"/>
    <p:sldId id="387" r:id="rId18"/>
    <p:sldId id="388" r:id="rId19"/>
    <p:sldId id="389" r:id="rId20"/>
    <p:sldId id="390" r:id="rId21"/>
    <p:sldId id="391" r:id="rId22"/>
    <p:sldId id="392" r:id="rId23"/>
    <p:sldId id="393" r:id="rId24"/>
    <p:sldId id="394" r:id="rId25"/>
    <p:sldId id="395" r:id="rId26"/>
    <p:sldId id="396" r:id="rId27"/>
    <p:sldId id="397" r:id="rId28"/>
    <p:sldId id="398" r:id="rId29"/>
    <p:sldId id="399" r:id="rId30"/>
    <p:sldId id="400" r:id="rId31"/>
    <p:sldId id="401" r:id="rId32"/>
    <p:sldId id="403" r:id="rId33"/>
    <p:sldId id="402" r:id="rId34"/>
    <p:sldId id="404" r:id="rId35"/>
    <p:sldId id="405" r:id="rId36"/>
    <p:sldId id="406" r:id="rId37"/>
    <p:sldId id="407" r:id="rId38"/>
    <p:sldId id="408" r:id="rId39"/>
    <p:sldId id="409" r:id="rId40"/>
    <p:sldId id="410" r:id="rId41"/>
    <p:sldId id="412" r:id="rId42"/>
    <p:sldId id="411" r:id="rId43"/>
    <p:sldId id="413" r:id="rId44"/>
    <p:sldId id="414" r:id="rId45"/>
    <p:sldId id="415" r:id="rId46"/>
    <p:sldId id="416" r:id="rId47"/>
    <p:sldId id="417" r:id="rId48"/>
    <p:sldId id="418" r:id="rId49"/>
    <p:sldId id="419" r:id="rId50"/>
    <p:sldId id="420" r:id="rId51"/>
    <p:sldId id="421" r:id="rId52"/>
    <p:sldId id="422" r:id="rId53"/>
    <p:sldId id="423" r:id="rId54"/>
    <p:sldId id="424" r:id="rId55"/>
    <p:sldId id="425" r:id="rId56"/>
    <p:sldId id="426" r:id="rId57"/>
    <p:sldId id="318" r:id="rId58"/>
    <p:sldId id="319" r:id="rId59"/>
    <p:sldId id="320" r:id="rId6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102"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AutoShape 9"/>
          <p:cNvSpPr>
            <a:spLocks noChangeArrowheads="1"/>
          </p:cNvSpPr>
          <p:nvPr/>
        </p:nvSpPr>
        <p:spPr bwMode="auto">
          <a:xfrm rot="10800000">
            <a:off x="5354638" y="6230938"/>
            <a:ext cx="927100" cy="514350"/>
          </a:xfrm>
          <a:prstGeom prst="leftArrow">
            <a:avLst>
              <a:gd name="adj1" fmla="val 51620"/>
              <a:gd name="adj2" fmla="val 51229"/>
            </a:avLst>
          </a:prstGeom>
          <a:gradFill rotWithShape="1">
            <a:gsLst>
              <a:gs pos="0">
                <a:srgbClr val="B7B7B7"/>
              </a:gs>
              <a:gs pos="100000">
                <a:srgbClr val="B7B7B7">
                  <a:gamma/>
                  <a:tint val="48627"/>
                  <a:invGamma/>
                  <a:alpha val="2000"/>
                </a:srgbClr>
              </a:gs>
            </a:gsLst>
            <a:lin ang="0" scaled="1"/>
          </a:gradFill>
          <a:ln w="12700">
            <a:noFill/>
            <a:miter lim="800000"/>
            <a:headEnd/>
            <a:tailEnd/>
          </a:ln>
          <a:effectLst/>
        </p:spPr>
        <p:txBody>
          <a:bodyPr rot="10800000" wrap="none" anchor="ctr"/>
          <a:lstStyle/>
          <a:p>
            <a:pPr algn="ctr">
              <a:defRPr/>
            </a:pPr>
            <a:r>
              <a:rPr lang="de-DE" sz="1400">
                <a:solidFill>
                  <a:schemeClr val="bg1"/>
                </a:solidFill>
                <a:latin typeface="Arial" pitchFamily="34" charset="0"/>
              </a:rPr>
              <a:t>Ihr Logo</a:t>
            </a:r>
          </a:p>
        </p:txBody>
      </p:sp>
      <p:pic>
        <p:nvPicPr>
          <p:cNvPr id="5" name="Picture 13" descr="PP small"/>
          <p:cNvPicPr>
            <a:picLocks noChangeAspect="1" noChangeArrowheads="1"/>
          </p:cNvPicPr>
          <p:nvPr/>
        </p:nvPicPr>
        <p:blipFill>
          <a:blip r:embed="rId3"/>
          <a:srcRect b="34532"/>
          <a:stretch>
            <a:fillRect/>
          </a:stretch>
        </p:blipFill>
        <p:spPr bwMode="auto">
          <a:xfrm>
            <a:off x="6499225" y="6324600"/>
            <a:ext cx="2419350" cy="303213"/>
          </a:xfrm>
          <a:prstGeom prst="rect">
            <a:avLst/>
          </a:prstGeom>
          <a:noFill/>
          <a:ln w="9525">
            <a:noFill/>
            <a:miter lim="800000"/>
            <a:headEnd/>
            <a:tailEnd/>
          </a:ln>
        </p:spPr>
      </p:pic>
      <p:sp>
        <p:nvSpPr>
          <p:cNvPr id="1045506" name="Rectangle 2"/>
          <p:cNvSpPr>
            <a:spLocks noGrp="1" noChangeArrowheads="1"/>
          </p:cNvSpPr>
          <p:nvPr>
            <p:ph type="ctrTitle" sz="quarter"/>
          </p:nvPr>
        </p:nvSpPr>
        <p:spPr>
          <a:xfrm>
            <a:off x="811213" y="2263775"/>
            <a:ext cx="7315200" cy="1323975"/>
          </a:xfrm>
        </p:spPr>
        <p:txBody>
          <a:bodyPr lIns="91440" rIns="91440" anchor="b"/>
          <a:lstStyle>
            <a:lvl1pPr algn="ctr">
              <a:lnSpc>
                <a:spcPct val="115000"/>
              </a:lnSpc>
              <a:defRPr sz="4000" i="1"/>
            </a:lvl1pPr>
          </a:lstStyle>
          <a:p>
            <a:r>
              <a:rPr lang="es-ES" smtClean="0"/>
              <a:t>Haga clic para modificar el estilo de título del patrón</a:t>
            </a:r>
            <a:endParaRPr lang="es-MX"/>
          </a:p>
        </p:txBody>
      </p:sp>
      <p:sp>
        <p:nvSpPr>
          <p:cNvPr id="1045507" name="Rectangle 3"/>
          <p:cNvSpPr>
            <a:spLocks noGrp="1" noChangeArrowheads="1"/>
          </p:cNvSpPr>
          <p:nvPr>
            <p:ph type="subTitle" sz="quarter" idx="1"/>
          </p:nvPr>
        </p:nvSpPr>
        <p:spPr>
          <a:xfrm>
            <a:off x="811213" y="3829050"/>
            <a:ext cx="7323137" cy="904875"/>
          </a:xfrm>
        </p:spPr>
        <p:txBody>
          <a:bodyPr lIns="91440" tIns="45720" rIns="91440" bIns="45720"/>
          <a:lstStyle>
            <a:lvl1pPr marL="0" indent="0" algn="ctr">
              <a:spcBef>
                <a:spcPct val="0"/>
              </a:spcBef>
              <a:buFont typeface="Wingdings" pitchFamily="2" charset="2"/>
              <a:buNone/>
              <a:defRPr sz="2000" b="1"/>
            </a:lvl1pPr>
          </a:lstStyle>
          <a:p>
            <a:r>
              <a:rPr lang="es-ES" smtClean="0"/>
              <a:t>Haga clic para modificar el estilo de subtítulo del patrón</a:t>
            </a:r>
            <a:endParaRPr lang="es-MX"/>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6375" y="1031875"/>
            <a:ext cx="2044700" cy="47625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19100" y="1031875"/>
            <a:ext cx="5984875" cy="47625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23863" y="1755775"/>
            <a:ext cx="4011612"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587875" y="1755775"/>
            <a:ext cx="40132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endParaRPr lang="es-MX"/>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19100" y="1031875"/>
            <a:ext cx="8181975" cy="600075"/>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s-MX" smtClean="0"/>
              <a:t>Haga clic para modificar el estilo de título del patrón</a:t>
            </a:r>
          </a:p>
        </p:txBody>
      </p:sp>
      <p:sp>
        <p:nvSpPr>
          <p:cNvPr id="3075" name="Rectangle 3"/>
          <p:cNvSpPr>
            <a:spLocks noGrp="1" noChangeArrowheads="1"/>
          </p:cNvSpPr>
          <p:nvPr>
            <p:ph type="body" idx="1"/>
          </p:nvPr>
        </p:nvSpPr>
        <p:spPr bwMode="auto">
          <a:xfrm>
            <a:off x="423863" y="1755775"/>
            <a:ext cx="8177212" cy="4038600"/>
          </a:xfrm>
          <a:prstGeom prst="rect">
            <a:avLst/>
          </a:prstGeom>
          <a:noFill/>
          <a:ln w="9525">
            <a:noFill/>
            <a:miter lim="800000"/>
            <a:headEnd/>
            <a:tailEnd/>
          </a:ln>
        </p:spPr>
        <p:txBody>
          <a:bodyPr vert="horz" wrap="square" lIns="90000" tIns="90000" rIns="72000" bIns="9000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1044485" name="Rectangle 5"/>
          <p:cNvSpPr>
            <a:spLocks noGrp="1" noChangeArrowheads="1"/>
          </p:cNvSpPr>
          <p:nvPr>
            <p:ph type="ftr" sz="quarter" idx="3"/>
          </p:nvPr>
        </p:nvSpPr>
        <p:spPr bwMode="auto">
          <a:xfrm>
            <a:off x="200025" y="6437313"/>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chemeClr val="bg1"/>
                </a:solidFill>
                <a:latin typeface="Arial" pitchFamily="34" charset="0"/>
              </a:defRPr>
            </a:lvl1pPr>
          </a:lstStyle>
          <a:p>
            <a:endParaRPr lang="es-MX"/>
          </a:p>
        </p:txBody>
      </p:sp>
      <p:sp>
        <p:nvSpPr>
          <p:cNvPr id="1044494" name="AutoShape 14"/>
          <p:cNvSpPr>
            <a:spLocks noChangeArrowheads="1"/>
          </p:cNvSpPr>
          <p:nvPr/>
        </p:nvSpPr>
        <p:spPr bwMode="auto">
          <a:xfrm rot="10800000">
            <a:off x="5354638" y="6230938"/>
            <a:ext cx="927100" cy="514350"/>
          </a:xfrm>
          <a:prstGeom prst="leftArrow">
            <a:avLst>
              <a:gd name="adj1" fmla="val 51620"/>
              <a:gd name="adj2" fmla="val 51229"/>
            </a:avLst>
          </a:prstGeom>
          <a:gradFill rotWithShape="1">
            <a:gsLst>
              <a:gs pos="0">
                <a:srgbClr val="B7B7B7"/>
              </a:gs>
              <a:gs pos="100000">
                <a:srgbClr val="B7B7B7">
                  <a:gamma/>
                  <a:tint val="48627"/>
                  <a:invGamma/>
                  <a:alpha val="2000"/>
                </a:srgbClr>
              </a:gs>
            </a:gsLst>
            <a:lin ang="0" scaled="1"/>
          </a:gradFill>
          <a:ln w="12700">
            <a:noFill/>
            <a:miter lim="800000"/>
            <a:headEnd/>
            <a:tailEnd/>
          </a:ln>
          <a:effectLst/>
        </p:spPr>
        <p:txBody>
          <a:bodyPr rot="10800000" wrap="none" anchor="ctr"/>
          <a:lstStyle/>
          <a:p>
            <a:pPr algn="ctr">
              <a:defRPr/>
            </a:pPr>
            <a:r>
              <a:rPr lang="de-DE" sz="1400">
                <a:solidFill>
                  <a:schemeClr val="bg1"/>
                </a:solidFill>
                <a:latin typeface="Arial" pitchFamily="34" charset="0"/>
              </a:rPr>
              <a:t>Your Logo</a:t>
            </a:r>
          </a:p>
        </p:txBody>
      </p:sp>
      <p:pic>
        <p:nvPicPr>
          <p:cNvPr id="3078" name="Picture 17" descr="PP small"/>
          <p:cNvPicPr>
            <a:picLocks noChangeAspect="1" noChangeArrowheads="1"/>
          </p:cNvPicPr>
          <p:nvPr/>
        </p:nvPicPr>
        <p:blipFill>
          <a:blip r:embed="rId14"/>
          <a:srcRect b="34532"/>
          <a:stretch>
            <a:fillRect/>
          </a:stretch>
        </p:blipFill>
        <p:spPr bwMode="auto">
          <a:xfrm>
            <a:off x="6499225" y="6324600"/>
            <a:ext cx="2419350" cy="3032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r"/>
  </p:transition>
  <p:txStyles>
    <p:titleStyle>
      <a:lvl1pPr algn="l" rtl="0" eaLnBrk="1" fontAlgn="base" hangingPunct="1">
        <a:spcBef>
          <a:spcPct val="0"/>
        </a:spcBef>
        <a:spcAft>
          <a:spcPct val="0"/>
        </a:spcAft>
        <a:defRPr sz="2800" b="1">
          <a:solidFill>
            <a:schemeClr val="tx1"/>
          </a:solidFill>
          <a:latin typeface="+mj-lt"/>
          <a:ea typeface="+mj-ea"/>
          <a:cs typeface="+mj-cs"/>
        </a:defRPr>
      </a:lvl1pPr>
      <a:lvl2pPr algn="l" rtl="0" eaLnBrk="1" fontAlgn="base" hangingPunct="1">
        <a:spcBef>
          <a:spcPct val="0"/>
        </a:spcBef>
        <a:spcAft>
          <a:spcPct val="0"/>
        </a:spcAft>
        <a:defRPr sz="2800" b="1">
          <a:solidFill>
            <a:schemeClr val="tx1"/>
          </a:solidFill>
          <a:latin typeface="Arial" pitchFamily="34" charset="0"/>
        </a:defRPr>
      </a:lvl2pPr>
      <a:lvl3pPr algn="l" rtl="0" eaLnBrk="1" fontAlgn="base" hangingPunct="1">
        <a:spcBef>
          <a:spcPct val="0"/>
        </a:spcBef>
        <a:spcAft>
          <a:spcPct val="0"/>
        </a:spcAft>
        <a:defRPr sz="2800" b="1">
          <a:solidFill>
            <a:schemeClr val="tx1"/>
          </a:solidFill>
          <a:latin typeface="Arial" pitchFamily="34" charset="0"/>
        </a:defRPr>
      </a:lvl3pPr>
      <a:lvl4pPr algn="l" rtl="0" eaLnBrk="1" fontAlgn="base" hangingPunct="1">
        <a:spcBef>
          <a:spcPct val="0"/>
        </a:spcBef>
        <a:spcAft>
          <a:spcPct val="0"/>
        </a:spcAft>
        <a:defRPr sz="2800" b="1">
          <a:solidFill>
            <a:schemeClr val="tx1"/>
          </a:solidFill>
          <a:latin typeface="Arial" pitchFamily="34" charset="0"/>
        </a:defRPr>
      </a:lvl4pPr>
      <a:lvl5pPr algn="l" rtl="0" eaLnBrk="1" fontAlgn="base" hangingPunct="1">
        <a:spcBef>
          <a:spcPct val="0"/>
        </a:spcBef>
        <a:spcAft>
          <a:spcPct val="0"/>
        </a:spcAft>
        <a:defRPr sz="2800" b="1">
          <a:solidFill>
            <a:schemeClr val="tx1"/>
          </a:solidFill>
          <a:latin typeface="Arial" pitchFamily="34" charset="0"/>
        </a:defRPr>
      </a:lvl5pPr>
      <a:lvl6pPr marL="457200" algn="l" rtl="0" eaLnBrk="1" fontAlgn="base" hangingPunct="1">
        <a:spcBef>
          <a:spcPct val="0"/>
        </a:spcBef>
        <a:spcAft>
          <a:spcPct val="0"/>
        </a:spcAft>
        <a:defRPr sz="2800" b="1">
          <a:solidFill>
            <a:schemeClr val="tx1"/>
          </a:solidFill>
          <a:latin typeface="Arial" pitchFamily="34" charset="0"/>
        </a:defRPr>
      </a:lvl6pPr>
      <a:lvl7pPr marL="914400" algn="l" rtl="0" eaLnBrk="1" fontAlgn="base" hangingPunct="1">
        <a:spcBef>
          <a:spcPct val="0"/>
        </a:spcBef>
        <a:spcAft>
          <a:spcPct val="0"/>
        </a:spcAft>
        <a:defRPr sz="2800" b="1">
          <a:solidFill>
            <a:schemeClr val="tx1"/>
          </a:solidFill>
          <a:latin typeface="Arial" pitchFamily="34" charset="0"/>
        </a:defRPr>
      </a:lvl7pPr>
      <a:lvl8pPr marL="1371600" algn="l" rtl="0" eaLnBrk="1" fontAlgn="base" hangingPunct="1">
        <a:spcBef>
          <a:spcPct val="0"/>
        </a:spcBef>
        <a:spcAft>
          <a:spcPct val="0"/>
        </a:spcAft>
        <a:defRPr sz="2800" b="1">
          <a:solidFill>
            <a:schemeClr val="tx1"/>
          </a:solidFill>
          <a:latin typeface="Arial" pitchFamily="34" charset="0"/>
        </a:defRPr>
      </a:lvl8pPr>
      <a:lvl9pPr marL="1828800" algn="l" rtl="0" eaLnBrk="1" fontAlgn="base" hangingPunct="1">
        <a:spcBef>
          <a:spcPct val="0"/>
        </a:spcBef>
        <a:spcAft>
          <a:spcPct val="0"/>
        </a:spcAft>
        <a:defRPr sz="2800" b="1">
          <a:solidFill>
            <a:schemeClr val="tx1"/>
          </a:solidFill>
          <a:latin typeface="Arial" pitchFamily="34" charset="0"/>
        </a:defRPr>
      </a:lvl9pPr>
    </p:titleStyle>
    <p:bodyStyle>
      <a:lvl1pPr marL="347663" indent="-347663" algn="l" defTabSz="801688" rtl="0" eaLnBrk="1" fontAlgn="base" hangingPunct="1">
        <a:spcBef>
          <a:spcPct val="75000"/>
        </a:spcBef>
        <a:spcAft>
          <a:spcPct val="0"/>
        </a:spcAft>
        <a:buClr>
          <a:schemeClr val="hlink"/>
        </a:buClr>
        <a:buSzPct val="90000"/>
        <a:buFont typeface="Wingdings" pitchFamily="2" charset="2"/>
        <a:buChar char="p"/>
        <a:defRPr>
          <a:solidFill>
            <a:schemeClr val="tx1"/>
          </a:solidFill>
          <a:latin typeface="+mn-lt"/>
          <a:ea typeface="+mn-ea"/>
          <a:cs typeface="+mn-cs"/>
        </a:defRPr>
      </a:lvl1pPr>
      <a:lvl2pPr marL="365125" indent="333375" algn="l" defTabSz="801688" rtl="0" eaLnBrk="1" fontAlgn="base" hangingPunct="1">
        <a:spcBef>
          <a:spcPct val="75000"/>
        </a:spcBef>
        <a:spcAft>
          <a:spcPct val="0"/>
        </a:spcAft>
        <a:buClr>
          <a:schemeClr val="hlink"/>
        </a:buClr>
        <a:buSzPct val="90000"/>
        <a:buFont typeface="Wingdings" pitchFamily="2" charset="2"/>
        <a:buChar char="p"/>
        <a:defRPr>
          <a:solidFill>
            <a:schemeClr val="tx1"/>
          </a:solidFill>
          <a:latin typeface="+mn-lt"/>
        </a:defRPr>
      </a:lvl2pPr>
      <a:lvl3pPr marL="1149350" indent="-433388" algn="l" defTabSz="801688" rtl="0" eaLnBrk="1" fontAlgn="base" hangingPunct="1">
        <a:spcBef>
          <a:spcPct val="75000"/>
        </a:spcBef>
        <a:spcAft>
          <a:spcPct val="0"/>
        </a:spcAft>
        <a:buClr>
          <a:schemeClr val="hlink"/>
        </a:buClr>
        <a:buSzPct val="90000"/>
        <a:buFont typeface="Wingdings" pitchFamily="2" charset="2"/>
        <a:buChar char="p"/>
        <a:defRPr>
          <a:solidFill>
            <a:schemeClr val="tx1"/>
          </a:solidFill>
          <a:latin typeface="+mn-lt"/>
        </a:defRPr>
      </a:lvl3pPr>
      <a:lvl4pPr marL="1530350" indent="-3635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4pPr>
      <a:lvl5pPr marL="1887538" indent="-587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5pPr>
      <a:lvl6pPr marL="23447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6pPr>
      <a:lvl7pPr marL="28019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7pPr>
      <a:lvl8pPr marL="32591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8pPr>
      <a:lvl9pPr marL="3716338" algn="l" defTabSz="801688" rtl="0" eaLnBrk="1" fontAlgn="base" hangingPunct="1">
        <a:spcBef>
          <a:spcPct val="75000"/>
        </a:spcBef>
        <a:spcAft>
          <a:spcPct val="0"/>
        </a:spcAft>
        <a:buClr>
          <a:schemeClr val="hlink"/>
        </a:buClr>
        <a:buSzPct val="90000"/>
        <a:buFont typeface="Wingdings" pitchFamily="2" charset="2"/>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UNIDAD III. CONCEPCIONES DEL DERECHO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3.1.1. FORMALISMO JURÍDICO</a:t>
            </a:r>
            <a:endParaRPr lang="es-MX" dirty="0"/>
          </a:p>
        </p:txBody>
      </p:sp>
      <p:sp>
        <p:nvSpPr>
          <p:cNvPr id="3" name="2 Marcador de contenido"/>
          <p:cNvSpPr>
            <a:spLocks noGrp="1"/>
          </p:cNvSpPr>
          <p:nvPr>
            <p:ph idx="1"/>
          </p:nvPr>
        </p:nvSpPr>
        <p:spPr/>
        <p:txBody>
          <a:bodyPr>
            <a:normAutofit/>
          </a:bodyPr>
          <a:lstStyle/>
          <a:p>
            <a:pPr algn="just">
              <a:lnSpc>
                <a:spcPct val="170000"/>
              </a:lnSpc>
            </a:pPr>
            <a:r>
              <a:rPr lang="es-MX" sz="2400" dirty="0" smtClean="0"/>
              <a:t>Las normas jurídicas, además de guiar la conducta de los destinatarios guían la acción de los órganos aplicadores del Derecho, los cuales deciden (justifican sus decisiones) haciendo uso del derecho aplicable a la controversia, guiando normativamente el comportamiento.</a:t>
            </a:r>
            <a:endParaRPr lang="es-MX" sz="2400" dirty="0"/>
          </a:p>
        </p:txBody>
      </p:sp>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3.1.2. NORMATIVISMO JURÍDICO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3.1.2. NORMATIVISMO JURÍDICO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a:t>
            </a:r>
            <a:r>
              <a:rPr lang="es-MX" sz="2400" dirty="0" err="1" smtClean="0"/>
              <a:t>normativismo</a:t>
            </a:r>
            <a:r>
              <a:rPr lang="es-MX" sz="2400" dirty="0" smtClean="0"/>
              <a:t>” es aquella doctrina, según la cual un hecho es jurídico cuando es considerado en función de una norma jurídica que le atribuye determinadas consecuencias.</a:t>
            </a:r>
            <a:endParaRPr lang="es-MX" sz="2400" dirty="0"/>
          </a:p>
        </p:txBody>
      </p:sp>
      <p:pic>
        <p:nvPicPr>
          <p:cNvPr id="3074" name="Picture 2"/>
          <p:cNvPicPr>
            <a:picLocks noChangeAspect="1" noChangeArrowheads="1"/>
          </p:cNvPicPr>
          <p:nvPr/>
        </p:nvPicPr>
        <p:blipFill>
          <a:blip r:embed="rId2"/>
          <a:srcRect/>
          <a:stretch>
            <a:fillRect/>
          </a:stretch>
        </p:blipFill>
        <p:spPr bwMode="auto">
          <a:xfrm>
            <a:off x="4286248" y="4000504"/>
            <a:ext cx="2619375" cy="1743075"/>
          </a:xfrm>
          <a:prstGeom prst="rect">
            <a:avLst/>
          </a:prstGeom>
          <a:noFill/>
          <a:ln w="9525">
            <a:noFill/>
            <a:miter lim="800000"/>
            <a:headEnd/>
            <a:tailEnd/>
          </a:ln>
          <a:effectLst/>
        </p:spPr>
      </p:pic>
    </p:spTree>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3.1.3. REALISMO JURÍDICO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3.1.3. REALISMO JURÍDICO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“realismo jurídico” es una doctrina que enfoca el derecho desde el punto de vista de los jueces. Va asociado con el escepticismo hacia la objetividad de las reglas.</a:t>
            </a:r>
            <a:endParaRPr lang="es-MX" sz="2400" dirty="0"/>
          </a:p>
        </p:txBody>
      </p:sp>
      <p:pic>
        <p:nvPicPr>
          <p:cNvPr id="4098" name="Picture 2"/>
          <p:cNvPicPr>
            <a:picLocks noChangeAspect="1" noChangeArrowheads="1"/>
          </p:cNvPicPr>
          <p:nvPr/>
        </p:nvPicPr>
        <p:blipFill>
          <a:blip r:embed="rId2"/>
          <a:srcRect/>
          <a:stretch>
            <a:fillRect/>
          </a:stretch>
        </p:blipFill>
        <p:spPr bwMode="auto">
          <a:xfrm>
            <a:off x="3571868" y="3929066"/>
            <a:ext cx="2066925" cy="2066925"/>
          </a:xfrm>
          <a:prstGeom prst="rect">
            <a:avLst/>
          </a:prstGeom>
          <a:noFill/>
          <a:ln w="9525">
            <a:noFill/>
            <a:miter lim="800000"/>
            <a:headEnd/>
            <a:tailEnd/>
          </a:ln>
          <a:effectLst/>
        </p:spPr>
      </p:pic>
    </p:spTree>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3.1.4. IUSNATURALISMO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3.1.4. IUSNATURALISMO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a:t>
            </a:r>
            <a:r>
              <a:rPr lang="es-MX" sz="2400" dirty="0" err="1" smtClean="0"/>
              <a:t>iusnaturalismo</a:t>
            </a:r>
            <a:r>
              <a:rPr lang="es-MX" sz="2400" dirty="0" smtClean="0"/>
              <a:t> afirma la superioridad del Derecho natural sobre el derecho positivo (escrito).</a:t>
            </a:r>
          </a:p>
        </p:txBody>
      </p:sp>
      <p:pic>
        <p:nvPicPr>
          <p:cNvPr id="5122" name="Picture 2"/>
          <p:cNvPicPr>
            <a:picLocks noChangeAspect="1" noChangeArrowheads="1"/>
          </p:cNvPicPr>
          <p:nvPr/>
        </p:nvPicPr>
        <p:blipFill>
          <a:blip r:embed="rId2"/>
          <a:srcRect/>
          <a:stretch>
            <a:fillRect/>
          </a:stretch>
        </p:blipFill>
        <p:spPr bwMode="auto">
          <a:xfrm>
            <a:off x="3714744" y="3929066"/>
            <a:ext cx="1885950" cy="1895475"/>
          </a:xfrm>
          <a:prstGeom prst="rect">
            <a:avLst/>
          </a:prstGeom>
          <a:noFill/>
          <a:ln w="9525">
            <a:noFill/>
            <a:miter lim="800000"/>
            <a:headEnd/>
            <a:tailEnd/>
          </a:ln>
          <a:effectLst/>
        </p:spPr>
      </p:pic>
    </p:spTree>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3.1.4. IUSNATURALISMO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Derecho natural es el conjunto de primeros principios éticos, muy generales, de los cuales el legislador humano debe tomar su inspiración para la formulación de las reglas de Derecho positivo; este último, según la conocida exposición de Santo Tomás, procede de lo que es natural.</a:t>
            </a:r>
            <a:endParaRPr lang="es-MX" sz="2400" dirty="0"/>
          </a:p>
        </p:txBody>
      </p:sp>
    </p:spTree>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3.1.5. MARXISMO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3.1.5. MARXISMO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Tesis que toma como base con respecto del derecho que se desarrolla conjuntamente con la propiedad privada, como resultado de la desintegración de la comunidad natural.</a:t>
            </a:r>
            <a:endParaRPr lang="es-MX" sz="2400" dirty="0"/>
          </a:p>
        </p:txBody>
      </p:sp>
      <p:pic>
        <p:nvPicPr>
          <p:cNvPr id="6146" name="Picture 2"/>
          <p:cNvPicPr>
            <a:picLocks noChangeAspect="1" noChangeArrowheads="1"/>
          </p:cNvPicPr>
          <p:nvPr/>
        </p:nvPicPr>
        <p:blipFill>
          <a:blip r:embed="rId2"/>
          <a:srcRect/>
          <a:stretch>
            <a:fillRect/>
          </a:stretch>
        </p:blipFill>
        <p:spPr bwMode="auto">
          <a:xfrm>
            <a:off x="4286248" y="3786190"/>
            <a:ext cx="1409700" cy="1876425"/>
          </a:xfrm>
          <a:prstGeom prst="rect">
            <a:avLst/>
          </a:prstGeom>
          <a:noFill/>
          <a:ln w="9525">
            <a:noFill/>
            <a:miter lim="800000"/>
            <a:headEnd/>
            <a:tailEnd/>
          </a:ln>
          <a:effectLst/>
        </p:spPr>
      </p:pic>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idx="1"/>
          </p:nvPr>
        </p:nvSpPr>
        <p:spPr/>
        <p:txBody>
          <a:bodyPr/>
          <a:lstStyle/>
          <a:p>
            <a:r>
              <a:rPr lang="es-MX" b="1" dirty="0" smtClean="0"/>
              <a:t>3.1. CONCEPCIONES DEL DERECHO</a:t>
            </a:r>
          </a:p>
          <a:p>
            <a:pPr lvl="1"/>
            <a:r>
              <a:rPr lang="es-MX" b="1" dirty="0" smtClean="0"/>
              <a:t>3.1.1. FORMALISMO JURÍDICO</a:t>
            </a:r>
          </a:p>
          <a:p>
            <a:pPr lvl="1"/>
            <a:r>
              <a:rPr lang="es-MX" b="1" dirty="0" smtClean="0"/>
              <a:t>3.1.2. NORMATIVISMO JURÍDICO</a:t>
            </a:r>
          </a:p>
          <a:p>
            <a:pPr lvl="1"/>
            <a:r>
              <a:rPr lang="es-MX" b="1" dirty="0" smtClean="0"/>
              <a:t>3.1.3. REALISMO JURÍDICO</a:t>
            </a:r>
          </a:p>
          <a:p>
            <a:pPr lvl="1"/>
            <a:r>
              <a:rPr lang="es-MX" b="1" dirty="0" smtClean="0"/>
              <a:t>3.1.4. IUSNATURALISMO</a:t>
            </a:r>
          </a:p>
          <a:p>
            <a:pPr lvl="1"/>
            <a:r>
              <a:rPr lang="es-MX" b="1" dirty="0" smtClean="0"/>
              <a:t>3.1.5. MARXISMO</a:t>
            </a:r>
          </a:p>
          <a:p>
            <a:r>
              <a:rPr lang="es-MX" b="1" dirty="0" smtClean="0"/>
              <a:t>3.2. LAS DEFINICIONES DEL DERECHO</a:t>
            </a:r>
          </a:p>
          <a:p>
            <a:pPr lvl="1"/>
            <a:r>
              <a:rPr lang="es-MX" b="1" dirty="0" smtClean="0"/>
              <a:t>3.2.1. PROBLEMAS DE VAGUEDAD Y AMBIGÜEDAD</a:t>
            </a:r>
            <a:endParaRPr lang="es-MX" dirty="0"/>
          </a:p>
        </p:txBody>
      </p:sp>
    </p:spTree>
  </p:cSld>
  <p:clrMapOvr>
    <a:masterClrMapping/>
  </p:clrMapOvr>
  <p:transition spd="med">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 LAS DEFINICIONES DEL DERECHO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 LAS DEFINICIONES DEL DERECHO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Derecho es el conjunto de normas jurídicas tendentes a regular la conducta del hombre en sociedad.</a:t>
            </a:r>
          </a:p>
        </p:txBody>
      </p:sp>
      <p:pic>
        <p:nvPicPr>
          <p:cNvPr id="7170" name="Picture 2"/>
          <p:cNvPicPr>
            <a:picLocks noChangeAspect="1" noChangeArrowheads="1"/>
          </p:cNvPicPr>
          <p:nvPr/>
        </p:nvPicPr>
        <p:blipFill>
          <a:blip r:embed="rId2"/>
          <a:srcRect/>
          <a:stretch>
            <a:fillRect/>
          </a:stretch>
        </p:blipFill>
        <p:spPr bwMode="auto">
          <a:xfrm>
            <a:off x="2500298" y="3500438"/>
            <a:ext cx="4421441" cy="2128842"/>
          </a:xfrm>
          <a:prstGeom prst="rect">
            <a:avLst/>
          </a:prstGeom>
          <a:noFill/>
          <a:ln w="9525">
            <a:noFill/>
            <a:miter lim="800000"/>
            <a:headEnd/>
            <a:tailEnd/>
          </a:ln>
          <a:effectLst/>
        </p:spPr>
      </p:pic>
    </p:spTree>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 LAS DEFINICIONES DEL DERECHO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La palabra Derecho proviene del latín </a:t>
            </a:r>
            <a:r>
              <a:rPr lang="es-MX" sz="2400" i="1" dirty="0" err="1" smtClean="0"/>
              <a:t>directum</a:t>
            </a:r>
            <a:r>
              <a:rPr lang="es-MX" sz="2400" dirty="0" smtClean="0"/>
              <a:t>, el cual deriva de </a:t>
            </a:r>
            <a:r>
              <a:rPr lang="es-MX" sz="2400" i="1" dirty="0" err="1" smtClean="0"/>
              <a:t>dirigere</a:t>
            </a:r>
            <a:r>
              <a:rPr lang="es-MX" sz="2400" dirty="0" smtClean="0"/>
              <a:t> “enderezar” “dirigir”, “encaminar”; a su vez, de </a:t>
            </a:r>
            <a:r>
              <a:rPr lang="es-MX" sz="2400" i="1" dirty="0" err="1" smtClean="0"/>
              <a:t>regere</a:t>
            </a:r>
            <a:r>
              <a:rPr lang="es-MX" sz="2400" dirty="0" smtClean="0"/>
              <a:t>, </a:t>
            </a:r>
            <a:r>
              <a:rPr lang="es-MX" sz="2400" i="1" dirty="0" err="1" smtClean="0"/>
              <a:t>rexi</a:t>
            </a:r>
            <a:r>
              <a:rPr lang="es-MX" sz="2400" dirty="0" smtClean="0"/>
              <a:t>, </a:t>
            </a:r>
            <a:r>
              <a:rPr lang="es-MX" sz="2400" i="1" dirty="0" err="1" smtClean="0"/>
              <a:t>rectum</a:t>
            </a:r>
            <a:r>
              <a:rPr lang="es-MX" sz="2400" dirty="0" smtClean="0"/>
              <a:t> ―conducir‖, ― guiar‖, ―</a:t>
            </a:r>
            <a:r>
              <a:rPr lang="es-MX" sz="2400" u="sng" dirty="0" smtClean="0"/>
              <a:t>conducir rectamente bien</a:t>
            </a:r>
            <a:r>
              <a:rPr lang="es-MX" sz="2400" dirty="0" smtClean="0"/>
              <a:t>‖. </a:t>
            </a:r>
            <a:endParaRPr lang="es-MX" sz="2400" dirty="0"/>
          </a:p>
        </p:txBody>
      </p:sp>
    </p:spTree>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3.2.1. PROBLEMAS DE VAGUEDAD Y AMBIGÜEDAD</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Respecto de la terminología, la expresión “Derecho” no posee una acepción única sino que al contrario, implica varios significados entre sí relacionados. </a:t>
            </a:r>
          </a:p>
        </p:txBody>
      </p:sp>
      <p:pic>
        <p:nvPicPr>
          <p:cNvPr id="8194" name="Picture 2"/>
          <p:cNvPicPr>
            <a:picLocks noChangeAspect="1" noChangeArrowheads="1"/>
          </p:cNvPicPr>
          <p:nvPr/>
        </p:nvPicPr>
        <p:blipFill>
          <a:blip r:embed="rId2"/>
          <a:srcRect/>
          <a:stretch>
            <a:fillRect/>
          </a:stretch>
        </p:blipFill>
        <p:spPr bwMode="auto">
          <a:xfrm>
            <a:off x="3500430" y="3643314"/>
            <a:ext cx="2143125" cy="2143125"/>
          </a:xfrm>
          <a:prstGeom prst="rect">
            <a:avLst/>
          </a:prstGeom>
          <a:noFill/>
          <a:ln w="9525">
            <a:noFill/>
            <a:miter lim="800000"/>
            <a:headEnd/>
            <a:tailEnd/>
          </a:ln>
          <a:effectLst/>
        </p:spPr>
      </p:pic>
    </p:spTree>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El concepto de “Derecho”, no tiene un carácter unívoco, ya que su aplicación en el lenguaje cotidiano y en el propiamente jurídico no se refiere a una misma situación. Verbigracia: una cosa es el Derecho como disciplina y otra el Derecho como fenómeno social que es estudiado por la disciplina que, para aumentar la confusión, utiliza el mismo nombre.</a:t>
            </a:r>
          </a:p>
        </p:txBody>
      </p:sp>
    </p:spTree>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El Derecho se relaciona con ideas como la libertad, la justicia, la igualdad, el bien común, que suscitan la exaltación sobre todo porque a éstas se otorgan predicados dirigidos más a la persuasión, a mover la voluntad, que al convencimiento. </a:t>
            </a:r>
          </a:p>
        </p:txBody>
      </p:sp>
      <p:pic>
        <p:nvPicPr>
          <p:cNvPr id="9218" name="Picture 2"/>
          <p:cNvPicPr>
            <a:picLocks noChangeAspect="1" noChangeArrowheads="1"/>
          </p:cNvPicPr>
          <p:nvPr/>
        </p:nvPicPr>
        <p:blipFill>
          <a:blip r:embed="rId2"/>
          <a:srcRect/>
          <a:stretch>
            <a:fillRect/>
          </a:stretch>
        </p:blipFill>
        <p:spPr bwMode="auto">
          <a:xfrm>
            <a:off x="4143372" y="4643446"/>
            <a:ext cx="3028950" cy="1514475"/>
          </a:xfrm>
          <a:prstGeom prst="rect">
            <a:avLst/>
          </a:prstGeom>
          <a:noFill/>
          <a:ln w="9525">
            <a:noFill/>
            <a:miter lim="800000"/>
            <a:headEnd/>
            <a:tailEnd/>
          </a:ln>
          <a:effectLst/>
        </p:spPr>
      </p:pic>
    </p:spTree>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No es extraño que en una interlocución se utilice la palabra “Derecho” como sinónimo de justicia o libertad, por ejemplo, con sentidos perfectamente contrapuestos.</a:t>
            </a:r>
            <a:endParaRPr lang="es-MX" sz="2400" dirty="0"/>
          </a:p>
        </p:txBody>
      </p:sp>
      <p:pic>
        <p:nvPicPr>
          <p:cNvPr id="10242" name="Picture 2"/>
          <p:cNvPicPr>
            <a:picLocks noChangeAspect="1" noChangeArrowheads="1"/>
          </p:cNvPicPr>
          <p:nvPr/>
        </p:nvPicPr>
        <p:blipFill>
          <a:blip r:embed="rId2"/>
          <a:srcRect/>
          <a:stretch>
            <a:fillRect/>
          </a:stretch>
        </p:blipFill>
        <p:spPr bwMode="auto">
          <a:xfrm>
            <a:off x="3428992" y="3929066"/>
            <a:ext cx="2543175" cy="1800225"/>
          </a:xfrm>
          <a:prstGeom prst="rect">
            <a:avLst/>
          </a:prstGeom>
          <a:noFill/>
          <a:ln w="9525">
            <a:noFill/>
            <a:miter lim="800000"/>
            <a:headEnd/>
            <a:tailEnd/>
          </a:ln>
          <a:effectLst/>
        </p:spPr>
      </p:pic>
    </p:spTree>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lnSpcReduction="10000"/>
          </a:bodyPr>
          <a:lstStyle/>
          <a:p>
            <a:pPr algn="just">
              <a:lnSpc>
                <a:spcPct val="160000"/>
              </a:lnSpc>
            </a:pPr>
            <a:r>
              <a:rPr lang="es-MX" sz="2400" dirty="0" smtClean="0"/>
              <a:t>Por otro lado, la Ciencia Jurídica, la Sociología, la Antropología y la Psicología, que estudian el fenómeno del “Derecho”, implican múltiples posturas teóricas que, en función de sus propios presupuestos teóricos definirán, en este caso, el Derecho. Muchas de esas definiciones coincidirán en algunos rasgos o diferirán diametralmente.</a:t>
            </a:r>
          </a:p>
        </p:txBody>
      </p:sp>
    </p:spTree>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3.2.1. PROBLEMAS DE VAGUEDAD Y AMBIGÜEDAD</a:t>
            </a:r>
            <a:endParaRPr lang="es-MX" dirty="0"/>
          </a:p>
        </p:txBody>
      </p:sp>
      <p:sp>
        <p:nvSpPr>
          <p:cNvPr id="3" name="2 Marcador de contenido"/>
          <p:cNvSpPr>
            <a:spLocks noGrp="1"/>
          </p:cNvSpPr>
          <p:nvPr>
            <p:ph idx="1"/>
          </p:nvPr>
        </p:nvSpPr>
        <p:spPr/>
        <p:txBody>
          <a:bodyPr>
            <a:normAutofit/>
          </a:bodyPr>
          <a:lstStyle/>
          <a:p>
            <a:pPr algn="just">
              <a:lnSpc>
                <a:spcPct val="160000"/>
              </a:lnSpc>
            </a:pPr>
            <a:r>
              <a:rPr lang="es-MX" sz="2400" dirty="0" smtClean="0"/>
              <a:t>Así el Derecho tiene tres aspectos distintos y complementarios llamados dimensiones, y éstas son: </a:t>
            </a:r>
          </a:p>
          <a:p>
            <a:pPr lvl="2" algn="just">
              <a:lnSpc>
                <a:spcPct val="160000"/>
              </a:lnSpc>
            </a:pPr>
            <a:r>
              <a:rPr lang="es-MX" sz="2400" dirty="0" smtClean="0"/>
              <a:t>como hecho social,</a:t>
            </a:r>
          </a:p>
          <a:p>
            <a:pPr lvl="2" algn="just">
              <a:lnSpc>
                <a:spcPct val="160000"/>
              </a:lnSpc>
            </a:pPr>
            <a:r>
              <a:rPr lang="es-MX" sz="2400" dirty="0" smtClean="0"/>
              <a:t>como norma jurídica y </a:t>
            </a:r>
          </a:p>
          <a:p>
            <a:pPr lvl="2" algn="just">
              <a:lnSpc>
                <a:spcPct val="160000"/>
              </a:lnSpc>
            </a:pPr>
            <a:r>
              <a:rPr lang="es-MX" sz="2400" dirty="0" smtClean="0"/>
              <a:t>como valor.</a:t>
            </a:r>
            <a:endParaRPr lang="es-MX" sz="2400" dirty="0"/>
          </a:p>
        </p:txBody>
      </p:sp>
    </p:spTree>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idx="1"/>
          </p:nvPr>
        </p:nvSpPr>
        <p:spPr/>
        <p:txBody>
          <a:bodyPr/>
          <a:lstStyle/>
          <a:p>
            <a:pPr lvl="1"/>
            <a:r>
              <a:rPr lang="es-MX" b="1" dirty="0" smtClean="0"/>
              <a:t>3.2.2. DERECHO COMO ORDEN JURÍDICO</a:t>
            </a:r>
          </a:p>
          <a:p>
            <a:pPr lvl="1"/>
            <a:r>
              <a:rPr lang="es-MX" b="1" dirty="0" smtClean="0"/>
              <a:t>3.2.3.  DERECHO COMO SISTEMA NORMATIVO</a:t>
            </a:r>
          </a:p>
          <a:p>
            <a:pPr lvl="1"/>
            <a:r>
              <a:rPr lang="es-MX" b="1" dirty="0" smtClean="0"/>
              <a:t>3.2.4. TRIDIMENCIONALIDAD DEL DERECHO: NORMATIVO, FÁCTICO Y AXIOLÓGICO</a:t>
            </a:r>
          </a:p>
          <a:p>
            <a:pPr lvl="3"/>
            <a:r>
              <a:rPr lang="es-MX" b="1" dirty="0" smtClean="0"/>
              <a:t>3.2.4.1. EL DERECHO COMO UNA NORMA</a:t>
            </a:r>
          </a:p>
          <a:p>
            <a:pPr lvl="3"/>
            <a:r>
              <a:rPr lang="es-MX" b="1" dirty="0" smtClean="0"/>
              <a:t>3.2.4.2. EL DERECHO COMO CIENCIA SOCIAL</a:t>
            </a:r>
          </a:p>
          <a:p>
            <a:pPr lvl="3"/>
            <a:r>
              <a:rPr lang="es-MX" b="1" dirty="0" smtClean="0"/>
              <a:t>3.2.4.3. EL DERECHO COMO VALOR</a:t>
            </a:r>
          </a:p>
          <a:p>
            <a:r>
              <a:rPr lang="es-MX" b="1" dirty="0" smtClean="0"/>
              <a:t>3.3. EL DERECHO Y LA IDEA DE JUSTICIA</a:t>
            </a:r>
          </a:p>
          <a:p>
            <a:pPr lvl="1"/>
            <a:r>
              <a:rPr lang="es-MX" b="1" dirty="0" smtClean="0"/>
              <a:t>3.3.1. LOS FUNDAMENTOS DEL DERECHO</a:t>
            </a:r>
          </a:p>
        </p:txBody>
      </p:sp>
    </p:spTree>
  </p:cSld>
  <p:clrMapOvr>
    <a:masterClrMapping/>
  </p:clrMapOvr>
  <p:transition spd="med">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3.2.2. DERECHO COMO ORDEN JURÍDICO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El derecho constituye un orden o sistema social, es decir, un complejo de instituciones que realizan funciones sociales de cierto tipo (resuelve controversias, elimina el uso de la fuerza, etc.)</a:t>
            </a:r>
          </a:p>
        </p:txBody>
      </p:sp>
    </p:spTree>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t>El orden jurídico es:</a:t>
            </a:r>
          </a:p>
          <a:p>
            <a:pPr lvl="2" algn="just">
              <a:lnSpc>
                <a:spcPct val="150000"/>
              </a:lnSpc>
            </a:pPr>
            <a:r>
              <a:rPr lang="es-MX" sz="2400" b="1" dirty="0" smtClean="0"/>
              <a:t>Comprensivo</a:t>
            </a:r>
            <a:endParaRPr lang="es-MX" sz="2400" dirty="0" smtClean="0"/>
          </a:p>
          <a:p>
            <a:pPr lvl="2" algn="just">
              <a:lnSpc>
                <a:spcPct val="150000"/>
              </a:lnSpc>
            </a:pPr>
            <a:r>
              <a:rPr lang="es-MX" sz="2400" b="1" dirty="0" smtClean="0"/>
              <a:t>Supremo</a:t>
            </a:r>
            <a:endParaRPr lang="es-MX" sz="2400" dirty="0" smtClean="0"/>
          </a:p>
          <a:p>
            <a:pPr lvl="2" algn="just">
              <a:lnSpc>
                <a:spcPct val="150000"/>
              </a:lnSpc>
            </a:pPr>
            <a:r>
              <a:rPr lang="es-MX" sz="2400" b="1" dirty="0" smtClean="0"/>
              <a:t>Exclusivo</a:t>
            </a:r>
            <a:endParaRPr lang="es-MX" sz="2400" dirty="0" smtClean="0"/>
          </a:p>
          <a:p>
            <a:pPr lvl="2" algn="just">
              <a:lnSpc>
                <a:spcPct val="150000"/>
              </a:lnSpc>
            </a:pPr>
            <a:r>
              <a:rPr lang="es-MX" sz="2400" b="1" dirty="0" smtClean="0"/>
              <a:t>Abierto</a:t>
            </a:r>
            <a:endParaRPr lang="es-MX" sz="2400" dirty="0"/>
          </a:p>
        </p:txBody>
      </p:sp>
      <p:pic>
        <p:nvPicPr>
          <p:cNvPr id="11266" name="Picture 2"/>
          <p:cNvPicPr>
            <a:picLocks noChangeAspect="1" noChangeArrowheads="1"/>
          </p:cNvPicPr>
          <p:nvPr/>
        </p:nvPicPr>
        <p:blipFill>
          <a:blip r:embed="rId2"/>
          <a:srcRect/>
          <a:stretch>
            <a:fillRect/>
          </a:stretch>
        </p:blipFill>
        <p:spPr bwMode="auto">
          <a:xfrm>
            <a:off x="4714876" y="2285992"/>
            <a:ext cx="3247035" cy="3500462"/>
          </a:xfrm>
          <a:prstGeom prst="rect">
            <a:avLst/>
          </a:prstGeom>
          <a:noFill/>
          <a:ln w="9525">
            <a:noFill/>
            <a:miter lim="800000"/>
            <a:headEnd/>
            <a:tailEnd/>
          </a:ln>
          <a:effectLst/>
        </p:spPr>
      </p:pic>
    </p:spTree>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lvl="0" algn="just">
              <a:lnSpc>
                <a:spcPct val="150000"/>
              </a:lnSpc>
            </a:pPr>
            <a:r>
              <a:rPr lang="es-MX" sz="2400" b="1" dirty="0" smtClean="0"/>
              <a:t>Comprensivo</a:t>
            </a:r>
            <a:r>
              <a:rPr lang="es-MX" sz="2400" dirty="0" smtClean="0"/>
              <a:t>, porque pretende autoridad para regular cualquier tipo de comportamiento. Los órdenes jurídicos son diferentes a cualquier otro orden social en que no reconocen ninguna limitación a las esferas que pretenden regular. </a:t>
            </a:r>
          </a:p>
        </p:txBody>
      </p:sp>
    </p:spTree>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lvl="0" algn="just">
              <a:lnSpc>
                <a:spcPct val="150000"/>
              </a:lnSpc>
            </a:pPr>
            <a:r>
              <a:rPr lang="es-MX" sz="2400" b="1" dirty="0" smtClean="0"/>
              <a:t>Supremo</a:t>
            </a:r>
            <a:r>
              <a:rPr lang="es-MX" sz="2400" dirty="0" smtClean="0"/>
              <a:t>, en el sentido de que, por un lado, la fuente de validez de sus normas o disposiciones no proviene ni deriva de ningún otro sistema social.</a:t>
            </a:r>
          </a:p>
        </p:txBody>
      </p:sp>
      <p:pic>
        <p:nvPicPr>
          <p:cNvPr id="12290" name="Picture 2"/>
          <p:cNvPicPr>
            <a:picLocks noChangeAspect="1" noChangeArrowheads="1"/>
          </p:cNvPicPr>
          <p:nvPr/>
        </p:nvPicPr>
        <p:blipFill>
          <a:blip r:embed="rId2"/>
          <a:srcRect/>
          <a:stretch>
            <a:fillRect/>
          </a:stretch>
        </p:blipFill>
        <p:spPr bwMode="auto">
          <a:xfrm>
            <a:off x="3786182" y="4071942"/>
            <a:ext cx="2628900" cy="1743075"/>
          </a:xfrm>
          <a:prstGeom prst="rect">
            <a:avLst/>
          </a:prstGeom>
          <a:noFill/>
          <a:ln w="9525">
            <a:noFill/>
            <a:miter lim="800000"/>
            <a:headEnd/>
            <a:tailEnd/>
          </a:ln>
          <a:effectLst/>
        </p:spPr>
      </p:pic>
    </p:spTree>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lvl="0" algn="just">
              <a:lnSpc>
                <a:spcPct val="150000"/>
              </a:lnSpc>
            </a:pPr>
            <a:r>
              <a:rPr lang="es-MX" sz="2400" b="1" dirty="0" smtClean="0"/>
              <a:t>Exclusivo</a:t>
            </a:r>
            <a:r>
              <a:rPr lang="es-MX" sz="2400" dirty="0" smtClean="0"/>
              <a:t>, porque ahí donde vale un orden jurídico no puede valer ningún otro sistema social. </a:t>
            </a:r>
          </a:p>
        </p:txBody>
      </p:sp>
      <p:sp>
        <p:nvSpPr>
          <p:cNvPr id="37890" name="AutoShape 2" descr="Resultado de imagen para al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7891" name="Picture 3"/>
          <p:cNvPicPr>
            <a:picLocks noChangeAspect="1" noChangeArrowheads="1"/>
          </p:cNvPicPr>
          <p:nvPr/>
        </p:nvPicPr>
        <p:blipFill>
          <a:blip r:embed="rId2"/>
          <a:srcRect/>
          <a:stretch>
            <a:fillRect/>
          </a:stretch>
        </p:blipFill>
        <p:spPr bwMode="auto">
          <a:xfrm>
            <a:off x="3357554" y="3214686"/>
            <a:ext cx="2571768" cy="2571768"/>
          </a:xfrm>
          <a:prstGeom prst="rect">
            <a:avLst/>
          </a:prstGeom>
          <a:noFill/>
          <a:ln w="9525">
            <a:noFill/>
            <a:miter lim="800000"/>
            <a:headEnd/>
            <a:tailEnd/>
          </a:ln>
          <a:effectLst/>
        </p:spPr>
      </p:pic>
    </p:spTree>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3.2.2. DERECHO COMO ORDEN JURÍDICO</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b="1" dirty="0" smtClean="0"/>
              <a:t>Abierto</a:t>
            </a:r>
            <a:r>
              <a:rPr lang="es-MX" sz="2400" dirty="0" smtClean="0"/>
              <a:t>, en el sentido de que posee instancias apropiadas para convertir en disposiciones jurídicamente obligatorias normas que no son parte del orden jurídico.</a:t>
            </a:r>
            <a:endParaRPr lang="es-MX" sz="2400" dirty="0"/>
          </a:p>
        </p:txBody>
      </p:sp>
      <p:pic>
        <p:nvPicPr>
          <p:cNvPr id="36865" name="Picture 1"/>
          <p:cNvPicPr>
            <a:picLocks noChangeAspect="1" noChangeArrowheads="1"/>
          </p:cNvPicPr>
          <p:nvPr/>
        </p:nvPicPr>
        <p:blipFill>
          <a:blip r:embed="rId2"/>
          <a:srcRect/>
          <a:stretch>
            <a:fillRect/>
          </a:stretch>
        </p:blipFill>
        <p:spPr bwMode="auto">
          <a:xfrm>
            <a:off x="4214810" y="3714752"/>
            <a:ext cx="2085975" cy="2190750"/>
          </a:xfrm>
          <a:prstGeom prst="rect">
            <a:avLst/>
          </a:prstGeom>
          <a:noFill/>
          <a:ln w="9525">
            <a:noFill/>
            <a:miter lim="800000"/>
            <a:headEnd/>
            <a:tailEnd/>
          </a:ln>
          <a:effectLst/>
        </p:spPr>
      </p:pic>
    </p:spTree>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3.2.3.  DERECHO COMO SISTEMA NORMATIVO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3.2.3.  DERECHO COMO SISTEMA NORMATIVO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Como sistema normativo, el Derecho se compone de:</a:t>
            </a:r>
          </a:p>
          <a:p>
            <a:pPr lvl="2" algn="just">
              <a:lnSpc>
                <a:spcPct val="150000"/>
              </a:lnSpc>
            </a:pPr>
            <a:r>
              <a:rPr lang="es-MX" sz="2400" dirty="0" smtClean="0"/>
              <a:t>Normas o requerimientos de conducta </a:t>
            </a:r>
          </a:p>
          <a:p>
            <a:pPr lvl="2" algn="just">
              <a:lnSpc>
                <a:spcPct val="150000"/>
              </a:lnSpc>
            </a:pPr>
            <a:r>
              <a:rPr lang="es-MX" sz="2400" dirty="0" smtClean="0"/>
              <a:t>Prescribe (guía) y evalúa la conducta humana. </a:t>
            </a:r>
          </a:p>
        </p:txBody>
      </p:sp>
    </p:spTree>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3.2.3.  DERECHO COMO SISTEMA NORMATIVO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Como orden social el Derecho es concebido como un conjunto de normas jurídicas. Así mismo, se sostiene que el Derecho es un orden de la conducta humana en la medida que se compone de normas.</a:t>
            </a:r>
            <a:endParaRPr lang="es-MX" sz="2400" dirty="0"/>
          </a:p>
        </p:txBody>
      </p:sp>
      <p:pic>
        <p:nvPicPr>
          <p:cNvPr id="33793" name="Picture 1"/>
          <p:cNvPicPr>
            <a:picLocks noChangeAspect="1" noChangeArrowheads="1"/>
          </p:cNvPicPr>
          <p:nvPr/>
        </p:nvPicPr>
        <p:blipFill>
          <a:blip r:embed="rId2"/>
          <a:srcRect/>
          <a:stretch>
            <a:fillRect/>
          </a:stretch>
        </p:blipFill>
        <p:spPr bwMode="auto">
          <a:xfrm>
            <a:off x="4000496" y="4214818"/>
            <a:ext cx="2628900" cy="1714500"/>
          </a:xfrm>
          <a:prstGeom prst="rect">
            <a:avLst/>
          </a:prstGeom>
          <a:noFill/>
          <a:ln w="9525">
            <a:noFill/>
            <a:miter lim="800000"/>
            <a:headEnd/>
            <a:tailEnd/>
          </a:ln>
          <a:effectLst/>
        </p:spPr>
      </p:pic>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idx="1"/>
          </p:nvPr>
        </p:nvSpPr>
        <p:spPr/>
        <p:txBody>
          <a:bodyPr/>
          <a:lstStyle/>
          <a:p>
            <a:pPr lvl="1"/>
            <a:r>
              <a:rPr lang="es-MX" b="1" dirty="0" smtClean="0"/>
              <a:t>3.3.2. EL CONCEPTO DE JUSTICIA</a:t>
            </a:r>
          </a:p>
          <a:p>
            <a:pPr lvl="1"/>
            <a:r>
              <a:rPr lang="es-MX" b="1" dirty="0" smtClean="0"/>
              <a:t>3.3.3. CONCEPCIÓN ARISTOTÉLICA DE JUSTICIA</a:t>
            </a:r>
          </a:p>
          <a:p>
            <a:r>
              <a:rPr lang="es-MX" b="1" dirty="0" smtClean="0"/>
              <a:t>3.4. EJERCICIO</a:t>
            </a:r>
          </a:p>
        </p:txBody>
      </p:sp>
    </p:spTree>
  </p:cSld>
  <p:clrMapOvr>
    <a:masterClrMapping/>
  </p:clrMapOvr>
  <p:transition spd="med">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3.2.4. TRIDIMENCIONALIDAD DEL DERECHO: NORMATIVO, FÁCTICO Y AXIOLÓGICO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3.2.4.1. EL DERECHO COMO UNA NORMA</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3.2.4.1. EL DERECHO COMO UNA NORMA</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Concibe al Derecho en su presencia estrictamente jurídica. El Derecho como norma y conjunto de normas que es estudiado por la Ciencia Jurídica.</a:t>
            </a:r>
          </a:p>
        </p:txBody>
      </p:sp>
      <p:pic>
        <p:nvPicPr>
          <p:cNvPr id="30721" name="Picture 1"/>
          <p:cNvPicPr>
            <a:picLocks noChangeAspect="1" noChangeArrowheads="1"/>
          </p:cNvPicPr>
          <p:nvPr/>
        </p:nvPicPr>
        <p:blipFill>
          <a:blip r:embed="rId2"/>
          <a:srcRect/>
          <a:stretch>
            <a:fillRect/>
          </a:stretch>
        </p:blipFill>
        <p:spPr bwMode="auto">
          <a:xfrm>
            <a:off x="3571868" y="3929066"/>
            <a:ext cx="2505075" cy="1819275"/>
          </a:xfrm>
          <a:prstGeom prst="rect">
            <a:avLst/>
          </a:prstGeom>
          <a:noFill/>
          <a:ln w="9525">
            <a:noFill/>
            <a:miter lim="800000"/>
            <a:headEnd/>
            <a:tailEnd/>
          </a:ln>
          <a:effectLst/>
        </p:spPr>
      </p:pic>
    </p:spTree>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3.2.4.1. EL DERECHO COMO UNA NORMA</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La dimensión normativa del Derecho se refleja en la realidad como el conjunto de normas coactivas que prescriben la conducta social debida. Aunque, los sistemas jurídicos no se componen exclusivamente de normas coactivas, aun cuando la característica más destacada de los ordenamientos jurídicos sea la coacción.</a:t>
            </a:r>
            <a:endParaRPr lang="es-MX" sz="2400" dirty="0"/>
          </a:p>
        </p:txBody>
      </p:sp>
    </p:spTree>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3.2.4.2. EL DERECHO COMO CIENCIA SOCIAL</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3.2.4.2. EL DERECHO COMO CIENCIA SOCIAL</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ser humano por la necesidad que tiene de satisfacer sus necesidades individuales y sociales, requiere de una reglamentación para poder llevar a cabo sus actividades, </a:t>
            </a:r>
            <a:r>
              <a:rPr lang="es-MX" sz="2400" u="sng" dirty="0" smtClean="0"/>
              <a:t>el Derecho es un producto cultural</a:t>
            </a:r>
            <a:r>
              <a:rPr lang="es-MX" sz="2400" dirty="0" smtClean="0"/>
              <a:t>.</a:t>
            </a:r>
          </a:p>
        </p:txBody>
      </p:sp>
    </p:spTree>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3.2.4.2. EL DERECHO COMO CIENCIA SOCIAL</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lenguaje del Derecho es normativo, sin embargo, las normas jurídicas son el reflejo de una necesidad social.</a:t>
            </a:r>
            <a:endParaRPr lang="es-MX" sz="2400" dirty="0"/>
          </a:p>
        </p:txBody>
      </p:sp>
      <p:pic>
        <p:nvPicPr>
          <p:cNvPr id="26625" name="Picture 1"/>
          <p:cNvPicPr>
            <a:picLocks noChangeAspect="1" noChangeArrowheads="1"/>
          </p:cNvPicPr>
          <p:nvPr/>
        </p:nvPicPr>
        <p:blipFill>
          <a:blip r:embed="rId2"/>
          <a:srcRect/>
          <a:stretch>
            <a:fillRect/>
          </a:stretch>
        </p:blipFill>
        <p:spPr bwMode="auto">
          <a:xfrm>
            <a:off x="2285984" y="3143248"/>
            <a:ext cx="4429156" cy="2691327"/>
          </a:xfrm>
          <a:prstGeom prst="rect">
            <a:avLst/>
          </a:prstGeom>
          <a:noFill/>
          <a:ln w="9525">
            <a:noFill/>
            <a:miter lim="800000"/>
            <a:headEnd/>
            <a:tailEnd/>
          </a:ln>
          <a:effectLst/>
        </p:spPr>
      </p:pic>
    </p:spTree>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3.2.4.3. EL DERECHO COMO VALOR</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3.2.4.3. EL DERECHO COMO VALOR</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Derecho no sólo es un producto del fenómeno social, ni tampoco sólo un conjunto de normas que tienden a regular su conducta, también es un valor en sí mismo, que tiende a proteger otros valores de suma importancia para la sociedad. De esta manera, el Derecho es estudiado desde el punto de vista axiológico.</a:t>
            </a:r>
            <a:endParaRPr lang="es-MX" sz="2400" dirty="0"/>
          </a:p>
        </p:txBody>
      </p:sp>
    </p:spTree>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3.3. EL DERECHO Y LA IDEA DE JUSTICIA</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 CONCEPCIONES DEL DERECHO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3.3.1. LOS FUNDAMENTOS DEL DERECHO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3.3.1. LOS FUNDAMENTOS DEL DERECHO</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Los fundamentos del Derecho no residen en el mandato de la divinidad, sino en la justicia que el Derecho consigue realizar.</a:t>
            </a:r>
            <a:endParaRPr lang="es-MX" sz="2400" dirty="0"/>
          </a:p>
        </p:txBody>
      </p:sp>
      <p:pic>
        <p:nvPicPr>
          <p:cNvPr id="21505" name="Picture 1"/>
          <p:cNvPicPr>
            <a:picLocks noChangeAspect="1" noChangeArrowheads="1"/>
          </p:cNvPicPr>
          <p:nvPr/>
        </p:nvPicPr>
        <p:blipFill>
          <a:blip r:embed="rId2"/>
          <a:srcRect/>
          <a:stretch>
            <a:fillRect/>
          </a:stretch>
        </p:blipFill>
        <p:spPr bwMode="auto">
          <a:xfrm>
            <a:off x="2786050" y="3500438"/>
            <a:ext cx="3500462" cy="2450323"/>
          </a:xfrm>
          <a:prstGeom prst="rect">
            <a:avLst/>
          </a:prstGeom>
          <a:noFill/>
          <a:ln w="9525">
            <a:noFill/>
            <a:miter lim="800000"/>
            <a:headEnd/>
            <a:tailEnd/>
          </a:ln>
          <a:effectLst/>
        </p:spPr>
      </p:pic>
    </p:spTree>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3.3.2. EL CONCEPTO DE JUSTICIA</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3.3.2. EL CONCEPTO DE JUSTICIA</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La concepción de justicia formal la define como acción justa, como cumplimiento del deber, el hombre justo como aquel que cumple el deber propio, prescindiendo completamente de toda consideración en torno a la naturaleza o al fin del deber.</a:t>
            </a:r>
            <a:endParaRPr lang="es-MX" sz="2400" dirty="0"/>
          </a:p>
        </p:txBody>
      </p:sp>
    </p:spTree>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3.3.3. CONCEPCIÓN ARISTOTÉLICA DE JUSTICIA</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3.3.3. CONCEPCIÓN ARISTOTÉLICA DE JUSTICIA</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La justicia tiende a ser el término medio entre: el exceso y el defecto, entre el mucho y el poco, siendo la natural, superior a cualquier otra forma de justicia, aún más que la social o convencional impuesta por la ley. </a:t>
            </a:r>
            <a:endParaRPr lang="es-MX" sz="2400" dirty="0"/>
          </a:p>
        </p:txBody>
      </p:sp>
    </p:spTree>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3.3.3. CONCEPCIÓN ARISTOTÉLICA DE JUSTICIA</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El Derecho Natural no sirve si no encontramos hombres justos y virtuosos que puedan asentarla en una norma que será igualmente justa o que puedan aplicarla con rectitud y equidad.</a:t>
            </a:r>
            <a:endParaRPr lang="es-MX" sz="2400" dirty="0"/>
          </a:p>
        </p:txBody>
      </p:sp>
    </p:spTree>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2.2.3. EJERCICIO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2.2.3. EJERCICIO</a:t>
            </a:r>
            <a:endParaRPr lang="es-MX" dirty="0"/>
          </a:p>
        </p:txBody>
      </p:sp>
      <p:sp>
        <p:nvSpPr>
          <p:cNvPr id="3" name="2 Marcador de contenido"/>
          <p:cNvSpPr>
            <a:spLocks noGrp="1"/>
          </p:cNvSpPr>
          <p:nvPr>
            <p:ph idx="1"/>
          </p:nvPr>
        </p:nvSpPr>
        <p:spPr/>
        <p:txBody>
          <a:bodyPr numCol="2">
            <a:normAutofit/>
          </a:bodyPr>
          <a:lstStyle/>
          <a:p>
            <a:pPr lvl="0" algn="just">
              <a:buClr>
                <a:srgbClr val="00B050"/>
              </a:buClr>
              <a:buFont typeface="+mj-lt"/>
              <a:buAutoNum type="arabicParenR"/>
            </a:pPr>
            <a:r>
              <a:rPr lang="es-MX" dirty="0" smtClean="0"/>
              <a:t>¿Cuál es el formalismo jurídico?</a:t>
            </a:r>
          </a:p>
          <a:p>
            <a:pPr lvl="0" algn="just">
              <a:buClr>
                <a:srgbClr val="00B050"/>
              </a:buClr>
              <a:buFont typeface="+mj-lt"/>
              <a:buAutoNum type="arabicParenR"/>
            </a:pPr>
            <a:r>
              <a:rPr lang="es-MX" dirty="0" smtClean="0"/>
              <a:t>¿Por qué menciona Kant que la relación jurídica es formal?</a:t>
            </a:r>
          </a:p>
          <a:p>
            <a:pPr lvl="0" algn="just">
              <a:buClr>
                <a:srgbClr val="00B050"/>
              </a:buClr>
              <a:buFont typeface="+mj-lt"/>
              <a:buAutoNum type="arabicParenR"/>
            </a:pPr>
            <a:r>
              <a:rPr lang="es-MX" dirty="0" smtClean="0"/>
              <a:t>¿Cuál es el </a:t>
            </a:r>
            <a:r>
              <a:rPr lang="es-MX" smtClean="0"/>
              <a:t>normativismo</a:t>
            </a:r>
            <a:r>
              <a:rPr lang="es-MX" dirty="0" smtClean="0"/>
              <a:t> jurídico?</a:t>
            </a:r>
          </a:p>
          <a:p>
            <a:pPr lvl="0" algn="just">
              <a:buClr>
                <a:srgbClr val="00B050"/>
              </a:buClr>
              <a:buFont typeface="+mj-lt"/>
              <a:buAutoNum type="arabicParenR"/>
            </a:pPr>
            <a:r>
              <a:rPr lang="es-MX" dirty="0" smtClean="0"/>
              <a:t>¿Cuál es el realismo jurídico?</a:t>
            </a:r>
          </a:p>
          <a:p>
            <a:pPr lvl="0" algn="just">
              <a:buClr>
                <a:srgbClr val="00B050"/>
              </a:buClr>
              <a:buFont typeface="+mj-lt"/>
              <a:buAutoNum type="arabicParenR"/>
            </a:pPr>
            <a:r>
              <a:rPr lang="es-MX" dirty="0" smtClean="0"/>
              <a:t>¿Qué es el </a:t>
            </a:r>
            <a:r>
              <a:rPr lang="es-MX" dirty="0" err="1" smtClean="0"/>
              <a:t>iusnaturalismo</a:t>
            </a:r>
            <a:r>
              <a:rPr lang="es-MX" dirty="0" smtClean="0"/>
              <a:t> o derecho natural?</a:t>
            </a:r>
          </a:p>
          <a:p>
            <a:pPr lvl="0" algn="just">
              <a:buClr>
                <a:srgbClr val="00B050"/>
              </a:buClr>
              <a:buFont typeface="+mj-lt"/>
              <a:buAutoNum type="arabicParenR"/>
            </a:pPr>
            <a:r>
              <a:rPr lang="es-MX" dirty="0" smtClean="0"/>
              <a:t>¿Qué afirma el </a:t>
            </a:r>
            <a:r>
              <a:rPr lang="es-MX" dirty="0" err="1" smtClean="0"/>
              <a:t>iusnaturalismo</a:t>
            </a:r>
            <a:r>
              <a:rPr lang="es-MX" dirty="0" smtClean="0"/>
              <a:t>?</a:t>
            </a:r>
          </a:p>
          <a:p>
            <a:pPr lvl="0" algn="just">
              <a:buClr>
                <a:srgbClr val="00B050"/>
              </a:buClr>
              <a:buFont typeface="+mj-lt"/>
              <a:buAutoNum type="arabicParenR"/>
            </a:pPr>
            <a:r>
              <a:rPr lang="es-MX" dirty="0" smtClean="0"/>
              <a:t>¿Cuál es el marxismo?</a:t>
            </a:r>
          </a:p>
          <a:p>
            <a:pPr lvl="0" algn="just">
              <a:buClr>
                <a:srgbClr val="00B050"/>
              </a:buClr>
              <a:buFont typeface="+mj-lt"/>
              <a:buAutoNum type="arabicParenR"/>
            </a:pPr>
            <a:r>
              <a:rPr lang="es-MX" dirty="0" smtClean="0"/>
              <a:t>¿Qué significa Derecho desde el punto de vista etimológico?</a:t>
            </a:r>
          </a:p>
          <a:p>
            <a:pPr lvl="0" algn="just">
              <a:buClr>
                <a:srgbClr val="00B050"/>
              </a:buClr>
              <a:buFont typeface="+mj-lt"/>
              <a:buAutoNum type="arabicParenR"/>
            </a:pPr>
            <a:r>
              <a:rPr lang="es-MX" dirty="0" smtClean="0"/>
              <a:t>¿Qué entendemos por Derecho?</a:t>
            </a:r>
          </a:p>
          <a:p>
            <a:pPr lvl="0" algn="just">
              <a:buClr>
                <a:srgbClr val="00B050"/>
              </a:buClr>
              <a:buFont typeface="+mj-lt"/>
              <a:buAutoNum type="arabicParenR"/>
            </a:pPr>
            <a:r>
              <a:rPr lang="es-MX" dirty="0" smtClean="0"/>
              <a:t>¿Qué disciplina estudia al fenómeno del derecho?</a:t>
            </a:r>
          </a:p>
        </p:txBody>
      </p:sp>
    </p:spTree>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2.2.3. EJERCICIO</a:t>
            </a:r>
            <a:endParaRPr lang="es-MX" dirty="0"/>
          </a:p>
        </p:txBody>
      </p:sp>
      <p:sp>
        <p:nvSpPr>
          <p:cNvPr id="3" name="2 Marcador de contenido"/>
          <p:cNvSpPr>
            <a:spLocks noGrp="1"/>
          </p:cNvSpPr>
          <p:nvPr>
            <p:ph idx="1"/>
          </p:nvPr>
        </p:nvSpPr>
        <p:spPr/>
        <p:txBody>
          <a:bodyPr numCol="2">
            <a:normAutofit lnSpcReduction="10000"/>
          </a:bodyPr>
          <a:lstStyle/>
          <a:p>
            <a:pPr lvl="0">
              <a:buClr>
                <a:srgbClr val="00B050"/>
              </a:buClr>
              <a:buFont typeface="+mj-lt"/>
              <a:buAutoNum type="arabicParenR" startAt="11"/>
            </a:pPr>
            <a:r>
              <a:rPr lang="es-MX" dirty="0" smtClean="0"/>
              <a:t>La palabra Derecho se utiliza como sinónimo de:</a:t>
            </a:r>
          </a:p>
          <a:p>
            <a:pPr lvl="0">
              <a:buClr>
                <a:srgbClr val="00B050"/>
              </a:buClr>
              <a:buFont typeface="+mj-lt"/>
              <a:buAutoNum type="arabicParenR" startAt="11"/>
            </a:pPr>
            <a:r>
              <a:rPr lang="es-MX" dirty="0" smtClean="0"/>
              <a:t>¿Cuáles son las tres dimensiones del Derecho?</a:t>
            </a:r>
          </a:p>
          <a:p>
            <a:pPr lvl="0">
              <a:buClr>
                <a:srgbClr val="00B050"/>
              </a:buClr>
              <a:buFont typeface="+mj-lt"/>
              <a:buAutoNum type="arabicParenR" startAt="11"/>
            </a:pPr>
            <a:r>
              <a:rPr lang="es-MX" dirty="0" smtClean="0"/>
              <a:t>¿Por qué se dice que el orden jurídico es comprensivo?</a:t>
            </a:r>
          </a:p>
          <a:p>
            <a:pPr lvl="0">
              <a:buClr>
                <a:srgbClr val="00B050"/>
              </a:buClr>
              <a:buFont typeface="+mj-lt"/>
              <a:buAutoNum type="arabicParenR" startAt="11"/>
            </a:pPr>
            <a:r>
              <a:rPr lang="es-MX" dirty="0" smtClean="0"/>
              <a:t>¿Por qué se dice que el orden jurídico es supremo?</a:t>
            </a:r>
          </a:p>
          <a:p>
            <a:pPr lvl="0">
              <a:buClr>
                <a:srgbClr val="00B050"/>
              </a:buClr>
              <a:buFont typeface="+mj-lt"/>
              <a:buAutoNum type="arabicParenR" startAt="11"/>
            </a:pPr>
            <a:r>
              <a:rPr lang="es-MX" dirty="0" smtClean="0"/>
              <a:t>¿Por qué se dice que el orden jurídico es exclusivo?</a:t>
            </a:r>
          </a:p>
          <a:p>
            <a:pPr lvl="0">
              <a:buClr>
                <a:srgbClr val="00B050"/>
              </a:buClr>
              <a:buFont typeface="+mj-lt"/>
              <a:buAutoNum type="arabicParenR" startAt="11"/>
            </a:pPr>
            <a:r>
              <a:rPr lang="es-MX" dirty="0" smtClean="0"/>
              <a:t>¿Por qué se dice que el orden jurídico es abierto?</a:t>
            </a:r>
          </a:p>
          <a:p>
            <a:pPr lvl="0">
              <a:buClr>
                <a:srgbClr val="00B050"/>
              </a:buClr>
              <a:buFont typeface="+mj-lt"/>
              <a:buAutoNum type="arabicParenR" startAt="11"/>
            </a:pPr>
            <a:r>
              <a:rPr lang="es-MX" dirty="0" smtClean="0"/>
              <a:t>¿Por qué se dice que el Derecho es un sistema normativo?</a:t>
            </a:r>
          </a:p>
          <a:p>
            <a:pPr lvl="0">
              <a:buClr>
                <a:srgbClr val="00B050"/>
              </a:buClr>
              <a:buFont typeface="+mj-lt"/>
              <a:buAutoNum type="arabicParenR" startAt="11"/>
            </a:pPr>
            <a:r>
              <a:rPr lang="es-MX" dirty="0" smtClean="0"/>
              <a:t>¿Por qué se ve al Derecho como una ciencia social?</a:t>
            </a:r>
          </a:p>
          <a:p>
            <a:pPr lvl="0">
              <a:buClr>
                <a:srgbClr val="00B050"/>
              </a:buClr>
              <a:buFont typeface="+mj-lt"/>
              <a:buAutoNum type="arabicParenR" startAt="11"/>
            </a:pPr>
            <a:r>
              <a:rPr lang="es-MX" dirty="0" smtClean="0"/>
              <a:t>¿Por qué se ve al Derecho como un valor?</a:t>
            </a:r>
          </a:p>
          <a:p>
            <a:pPr lvl="0">
              <a:buClr>
                <a:srgbClr val="00B050"/>
              </a:buClr>
              <a:buFont typeface="+mj-lt"/>
              <a:buAutoNum type="arabicParenR" startAt="11"/>
            </a:pPr>
            <a:r>
              <a:rPr lang="es-MX" dirty="0" smtClean="0"/>
              <a:t>¿En dónde reside el fundamento del Derecho?</a:t>
            </a:r>
          </a:p>
          <a:p>
            <a:pPr lvl="0">
              <a:buClr>
                <a:srgbClr val="00B050"/>
              </a:buClr>
              <a:buFont typeface="+mj-lt"/>
              <a:buAutoNum type="arabicParenR" startAt="11"/>
            </a:pPr>
            <a:r>
              <a:rPr lang="es-MX" dirty="0" smtClean="0"/>
              <a:t>¿Qué era la justicia para Aristóteles?</a:t>
            </a:r>
          </a:p>
        </p:txBody>
      </p:sp>
    </p:spTree>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p:txBody>
          <a:bodyPr/>
          <a:lstStyle/>
          <a:p>
            <a:r>
              <a:rPr lang="es-MX" dirty="0" smtClean="0"/>
              <a:t>3.1.1. FORMALISMO JURÍDICO</a:t>
            </a:r>
            <a:endParaRPr lang="es-MX" dirty="0"/>
          </a:p>
        </p:txBody>
      </p:sp>
      <p:sp>
        <p:nvSpPr>
          <p:cNvPr id="3" name="2 Subtítulo"/>
          <p:cNvSpPr>
            <a:spLocks noGrp="1"/>
          </p:cNvSpPr>
          <p:nvPr>
            <p:ph type="subTitle" sz="quarter" idx="1"/>
          </p:nvPr>
        </p:nvSpPr>
        <p:spPr/>
        <p:txBody>
          <a:bodyPr/>
          <a:lstStyle/>
          <a:p>
            <a:endParaRPr lang="es-MX"/>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3.1.1. FORMALISMO JURÍDICO</a:t>
            </a:r>
            <a:endParaRPr lang="es-MX" dirty="0"/>
          </a:p>
        </p:txBody>
      </p:sp>
      <p:sp>
        <p:nvSpPr>
          <p:cNvPr id="3" name="2 Marcador de contenido"/>
          <p:cNvSpPr>
            <a:spLocks noGrp="1"/>
          </p:cNvSpPr>
          <p:nvPr>
            <p:ph idx="1"/>
          </p:nvPr>
        </p:nvSpPr>
        <p:spPr/>
        <p:txBody>
          <a:bodyPr>
            <a:noAutofit/>
          </a:bodyPr>
          <a:lstStyle/>
          <a:p>
            <a:pPr algn="just">
              <a:lnSpc>
                <a:spcPct val="170000"/>
              </a:lnSpc>
            </a:pPr>
            <a:r>
              <a:rPr lang="es-MX" sz="2400" dirty="0" smtClean="0"/>
              <a:t>Se llaman “formalistas” a aquellas teorías que presentan el Derecho como una forma (generalmente constante) respecto a un contenido (generalmente variable).</a:t>
            </a:r>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3.1.1. FORMALISMO JURÍDICO</a:t>
            </a:r>
            <a:endParaRPr lang="es-MX" dirty="0"/>
          </a:p>
        </p:txBody>
      </p:sp>
      <p:sp>
        <p:nvSpPr>
          <p:cNvPr id="3" name="2 Marcador de contenido"/>
          <p:cNvSpPr>
            <a:spLocks noGrp="1"/>
          </p:cNvSpPr>
          <p:nvPr>
            <p:ph idx="1"/>
          </p:nvPr>
        </p:nvSpPr>
        <p:spPr/>
        <p:txBody>
          <a:bodyPr>
            <a:normAutofit/>
          </a:bodyPr>
          <a:lstStyle/>
          <a:p>
            <a:pPr algn="just">
              <a:lnSpc>
                <a:spcPct val="170000"/>
              </a:lnSpc>
            </a:pPr>
            <a:r>
              <a:rPr lang="es-MX" sz="2000" dirty="0" smtClean="0"/>
              <a:t>Como ejemplo del “formalismo jurídico” encontramos a la doctrina del Derecho de Kant, que establece que la relación jurídica está caracterizada por el hecho de ser:</a:t>
            </a:r>
          </a:p>
          <a:p>
            <a:pPr lvl="2" algn="just">
              <a:lnSpc>
                <a:spcPct val="170000"/>
              </a:lnSpc>
            </a:pPr>
            <a:r>
              <a:rPr lang="es-MX" sz="2000" dirty="0" smtClean="0"/>
              <a:t>Externa</a:t>
            </a:r>
          </a:p>
          <a:p>
            <a:pPr lvl="2" algn="just">
              <a:lnSpc>
                <a:spcPct val="170000"/>
              </a:lnSpc>
            </a:pPr>
            <a:r>
              <a:rPr lang="es-MX" sz="2000" dirty="0" smtClean="0"/>
              <a:t>Recíproca</a:t>
            </a:r>
          </a:p>
          <a:p>
            <a:pPr lvl="2" algn="just">
              <a:lnSpc>
                <a:spcPct val="170000"/>
              </a:lnSpc>
            </a:pPr>
            <a:r>
              <a:rPr lang="es-MX" sz="2000" dirty="0" smtClean="0"/>
              <a:t>Formal</a:t>
            </a:r>
          </a:p>
        </p:txBody>
      </p:sp>
      <p:pic>
        <p:nvPicPr>
          <p:cNvPr id="1026" name="Picture 2"/>
          <p:cNvPicPr>
            <a:picLocks noChangeAspect="1" noChangeArrowheads="1"/>
          </p:cNvPicPr>
          <p:nvPr/>
        </p:nvPicPr>
        <p:blipFill>
          <a:blip r:embed="rId2"/>
          <a:srcRect/>
          <a:stretch>
            <a:fillRect/>
          </a:stretch>
        </p:blipFill>
        <p:spPr bwMode="auto">
          <a:xfrm>
            <a:off x="5143504" y="3357562"/>
            <a:ext cx="2114550" cy="2162175"/>
          </a:xfrm>
          <a:prstGeom prst="rect">
            <a:avLst/>
          </a:prstGeom>
          <a:noFill/>
          <a:ln w="9525">
            <a:noFill/>
            <a:miter lim="800000"/>
            <a:headEnd/>
            <a:tailEnd/>
          </a:ln>
          <a:effectLst/>
        </p:spPr>
      </p:pic>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3.1.1. FORMALISMO JURÍDICO</a:t>
            </a:r>
            <a:endParaRPr lang="es-MX" dirty="0"/>
          </a:p>
        </p:txBody>
      </p:sp>
      <p:sp>
        <p:nvSpPr>
          <p:cNvPr id="3" name="2 Marcador de contenido"/>
          <p:cNvSpPr>
            <a:spLocks noGrp="1"/>
          </p:cNvSpPr>
          <p:nvPr>
            <p:ph idx="1"/>
          </p:nvPr>
        </p:nvSpPr>
        <p:spPr/>
        <p:txBody>
          <a:bodyPr>
            <a:normAutofit/>
          </a:bodyPr>
          <a:lstStyle/>
          <a:p>
            <a:pPr algn="just">
              <a:lnSpc>
                <a:spcPct val="170000"/>
              </a:lnSpc>
            </a:pPr>
            <a:r>
              <a:rPr lang="es-MX" sz="2400" dirty="0" smtClean="0"/>
              <a:t>Menciona Kant, que la relación jurídica es formal porque la tarea del Derecho no consiste en establecer qué es lo que los individuos deben hacer en sus relaciones recíprocas, sino cómo deben hacerlo, a fin de no entrar en conflicto recíproco.</a:t>
            </a:r>
          </a:p>
        </p:txBody>
      </p:sp>
      <p:pic>
        <p:nvPicPr>
          <p:cNvPr id="2050" name="Picture 2"/>
          <p:cNvPicPr>
            <a:picLocks noChangeAspect="1" noChangeArrowheads="1"/>
          </p:cNvPicPr>
          <p:nvPr/>
        </p:nvPicPr>
        <p:blipFill>
          <a:blip r:embed="rId2"/>
          <a:srcRect/>
          <a:stretch>
            <a:fillRect/>
          </a:stretch>
        </p:blipFill>
        <p:spPr bwMode="auto">
          <a:xfrm>
            <a:off x="5500694" y="4572008"/>
            <a:ext cx="2286000" cy="1362075"/>
          </a:xfrm>
          <a:prstGeom prst="rect">
            <a:avLst/>
          </a:prstGeom>
          <a:noFill/>
          <a:ln w="9525">
            <a:noFill/>
            <a:miter lim="800000"/>
            <a:headEnd/>
            <a:tailEnd/>
          </a:ln>
          <a:effectLst/>
        </p:spPr>
      </p:pic>
    </p:spTree>
  </p:cSld>
  <p:clrMapOvr>
    <a:masterClrMapping/>
  </p:clrMapOvr>
  <p:transition spd="med">
    <p:wipe dir="r"/>
  </p:transition>
</p:sld>
</file>

<file path=ppt/theme/theme1.xml><?xml version="1.0" encoding="utf-8"?>
<a:theme xmlns:a="http://schemas.openxmlformats.org/drawingml/2006/main" name="Tema1">
  <a:themeElements>
    <a:clrScheme name="Personalizado 2">
      <a:dk1>
        <a:srgbClr val="000000"/>
      </a:dk1>
      <a:lt1>
        <a:srgbClr val="FFFFFF"/>
      </a:lt1>
      <a:dk2>
        <a:srgbClr val="F49B17"/>
      </a:dk2>
      <a:lt2>
        <a:srgbClr val="B5412C"/>
      </a:lt2>
      <a:accent1>
        <a:srgbClr val="7BCB97"/>
      </a:accent1>
      <a:accent2>
        <a:srgbClr val="00B050"/>
      </a:accent2>
      <a:accent3>
        <a:srgbClr val="FFFFFF"/>
      </a:accent3>
      <a:accent4>
        <a:srgbClr val="000000"/>
      </a:accent4>
      <a:accent5>
        <a:srgbClr val="B1B9B3"/>
      </a:accent5>
      <a:accent6>
        <a:srgbClr val="3D9C5E"/>
      </a:accent6>
      <a:hlink>
        <a:srgbClr val="9EBEA9"/>
      </a:hlink>
      <a:folHlink>
        <a:srgbClr val="CAEAD5"/>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tandarddesign 1">
        <a:dk1>
          <a:srgbClr val="000000"/>
        </a:dk1>
        <a:lt1>
          <a:srgbClr val="FFFFFF"/>
        </a:lt1>
        <a:dk2>
          <a:srgbClr val="F49B17"/>
        </a:dk2>
        <a:lt2>
          <a:srgbClr val="B5412C"/>
        </a:lt2>
        <a:accent1>
          <a:srgbClr val="496954"/>
        </a:accent1>
        <a:accent2>
          <a:srgbClr val="658570"/>
        </a:accent2>
        <a:accent3>
          <a:srgbClr val="FFFFFF"/>
        </a:accent3>
        <a:accent4>
          <a:srgbClr val="000000"/>
        </a:accent4>
        <a:accent5>
          <a:srgbClr val="B1B9B3"/>
        </a:accent5>
        <a:accent6>
          <a:srgbClr val="5B7865"/>
        </a:accent6>
        <a:hlink>
          <a:srgbClr val="9EBEA9"/>
        </a:hlink>
        <a:folHlink>
          <a:srgbClr val="CAEAD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Tema1</Template>
  <TotalTime>4755</TotalTime>
  <Words>1800</Words>
  <Application>Microsoft Office PowerPoint</Application>
  <PresentationFormat>Presentación en pantalla (4:3)</PresentationFormat>
  <Paragraphs>145</Paragraphs>
  <Slides>59</Slides>
  <Notes>0</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Tema1</vt:lpstr>
      <vt:lpstr>UNIDAD III. CONCEPCIONES DEL DERECHO</vt:lpstr>
      <vt:lpstr>CONTENIDO</vt:lpstr>
      <vt:lpstr>CONTENIDO</vt:lpstr>
      <vt:lpstr>CONTENIDO</vt:lpstr>
      <vt:lpstr>3.1. CONCEPCIONES DEL DERECHO</vt:lpstr>
      <vt:lpstr>3.1.1. FORMALISMO JURÍDICO</vt:lpstr>
      <vt:lpstr>3.1.1. FORMALISMO JURÍDICO</vt:lpstr>
      <vt:lpstr>3.1.1. FORMALISMO JURÍDICO</vt:lpstr>
      <vt:lpstr>3.1.1. FORMALISMO JURÍDICO</vt:lpstr>
      <vt:lpstr>3.1.1. FORMALISMO JURÍDICO</vt:lpstr>
      <vt:lpstr>3.1.2. NORMATIVISMO JURÍDICO</vt:lpstr>
      <vt:lpstr>3.1.2. NORMATIVISMO JURÍDICO</vt:lpstr>
      <vt:lpstr>3.1.3. REALISMO JURÍDICO</vt:lpstr>
      <vt:lpstr>3.1.3. REALISMO JURÍDICO</vt:lpstr>
      <vt:lpstr>3.1.4. IUSNATURALISMO</vt:lpstr>
      <vt:lpstr>3.1.4. IUSNATURALISMO</vt:lpstr>
      <vt:lpstr>3.1.4. IUSNATURALISMO</vt:lpstr>
      <vt:lpstr>3.1.5. MARXISMO</vt:lpstr>
      <vt:lpstr>3.1.5. MARXISMO</vt:lpstr>
      <vt:lpstr>3.2. LAS DEFINICIONES DEL DERECHO</vt:lpstr>
      <vt:lpstr>3.2. LAS DEFINICIONES DEL DERECHO</vt:lpstr>
      <vt:lpstr>3.2. LAS DEFINICIONES DEL DERECHO</vt:lpstr>
      <vt:lpstr>3.2.1. PROBLEMAS DE VAGUEDAD Y AMBIGÜEDAD</vt:lpstr>
      <vt:lpstr>3.2.1. PROBLEMAS DE VAGUEDAD Y AMBIGÜEDAD</vt:lpstr>
      <vt:lpstr>3.2.1. PROBLEMAS DE VAGUEDAD Y AMBIGÜEDAD</vt:lpstr>
      <vt:lpstr>3.2.1. PROBLEMAS DE VAGUEDAD Y AMBIGÜEDAD</vt:lpstr>
      <vt:lpstr>3.2.1. PROBLEMAS DE VAGUEDAD Y AMBIGÜEDAD</vt:lpstr>
      <vt:lpstr>3.2.1. PROBLEMAS DE VAGUEDAD Y AMBIGÜEDAD</vt:lpstr>
      <vt:lpstr>3.2.1. PROBLEMAS DE VAGUEDAD Y AMBIGÜEDAD</vt:lpstr>
      <vt:lpstr>3.2.2. DERECHO COMO ORDEN JURÍDICO</vt:lpstr>
      <vt:lpstr>3.2.2. DERECHO COMO ORDEN JURÍDICO</vt:lpstr>
      <vt:lpstr>3.2.2. DERECHO COMO ORDEN JURÍDICO</vt:lpstr>
      <vt:lpstr>3.2.2. DERECHO COMO ORDEN JURÍDICO</vt:lpstr>
      <vt:lpstr>3.2.2. DERECHO COMO ORDEN JURÍDICO</vt:lpstr>
      <vt:lpstr>3.2.2. DERECHO COMO ORDEN JURÍDICO</vt:lpstr>
      <vt:lpstr>3.2.2. DERECHO COMO ORDEN JURÍDICO</vt:lpstr>
      <vt:lpstr>3.2.3.  DERECHO COMO SISTEMA NORMATIVO</vt:lpstr>
      <vt:lpstr>3.2.3.  DERECHO COMO SISTEMA NORMATIVO</vt:lpstr>
      <vt:lpstr>3.2.3.  DERECHO COMO SISTEMA NORMATIVO</vt:lpstr>
      <vt:lpstr>3.2.4. TRIDIMENCIONALIDAD DEL DERECHO: NORMATIVO, FÁCTICO Y AXIOLÓGICO</vt:lpstr>
      <vt:lpstr>3.2.4.1. EL DERECHO COMO UNA NORMA</vt:lpstr>
      <vt:lpstr>3.2.4.1. EL DERECHO COMO UNA NORMA</vt:lpstr>
      <vt:lpstr>3.2.4.1. EL DERECHO COMO UNA NORMA</vt:lpstr>
      <vt:lpstr>3.2.4.2. EL DERECHO COMO CIENCIA SOCIAL</vt:lpstr>
      <vt:lpstr>3.2.4.2. EL DERECHO COMO CIENCIA SOCIAL</vt:lpstr>
      <vt:lpstr>3.2.4.2. EL DERECHO COMO CIENCIA SOCIAL</vt:lpstr>
      <vt:lpstr>3.2.4.3. EL DERECHO COMO VALOR</vt:lpstr>
      <vt:lpstr>3.2.4.3. EL DERECHO COMO VALOR</vt:lpstr>
      <vt:lpstr>3.3. EL DERECHO Y LA IDEA DE JUSTICIA</vt:lpstr>
      <vt:lpstr>3.3.1. LOS FUNDAMENTOS DEL DERECHO</vt:lpstr>
      <vt:lpstr>3.3.1. LOS FUNDAMENTOS DEL DERECHO</vt:lpstr>
      <vt:lpstr>3.3.2. EL CONCEPTO DE JUSTICIA</vt:lpstr>
      <vt:lpstr>3.3.2. EL CONCEPTO DE JUSTICIA</vt:lpstr>
      <vt:lpstr>3.3.3. CONCEPCIÓN ARISTOTÉLICA DE JUSTICIA</vt:lpstr>
      <vt:lpstr>3.3.3. CONCEPCIÓN ARISTOTÉLICA DE JUSTICIA</vt:lpstr>
      <vt:lpstr>3.3.3. CONCEPCIÓN ARISTOTÉLICA DE JUSTICIA</vt:lpstr>
      <vt:lpstr>2.2.3. EJERCICIO</vt:lpstr>
      <vt:lpstr>2.2.3. EJERCICIO</vt:lpstr>
      <vt:lpstr>2.2.3. EJERCICIO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 ELEMENTOS DE EXISTENCIA DEL TÍTULO DE CRÉDITO</dc:title>
  <dc:creator>Master</dc:creator>
  <cp:lastModifiedBy>Master</cp:lastModifiedBy>
  <cp:revision>45</cp:revision>
  <dcterms:created xsi:type="dcterms:W3CDTF">2013-09-11T05:31:28Z</dcterms:created>
  <dcterms:modified xsi:type="dcterms:W3CDTF">2015-10-03T03:42:47Z</dcterms:modified>
</cp:coreProperties>
</file>