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7" r:id="rId2"/>
    <p:sldId id="298" r:id="rId3"/>
    <p:sldId id="299" r:id="rId4"/>
    <p:sldId id="300"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7" r:id="rId35"/>
    <p:sldId id="288" r:id="rId36"/>
    <p:sldId id="289" r:id="rId37"/>
    <p:sldId id="290" r:id="rId38"/>
    <p:sldId id="291" r:id="rId39"/>
    <p:sldId id="292" r:id="rId40"/>
    <p:sldId id="293" r:id="rId41"/>
    <p:sldId id="294" r:id="rId42"/>
    <p:sldId id="302" r:id="rId43"/>
    <p:sldId id="295" r:id="rId44"/>
    <p:sldId id="286" r:id="rId45"/>
    <p:sldId id="303" r:id="rId46"/>
    <p:sldId id="301" r:id="rId4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2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B8094B87-3998-43BA-88E6-871331B6289A}" type="datetimeFigureOut">
              <a:rPr lang="es-MX" smtClean="0"/>
              <a:t>02/10/2015</a:t>
            </a:fld>
            <a:endParaRPr lang="es-MX"/>
          </a:p>
        </p:txBody>
      </p:sp>
      <p:sp>
        <p:nvSpPr>
          <p:cNvPr id="2" name="1 Marcador de pie de página"/>
          <p:cNvSpPr>
            <a:spLocks noGrp="1"/>
          </p:cNvSpPr>
          <p:nvPr>
            <p:ph type="ftr" sz="quarter" idx="11"/>
          </p:nvPr>
        </p:nvSpPr>
        <p:spPr/>
        <p:txBody>
          <a:bodyPr/>
          <a:lstStyle/>
          <a:p>
            <a:endParaRPr lang="es-MX"/>
          </a:p>
        </p:txBody>
      </p:sp>
      <p:sp>
        <p:nvSpPr>
          <p:cNvPr id="15" name="14 Marcador de número de diapositiva"/>
          <p:cNvSpPr>
            <a:spLocks noGrp="1"/>
          </p:cNvSpPr>
          <p:nvPr>
            <p:ph type="sldNum" sz="quarter" idx="12"/>
          </p:nvPr>
        </p:nvSpPr>
        <p:spPr>
          <a:xfrm>
            <a:off x="8229600" y="6473952"/>
            <a:ext cx="758952" cy="246888"/>
          </a:xfrm>
        </p:spPr>
        <p:txBody>
          <a:bodyPr/>
          <a:lstStyle/>
          <a:p>
            <a:fld id="{659930BD-5BA6-48BD-B50B-245E93FD1911}"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8094B87-3998-43BA-88E6-871331B6289A}"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59930BD-5BA6-48BD-B50B-245E93FD1911}"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8094B87-3998-43BA-88E6-871331B6289A}"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59930BD-5BA6-48BD-B50B-245E93FD1911}"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B8094B87-3998-43BA-88E6-871331B6289A}" type="datetimeFigureOut">
              <a:rPr lang="es-MX" smtClean="0"/>
              <a:t>02/10/2015</a:t>
            </a:fld>
            <a:endParaRPr lang="es-MX"/>
          </a:p>
        </p:txBody>
      </p:sp>
      <p:sp>
        <p:nvSpPr>
          <p:cNvPr id="19" name="18 Marcador de pie de página"/>
          <p:cNvSpPr>
            <a:spLocks noGrp="1"/>
          </p:cNvSpPr>
          <p:nvPr>
            <p:ph type="ftr" sz="quarter" idx="11"/>
          </p:nvPr>
        </p:nvSpPr>
        <p:spPr>
          <a:xfrm>
            <a:off x="3581400" y="76200"/>
            <a:ext cx="2895600" cy="288925"/>
          </a:xfrm>
        </p:spPr>
        <p:txBody>
          <a:bodyPr/>
          <a:lstStyle/>
          <a:p>
            <a:endParaRPr lang="es-MX"/>
          </a:p>
        </p:txBody>
      </p:sp>
      <p:sp>
        <p:nvSpPr>
          <p:cNvPr id="16" name="15 Marcador de número de diapositiva"/>
          <p:cNvSpPr>
            <a:spLocks noGrp="1"/>
          </p:cNvSpPr>
          <p:nvPr>
            <p:ph type="sldNum" sz="quarter" idx="12"/>
          </p:nvPr>
        </p:nvSpPr>
        <p:spPr>
          <a:xfrm>
            <a:off x="8229600" y="6473952"/>
            <a:ext cx="758952" cy="246888"/>
          </a:xfrm>
        </p:spPr>
        <p:txBody>
          <a:bodyPr/>
          <a:lstStyle/>
          <a:p>
            <a:fld id="{659930BD-5BA6-48BD-B50B-245E93FD1911}"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B8094B87-3998-43BA-88E6-871331B6289A}" type="datetimeFigureOut">
              <a:rPr lang="es-MX" smtClean="0"/>
              <a:t>02/10/2015</a:t>
            </a:fld>
            <a:endParaRPr lang="es-MX"/>
          </a:p>
        </p:txBody>
      </p:sp>
      <p:sp>
        <p:nvSpPr>
          <p:cNvPr id="11" name="10 Marcador de pie de página"/>
          <p:cNvSpPr>
            <a:spLocks noGrp="1"/>
          </p:cNvSpPr>
          <p:nvPr>
            <p:ph type="ftr" sz="quarter" idx="11"/>
          </p:nvPr>
        </p:nvSpPr>
        <p:spPr/>
        <p:txBody>
          <a:bodyPr/>
          <a:lstStyle/>
          <a:p>
            <a:endParaRPr lang="es-MX"/>
          </a:p>
        </p:txBody>
      </p:sp>
      <p:sp>
        <p:nvSpPr>
          <p:cNvPr id="16" name="15 Marcador de número de diapositiva"/>
          <p:cNvSpPr>
            <a:spLocks noGrp="1"/>
          </p:cNvSpPr>
          <p:nvPr>
            <p:ph type="sldNum" sz="quarter" idx="12"/>
          </p:nvPr>
        </p:nvSpPr>
        <p:spPr/>
        <p:txBody>
          <a:bodyPr/>
          <a:lstStyle/>
          <a:p>
            <a:fld id="{659930BD-5BA6-48BD-B50B-245E93FD1911}" type="slidenum">
              <a:rPr lang="es-MX" smtClean="0"/>
              <a:t>‹Nº›</a:t>
            </a:fld>
            <a:endParaRPr lang="es-MX"/>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B8094B87-3998-43BA-88E6-871331B6289A}" type="datetimeFigureOut">
              <a:rPr lang="es-MX" smtClean="0"/>
              <a:t>02/10/2015</a:t>
            </a:fld>
            <a:endParaRPr lang="es-MX"/>
          </a:p>
        </p:txBody>
      </p:sp>
      <p:sp>
        <p:nvSpPr>
          <p:cNvPr id="10" name="9 Marcador de pie de página"/>
          <p:cNvSpPr>
            <a:spLocks noGrp="1"/>
          </p:cNvSpPr>
          <p:nvPr>
            <p:ph type="ftr" sz="quarter" idx="11"/>
          </p:nvPr>
        </p:nvSpPr>
        <p:spPr/>
        <p:txBody>
          <a:bodyPr/>
          <a:lstStyle/>
          <a:p>
            <a:endParaRPr lang="es-MX"/>
          </a:p>
        </p:txBody>
      </p:sp>
      <p:sp>
        <p:nvSpPr>
          <p:cNvPr id="31" name="30 Marcador de número de diapositiva"/>
          <p:cNvSpPr>
            <a:spLocks noGrp="1"/>
          </p:cNvSpPr>
          <p:nvPr>
            <p:ph type="sldNum" sz="quarter" idx="12"/>
          </p:nvPr>
        </p:nvSpPr>
        <p:spPr/>
        <p:txBody>
          <a:bodyPr/>
          <a:lstStyle/>
          <a:p>
            <a:fld id="{659930BD-5BA6-48BD-B50B-245E93FD1911}"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B8094B87-3998-43BA-88E6-871331B6289A}"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8229600" y="6477000"/>
            <a:ext cx="762000" cy="246888"/>
          </a:xfrm>
        </p:spPr>
        <p:txBody>
          <a:bodyPr/>
          <a:lstStyle/>
          <a:p>
            <a:fld id="{659930BD-5BA6-48BD-B50B-245E93FD1911}" type="slidenum">
              <a:rPr lang="es-MX" smtClean="0"/>
              <a:t>‹Nº›</a:t>
            </a:fld>
            <a:endParaRPr lang="es-MX"/>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B8094B87-3998-43BA-88E6-871331B6289A}" type="datetimeFigureOut">
              <a:rPr lang="es-MX" smtClean="0"/>
              <a:t>02/10/2015</a:t>
            </a:fld>
            <a:endParaRPr lang="es-MX"/>
          </a:p>
        </p:txBody>
      </p:sp>
      <p:sp>
        <p:nvSpPr>
          <p:cNvPr id="21" name="20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59930BD-5BA6-48BD-B50B-245E93FD1911}"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B8094B87-3998-43BA-88E6-871331B6289A}" type="datetimeFigureOut">
              <a:rPr lang="es-MX" smtClean="0"/>
              <a:t>02/10/2015</a:t>
            </a:fld>
            <a:endParaRPr lang="es-MX"/>
          </a:p>
        </p:txBody>
      </p:sp>
      <p:sp>
        <p:nvSpPr>
          <p:cNvPr id="24" name="23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59930BD-5BA6-48BD-B50B-245E93FD1911}"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B8094B87-3998-43BA-88E6-871331B6289A}" type="datetimeFigureOut">
              <a:rPr lang="es-MX" smtClean="0"/>
              <a:t>02/10/2015</a:t>
            </a:fld>
            <a:endParaRPr lang="es-MX"/>
          </a:p>
        </p:txBody>
      </p:sp>
      <p:sp>
        <p:nvSpPr>
          <p:cNvPr id="29" name="28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59930BD-5BA6-48BD-B50B-245E93FD1911}"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B8094B87-3998-43BA-88E6-871331B6289A}"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31" name="30 Marcador de número de diapositiva"/>
          <p:cNvSpPr>
            <a:spLocks noGrp="1"/>
          </p:cNvSpPr>
          <p:nvPr>
            <p:ph type="sldNum" sz="quarter" idx="12"/>
          </p:nvPr>
        </p:nvSpPr>
        <p:spPr/>
        <p:txBody>
          <a:bodyPr/>
          <a:lstStyle/>
          <a:p>
            <a:fld id="{659930BD-5BA6-48BD-B50B-245E93FD1911}" type="slidenum">
              <a:rPr lang="es-MX" smtClean="0"/>
              <a:t>‹Nº›</a:t>
            </a:fld>
            <a:endParaRPr lang="es-MX"/>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8094B87-3998-43BA-88E6-871331B6289A}" type="datetimeFigureOut">
              <a:rPr lang="es-MX" smtClean="0"/>
              <a:t>02/10/2015</a:t>
            </a:fld>
            <a:endParaRPr lang="es-MX"/>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MX"/>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659930BD-5BA6-48BD-B50B-245E93FD1911}" type="slidenum">
              <a:rPr lang="es-MX" smtClean="0"/>
              <a:t>‹Nº›</a:t>
            </a:fld>
            <a:endParaRPr lang="es-MX"/>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7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8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a:xfrm>
            <a:off x="323528" y="260649"/>
            <a:ext cx="8229600" cy="2664296"/>
          </a:xfrm>
          <a:prstGeom prst="rect">
            <a:avLst/>
          </a:prstGeom>
        </p:spPr>
        <p:txBody>
          <a:bodyPr vert="horz" lIns="91440" tIns="45720" rIns="91440" bIns="45720" rtlCol="0">
            <a:normAutofit fontScale="925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0" marR="0" lvl="0" indent="0" algn="r" defTabSz="914400" rtl="0" eaLnBrk="1" fontAlgn="auto" latinLnBrk="0" hangingPunct="1">
              <a:lnSpc>
                <a:spcPct val="120000"/>
              </a:lnSpc>
              <a:spcBef>
                <a:spcPct val="20000"/>
              </a:spcBef>
              <a:spcAft>
                <a:spcPts val="0"/>
              </a:spcAft>
              <a:buClr>
                <a:srgbClr val="4F81BD"/>
              </a:buClr>
              <a:buSzTx/>
              <a:buFont typeface="Arial" pitchFamily="34" charset="0"/>
              <a:buNone/>
              <a:tabLst/>
              <a:defRPr/>
            </a:pPr>
            <a: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t>UNIVERSIDAD AUTÓNOMA DEL ESTADO DE MÉXICO </a:t>
            </a:r>
            <a:b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br>
            <a: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t/>
            </a:r>
            <a:b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br>
            <a: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t>FACULTAD DE QUÍMICA</a:t>
            </a:r>
            <a:b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br>
            <a: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t/>
            </a:r>
            <a:b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br>
            <a: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t>P.E.L: INGENIERO QUÍMICO</a:t>
            </a:r>
            <a:b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br>
            <a: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t/>
            </a:r>
            <a:b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br>
            <a:r>
              <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rPr>
              <a:t>U.A: MATEMÁTICAS</a:t>
            </a:r>
            <a:r>
              <a:rPr kumimoji="0" lang="es-MX" sz="2200" b="0" i="0" u="none" strike="noStrike" kern="1200" cap="none" spc="0" normalizeH="0" noProof="0" dirty="0" smtClean="0">
                <a:ln>
                  <a:noFill/>
                </a:ln>
                <a:solidFill>
                  <a:sysClr val="windowText" lastClr="000000"/>
                </a:solidFill>
                <a:effectLst/>
                <a:uLnTx/>
                <a:uFillTx/>
                <a:latin typeface="Gill Sans MT"/>
                <a:ea typeface="+mn-ea"/>
                <a:cs typeface="+mn-cs"/>
              </a:rPr>
              <a:t> AVANZADAS</a:t>
            </a:r>
            <a:endParaRPr kumimoji="0" lang="es-MX" sz="2200" b="0" i="0" u="none" strike="noStrike" kern="1200" cap="none" spc="0" normalizeH="0" baseline="0" noProof="0" dirty="0" smtClean="0">
              <a:ln>
                <a:noFill/>
              </a:ln>
              <a:solidFill>
                <a:sysClr val="windowText" lastClr="000000"/>
              </a:solidFill>
              <a:effectLst/>
              <a:uLnTx/>
              <a:uFillTx/>
              <a:latin typeface="Gill Sans MT"/>
              <a:ea typeface="+mn-ea"/>
              <a:cs typeface="+mn-cs"/>
            </a:endParaRPr>
          </a:p>
          <a:p>
            <a:pPr marL="0" marR="0" lvl="0" indent="0" algn="l" defTabSz="914400" rtl="0" eaLnBrk="1" fontAlgn="auto" latinLnBrk="0" hangingPunct="1">
              <a:lnSpc>
                <a:spcPct val="100000"/>
              </a:lnSpc>
              <a:spcBef>
                <a:spcPct val="20000"/>
              </a:spcBef>
              <a:spcAft>
                <a:spcPts val="0"/>
              </a:spcAft>
              <a:buClr>
                <a:srgbClr val="4F81BD"/>
              </a:buClr>
              <a:buSzTx/>
              <a:buFont typeface="Arial" pitchFamily="34" charset="0"/>
              <a:buNone/>
              <a:tabLst/>
              <a:defRPr/>
            </a:pPr>
            <a:endParaRPr kumimoji="0" lang="es-MX" sz="2200" b="0" i="0" u="none" strike="noStrike" kern="1200" cap="none" spc="0" normalizeH="0" baseline="0" noProof="0" dirty="0">
              <a:ln>
                <a:noFill/>
              </a:ln>
              <a:solidFill>
                <a:sysClr val="windowText" lastClr="000000"/>
              </a:solidFill>
              <a:effectLst/>
              <a:uLnTx/>
              <a:uFillTx/>
              <a:latin typeface="Gill Sans MT"/>
              <a:ea typeface="+mn-ea"/>
              <a:cs typeface="+mn-cs"/>
            </a:endParaRPr>
          </a:p>
        </p:txBody>
      </p:sp>
      <p:sp>
        <p:nvSpPr>
          <p:cNvPr id="6" name="5 Rectángulo"/>
          <p:cNvSpPr/>
          <p:nvPr/>
        </p:nvSpPr>
        <p:spPr>
          <a:xfrm>
            <a:off x="394500" y="3140968"/>
            <a:ext cx="7848872" cy="3354765"/>
          </a:xfrm>
          <a:prstGeom prst="rect">
            <a:avLst/>
          </a:prstGeom>
        </p:spPr>
        <p:txBody>
          <a:bodyPr wrap="square">
            <a:spAutoFit/>
          </a:bodyPr>
          <a:lstStyle/>
          <a:p>
            <a:pPr algn="ctr"/>
            <a:r>
              <a:rPr lang="es-MX" sz="2400" b="1" u="sng" dirty="0" smtClean="0"/>
              <a:t>Unidad I </a:t>
            </a:r>
            <a:r>
              <a:rPr lang="es-ES" sz="2400" dirty="0" smtClean="0"/>
              <a:t>Modelar </a:t>
            </a:r>
            <a:r>
              <a:rPr lang="es-ES" sz="2400" dirty="0"/>
              <a:t>y resolver problemas </a:t>
            </a:r>
            <a:r>
              <a:rPr lang="es-ES" sz="2400" dirty="0" smtClean="0"/>
              <a:t>tipo </a:t>
            </a:r>
            <a:r>
              <a:rPr lang="es-ES" sz="2400" dirty="0"/>
              <a:t>por medio de ecuaciones diferenciales </a:t>
            </a:r>
            <a:r>
              <a:rPr lang="es-ES" sz="2400" dirty="0" smtClean="0"/>
              <a:t>parciales</a:t>
            </a:r>
          </a:p>
          <a:p>
            <a:pPr algn="ctr"/>
            <a:r>
              <a:rPr lang="es-MX" altLang="es-MX" b="1" i="1" dirty="0" smtClean="0"/>
              <a:t>TEMA:</a:t>
            </a:r>
            <a:r>
              <a:rPr lang="es-MX" altLang="es-MX" i="1" dirty="0" smtClean="0"/>
              <a:t> </a:t>
            </a:r>
            <a:r>
              <a:rPr lang="es-MX" b="1" dirty="0"/>
              <a:t>Ecuaciones y condiciones de frontera no homogéneas</a:t>
            </a:r>
            <a:endParaRPr lang="es-MX" altLang="es-MX" i="1" dirty="0"/>
          </a:p>
          <a:p>
            <a:pPr algn="ctr" fontAlgn="auto">
              <a:spcAft>
                <a:spcPts val="0"/>
              </a:spcAft>
              <a:buClr>
                <a:schemeClr val="accent1">
                  <a:lumMod val="75000"/>
                </a:schemeClr>
              </a:buClr>
              <a:defRPr/>
            </a:pPr>
            <a:endParaRPr lang="es-MX" altLang="es-MX" i="1" dirty="0" smtClean="0"/>
          </a:p>
          <a:p>
            <a:pPr algn="ctr" fontAlgn="auto">
              <a:spcAft>
                <a:spcPts val="0"/>
              </a:spcAft>
              <a:buClr>
                <a:schemeClr val="accent1">
                  <a:lumMod val="75000"/>
                </a:schemeClr>
              </a:buClr>
              <a:defRPr/>
            </a:pPr>
            <a:r>
              <a:rPr lang="es-MX" altLang="es-MX" i="1" dirty="0" smtClean="0"/>
              <a:t>Material </a:t>
            </a:r>
            <a:r>
              <a:rPr lang="es-MX" altLang="es-MX" i="1" dirty="0"/>
              <a:t>didáctico</a:t>
            </a:r>
          </a:p>
          <a:p>
            <a:pPr algn="ctr" fontAlgn="auto">
              <a:spcAft>
                <a:spcPts val="0"/>
              </a:spcAft>
              <a:buClr>
                <a:schemeClr val="accent1">
                  <a:lumMod val="75000"/>
                </a:schemeClr>
              </a:buClr>
              <a:defRPr/>
            </a:pPr>
            <a:r>
              <a:rPr lang="es-MX" altLang="es-MX" i="1" dirty="0"/>
              <a:t>Modalidad: Solo visión </a:t>
            </a:r>
            <a:r>
              <a:rPr lang="es-MX" altLang="es-MX" i="1" dirty="0" err="1"/>
              <a:t>proyectable</a:t>
            </a:r>
            <a:r>
              <a:rPr lang="es-MX" altLang="es-MX" i="1" dirty="0"/>
              <a:t> (diapositivas)</a:t>
            </a:r>
          </a:p>
          <a:p>
            <a:pPr algn="ctr"/>
            <a:endParaRPr lang="es-MX" b="1" u="sng" dirty="0" smtClean="0"/>
          </a:p>
          <a:p>
            <a:pPr algn="ctr"/>
            <a:endParaRPr lang="es-MX" b="1" u="sng" dirty="0"/>
          </a:p>
          <a:p>
            <a:pPr algn="ctr"/>
            <a:r>
              <a:rPr lang="es-MX" dirty="0" smtClean="0"/>
              <a:t>            </a:t>
            </a:r>
            <a:r>
              <a:rPr lang="es-MX" altLang="es-MX" dirty="0"/>
              <a:t>Responsable de la Elaboración:</a:t>
            </a:r>
          </a:p>
          <a:p>
            <a:pPr algn="ctr"/>
            <a:r>
              <a:rPr lang="es-MX" dirty="0"/>
              <a:t>            </a:t>
            </a:r>
            <a:r>
              <a:rPr lang="es-MX" dirty="0" smtClean="0"/>
              <a:t>M en C José Francisco Barrera Pichardo</a:t>
            </a:r>
            <a:endParaRPr lang="es-MX" sz="2000" dirty="0"/>
          </a:p>
          <a:p>
            <a:r>
              <a:rPr lang="es-MX" sz="2000" dirty="0" smtClean="0"/>
              <a:t> </a:t>
            </a:r>
            <a:r>
              <a:rPr lang="es-MX" sz="2000" dirty="0"/>
              <a:t>Septiembre de </a:t>
            </a:r>
            <a:r>
              <a:rPr lang="es-MX" sz="2000" dirty="0" smtClean="0"/>
              <a:t>2015</a:t>
            </a:r>
            <a:endParaRPr lang="es-MX" sz="2000" dirty="0"/>
          </a:p>
        </p:txBody>
      </p:sp>
      <p:pic>
        <p:nvPicPr>
          <p:cNvPr id="7" name="Picture 3"/>
          <p:cNvPicPr>
            <a:picLocks noChangeAspect="1"/>
          </p:cNvPicPr>
          <p:nvPr/>
        </p:nvPicPr>
        <p:blipFill>
          <a:blip r:embed="rId2"/>
          <a:stretch>
            <a:fillRect/>
          </a:stretch>
        </p:blipFill>
        <p:spPr>
          <a:xfrm>
            <a:off x="1354768" y="1122465"/>
            <a:ext cx="2046132" cy="1802004"/>
          </a:xfrm>
          <a:prstGeom prst="rect">
            <a:avLst/>
          </a:prstGeom>
        </p:spPr>
      </p:pic>
    </p:spTree>
    <p:extLst>
      <p:ext uri="{BB962C8B-B14F-4D97-AF65-F5344CB8AC3E}">
        <p14:creationId xmlns:p14="http://schemas.microsoft.com/office/powerpoint/2010/main" val="604325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188640"/>
            <a:ext cx="8686800" cy="838200"/>
          </a:xfrm>
        </p:spPr>
        <p:txBody>
          <a:bodyPr/>
          <a:lstStyle/>
          <a:p>
            <a:pPr algn="l"/>
            <a:r>
              <a:rPr lang="es-MX" i="1" dirty="0"/>
              <a:t>Ejemplo:</a:t>
            </a:r>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a:bodyPr>
              <a:lstStyle/>
              <a:p>
                <a:pPr marL="0" indent="0">
                  <a:buNone/>
                </a:pPr>
                <a:r>
                  <a:rPr lang="es-MX" sz="3000" dirty="0" smtClean="0"/>
                  <a:t>Resolver</a:t>
                </a:r>
              </a:p>
              <a:p>
                <a:pPr marL="0" indent="0" algn="ctr">
                  <a:buNone/>
                </a:pPr>
                <a14:m>
                  <m:oMath xmlns:m="http://schemas.openxmlformats.org/officeDocument/2006/math">
                    <m:f>
                      <m:fPr>
                        <m:ctrlPr>
                          <a:rPr lang="es-MX" sz="4000" i="1">
                            <a:latin typeface="Cambria Math"/>
                          </a:rPr>
                        </m:ctrlPr>
                      </m:fPr>
                      <m:num>
                        <m:sSup>
                          <m:sSupPr>
                            <m:ctrlPr>
                              <a:rPr lang="es-MX" sz="4000" i="1">
                                <a:latin typeface="Cambria Math"/>
                              </a:rPr>
                            </m:ctrlPr>
                          </m:sSupPr>
                          <m:e>
                            <m:r>
                              <a:rPr lang="es-MX" sz="4000" i="1">
                                <a:latin typeface="Cambria Math"/>
                              </a:rPr>
                              <m:t>𝜕</m:t>
                            </m:r>
                          </m:e>
                          <m:sup>
                            <m:r>
                              <a:rPr lang="es-MX" sz="4000" i="1">
                                <a:latin typeface="Cambria Math"/>
                              </a:rPr>
                              <m:t>2</m:t>
                            </m:r>
                          </m:sup>
                        </m:sSup>
                        <m:r>
                          <a:rPr lang="es-MX" sz="4000" i="1">
                            <a:latin typeface="Cambria Math"/>
                          </a:rPr>
                          <m:t>𝑢</m:t>
                        </m:r>
                      </m:num>
                      <m:den>
                        <m:r>
                          <a:rPr lang="es-MX" sz="4000" i="1">
                            <a:latin typeface="Cambria Math"/>
                          </a:rPr>
                          <m:t>𝜕</m:t>
                        </m:r>
                        <m:sSup>
                          <m:sSupPr>
                            <m:ctrlPr>
                              <a:rPr lang="es-MX" sz="4000" i="1">
                                <a:latin typeface="Cambria Math"/>
                              </a:rPr>
                            </m:ctrlPr>
                          </m:sSupPr>
                          <m:e>
                            <m:r>
                              <a:rPr lang="es-MX" sz="4000" i="1">
                                <a:latin typeface="Cambria Math"/>
                              </a:rPr>
                              <m:t>𝑡</m:t>
                            </m:r>
                          </m:e>
                          <m:sup>
                            <m:r>
                              <a:rPr lang="es-MX" sz="4000" i="1">
                                <a:latin typeface="Cambria Math"/>
                              </a:rPr>
                              <m:t>2</m:t>
                            </m:r>
                          </m:sup>
                        </m:sSup>
                      </m:den>
                    </m:f>
                    <m:r>
                      <a:rPr lang="es-MX" sz="4000" i="1">
                        <a:latin typeface="Cambria Math"/>
                      </a:rPr>
                      <m:t>+</m:t>
                    </m:r>
                    <m:r>
                      <a:rPr lang="es-MX" sz="4000" i="1">
                        <a:latin typeface="Cambria Math"/>
                      </a:rPr>
                      <m:t>𝑟</m:t>
                    </m:r>
                    <m:r>
                      <a:rPr lang="es-MX" sz="4000" i="1">
                        <a:latin typeface="Cambria Math"/>
                      </a:rPr>
                      <m:t>=</m:t>
                    </m:r>
                    <m:f>
                      <m:fPr>
                        <m:ctrlPr>
                          <a:rPr lang="es-MX" sz="4000" i="1">
                            <a:latin typeface="Cambria Math"/>
                          </a:rPr>
                        </m:ctrlPr>
                      </m:fPr>
                      <m:num>
                        <m:r>
                          <a:rPr lang="es-MX" sz="4000" i="1">
                            <a:latin typeface="Cambria Math"/>
                          </a:rPr>
                          <m:t>𝜕</m:t>
                        </m:r>
                        <m:r>
                          <a:rPr lang="es-MX" sz="4000" i="1">
                            <a:latin typeface="Cambria Math"/>
                          </a:rPr>
                          <m:t>𝑢</m:t>
                        </m:r>
                      </m:num>
                      <m:den>
                        <m:r>
                          <a:rPr lang="es-MX" sz="4000" i="1">
                            <a:latin typeface="Cambria Math"/>
                          </a:rPr>
                          <m:t>𝜕</m:t>
                        </m:r>
                        <m:r>
                          <a:rPr lang="es-MX" sz="4000" i="1">
                            <a:latin typeface="Cambria Math"/>
                          </a:rPr>
                          <m:t>𝑡</m:t>
                        </m:r>
                      </m:den>
                    </m:f>
                  </m:oMath>
                </a14:m>
                <a:r>
                  <a:rPr lang="es-MX" i="1" dirty="0"/>
                  <a:t> </a:t>
                </a:r>
              </a:p>
              <a:p>
                <a:pPr marL="0" indent="0">
                  <a:buNone/>
                </a:pPr>
                <a:r>
                  <a:rPr lang="es-MX" sz="3000" dirty="0" smtClean="0"/>
                  <a:t>Sujeta </a:t>
                </a:r>
                <a:r>
                  <a:rPr lang="es-MX" sz="3000" dirty="0"/>
                  <a:t>a : </a:t>
                </a:r>
                <a:endParaRPr lang="es-MX" sz="3000" dirty="0" smtClean="0"/>
              </a:p>
              <a:p>
                <a:pPr marL="0" indent="0">
                  <a:buNone/>
                </a:pPr>
                <a:endParaRPr lang="es-MX" dirty="0" smtClean="0"/>
              </a:p>
              <a:p>
                <a:pPr marL="0" indent="0" algn="ctr">
                  <a:buNone/>
                </a:pPr>
                <a14:m>
                  <m:oMathPara xmlns:m="http://schemas.openxmlformats.org/officeDocument/2006/math">
                    <m:oMathParaPr>
                      <m:jc m:val="centerGroup"/>
                    </m:oMathParaPr>
                    <m:oMath xmlns:m="http://schemas.openxmlformats.org/officeDocument/2006/math">
                      <m:r>
                        <a:rPr lang="es-MX" i="1">
                          <a:latin typeface="Cambria Math"/>
                        </a:rPr>
                        <m:t>𝑢</m:t>
                      </m:r>
                      <m:d>
                        <m:dPr>
                          <m:ctrlPr>
                            <a:rPr lang="es-MX" i="1">
                              <a:latin typeface="Cambria Math"/>
                            </a:rPr>
                          </m:ctrlPr>
                        </m:dPr>
                        <m:e>
                          <m:r>
                            <a:rPr lang="es-MX" i="1">
                              <a:latin typeface="Cambria Math"/>
                            </a:rPr>
                            <m:t>0,</m:t>
                          </m:r>
                          <m:r>
                            <a:rPr lang="es-MX" i="1">
                              <a:latin typeface="Cambria Math"/>
                            </a:rPr>
                            <m:t>𝑡</m:t>
                          </m:r>
                        </m:e>
                      </m:d>
                      <m:r>
                        <a:rPr lang="es-MX" i="1">
                          <a:latin typeface="Cambria Math"/>
                        </a:rPr>
                        <m:t>=0           </m:t>
                      </m:r>
                      <m:r>
                        <a:rPr lang="es-MX" i="1" smtClean="0">
                          <a:latin typeface="Cambria Math"/>
                        </a:rPr>
                        <m:t>𝑢</m:t>
                      </m:r>
                      <m:d>
                        <m:dPr>
                          <m:ctrlPr>
                            <a:rPr lang="es-MX" i="1" smtClean="0">
                              <a:latin typeface="Cambria Math"/>
                            </a:rPr>
                          </m:ctrlPr>
                        </m:dPr>
                        <m:e>
                          <m:r>
                            <a:rPr lang="es-MX" i="1">
                              <a:latin typeface="Cambria Math"/>
                            </a:rPr>
                            <m:t>1,</m:t>
                          </m:r>
                          <m:r>
                            <a:rPr lang="es-MX" i="1">
                              <a:latin typeface="Cambria Math"/>
                            </a:rPr>
                            <m:t>𝑡</m:t>
                          </m:r>
                        </m:e>
                      </m:d>
                      <m:r>
                        <a:rPr lang="es-MX" i="1" smtClean="0">
                          <a:latin typeface="Cambria Math"/>
                        </a:rPr>
                        <m:t>=</m:t>
                      </m:r>
                      <m:sSub>
                        <m:sSubPr>
                          <m:ctrlPr>
                            <a:rPr lang="es-MX" i="1" smtClean="0">
                              <a:latin typeface="Cambria Math"/>
                            </a:rPr>
                          </m:ctrlPr>
                        </m:sSubPr>
                        <m:e>
                          <m:r>
                            <a:rPr lang="es-MX" i="1">
                              <a:latin typeface="Cambria Math"/>
                            </a:rPr>
                            <m:t>𝑢</m:t>
                          </m:r>
                        </m:e>
                        <m:sub>
                          <m:r>
                            <a:rPr lang="es-MX" i="1">
                              <a:latin typeface="Cambria Math"/>
                            </a:rPr>
                            <m:t>𝑜</m:t>
                          </m:r>
                        </m:sub>
                      </m:sSub>
                    </m:oMath>
                  </m:oMathPara>
                </a14:m>
                <a:endParaRPr lang="es-MX" i="1" dirty="0" smtClean="0"/>
              </a:p>
              <a:p>
                <a:pPr marL="0" indent="0" algn="ctr">
                  <a:buNone/>
                </a:pPr>
                <a:endParaRPr lang="es-MX" i="1" dirty="0" smtClean="0"/>
              </a:p>
              <a:p>
                <a:pPr marL="0" indent="0" algn="ctr">
                  <a:buNone/>
                </a:pPr>
                <a14:m>
                  <m:oMathPara xmlns:m="http://schemas.openxmlformats.org/officeDocument/2006/math">
                    <m:oMathParaPr>
                      <m:jc m:val="centerGroup"/>
                    </m:oMathParaPr>
                    <m:oMath xmlns:m="http://schemas.openxmlformats.org/officeDocument/2006/math">
                      <m:r>
                        <a:rPr lang="es-MX" i="1">
                          <a:latin typeface="Cambria Math"/>
                        </a:rPr>
                        <m:t>𝑢</m:t>
                      </m:r>
                      <m:d>
                        <m:dPr>
                          <m:ctrlPr>
                            <a:rPr lang="es-MX" i="1">
                              <a:latin typeface="Cambria Math"/>
                            </a:rPr>
                          </m:ctrlPr>
                        </m:dPr>
                        <m:e>
                          <m:r>
                            <a:rPr lang="es-MX" i="1">
                              <a:latin typeface="Cambria Math"/>
                            </a:rPr>
                            <m:t>𝑥</m:t>
                          </m:r>
                          <m:r>
                            <a:rPr lang="es-MX" i="1">
                              <a:latin typeface="Cambria Math"/>
                            </a:rPr>
                            <m:t>,0</m:t>
                          </m:r>
                        </m:e>
                      </m:d>
                      <m:r>
                        <a:rPr lang="es-MX" i="1">
                          <a:latin typeface="Cambria Math"/>
                        </a:rPr>
                        <m:t>=</m:t>
                      </m:r>
                      <m:r>
                        <a:rPr lang="es-MX" i="1">
                          <a:latin typeface="Cambria Math"/>
                        </a:rPr>
                        <m:t>𝑓</m:t>
                      </m:r>
                      <m:r>
                        <a:rPr lang="es-MX" i="1">
                          <a:latin typeface="Cambria Math"/>
                        </a:rPr>
                        <m:t>(</m:t>
                      </m:r>
                      <m:r>
                        <a:rPr lang="es-MX" i="1">
                          <a:latin typeface="Cambria Math"/>
                        </a:rPr>
                        <m:t>𝑥</m:t>
                      </m:r>
                      <m:r>
                        <a:rPr lang="es-MX" i="1">
                          <a:latin typeface="Cambria Math"/>
                        </a:rPr>
                        <m:t>)</m:t>
                      </m:r>
                    </m:oMath>
                  </m:oMathPara>
                </a14:m>
                <a:endParaRPr lang="es-MX" dirty="0"/>
              </a:p>
              <a:p>
                <a:pPr marL="0" indent="0">
                  <a:buNone/>
                </a:pP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1614" t="-1617"/>
                </a:stretch>
              </a:blipFill>
            </p:spPr>
            <p:txBody>
              <a:bodyPr/>
              <a:lstStyle/>
              <a:p>
                <a:r>
                  <a:rPr lang="es-MX">
                    <a:noFill/>
                  </a:rPr>
                  <a:t> </a:t>
                </a:r>
              </a:p>
            </p:txBody>
          </p:sp>
        </mc:Fallback>
      </mc:AlternateContent>
    </p:spTree>
    <p:extLst>
      <p:ext uri="{BB962C8B-B14F-4D97-AF65-F5344CB8AC3E}">
        <p14:creationId xmlns:p14="http://schemas.microsoft.com/office/powerpoint/2010/main" val="25816795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60648"/>
            <a:ext cx="8686800" cy="838200"/>
          </a:xfrm>
        </p:spPr>
        <p:txBody>
          <a:bodyPr/>
          <a:lstStyle/>
          <a:p>
            <a:r>
              <a:rPr lang="es-MX" dirty="0"/>
              <a:t>Solución</a:t>
            </a:r>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539552" y="1554162"/>
                <a:ext cx="8136904" cy="4525963"/>
              </a:xfrm>
            </p:spPr>
            <p:txBody>
              <a:bodyPr>
                <a:normAutofit fontScale="92500"/>
              </a:bodyPr>
              <a:lstStyle/>
              <a:p>
                <a:pPr marL="0" indent="0" algn="just">
                  <a:buNone/>
                </a:pPr>
                <a:r>
                  <a:rPr lang="es-MX" sz="3000" dirty="0"/>
                  <a:t>Podemos ver que la ecuación no es homogénea y no es separable, además la condición en  x=1  no es homogénea. Se </a:t>
                </a:r>
                <a:r>
                  <a:rPr lang="es-MX" sz="3000" dirty="0" smtClean="0"/>
                  <a:t>hace: </a:t>
                </a:r>
                <a:endParaRPr lang="es-MX" sz="3000" dirty="0"/>
              </a:p>
              <a:p>
                <a:pPr marL="0" indent="0" algn="just">
                  <a:buNone/>
                </a:pPr>
                <a:endParaRPr lang="es-MX" sz="3000" i="1" dirty="0" smtClean="0"/>
              </a:p>
              <a:p>
                <a:pPr marL="0" indent="0" algn="just">
                  <a:buNone/>
                </a:pPr>
                <a14:m>
                  <m:oMathPara xmlns:m="http://schemas.openxmlformats.org/officeDocument/2006/math">
                    <m:oMathParaPr>
                      <m:jc m:val="centerGroup"/>
                    </m:oMathParaPr>
                    <m:oMath xmlns:m="http://schemas.openxmlformats.org/officeDocument/2006/math">
                      <m:r>
                        <a:rPr lang="es-MX" sz="3000" i="1">
                          <a:latin typeface="Cambria Math"/>
                        </a:rPr>
                        <m:t>𝑢</m:t>
                      </m:r>
                      <m:d>
                        <m:dPr>
                          <m:ctrlPr>
                            <a:rPr lang="es-MX" sz="3000" i="1">
                              <a:latin typeface="Cambria Math"/>
                            </a:rPr>
                          </m:ctrlPr>
                        </m:dPr>
                        <m:e>
                          <m:r>
                            <a:rPr lang="es-MX" sz="3000" i="1">
                              <a:latin typeface="Cambria Math"/>
                            </a:rPr>
                            <m:t>𝑥</m:t>
                          </m:r>
                          <m:r>
                            <a:rPr lang="es-MX" sz="3000" i="1">
                              <a:latin typeface="Cambria Math"/>
                            </a:rPr>
                            <m:t>,</m:t>
                          </m:r>
                          <m:r>
                            <a:rPr lang="es-MX" sz="3000" i="1">
                              <a:latin typeface="Cambria Math"/>
                            </a:rPr>
                            <m:t>𝑡</m:t>
                          </m:r>
                        </m:e>
                      </m:d>
                      <m:r>
                        <a:rPr lang="es-MX" sz="3000" i="1">
                          <a:latin typeface="Cambria Math"/>
                        </a:rPr>
                        <m:t>=</m:t>
                      </m:r>
                      <m:r>
                        <a:rPr lang="es-MX" sz="3000" i="1">
                          <a:latin typeface="Cambria Math"/>
                        </a:rPr>
                        <m:t>𝑣</m:t>
                      </m:r>
                      <m:d>
                        <m:dPr>
                          <m:ctrlPr>
                            <a:rPr lang="es-MX" sz="3000" i="1">
                              <a:latin typeface="Cambria Math"/>
                            </a:rPr>
                          </m:ctrlPr>
                        </m:dPr>
                        <m:e>
                          <m:r>
                            <a:rPr lang="es-MX" sz="3000" i="1">
                              <a:latin typeface="Cambria Math"/>
                            </a:rPr>
                            <m:t>𝑥</m:t>
                          </m:r>
                          <m:r>
                            <a:rPr lang="es-MX" sz="3000" i="1">
                              <a:latin typeface="Cambria Math"/>
                            </a:rPr>
                            <m:t>,</m:t>
                          </m:r>
                          <m:r>
                            <a:rPr lang="es-MX" sz="3000" i="1">
                              <a:latin typeface="Cambria Math"/>
                            </a:rPr>
                            <m:t>𝑡</m:t>
                          </m:r>
                        </m:e>
                      </m:d>
                      <m:r>
                        <a:rPr lang="es-MX" sz="3000" i="1">
                          <a:latin typeface="Cambria Math"/>
                        </a:rPr>
                        <m:t>+</m:t>
                      </m:r>
                      <m:r>
                        <a:rPr lang="es-MX" sz="3000" i="1">
                          <a:latin typeface="Cambria Math"/>
                        </a:rPr>
                        <m:t>𝛹</m:t>
                      </m:r>
                      <m:d>
                        <m:dPr>
                          <m:ctrlPr>
                            <a:rPr lang="es-MX" sz="3000" i="1">
                              <a:latin typeface="Cambria Math"/>
                            </a:rPr>
                          </m:ctrlPr>
                        </m:dPr>
                        <m:e>
                          <m:r>
                            <a:rPr lang="es-MX" sz="3000" i="1">
                              <a:latin typeface="Cambria Math"/>
                            </a:rPr>
                            <m:t>𝑥</m:t>
                          </m:r>
                        </m:e>
                      </m:d>
                    </m:oMath>
                  </m:oMathPara>
                </a14:m>
                <a:endParaRPr lang="es-MX" sz="3000" dirty="0" smtClean="0"/>
              </a:p>
              <a:p>
                <a:pPr marL="0" indent="0" algn="just">
                  <a:buNone/>
                </a:pPr>
                <a:endParaRPr lang="es-MX" sz="3000" dirty="0"/>
              </a:p>
              <a:p>
                <a:pPr marL="0" indent="0" algn="just">
                  <a:buNone/>
                </a:pPr>
                <a:endParaRPr lang="es-MX" sz="30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539552" y="1554162"/>
                <a:ext cx="8136904" cy="4525963"/>
              </a:xfrm>
              <a:blipFill rotWithShape="1">
                <a:blip r:embed="rId2"/>
                <a:stretch>
                  <a:fillRect l="-1574" t="-1213" r="-1574"/>
                </a:stretch>
              </a:blipFill>
            </p:spPr>
            <p:txBody>
              <a:bodyPr/>
              <a:lstStyle/>
              <a:p>
                <a:r>
                  <a:rPr lang="es-MX">
                    <a:noFill/>
                  </a:rPr>
                  <a:t> </a:t>
                </a:r>
              </a:p>
            </p:txBody>
          </p:sp>
        </mc:Fallback>
      </mc:AlternateContent>
    </p:spTree>
    <p:extLst>
      <p:ext uri="{BB962C8B-B14F-4D97-AF65-F5344CB8AC3E}">
        <p14:creationId xmlns:p14="http://schemas.microsoft.com/office/powerpoint/2010/main" val="14137910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60648"/>
            <a:ext cx="8686800" cy="838200"/>
          </a:xfrm>
        </p:spPr>
        <p:txBody>
          <a:bodyPr/>
          <a:lstStyle/>
          <a:p>
            <a:r>
              <a:rPr lang="es-MX" dirty="0"/>
              <a:t>Solución</a:t>
            </a:r>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a:bodyPr>
              <a:lstStyle/>
              <a:p>
                <a:pPr marL="0" indent="0">
                  <a:buNone/>
                </a:pPr>
                <a:r>
                  <a:rPr lang="es-MX" sz="3000" dirty="0" smtClean="0"/>
                  <a:t>Sacando derivadas con respecto a “x” y a “t”</a:t>
                </a:r>
              </a:p>
              <a:p>
                <a:pPr marL="0" indent="0">
                  <a:buNone/>
                </a:pPr>
                <a:endParaRPr lang="es-MX" sz="3000" dirty="0"/>
              </a:p>
              <a:p>
                <a:pPr marL="0" indent="0" algn="ctr">
                  <a:buNone/>
                </a:pPr>
                <a14:m>
                  <m:oMath xmlns:m="http://schemas.openxmlformats.org/officeDocument/2006/math">
                    <m:sSub>
                      <m:sSubPr>
                        <m:ctrlPr>
                          <a:rPr lang="es-MX" sz="3000" i="1" smtClean="0">
                            <a:latin typeface="Cambria Math"/>
                          </a:rPr>
                        </m:ctrlPr>
                      </m:sSubPr>
                      <m:e>
                        <m:r>
                          <a:rPr lang="es-MX" sz="3000" i="1">
                            <a:latin typeface="Cambria Math"/>
                          </a:rPr>
                          <m:t>𝑢</m:t>
                        </m:r>
                      </m:e>
                      <m:sub>
                        <m:r>
                          <a:rPr lang="es-MX" sz="3000" i="1">
                            <a:latin typeface="Cambria Math"/>
                          </a:rPr>
                          <m:t>𝑥</m:t>
                        </m:r>
                      </m:sub>
                    </m:sSub>
                    <m:d>
                      <m:dPr>
                        <m:ctrlPr>
                          <a:rPr lang="es-MX" sz="3000" i="1">
                            <a:latin typeface="Cambria Math"/>
                          </a:rPr>
                        </m:ctrlPr>
                      </m:dPr>
                      <m:e>
                        <m:r>
                          <a:rPr lang="es-MX" sz="3000" i="1">
                            <a:latin typeface="Cambria Math"/>
                          </a:rPr>
                          <m:t>𝑥</m:t>
                        </m:r>
                        <m:r>
                          <a:rPr lang="es-MX" sz="3000" i="1">
                            <a:latin typeface="Cambria Math"/>
                          </a:rPr>
                          <m:t>,</m:t>
                        </m:r>
                        <m:r>
                          <a:rPr lang="es-MX" sz="3000" i="1">
                            <a:latin typeface="Cambria Math"/>
                          </a:rPr>
                          <m:t>𝑡</m:t>
                        </m:r>
                      </m:e>
                    </m:d>
                    <m:r>
                      <a:rPr lang="es-MX" sz="3000" i="1">
                        <a:latin typeface="Cambria Math"/>
                      </a:rPr>
                      <m:t>=</m:t>
                    </m:r>
                    <m:sSub>
                      <m:sSubPr>
                        <m:ctrlPr>
                          <a:rPr lang="es-MX" sz="3000" i="1">
                            <a:latin typeface="Cambria Math"/>
                          </a:rPr>
                        </m:ctrlPr>
                      </m:sSubPr>
                      <m:e>
                        <m:r>
                          <a:rPr lang="es-MX" sz="3000" i="1">
                            <a:latin typeface="Cambria Math"/>
                          </a:rPr>
                          <m:t>𝑣</m:t>
                        </m:r>
                      </m:e>
                      <m:sub>
                        <m:r>
                          <a:rPr lang="es-MX" sz="3000" i="1">
                            <a:latin typeface="Cambria Math"/>
                          </a:rPr>
                          <m:t>𝑥</m:t>
                        </m:r>
                      </m:sub>
                    </m:sSub>
                    <m:d>
                      <m:dPr>
                        <m:ctrlPr>
                          <a:rPr lang="es-MX" sz="3000" i="1">
                            <a:latin typeface="Cambria Math"/>
                          </a:rPr>
                        </m:ctrlPr>
                      </m:dPr>
                      <m:e>
                        <m:r>
                          <a:rPr lang="es-MX" sz="3000" i="1">
                            <a:latin typeface="Cambria Math"/>
                          </a:rPr>
                          <m:t>𝑥</m:t>
                        </m:r>
                        <m:r>
                          <a:rPr lang="es-MX" sz="3000" i="1">
                            <a:latin typeface="Cambria Math"/>
                          </a:rPr>
                          <m:t>,</m:t>
                        </m:r>
                        <m:r>
                          <a:rPr lang="es-MX" sz="3000" i="1">
                            <a:latin typeface="Cambria Math"/>
                          </a:rPr>
                          <m:t>𝑡</m:t>
                        </m:r>
                      </m:e>
                    </m:d>
                    <m:r>
                      <a:rPr lang="es-MX" sz="3000" i="1">
                        <a:latin typeface="Cambria Math"/>
                      </a:rPr>
                      <m:t>+</m:t>
                    </m:r>
                    <m:sSup>
                      <m:sSupPr>
                        <m:ctrlPr>
                          <a:rPr lang="es-MX" sz="3000" i="1">
                            <a:latin typeface="Cambria Math"/>
                          </a:rPr>
                        </m:ctrlPr>
                      </m:sSupPr>
                      <m:e>
                        <m:r>
                          <a:rPr lang="es-MX" sz="3000" i="1">
                            <a:latin typeface="Cambria Math"/>
                          </a:rPr>
                          <m:t>𝛹</m:t>
                        </m:r>
                      </m:e>
                      <m:sup>
                        <m:r>
                          <a:rPr lang="es-MX" sz="3000" i="1">
                            <a:latin typeface="Cambria Math"/>
                          </a:rPr>
                          <m:t>′</m:t>
                        </m:r>
                      </m:sup>
                    </m:sSup>
                    <m:d>
                      <m:dPr>
                        <m:ctrlPr>
                          <a:rPr lang="es-MX" sz="3000" i="1">
                            <a:latin typeface="Cambria Math"/>
                          </a:rPr>
                        </m:ctrlPr>
                      </m:dPr>
                      <m:e>
                        <m:r>
                          <a:rPr lang="es-MX" sz="3000" i="1">
                            <a:latin typeface="Cambria Math"/>
                          </a:rPr>
                          <m:t>𝑥</m:t>
                        </m:r>
                      </m:e>
                    </m:d>
                  </m:oMath>
                </a14:m>
                <a:r>
                  <a:rPr lang="es-MX" sz="3000" dirty="0"/>
                  <a:t>   </a:t>
                </a:r>
                <a:endParaRPr lang="es-MX" sz="3000" dirty="0" smtClean="0"/>
              </a:p>
              <a:p>
                <a:pPr marL="0" indent="0" algn="ctr">
                  <a:buNone/>
                </a:pPr>
                <a:r>
                  <a:rPr lang="es-MX" sz="3000" dirty="0" smtClean="0"/>
                  <a:t>                              </a:t>
                </a:r>
              </a:p>
              <a:p>
                <a:pPr marL="0" indent="0">
                  <a:buNone/>
                </a:pPr>
                <a14:m>
                  <m:oMathPara xmlns:m="http://schemas.openxmlformats.org/officeDocument/2006/math">
                    <m:oMathParaPr>
                      <m:jc m:val="centerGroup"/>
                    </m:oMathParaPr>
                    <m:oMath xmlns:m="http://schemas.openxmlformats.org/officeDocument/2006/math">
                      <m:sSub>
                        <m:sSubPr>
                          <m:ctrlPr>
                            <a:rPr lang="es-MX" sz="3000" i="1" smtClean="0">
                              <a:latin typeface="Cambria Math"/>
                            </a:rPr>
                          </m:ctrlPr>
                        </m:sSubPr>
                        <m:e>
                          <m:r>
                            <a:rPr lang="es-MX" sz="3000" i="1">
                              <a:latin typeface="Cambria Math"/>
                            </a:rPr>
                            <m:t>𝑢</m:t>
                          </m:r>
                        </m:e>
                        <m:sub>
                          <m:r>
                            <a:rPr lang="es-MX" sz="3000" i="1">
                              <a:latin typeface="Cambria Math"/>
                            </a:rPr>
                            <m:t>𝑥𝑥</m:t>
                          </m:r>
                        </m:sub>
                      </m:sSub>
                      <m:d>
                        <m:dPr>
                          <m:ctrlPr>
                            <a:rPr lang="es-MX" sz="3000" i="1">
                              <a:latin typeface="Cambria Math"/>
                            </a:rPr>
                          </m:ctrlPr>
                        </m:dPr>
                        <m:e>
                          <m:r>
                            <a:rPr lang="es-MX" sz="3000" i="1">
                              <a:latin typeface="Cambria Math"/>
                            </a:rPr>
                            <m:t>𝑥</m:t>
                          </m:r>
                          <m:r>
                            <a:rPr lang="es-MX" sz="3000" i="1">
                              <a:latin typeface="Cambria Math"/>
                            </a:rPr>
                            <m:t>,</m:t>
                          </m:r>
                          <m:r>
                            <a:rPr lang="es-MX" sz="3000" i="1">
                              <a:latin typeface="Cambria Math"/>
                            </a:rPr>
                            <m:t>𝑡</m:t>
                          </m:r>
                        </m:e>
                      </m:d>
                      <m:r>
                        <a:rPr lang="es-MX" sz="3000" i="1">
                          <a:latin typeface="Cambria Math"/>
                        </a:rPr>
                        <m:t>=</m:t>
                      </m:r>
                      <m:sSub>
                        <m:sSubPr>
                          <m:ctrlPr>
                            <a:rPr lang="es-MX" sz="3000" i="1">
                              <a:latin typeface="Cambria Math"/>
                            </a:rPr>
                          </m:ctrlPr>
                        </m:sSubPr>
                        <m:e>
                          <m:r>
                            <a:rPr lang="es-MX" sz="3000" i="1">
                              <a:latin typeface="Cambria Math"/>
                            </a:rPr>
                            <m:t>𝑣</m:t>
                          </m:r>
                        </m:e>
                        <m:sub>
                          <m:r>
                            <a:rPr lang="es-MX" sz="3000" i="1">
                              <a:latin typeface="Cambria Math"/>
                            </a:rPr>
                            <m:t>𝑥𝑥</m:t>
                          </m:r>
                        </m:sub>
                      </m:sSub>
                      <m:d>
                        <m:dPr>
                          <m:ctrlPr>
                            <a:rPr lang="es-MX" sz="3000" i="1">
                              <a:latin typeface="Cambria Math"/>
                            </a:rPr>
                          </m:ctrlPr>
                        </m:dPr>
                        <m:e>
                          <m:r>
                            <a:rPr lang="es-MX" sz="3000" i="1">
                              <a:latin typeface="Cambria Math"/>
                            </a:rPr>
                            <m:t>𝑥</m:t>
                          </m:r>
                          <m:r>
                            <a:rPr lang="es-MX" sz="3000" i="1">
                              <a:latin typeface="Cambria Math"/>
                            </a:rPr>
                            <m:t>,</m:t>
                          </m:r>
                          <m:r>
                            <a:rPr lang="es-MX" sz="3000" i="1">
                              <a:latin typeface="Cambria Math"/>
                            </a:rPr>
                            <m:t>𝑡</m:t>
                          </m:r>
                        </m:e>
                      </m:d>
                      <m:r>
                        <a:rPr lang="es-MX" sz="3000" i="1">
                          <a:latin typeface="Cambria Math"/>
                        </a:rPr>
                        <m:t>+</m:t>
                      </m:r>
                      <m:sSup>
                        <m:sSupPr>
                          <m:ctrlPr>
                            <a:rPr lang="es-MX" sz="3000" i="1">
                              <a:latin typeface="Cambria Math"/>
                            </a:rPr>
                          </m:ctrlPr>
                        </m:sSupPr>
                        <m:e>
                          <m:r>
                            <a:rPr lang="es-MX" sz="3000" i="1">
                              <a:latin typeface="Cambria Math"/>
                            </a:rPr>
                            <m:t>𝛹</m:t>
                          </m:r>
                        </m:e>
                        <m:sup>
                          <m:r>
                            <a:rPr lang="es-MX" sz="3000" i="1">
                              <a:latin typeface="Cambria Math"/>
                            </a:rPr>
                            <m:t>′′</m:t>
                          </m:r>
                        </m:sup>
                      </m:sSup>
                      <m:r>
                        <a:rPr lang="es-MX" sz="3000" i="1">
                          <a:latin typeface="Cambria Math"/>
                        </a:rPr>
                        <m:t>(</m:t>
                      </m:r>
                      <m:r>
                        <a:rPr lang="es-MX" sz="3000" i="1">
                          <a:latin typeface="Cambria Math"/>
                        </a:rPr>
                        <m:t>𝑥</m:t>
                      </m:r>
                      <m:r>
                        <a:rPr lang="es-MX" sz="3000" i="1">
                          <a:latin typeface="Cambria Math"/>
                        </a:rPr>
                        <m:t>)</m:t>
                      </m:r>
                    </m:oMath>
                  </m:oMathPara>
                </a14:m>
                <a:endParaRPr lang="es-MX" sz="3000" dirty="0"/>
              </a:p>
              <a:p>
                <a:pPr marL="0" indent="0">
                  <a:buNone/>
                </a:pPr>
                <a:endParaRPr lang="es-MX" sz="3000" i="1" dirty="0"/>
              </a:p>
              <a:p>
                <a:pPr marL="0" indent="0">
                  <a:buNone/>
                </a:pPr>
                <a14:m>
                  <m:oMathPara xmlns:m="http://schemas.openxmlformats.org/officeDocument/2006/math">
                    <m:oMathParaPr>
                      <m:jc m:val="centerGroup"/>
                    </m:oMathParaPr>
                    <m:oMath xmlns:m="http://schemas.openxmlformats.org/officeDocument/2006/math">
                      <m:sSub>
                        <m:sSubPr>
                          <m:ctrlPr>
                            <a:rPr lang="es-MX" sz="3000" i="1">
                              <a:latin typeface="Cambria Math"/>
                            </a:rPr>
                          </m:ctrlPr>
                        </m:sSubPr>
                        <m:e>
                          <m:r>
                            <a:rPr lang="es-MX" sz="3000" i="1">
                              <a:latin typeface="Cambria Math"/>
                            </a:rPr>
                            <m:t>𝑢</m:t>
                          </m:r>
                        </m:e>
                        <m:sub>
                          <m:r>
                            <a:rPr lang="es-MX" sz="3000" i="1">
                              <a:latin typeface="Cambria Math"/>
                            </a:rPr>
                            <m:t>𝑡</m:t>
                          </m:r>
                        </m:sub>
                      </m:sSub>
                      <m:d>
                        <m:dPr>
                          <m:ctrlPr>
                            <a:rPr lang="es-MX" sz="3000" i="1">
                              <a:latin typeface="Cambria Math"/>
                            </a:rPr>
                          </m:ctrlPr>
                        </m:dPr>
                        <m:e>
                          <m:r>
                            <a:rPr lang="es-MX" sz="3000" i="1">
                              <a:latin typeface="Cambria Math"/>
                            </a:rPr>
                            <m:t>𝑥</m:t>
                          </m:r>
                          <m:r>
                            <a:rPr lang="es-MX" sz="3000" i="1">
                              <a:latin typeface="Cambria Math"/>
                            </a:rPr>
                            <m:t>,</m:t>
                          </m:r>
                          <m:r>
                            <a:rPr lang="es-MX" sz="3000" i="1">
                              <a:latin typeface="Cambria Math"/>
                            </a:rPr>
                            <m:t>𝑡</m:t>
                          </m:r>
                        </m:e>
                      </m:d>
                      <m:r>
                        <a:rPr lang="es-MX" sz="3000" i="1">
                          <a:latin typeface="Cambria Math"/>
                        </a:rPr>
                        <m:t>=</m:t>
                      </m:r>
                      <m:sSub>
                        <m:sSubPr>
                          <m:ctrlPr>
                            <a:rPr lang="es-MX" sz="3000" i="1">
                              <a:latin typeface="Cambria Math"/>
                            </a:rPr>
                          </m:ctrlPr>
                        </m:sSubPr>
                        <m:e>
                          <m:r>
                            <a:rPr lang="es-MX" sz="3000" i="1">
                              <a:latin typeface="Cambria Math"/>
                            </a:rPr>
                            <m:t>𝑣</m:t>
                          </m:r>
                        </m:e>
                        <m:sub>
                          <m:r>
                            <a:rPr lang="es-MX" sz="3000" i="1">
                              <a:latin typeface="Cambria Math"/>
                            </a:rPr>
                            <m:t>𝑡</m:t>
                          </m:r>
                        </m:sub>
                      </m:sSub>
                      <m:d>
                        <m:dPr>
                          <m:ctrlPr>
                            <a:rPr lang="es-MX" sz="3000" i="1">
                              <a:latin typeface="Cambria Math"/>
                            </a:rPr>
                          </m:ctrlPr>
                        </m:dPr>
                        <m:e>
                          <m:r>
                            <a:rPr lang="es-MX" sz="3000" i="1">
                              <a:latin typeface="Cambria Math"/>
                            </a:rPr>
                            <m:t>𝑥</m:t>
                          </m:r>
                          <m:r>
                            <a:rPr lang="es-MX" sz="3000" i="1">
                              <a:latin typeface="Cambria Math"/>
                            </a:rPr>
                            <m:t>,</m:t>
                          </m:r>
                          <m:r>
                            <a:rPr lang="es-MX" sz="3000" i="1">
                              <a:latin typeface="Cambria Math"/>
                            </a:rPr>
                            <m:t>𝑡</m:t>
                          </m:r>
                        </m:e>
                      </m:d>
                    </m:oMath>
                  </m:oMathPara>
                </a14:m>
                <a:endParaRPr lang="es-MX" sz="3000" dirty="0"/>
              </a:p>
              <a:p>
                <a:pPr marL="0" indent="0">
                  <a:buNone/>
                </a:pPr>
                <a:endParaRPr lang="es-MX" sz="3000" i="1" dirty="0" smtClean="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1614" t="-1617"/>
                </a:stretch>
              </a:blipFill>
            </p:spPr>
            <p:txBody>
              <a:bodyPr/>
              <a:lstStyle/>
              <a:p>
                <a:r>
                  <a:rPr lang="es-MX">
                    <a:noFill/>
                  </a:rPr>
                  <a:t> </a:t>
                </a:r>
              </a:p>
            </p:txBody>
          </p:sp>
        </mc:Fallback>
      </mc:AlternateContent>
    </p:spTree>
    <p:extLst>
      <p:ext uri="{BB962C8B-B14F-4D97-AF65-F5344CB8AC3E}">
        <p14:creationId xmlns:p14="http://schemas.microsoft.com/office/powerpoint/2010/main" val="4316309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57200" y="1196752"/>
                <a:ext cx="8229600" cy="5544616"/>
              </a:xfrm>
            </p:spPr>
            <p:txBody>
              <a:bodyPr>
                <a:noAutofit/>
              </a:bodyPr>
              <a:lstStyle/>
              <a:p>
                <a:pPr marL="0" indent="0" algn="just">
                  <a:buNone/>
                </a:pPr>
                <a:r>
                  <a:rPr lang="es-MX" sz="3000" dirty="0" smtClean="0"/>
                  <a:t>Se </a:t>
                </a:r>
                <a:r>
                  <a:rPr lang="es-MX" sz="3000" dirty="0"/>
                  <a:t>sustituye en la </a:t>
                </a:r>
                <a:r>
                  <a:rPr lang="es-MX" sz="3000" dirty="0" smtClean="0"/>
                  <a:t>ecuación</a:t>
                </a:r>
              </a:p>
              <a:p>
                <a:pPr marL="0" indent="0" algn="just">
                  <a:buNone/>
                </a:pPr>
                <a:endParaRPr lang="es-MX" sz="1400" dirty="0" smtClean="0"/>
              </a:p>
              <a:p>
                <a:pPr marL="0" indent="0" algn="just">
                  <a:buNone/>
                </a:pPr>
                <a14:m>
                  <m:oMathPara xmlns:m="http://schemas.openxmlformats.org/officeDocument/2006/math">
                    <m:oMathParaPr>
                      <m:jc m:val="centerGroup"/>
                    </m:oMathParaPr>
                    <m:oMath xmlns:m="http://schemas.openxmlformats.org/officeDocument/2006/math">
                      <m:r>
                        <a:rPr lang="es-MX" sz="3000" i="1">
                          <a:latin typeface="Cambria Math"/>
                        </a:rPr>
                        <m:t>𝑘</m:t>
                      </m:r>
                      <m:f>
                        <m:fPr>
                          <m:ctrlPr>
                            <a:rPr lang="es-MX" sz="3000" i="1">
                              <a:latin typeface="Cambria Math"/>
                            </a:rPr>
                          </m:ctrlPr>
                        </m:fPr>
                        <m:num>
                          <m:sSup>
                            <m:sSupPr>
                              <m:ctrlPr>
                                <a:rPr lang="es-MX" sz="3000" i="1">
                                  <a:latin typeface="Cambria Math"/>
                                </a:rPr>
                              </m:ctrlPr>
                            </m:sSupPr>
                            <m:e>
                              <m:r>
                                <a:rPr lang="es-MX" sz="3000" i="1">
                                  <a:latin typeface="Cambria Math"/>
                                </a:rPr>
                                <m:t>𝜕</m:t>
                              </m:r>
                            </m:e>
                            <m:sup>
                              <m:r>
                                <a:rPr lang="es-MX" sz="3000" i="1">
                                  <a:latin typeface="Cambria Math"/>
                                </a:rPr>
                                <m:t>2</m:t>
                              </m:r>
                            </m:sup>
                          </m:sSup>
                          <m:r>
                            <a:rPr lang="es-MX" sz="3000" i="1">
                              <a:latin typeface="Cambria Math"/>
                            </a:rPr>
                            <m:t>𝑣</m:t>
                          </m:r>
                        </m:num>
                        <m:den>
                          <m:r>
                            <a:rPr lang="es-MX" sz="3000" i="1">
                              <a:latin typeface="Cambria Math"/>
                            </a:rPr>
                            <m:t>𝜕</m:t>
                          </m:r>
                          <m:sSup>
                            <m:sSupPr>
                              <m:ctrlPr>
                                <a:rPr lang="es-MX" sz="3000" i="1">
                                  <a:latin typeface="Cambria Math"/>
                                </a:rPr>
                              </m:ctrlPr>
                            </m:sSupPr>
                            <m:e>
                              <m:r>
                                <a:rPr lang="es-MX" sz="3000" i="1">
                                  <a:latin typeface="Cambria Math"/>
                                </a:rPr>
                                <m:t>𝑥</m:t>
                              </m:r>
                            </m:e>
                            <m:sup>
                              <m:r>
                                <a:rPr lang="es-MX" sz="3000" i="1">
                                  <a:latin typeface="Cambria Math"/>
                                </a:rPr>
                                <m:t>2</m:t>
                              </m:r>
                            </m:sup>
                          </m:sSup>
                        </m:den>
                      </m:f>
                      <m:r>
                        <a:rPr lang="es-MX" sz="3000" i="1">
                          <a:latin typeface="Cambria Math"/>
                        </a:rPr>
                        <m:t>+</m:t>
                      </m:r>
                      <m:r>
                        <a:rPr lang="es-MX" sz="3000" i="1">
                          <a:latin typeface="Cambria Math"/>
                        </a:rPr>
                        <m:t>𝑘</m:t>
                      </m:r>
                      <m:sSup>
                        <m:sSupPr>
                          <m:ctrlPr>
                            <a:rPr lang="es-MX" sz="3000" i="1">
                              <a:latin typeface="Cambria Math"/>
                            </a:rPr>
                          </m:ctrlPr>
                        </m:sSupPr>
                        <m:e>
                          <m:r>
                            <a:rPr lang="es-MX" sz="3000" i="1">
                              <a:latin typeface="Cambria Math"/>
                            </a:rPr>
                            <m:t>𝛹</m:t>
                          </m:r>
                        </m:e>
                        <m:sup>
                          <m:r>
                            <a:rPr lang="es-MX" sz="3000" i="1">
                              <a:latin typeface="Cambria Math"/>
                            </a:rPr>
                            <m:t>′′</m:t>
                          </m:r>
                        </m:sup>
                      </m:sSup>
                      <m:r>
                        <a:rPr lang="es-MX" sz="3000" i="1">
                          <a:latin typeface="Cambria Math"/>
                        </a:rPr>
                        <m:t>+</m:t>
                      </m:r>
                      <m:r>
                        <a:rPr lang="es-MX" sz="3000" i="1">
                          <a:latin typeface="Cambria Math"/>
                        </a:rPr>
                        <m:t>𝑟</m:t>
                      </m:r>
                      <m:r>
                        <a:rPr lang="es-MX" sz="3000" i="1">
                          <a:latin typeface="Cambria Math"/>
                        </a:rPr>
                        <m:t>=</m:t>
                      </m:r>
                      <m:f>
                        <m:fPr>
                          <m:ctrlPr>
                            <a:rPr lang="es-MX" sz="3000" i="1">
                              <a:latin typeface="Cambria Math"/>
                            </a:rPr>
                          </m:ctrlPr>
                        </m:fPr>
                        <m:num>
                          <m:r>
                            <a:rPr lang="es-MX" sz="3000" i="1">
                              <a:latin typeface="Cambria Math"/>
                            </a:rPr>
                            <m:t>𝜕</m:t>
                          </m:r>
                          <m:r>
                            <a:rPr lang="es-MX" sz="3000" i="1">
                              <a:latin typeface="Cambria Math"/>
                            </a:rPr>
                            <m:t>𝑣</m:t>
                          </m:r>
                        </m:num>
                        <m:den>
                          <m:r>
                            <a:rPr lang="es-MX" sz="3000" i="1">
                              <a:latin typeface="Cambria Math"/>
                            </a:rPr>
                            <m:t>𝜕</m:t>
                          </m:r>
                          <m:r>
                            <a:rPr lang="es-MX" sz="3000" i="1">
                              <a:latin typeface="Cambria Math"/>
                            </a:rPr>
                            <m:t>𝑡</m:t>
                          </m:r>
                        </m:den>
                      </m:f>
                    </m:oMath>
                  </m:oMathPara>
                </a14:m>
                <a:endParaRPr lang="es-MX" sz="3000" dirty="0" smtClean="0"/>
              </a:p>
              <a:p>
                <a:pPr marL="0" indent="0" algn="just">
                  <a:buNone/>
                </a:pPr>
                <a:endParaRPr lang="es-MX" sz="3000" dirty="0" smtClean="0"/>
              </a:p>
              <a:p>
                <a:pPr marL="0" indent="0" algn="just">
                  <a:buNone/>
                </a:pPr>
                <a:r>
                  <a:rPr lang="es-MX" sz="3000" dirty="0"/>
                  <a:t> </a:t>
                </a:r>
                <a:r>
                  <a:rPr lang="es-MX" sz="3000" dirty="0" smtClean="0"/>
                  <a:t>Si </a:t>
                </a:r>
                <a:r>
                  <a:rPr lang="es-MX" sz="3000" dirty="0"/>
                  <a:t>se hace      </a:t>
                </a:r>
                <a:r>
                  <a:rPr lang="es-MX" sz="3000" dirty="0" smtClean="0"/>
                  <a:t>              </a:t>
                </a:r>
                <a14:m>
                  <m:oMath xmlns:m="http://schemas.openxmlformats.org/officeDocument/2006/math">
                    <m:r>
                      <a:rPr lang="es-MX" sz="3000" i="1">
                        <a:latin typeface="Cambria Math"/>
                      </a:rPr>
                      <m:t>𝑘</m:t>
                    </m:r>
                    <m:sSup>
                      <m:sSupPr>
                        <m:ctrlPr>
                          <a:rPr lang="es-MX" sz="3000" i="1">
                            <a:latin typeface="Cambria Math"/>
                          </a:rPr>
                        </m:ctrlPr>
                      </m:sSupPr>
                      <m:e>
                        <m:r>
                          <a:rPr lang="es-MX" sz="3000" i="1">
                            <a:latin typeface="Cambria Math"/>
                          </a:rPr>
                          <m:t>𝛹</m:t>
                        </m:r>
                      </m:e>
                      <m:sup>
                        <m:r>
                          <a:rPr lang="es-MX" sz="3000" i="1">
                            <a:latin typeface="Cambria Math"/>
                          </a:rPr>
                          <m:t>′′</m:t>
                        </m:r>
                      </m:sup>
                    </m:sSup>
                    <m:r>
                      <a:rPr lang="es-MX" sz="3000" i="1">
                        <a:latin typeface="Cambria Math"/>
                      </a:rPr>
                      <m:t>+</m:t>
                    </m:r>
                    <m:r>
                      <a:rPr lang="es-MX" sz="3000" i="1">
                        <a:latin typeface="Cambria Math"/>
                      </a:rPr>
                      <m:t>𝑟</m:t>
                    </m:r>
                    <m:r>
                      <a:rPr lang="es-MX" sz="3000" i="1">
                        <a:latin typeface="Cambria Math"/>
                      </a:rPr>
                      <m:t>=0</m:t>
                    </m:r>
                  </m:oMath>
                </a14:m>
                <a:endParaRPr lang="es-MX" sz="3000" dirty="0" smtClean="0"/>
              </a:p>
              <a:p>
                <a:pPr marL="0" indent="0" algn="just">
                  <a:buNone/>
                </a:pPr>
                <a:endParaRPr lang="es-MX" sz="3000" dirty="0"/>
              </a:p>
              <a:p>
                <a:pPr marL="0" indent="0" algn="just">
                  <a:buNone/>
                </a:pPr>
                <a:r>
                  <a:rPr lang="es-MX" sz="3000" dirty="0"/>
                  <a:t>La ecuación queda:   </a:t>
                </a:r>
                <a:endParaRPr lang="es-MX" sz="3000" dirty="0" smtClean="0"/>
              </a:p>
              <a:p>
                <a:pPr marL="0" indent="0" algn="ctr">
                  <a:buNone/>
                </a:pPr>
                <a:r>
                  <a:rPr lang="es-MX" sz="3000" dirty="0" smtClean="0"/>
                  <a:t>  </a:t>
                </a:r>
                <a14:m>
                  <m:oMath xmlns:m="http://schemas.openxmlformats.org/officeDocument/2006/math">
                    <m:r>
                      <a:rPr lang="es-MX" sz="3000" i="1">
                        <a:latin typeface="Cambria Math"/>
                      </a:rPr>
                      <m:t>𝑘</m:t>
                    </m:r>
                    <m:f>
                      <m:fPr>
                        <m:ctrlPr>
                          <a:rPr lang="es-MX" sz="3000" i="1">
                            <a:latin typeface="Cambria Math"/>
                          </a:rPr>
                        </m:ctrlPr>
                      </m:fPr>
                      <m:num>
                        <m:sSup>
                          <m:sSupPr>
                            <m:ctrlPr>
                              <a:rPr lang="es-MX" sz="3000" i="1">
                                <a:latin typeface="Cambria Math"/>
                              </a:rPr>
                            </m:ctrlPr>
                          </m:sSupPr>
                          <m:e>
                            <m:r>
                              <a:rPr lang="es-MX" sz="3000" i="1">
                                <a:latin typeface="Cambria Math"/>
                              </a:rPr>
                              <m:t>𝜕</m:t>
                            </m:r>
                          </m:e>
                          <m:sup>
                            <m:r>
                              <a:rPr lang="es-MX" sz="3000" i="1">
                                <a:latin typeface="Cambria Math"/>
                              </a:rPr>
                              <m:t>2</m:t>
                            </m:r>
                          </m:sup>
                        </m:sSup>
                      </m:num>
                      <m:den>
                        <m:r>
                          <a:rPr lang="es-MX" sz="3000" i="1">
                            <a:latin typeface="Cambria Math"/>
                          </a:rPr>
                          <m:t>𝜕</m:t>
                        </m:r>
                        <m:sSup>
                          <m:sSupPr>
                            <m:ctrlPr>
                              <a:rPr lang="es-MX" sz="3000" i="1">
                                <a:latin typeface="Cambria Math"/>
                              </a:rPr>
                            </m:ctrlPr>
                          </m:sSupPr>
                          <m:e>
                            <m:r>
                              <a:rPr lang="es-MX" sz="3000" i="1">
                                <a:latin typeface="Cambria Math"/>
                              </a:rPr>
                              <m:t>𝑥</m:t>
                            </m:r>
                          </m:e>
                          <m:sup>
                            <m:r>
                              <a:rPr lang="es-MX" sz="3000" i="1">
                                <a:latin typeface="Cambria Math"/>
                              </a:rPr>
                              <m:t>2</m:t>
                            </m:r>
                          </m:sup>
                        </m:sSup>
                      </m:den>
                    </m:f>
                    <m:r>
                      <a:rPr lang="es-MX" sz="3000" i="1">
                        <a:latin typeface="Cambria Math"/>
                      </a:rPr>
                      <m:t>=</m:t>
                    </m:r>
                    <m:f>
                      <m:fPr>
                        <m:ctrlPr>
                          <a:rPr lang="es-MX" sz="3000" i="1">
                            <a:latin typeface="Cambria Math"/>
                          </a:rPr>
                        </m:ctrlPr>
                      </m:fPr>
                      <m:num>
                        <m:r>
                          <a:rPr lang="es-MX" sz="3000" i="1">
                            <a:latin typeface="Cambria Math"/>
                          </a:rPr>
                          <m:t>𝜕</m:t>
                        </m:r>
                        <m:r>
                          <a:rPr lang="es-MX" sz="3000" i="1">
                            <a:latin typeface="Cambria Math"/>
                          </a:rPr>
                          <m:t>𝑣</m:t>
                        </m:r>
                      </m:num>
                      <m:den>
                        <m:r>
                          <a:rPr lang="es-MX" sz="3000" i="1">
                            <a:latin typeface="Cambria Math"/>
                          </a:rPr>
                          <m:t>𝜕</m:t>
                        </m:r>
                        <m:r>
                          <a:rPr lang="es-MX" sz="3000" i="1">
                            <a:latin typeface="Cambria Math"/>
                          </a:rPr>
                          <m:t>𝑡</m:t>
                        </m:r>
                      </m:den>
                    </m:f>
                  </m:oMath>
                </a14:m>
                <a:r>
                  <a:rPr lang="es-MX" sz="3000" dirty="0"/>
                  <a:t>   </a:t>
                </a:r>
                <a:endParaRPr lang="es-MX" sz="3000" dirty="0" smtClean="0"/>
              </a:p>
              <a:p>
                <a:pPr marL="0" indent="0" algn="ctr">
                  <a:buNone/>
                </a:pPr>
                <a:r>
                  <a:rPr lang="es-MX" sz="3000" b="1" dirty="0"/>
                  <a:t>L</a:t>
                </a:r>
                <a:r>
                  <a:rPr lang="es-MX" sz="3000" b="1" dirty="0" smtClean="0"/>
                  <a:t>a </a:t>
                </a:r>
                <a:r>
                  <a:rPr lang="es-MX" sz="3000" b="1" dirty="0"/>
                  <a:t>cual es homogénea</a:t>
                </a:r>
              </a:p>
              <a:p>
                <a:pPr marL="0" indent="0" algn="just">
                  <a:buNone/>
                </a:pPr>
                <a:endParaRPr lang="es-MX" sz="3000" dirty="0"/>
              </a:p>
              <a:p>
                <a:pPr marL="0" indent="0" algn="just">
                  <a:buNone/>
                </a:pPr>
                <a:endParaRPr lang="es-MX" sz="30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57200" y="1196752"/>
                <a:ext cx="8229600" cy="5544616"/>
              </a:xfrm>
              <a:blipFill rotWithShape="1">
                <a:blip r:embed="rId2"/>
                <a:stretch>
                  <a:fillRect l="-1704" t="-1319"/>
                </a:stretch>
              </a:blipFill>
            </p:spPr>
            <p:txBody>
              <a:bodyPr/>
              <a:lstStyle/>
              <a:p>
                <a:r>
                  <a:rPr lang="es-MX">
                    <a:noFill/>
                  </a:rPr>
                  <a:t> </a:t>
                </a:r>
              </a:p>
            </p:txBody>
          </p:sp>
        </mc:Fallback>
      </mc:AlternateContent>
    </p:spTree>
    <p:extLst>
      <p:ext uri="{BB962C8B-B14F-4D97-AF65-F5344CB8AC3E}">
        <p14:creationId xmlns:p14="http://schemas.microsoft.com/office/powerpoint/2010/main" val="21969392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60648"/>
            <a:ext cx="8686800" cy="838200"/>
          </a:xfrm>
        </p:spPr>
        <p:txBody>
          <a:bodyPr/>
          <a:lstStyle/>
          <a:p>
            <a:r>
              <a:rPr lang="es-MX" dirty="0"/>
              <a:t>Solución</a:t>
            </a:r>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57200" y="1600200"/>
                <a:ext cx="8291264" cy="4925144"/>
              </a:xfrm>
            </p:spPr>
            <p:txBody>
              <a:bodyPr>
                <a:normAutofit/>
              </a:bodyPr>
              <a:lstStyle/>
              <a:p>
                <a:pPr marL="0" indent="0" algn="just">
                  <a:buNone/>
                </a:pPr>
                <a:r>
                  <a:rPr lang="es-MX" sz="3000" dirty="0"/>
                  <a:t>Necesitamos resolver dos ecuaciones homogéneas (una ordinaria y una parcial</a:t>
                </a:r>
                <a:r>
                  <a:rPr lang="es-MX" sz="3000" dirty="0" smtClean="0"/>
                  <a:t>).</a:t>
                </a:r>
              </a:p>
              <a:p>
                <a:pPr marL="0" indent="0" algn="just">
                  <a:buNone/>
                </a:pPr>
                <a:endParaRPr lang="es-MX" sz="3000" dirty="0"/>
              </a:p>
              <a:p>
                <a:pPr marL="0" indent="0" algn="just">
                  <a:buNone/>
                </a:pPr>
                <a:r>
                  <a:rPr lang="es-MX" sz="3000" dirty="0"/>
                  <a:t>Las condiciones </a:t>
                </a:r>
                <a:r>
                  <a:rPr lang="es-MX" sz="3000" dirty="0" smtClean="0"/>
                  <a:t>quedarán:</a:t>
                </a:r>
              </a:p>
              <a:p>
                <a:pPr marL="0" indent="0" algn="just">
                  <a:buNone/>
                </a:pPr>
                <a:endParaRPr lang="es-MX" sz="3000" dirty="0"/>
              </a:p>
              <a:p>
                <a:pPr marL="0" indent="0" algn="just">
                  <a:buNone/>
                </a:pPr>
                <a:r>
                  <a:rPr lang="es-MX" sz="3000" dirty="0"/>
                  <a:t>CF1           </a:t>
                </a:r>
                <a14:m>
                  <m:oMath xmlns:m="http://schemas.openxmlformats.org/officeDocument/2006/math">
                    <m:r>
                      <a:rPr lang="es-MX" sz="3000" i="1">
                        <a:latin typeface="Cambria Math"/>
                      </a:rPr>
                      <m:t>𝑢</m:t>
                    </m:r>
                    <m:d>
                      <m:dPr>
                        <m:ctrlPr>
                          <a:rPr lang="es-MX" sz="3000" i="1">
                            <a:latin typeface="Cambria Math"/>
                          </a:rPr>
                        </m:ctrlPr>
                      </m:dPr>
                      <m:e>
                        <m:r>
                          <a:rPr lang="es-MX" sz="3000" i="1">
                            <a:latin typeface="Cambria Math"/>
                          </a:rPr>
                          <m:t>0,</m:t>
                        </m:r>
                        <m:r>
                          <a:rPr lang="es-MX" sz="3000" i="1">
                            <a:latin typeface="Cambria Math"/>
                          </a:rPr>
                          <m:t>𝑡</m:t>
                        </m:r>
                      </m:e>
                    </m:d>
                    <m:r>
                      <a:rPr lang="es-MX" sz="3000" i="1">
                        <a:latin typeface="Cambria Math"/>
                      </a:rPr>
                      <m:t>=</m:t>
                    </m:r>
                    <m:r>
                      <a:rPr lang="es-MX" sz="3000" i="1">
                        <a:latin typeface="Cambria Math"/>
                      </a:rPr>
                      <m:t>𝑣</m:t>
                    </m:r>
                    <m:d>
                      <m:dPr>
                        <m:ctrlPr>
                          <a:rPr lang="es-MX" sz="3000" i="1">
                            <a:latin typeface="Cambria Math"/>
                          </a:rPr>
                        </m:ctrlPr>
                      </m:dPr>
                      <m:e>
                        <m:r>
                          <a:rPr lang="es-MX" sz="3000" i="1">
                            <a:latin typeface="Cambria Math"/>
                          </a:rPr>
                          <m:t>0,</m:t>
                        </m:r>
                        <m:r>
                          <a:rPr lang="es-MX" sz="3000" i="1">
                            <a:latin typeface="Cambria Math"/>
                          </a:rPr>
                          <m:t>𝑡</m:t>
                        </m:r>
                      </m:e>
                    </m:d>
                    <m:r>
                      <a:rPr lang="es-MX" sz="3000" i="1">
                        <a:latin typeface="Cambria Math"/>
                      </a:rPr>
                      <m:t>+</m:t>
                    </m:r>
                    <m:r>
                      <a:rPr lang="es-MX" sz="3000" i="1">
                        <a:latin typeface="Cambria Math"/>
                      </a:rPr>
                      <m:t>𝛹</m:t>
                    </m:r>
                    <m:d>
                      <m:dPr>
                        <m:ctrlPr>
                          <a:rPr lang="es-MX" sz="3000" i="1">
                            <a:latin typeface="Cambria Math"/>
                          </a:rPr>
                        </m:ctrlPr>
                      </m:dPr>
                      <m:e>
                        <m:r>
                          <a:rPr lang="es-MX" sz="3000" i="1">
                            <a:latin typeface="Cambria Math"/>
                          </a:rPr>
                          <m:t>0</m:t>
                        </m:r>
                      </m:e>
                    </m:d>
                    <m:r>
                      <a:rPr lang="es-MX" sz="3000" i="1">
                        <a:latin typeface="Cambria Math"/>
                      </a:rPr>
                      <m:t>=0</m:t>
                    </m:r>
                  </m:oMath>
                </a14:m>
                <a:endParaRPr lang="es-MX" sz="3000" dirty="0" smtClean="0"/>
              </a:p>
              <a:p>
                <a:pPr marL="0" indent="0" algn="just">
                  <a:buNone/>
                </a:pPr>
                <a:endParaRPr lang="es-MX" sz="3000" dirty="0"/>
              </a:p>
              <a:p>
                <a:pPr marL="0" indent="0" algn="just">
                  <a:buNone/>
                </a:pPr>
                <a:r>
                  <a:rPr lang="es-MX" sz="3000" dirty="0"/>
                  <a:t>CF2           </a:t>
                </a:r>
                <a14:m>
                  <m:oMath xmlns:m="http://schemas.openxmlformats.org/officeDocument/2006/math">
                    <m:r>
                      <a:rPr lang="es-MX" sz="3000" i="1">
                        <a:latin typeface="Cambria Math"/>
                      </a:rPr>
                      <m:t>𝑢</m:t>
                    </m:r>
                    <m:d>
                      <m:dPr>
                        <m:ctrlPr>
                          <a:rPr lang="es-MX" sz="3000" i="1">
                            <a:latin typeface="Cambria Math"/>
                          </a:rPr>
                        </m:ctrlPr>
                      </m:dPr>
                      <m:e>
                        <m:r>
                          <a:rPr lang="es-MX" sz="3000" i="1">
                            <a:latin typeface="Cambria Math"/>
                          </a:rPr>
                          <m:t>1,</m:t>
                        </m:r>
                        <m:r>
                          <a:rPr lang="es-MX" sz="3000" i="1">
                            <a:latin typeface="Cambria Math"/>
                          </a:rPr>
                          <m:t>𝑡</m:t>
                        </m:r>
                      </m:e>
                    </m:d>
                    <m:r>
                      <a:rPr lang="es-MX" sz="3000" i="1">
                        <a:latin typeface="Cambria Math"/>
                      </a:rPr>
                      <m:t>=</m:t>
                    </m:r>
                    <m:r>
                      <a:rPr lang="es-MX" sz="3000" i="1">
                        <a:latin typeface="Cambria Math"/>
                      </a:rPr>
                      <m:t>𝑣</m:t>
                    </m:r>
                    <m:d>
                      <m:dPr>
                        <m:ctrlPr>
                          <a:rPr lang="es-MX" sz="3000" i="1">
                            <a:latin typeface="Cambria Math"/>
                          </a:rPr>
                        </m:ctrlPr>
                      </m:dPr>
                      <m:e>
                        <m:r>
                          <a:rPr lang="es-MX" sz="3000" i="1">
                            <a:latin typeface="Cambria Math"/>
                          </a:rPr>
                          <m:t>1,</m:t>
                        </m:r>
                        <m:r>
                          <a:rPr lang="es-MX" sz="3000" i="1">
                            <a:latin typeface="Cambria Math"/>
                          </a:rPr>
                          <m:t>𝑡</m:t>
                        </m:r>
                      </m:e>
                    </m:d>
                    <m:r>
                      <a:rPr lang="es-MX" sz="3000" i="1">
                        <a:latin typeface="Cambria Math"/>
                      </a:rPr>
                      <m:t>+</m:t>
                    </m:r>
                    <m:r>
                      <a:rPr lang="es-MX" sz="3000" i="1">
                        <a:latin typeface="Cambria Math"/>
                      </a:rPr>
                      <m:t>𝛹</m:t>
                    </m:r>
                    <m:d>
                      <m:dPr>
                        <m:ctrlPr>
                          <a:rPr lang="es-MX" sz="3000" i="1">
                            <a:latin typeface="Cambria Math"/>
                          </a:rPr>
                        </m:ctrlPr>
                      </m:dPr>
                      <m:e>
                        <m:r>
                          <a:rPr lang="es-MX" sz="3000" i="1">
                            <a:latin typeface="Cambria Math"/>
                          </a:rPr>
                          <m:t>1</m:t>
                        </m:r>
                      </m:e>
                    </m:d>
                    <m:r>
                      <a:rPr lang="es-MX" sz="3000" i="1">
                        <a:latin typeface="Cambria Math"/>
                      </a:rPr>
                      <m:t>=</m:t>
                    </m:r>
                    <m:sSub>
                      <m:sSubPr>
                        <m:ctrlPr>
                          <a:rPr lang="es-MX" sz="3000" i="1">
                            <a:latin typeface="Cambria Math"/>
                          </a:rPr>
                        </m:ctrlPr>
                      </m:sSubPr>
                      <m:e>
                        <m:r>
                          <a:rPr lang="es-MX" sz="3000" i="1">
                            <a:latin typeface="Cambria Math"/>
                          </a:rPr>
                          <m:t>𝑢</m:t>
                        </m:r>
                      </m:e>
                      <m:sub>
                        <m:r>
                          <a:rPr lang="es-MX" sz="3000" i="1">
                            <a:latin typeface="Cambria Math"/>
                          </a:rPr>
                          <m:t>𝑜</m:t>
                        </m:r>
                      </m:sub>
                    </m:sSub>
                  </m:oMath>
                </a14:m>
                <a:endParaRPr lang="es-MX" sz="3000" dirty="0"/>
              </a:p>
              <a:p>
                <a:pPr algn="just"/>
                <a:endParaRPr lang="es-MX" sz="30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57200" y="1600200"/>
                <a:ext cx="8291264" cy="4925144"/>
              </a:xfrm>
              <a:blipFill rotWithShape="1">
                <a:blip r:embed="rId2"/>
                <a:stretch>
                  <a:fillRect l="-1691" t="-1487" r="-1691"/>
                </a:stretch>
              </a:blipFill>
            </p:spPr>
            <p:txBody>
              <a:bodyPr/>
              <a:lstStyle/>
              <a:p>
                <a:r>
                  <a:rPr lang="es-MX">
                    <a:noFill/>
                  </a:rPr>
                  <a:t> </a:t>
                </a:r>
              </a:p>
            </p:txBody>
          </p:sp>
        </mc:Fallback>
      </mc:AlternateContent>
    </p:spTree>
    <p:extLst>
      <p:ext uri="{BB962C8B-B14F-4D97-AF65-F5344CB8AC3E}">
        <p14:creationId xmlns:p14="http://schemas.microsoft.com/office/powerpoint/2010/main" val="41103437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9491" y="25256"/>
            <a:ext cx="8229600" cy="1143000"/>
          </a:xfrm>
        </p:spPr>
        <p:txBody>
          <a:bodyPr/>
          <a:lstStyle/>
          <a:p>
            <a:r>
              <a:rPr lang="es-MX" dirty="0"/>
              <a:t>Solución</a:t>
            </a:r>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67544" y="1412776"/>
                <a:ext cx="8229600" cy="4853136"/>
              </a:xfrm>
            </p:spPr>
            <p:txBody>
              <a:bodyPr>
                <a:normAutofit/>
              </a:bodyPr>
              <a:lstStyle/>
              <a:p>
                <a:pPr marL="0" indent="0" algn="just">
                  <a:buNone/>
                </a:pPr>
                <a:r>
                  <a:rPr lang="es-MX" sz="3000" dirty="0"/>
                  <a:t>Se pueden escribir como</a:t>
                </a:r>
                <a:r>
                  <a:rPr lang="es-MX" sz="3000" dirty="0" smtClean="0"/>
                  <a:t>:</a:t>
                </a:r>
              </a:p>
              <a:p>
                <a:pPr marL="0" indent="0" algn="just">
                  <a:buNone/>
                </a:pPr>
                <a:endParaRPr lang="es-MX" sz="3000" dirty="0"/>
              </a:p>
              <a:p>
                <a:pPr marL="0" indent="0" algn="just">
                  <a:buNone/>
                </a:pPr>
                <a:r>
                  <a:rPr lang="es-MX" sz="3000" dirty="0"/>
                  <a:t>CF1’       </a:t>
                </a:r>
                <a14:m>
                  <m:oMath xmlns:m="http://schemas.openxmlformats.org/officeDocument/2006/math">
                    <m:r>
                      <a:rPr lang="es-MX" sz="3000" i="1">
                        <a:latin typeface="Cambria Math"/>
                      </a:rPr>
                      <m:t>𝑣</m:t>
                    </m:r>
                    <m:d>
                      <m:dPr>
                        <m:ctrlPr>
                          <a:rPr lang="es-MX" sz="3000" i="1">
                            <a:latin typeface="Cambria Math"/>
                          </a:rPr>
                        </m:ctrlPr>
                      </m:dPr>
                      <m:e>
                        <m:r>
                          <a:rPr lang="es-MX" sz="3000" i="1">
                            <a:latin typeface="Cambria Math"/>
                          </a:rPr>
                          <m:t>0,</m:t>
                        </m:r>
                        <m:r>
                          <a:rPr lang="es-MX" sz="3000" i="1">
                            <a:latin typeface="Cambria Math"/>
                          </a:rPr>
                          <m:t>𝑡</m:t>
                        </m:r>
                      </m:e>
                    </m:d>
                    <m:r>
                      <a:rPr lang="es-MX" sz="3000" i="1">
                        <a:latin typeface="Cambria Math"/>
                      </a:rPr>
                      <m:t>=0</m:t>
                    </m:r>
                  </m:oMath>
                </a14:m>
                <a:r>
                  <a:rPr lang="es-MX" sz="3000" dirty="0"/>
                  <a:t>    si    </a:t>
                </a:r>
                <a14:m>
                  <m:oMath xmlns:m="http://schemas.openxmlformats.org/officeDocument/2006/math">
                    <m:r>
                      <a:rPr lang="es-MX" sz="3000" i="1">
                        <a:latin typeface="Cambria Math"/>
                      </a:rPr>
                      <m:t>𝛹</m:t>
                    </m:r>
                    <m:d>
                      <m:dPr>
                        <m:ctrlPr>
                          <a:rPr lang="es-MX" sz="3000" i="1">
                            <a:latin typeface="Cambria Math"/>
                          </a:rPr>
                        </m:ctrlPr>
                      </m:dPr>
                      <m:e>
                        <m:r>
                          <a:rPr lang="es-MX" sz="3000" i="1">
                            <a:latin typeface="Cambria Math"/>
                          </a:rPr>
                          <m:t>0</m:t>
                        </m:r>
                      </m:e>
                    </m:d>
                    <m:r>
                      <a:rPr lang="es-MX" sz="3000" i="1">
                        <a:latin typeface="Cambria Math"/>
                      </a:rPr>
                      <m:t>=0</m:t>
                    </m:r>
                  </m:oMath>
                </a14:m>
                <a:endParaRPr lang="es-MX" sz="3000" dirty="0" smtClean="0"/>
              </a:p>
              <a:p>
                <a:pPr marL="0" indent="0" algn="just">
                  <a:buNone/>
                </a:pPr>
                <a:endParaRPr lang="es-MX" sz="3000" dirty="0"/>
              </a:p>
              <a:p>
                <a:pPr marL="0" indent="0" algn="just">
                  <a:buNone/>
                </a:pPr>
                <a:r>
                  <a:rPr lang="es-MX" sz="3000" dirty="0"/>
                  <a:t>CF2’       </a:t>
                </a:r>
                <a14:m>
                  <m:oMath xmlns:m="http://schemas.openxmlformats.org/officeDocument/2006/math">
                    <m:r>
                      <a:rPr lang="es-MX" sz="3000" i="1">
                        <a:latin typeface="Cambria Math"/>
                      </a:rPr>
                      <m:t>𝑣</m:t>
                    </m:r>
                    <m:d>
                      <m:dPr>
                        <m:ctrlPr>
                          <a:rPr lang="es-MX" sz="3000" i="1">
                            <a:latin typeface="Cambria Math"/>
                          </a:rPr>
                        </m:ctrlPr>
                      </m:dPr>
                      <m:e>
                        <m:r>
                          <a:rPr lang="es-MX" sz="3000" i="1">
                            <a:latin typeface="Cambria Math"/>
                          </a:rPr>
                          <m:t>1,</m:t>
                        </m:r>
                        <m:r>
                          <a:rPr lang="es-MX" sz="3000" i="1">
                            <a:latin typeface="Cambria Math"/>
                          </a:rPr>
                          <m:t>𝑡</m:t>
                        </m:r>
                      </m:e>
                    </m:d>
                    <m:r>
                      <a:rPr lang="es-MX" sz="3000" i="1">
                        <a:latin typeface="Cambria Math"/>
                      </a:rPr>
                      <m:t>=0</m:t>
                    </m:r>
                  </m:oMath>
                </a14:m>
                <a:r>
                  <a:rPr lang="es-MX" sz="3000" dirty="0"/>
                  <a:t>    si    </a:t>
                </a:r>
                <a14:m>
                  <m:oMath xmlns:m="http://schemas.openxmlformats.org/officeDocument/2006/math">
                    <m:r>
                      <a:rPr lang="es-MX" sz="3000" i="1">
                        <a:latin typeface="Cambria Math"/>
                      </a:rPr>
                      <m:t>𝛹</m:t>
                    </m:r>
                    <m:d>
                      <m:dPr>
                        <m:ctrlPr>
                          <a:rPr lang="es-MX" sz="3000" i="1">
                            <a:latin typeface="Cambria Math"/>
                          </a:rPr>
                        </m:ctrlPr>
                      </m:dPr>
                      <m:e>
                        <m:r>
                          <a:rPr lang="es-MX" sz="3000" i="1">
                            <a:latin typeface="Cambria Math"/>
                          </a:rPr>
                          <m:t>1</m:t>
                        </m:r>
                      </m:e>
                    </m:d>
                    <m:r>
                      <a:rPr lang="es-MX" sz="3000" i="1">
                        <a:latin typeface="Cambria Math"/>
                      </a:rPr>
                      <m:t>=</m:t>
                    </m:r>
                    <m:sSub>
                      <m:sSubPr>
                        <m:ctrlPr>
                          <a:rPr lang="es-MX" sz="3000" i="1">
                            <a:latin typeface="Cambria Math"/>
                          </a:rPr>
                        </m:ctrlPr>
                      </m:sSubPr>
                      <m:e>
                        <m:r>
                          <a:rPr lang="es-MX" sz="3000" i="1">
                            <a:latin typeface="Cambria Math"/>
                          </a:rPr>
                          <m:t>𝑢</m:t>
                        </m:r>
                      </m:e>
                      <m:sub>
                        <m:r>
                          <a:rPr lang="es-MX" sz="3000" i="1">
                            <a:latin typeface="Cambria Math"/>
                          </a:rPr>
                          <m:t>𝑜</m:t>
                        </m:r>
                      </m:sub>
                    </m:sSub>
                  </m:oMath>
                </a14:m>
                <a:endParaRPr lang="es-MX" sz="3000" dirty="0" smtClean="0"/>
              </a:p>
              <a:p>
                <a:pPr marL="0" indent="0" algn="just">
                  <a:buNone/>
                </a:pPr>
                <a:endParaRPr lang="es-MX" sz="3000" dirty="0"/>
              </a:p>
              <a:p>
                <a:pPr marL="0" indent="0" algn="just">
                  <a:buNone/>
                </a:pPr>
                <a:r>
                  <a:rPr lang="es-MX" sz="3000" dirty="0"/>
                  <a:t>Ahora son homogéneas para la ecuación parcial</a:t>
                </a:r>
              </a:p>
              <a:p>
                <a:pPr algn="just"/>
                <a:endParaRPr lang="es-MX" sz="30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67544" y="1412776"/>
                <a:ext cx="8229600" cy="4853136"/>
              </a:xfrm>
              <a:blipFill rotWithShape="1">
                <a:blip r:embed="rId2"/>
                <a:stretch>
                  <a:fillRect l="-1778" t="-1508"/>
                </a:stretch>
              </a:blipFill>
            </p:spPr>
            <p:txBody>
              <a:bodyPr/>
              <a:lstStyle/>
              <a:p>
                <a:r>
                  <a:rPr lang="es-MX">
                    <a:noFill/>
                  </a:rPr>
                  <a:t> </a:t>
                </a:r>
              </a:p>
            </p:txBody>
          </p:sp>
        </mc:Fallback>
      </mc:AlternateContent>
    </p:spTree>
    <p:extLst>
      <p:ext uri="{BB962C8B-B14F-4D97-AF65-F5344CB8AC3E}">
        <p14:creationId xmlns:p14="http://schemas.microsoft.com/office/powerpoint/2010/main" val="26365085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5680" y="260648"/>
            <a:ext cx="8686800" cy="838200"/>
          </a:xfrm>
        </p:spPr>
        <p:txBody>
          <a:bodyPr/>
          <a:lstStyle/>
          <a:p>
            <a:r>
              <a:rPr lang="es-MX" dirty="0"/>
              <a:t>Solución</a:t>
            </a:r>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57200" y="1600200"/>
                <a:ext cx="8229600" cy="5069160"/>
              </a:xfrm>
            </p:spPr>
            <p:txBody>
              <a:bodyPr>
                <a:normAutofit/>
              </a:bodyPr>
              <a:lstStyle/>
              <a:p>
                <a:pPr marL="0" indent="0" algn="just">
                  <a:buNone/>
                </a:pPr>
                <a:r>
                  <a:rPr lang="es-MX" sz="3000" dirty="0"/>
                  <a:t>Resolviendo primero la ecuación </a:t>
                </a:r>
                <a:r>
                  <a:rPr lang="es-MX" sz="3000" dirty="0" smtClean="0"/>
                  <a:t>ordinaria</a:t>
                </a:r>
              </a:p>
              <a:p>
                <a:pPr marL="0" indent="0" algn="just">
                  <a:buNone/>
                </a:pPr>
                <a:endParaRPr lang="es-MX" sz="3000" dirty="0"/>
              </a:p>
              <a:p>
                <a:pPr marL="0" indent="0" algn="ctr">
                  <a:buNone/>
                </a:pPr>
                <a14:m>
                  <m:oMath xmlns:m="http://schemas.openxmlformats.org/officeDocument/2006/math">
                    <m:r>
                      <a:rPr lang="es-MX" sz="3000" i="1">
                        <a:latin typeface="Cambria Math"/>
                      </a:rPr>
                      <m:t>𝑘</m:t>
                    </m:r>
                    <m:sSup>
                      <m:sSupPr>
                        <m:ctrlPr>
                          <a:rPr lang="es-MX" sz="3000" i="1">
                            <a:latin typeface="Cambria Math"/>
                          </a:rPr>
                        </m:ctrlPr>
                      </m:sSupPr>
                      <m:e>
                        <m:r>
                          <a:rPr lang="es-MX" sz="3000" i="1">
                            <a:latin typeface="Cambria Math"/>
                          </a:rPr>
                          <m:t>𝛹</m:t>
                        </m:r>
                      </m:e>
                      <m:sup>
                        <m:r>
                          <a:rPr lang="es-MX" sz="3000" i="1">
                            <a:latin typeface="Cambria Math"/>
                          </a:rPr>
                          <m:t>′′</m:t>
                        </m:r>
                      </m:sup>
                    </m:sSup>
                    <m:r>
                      <a:rPr lang="es-MX" sz="3000" i="1">
                        <a:latin typeface="Cambria Math"/>
                      </a:rPr>
                      <m:t>+</m:t>
                    </m:r>
                    <m:r>
                      <a:rPr lang="es-MX" sz="3000" i="1">
                        <a:latin typeface="Cambria Math"/>
                      </a:rPr>
                      <m:t>𝑟</m:t>
                    </m:r>
                    <m:r>
                      <a:rPr lang="es-MX" sz="3000" i="1">
                        <a:latin typeface="Cambria Math"/>
                      </a:rPr>
                      <m:t>=0</m:t>
                    </m:r>
                  </m:oMath>
                </a14:m>
                <a:r>
                  <a:rPr lang="es-MX" sz="3000" dirty="0"/>
                  <a:t>  </a:t>
                </a:r>
                <a:endParaRPr lang="es-MX" sz="3000" dirty="0" smtClean="0"/>
              </a:p>
              <a:p>
                <a:pPr marL="0" indent="0" algn="ctr">
                  <a:buNone/>
                </a:pPr>
                <a:endParaRPr lang="es-MX" sz="3000" dirty="0"/>
              </a:p>
              <a:p>
                <a:pPr marL="0" indent="0" algn="just">
                  <a:buNone/>
                </a:pPr>
                <a:r>
                  <a:rPr lang="es-MX" sz="3000" dirty="0" smtClean="0"/>
                  <a:t>Sujeta </a:t>
                </a:r>
                <a:r>
                  <a:rPr lang="es-MX" sz="3000" dirty="0"/>
                  <a:t>a    </a:t>
                </a:r>
                <a14:m>
                  <m:oMath xmlns:m="http://schemas.openxmlformats.org/officeDocument/2006/math">
                    <m:r>
                      <a:rPr lang="es-MX" sz="3000" i="1">
                        <a:latin typeface="Cambria Math"/>
                      </a:rPr>
                      <m:t>𝛹</m:t>
                    </m:r>
                    <m:d>
                      <m:dPr>
                        <m:ctrlPr>
                          <a:rPr lang="es-MX" sz="3000" i="1">
                            <a:latin typeface="Cambria Math"/>
                          </a:rPr>
                        </m:ctrlPr>
                      </m:dPr>
                      <m:e>
                        <m:r>
                          <a:rPr lang="es-MX" sz="3000" i="1">
                            <a:latin typeface="Cambria Math"/>
                          </a:rPr>
                          <m:t>0</m:t>
                        </m:r>
                      </m:e>
                    </m:d>
                    <m:r>
                      <a:rPr lang="es-MX" sz="3000" i="1">
                        <a:latin typeface="Cambria Math"/>
                      </a:rPr>
                      <m:t>=0   </m:t>
                    </m:r>
                    <m:r>
                      <a:rPr lang="es-MX" sz="3000" i="1">
                        <a:latin typeface="Cambria Math"/>
                      </a:rPr>
                      <m:t>𝑦</m:t>
                    </m:r>
                    <m:r>
                      <a:rPr lang="es-MX" sz="3000" i="1">
                        <a:latin typeface="Cambria Math"/>
                      </a:rPr>
                      <m:t>   </m:t>
                    </m:r>
                    <m:r>
                      <a:rPr lang="es-MX" sz="3000" i="1">
                        <a:latin typeface="Cambria Math"/>
                      </a:rPr>
                      <m:t>𝛹</m:t>
                    </m:r>
                    <m:d>
                      <m:dPr>
                        <m:ctrlPr>
                          <a:rPr lang="es-MX" sz="3000" i="1">
                            <a:latin typeface="Cambria Math"/>
                          </a:rPr>
                        </m:ctrlPr>
                      </m:dPr>
                      <m:e>
                        <m:r>
                          <a:rPr lang="es-MX" sz="3000" i="1">
                            <a:latin typeface="Cambria Math"/>
                          </a:rPr>
                          <m:t>1</m:t>
                        </m:r>
                      </m:e>
                    </m:d>
                    <m:r>
                      <a:rPr lang="es-MX" sz="3000" i="1">
                        <a:latin typeface="Cambria Math"/>
                      </a:rPr>
                      <m:t>=</m:t>
                    </m:r>
                    <m:sSub>
                      <m:sSubPr>
                        <m:ctrlPr>
                          <a:rPr lang="es-MX" sz="3000" i="1">
                            <a:latin typeface="Cambria Math"/>
                          </a:rPr>
                        </m:ctrlPr>
                      </m:sSubPr>
                      <m:e>
                        <m:r>
                          <a:rPr lang="es-MX" sz="3000" i="1">
                            <a:latin typeface="Cambria Math"/>
                          </a:rPr>
                          <m:t>𝑢</m:t>
                        </m:r>
                      </m:e>
                      <m:sub>
                        <m:r>
                          <a:rPr lang="es-MX" sz="3000" i="1">
                            <a:latin typeface="Cambria Math"/>
                          </a:rPr>
                          <m:t>𝑜</m:t>
                        </m:r>
                      </m:sub>
                    </m:sSub>
                  </m:oMath>
                </a14:m>
                <a:endParaRPr lang="es-MX" sz="3000" dirty="0" smtClean="0"/>
              </a:p>
              <a:p>
                <a:pPr marL="0" indent="0" algn="just">
                  <a:buNone/>
                </a:pPr>
                <a:endParaRPr lang="es-MX" sz="3000" dirty="0"/>
              </a:p>
              <a:p>
                <a:pPr marL="0" indent="0" algn="ctr">
                  <a:buNone/>
                </a:pPr>
                <a14:m>
                  <m:oMath xmlns:m="http://schemas.openxmlformats.org/officeDocument/2006/math">
                    <m:sSup>
                      <m:sSupPr>
                        <m:ctrlPr>
                          <a:rPr lang="es-MX" sz="3000" i="1">
                            <a:latin typeface="Cambria Math"/>
                          </a:rPr>
                        </m:ctrlPr>
                      </m:sSupPr>
                      <m:e>
                        <m:r>
                          <a:rPr lang="es-MX" sz="3000" i="1">
                            <a:latin typeface="Cambria Math"/>
                          </a:rPr>
                          <m:t>𝛹</m:t>
                        </m:r>
                      </m:e>
                      <m:sup>
                        <m:r>
                          <a:rPr lang="es-MX" sz="3000" i="1">
                            <a:latin typeface="Cambria Math"/>
                          </a:rPr>
                          <m:t>′′</m:t>
                        </m:r>
                      </m:sup>
                    </m:sSup>
                    <m:r>
                      <a:rPr lang="es-MX" sz="3000" i="1">
                        <a:latin typeface="Cambria Math"/>
                      </a:rPr>
                      <m:t>=−</m:t>
                    </m:r>
                    <m:f>
                      <m:fPr>
                        <m:ctrlPr>
                          <a:rPr lang="es-MX" sz="3000" i="1">
                            <a:latin typeface="Cambria Math"/>
                          </a:rPr>
                        </m:ctrlPr>
                      </m:fPr>
                      <m:num>
                        <m:r>
                          <a:rPr lang="es-MX" sz="3000" i="1">
                            <a:latin typeface="Cambria Math"/>
                          </a:rPr>
                          <m:t>𝑟</m:t>
                        </m:r>
                      </m:num>
                      <m:den>
                        <m:r>
                          <a:rPr lang="es-MX" sz="3000" i="1">
                            <a:latin typeface="Cambria Math"/>
                          </a:rPr>
                          <m:t>𝑘</m:t>
                        </m:r>
                      </m:den>
                    </m:f>
                  </m:oMath>
                </a14:m>
                <a:r>
                  <a:rPr lang="es-MX" sz="3000" dirty="0"/>
                  <a:t>          como        </a:t>
                </a:r>
                <a14:m>
                  <m:oMath xmlns:m="http://schemas.openxmlformats.org/officeDocument/2006/math">
                    <m:sSup>
                      <m:sSupPr>
                        <m:ctrlPr>
                          <a:rPr lang="es-MX" sz="3000" i="1">
                            <a:latin typeface="Cambria Math"/>
                          </a:rPr>
                        </m:ctrlPr>
                      </m:sSupPr>
                      <m:e>
                        <m:r>
                          <a:rPr lang="es-MX" sz="3000" i="1">
                            <a:latin typeface="Cambria Math"/>
                          </a:rPr>
                          <m:t>𝛹</m:t>
                        </m:r>
                      </m:e>
                      <m:sup>
                        <m:r>
                          <a:rPr lang="es-MX" sz="3000" i="1">
                            <a:latin typeface="Cambria Math"/>
                          </a:rPr>
                          <m:t>′′</m:t>
                        </m:r>
                      </m:sup>
                    </m:sSup>
                    <m:r>
                      <a:rPr lang="es-MX" sz="3000" i="1">
                        <a:latin typeface="Cambria Math"/>
                      </a:rPr>
                      <m:t>=</m:t>
                    </m:r>
                    <m:f>
                      <m:fPr>
                        <m:ctrlPr>
                          <a:rPr lang="es-MX" sz="3000" i="1">
                            <a:latin typeface="Cambria Math"/>
                          </a:rPr>
                        </m:ctrlPr>
                      </m:fPr>
                      <m:num>
                        <m:sSup>
                          <m:sSupPr>
                            <m:ctrlPr>
                              <a:rPr lang="es-MX" sz="3000" i="1">
                                <a:latin typeface="Cambria Math"/>
                              </a:rPr>
                            </m:ctrlPr>
                          </m:sSupPr>
                          <m:e>
                            <m:r>
                              <a:rPr lang="es-MX" sz="3000" i="1">
                                <a:latin typeface="Cambria Math"/>
                              </a:rPr>
                              <m:t>𝑑</m:t>
                            </m:r>
                          </m:e>
                          <m:sup>
                            <m:r>
                              <a:rPr lang="es-MX" sz="3000" i="1">
                                <a:latin typeface="Cambria Math"/>
                              </a:rPr>
                              <m:t>2</m:t>
                            </m:r>
                          </m:sup>
                        </m:sSup>
                        <m:r>
                          <a:rPr lang="es-MX" sz="3000" i="1">
                            <a:latin typeface="Cambria Math"/>
                          </a:rPr>
                          <m:t>𝛹</m:t>
                        </m:r>
                      </m:num>
                      <m:den>
                        <m:r>
                          <a:rPr lang="es-MX" sz="3000" i="1">
                            <a:latin typeface="Cambria Math"/>
                          </a:rPr>
                          <m:t>𝑑</m:t>
                        </m:r>
                        <m:sSup>
                          <m:sSupPr>
                            <m:ctrlPr>
                              <a:rPr lang="es-MX" sz="3000" i="1">
                                <a:latin typeface="Cambria Math"/>
                              </a:rPr>
                            </m:ctrlPr>
                          </m:sSupPr>
                          <m:e>
                            <m:r>
                              <a:rPr lang="es-MX" sz="3000" i="1">
                                <a:latin typeface="Cambria Math"/>
                              </a:rPr>
                              <m:t>𝑥</m:t>
                            </m:r>
                          </m:e>
                          <m:sup>
                            <m:r>
                              <a:rPr lang="es-MX" sz="3000" i="1">
                                <a:latin typeface="Cambria Math"/>
                              </a:rPr>
                              <m:t>2</m:t>
                            </m:r>
                          </m:sup>
                        </m:sSup>
                      </m:den>
                    </m:f>
                  </m:oMath>
                </a14:m>
                <a:endParaRPr lang="es-MX" sz="3000" dirty="0"/>
              </a:p>
              <a:p>
                <a:pPr algn="just"/>
                <a:endParaRPr lang="es-MX" sz="30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57200" y="1600200"/>
                <a:ext cx="8229600" cy="5069160"/>
              </a:xfrm>
              <a:blipFill rotWithShape="1">
                <a:blip r:embed="rId2"/>
                <a:stretch>
                  <a:fillRect l="-1704" t="-1444"/>
                </a:stretch>
              </a:blipFill>
            </p:spPr>
            <p:txBody>
              <a:bodyPr/>
              <a:lstStyle/>
              <a:p>
                <a:r>
                  <a:rPr lang="es-MX">
                    <a:noFill/>
                  </a:rPr>
                  <a:t> </a:t>
                </a:r>
              </a:p>
            </p:txBody>
          </p:sp>
        </mc:Fallback>
      </mc:AlternateContent>
    </p:spTree>
    <p:extLst>
      <p:ext uri="{BB962C8B-B14F-4D97-AF65-F5344CB8AC3E}">
        <p14:creationId xmlns:p14="http://schemas.microsoft.com/office/powerpoint/2010/main" val="5028251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60648"/>
            <a:ext cx="8686800" cy="838200"/>
          </a:xfrm>
        </p:spPr>
        <p:txBody>
          <a:bodyPr/>
          <a:lstStyle/>
          <a:p>
            <a:r>
              <a:rPr lang="es-MX" dirty="0"/>
              <a:t>Solución</a:t>
            </a:r>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a:bodyPr>
              <a:lstStyle/>
              <a:p>
                <a:pPr marL="0" indent="0" algn="ctr">
                  <a:buNone/>
                </a:pPr>
                <a14:m>
                  <m:oMath xmlns:m="http://schemas.openxmlformats.org/officeDocument/2006/math">
                    <m:f>
                      <m:fPr>
                        <m:ctrlPr>
                          <a:rPr lang="es-MX" sz="3000" i="1">
                            <a:latin typeface="Cambria Math"/>
                          </a:rPr>
                        </m:ctrlPr>
                      </m:fPr>
                      <m:num>
                        <m:sSup>
                          <m:sSupPr>
                            <m:ctrlPr>
                              <a:rPr lang="es-MX" sz="3000" i="1">
                                <a:latin typeface="Cambria Math"/>
                              </a:rPr>
                            </m:ctrlPr>
                          </m:sSupPr>
                          <m:e>
                            <m:r>
                              <a:rPr lang="es-MX" sz="3000" i="1">
                                <a:latin typeface="Cambria Math"/>
                              </a:rPr>
                              <m:t>𝑑</m:t>
                            </m:r>
                          </m:e>
                          <m:sup>
                            <m:r>
                              <a:rPr lang="es-MX" sz="3000" i="1">
                                <a:latin typeface="Cambria Math"/>
                              </a:rPr>
                              <m:t>2</m:t>
                            </m:r>
                          </m:sup>
                        </m:sSup>
                        <m:r>
                          <a:rPr lang="es-MX" sz="3000" i="1">
                            <a:latin typeface="Cambria Math"/>
                          </a:rPr>
                          <m:t>𝛹</m:t>
                        </m:r>
                      </m:num>
                      <m:den>
                        <m:r>
                          <a:rPr lang="es-MX" sz="3000" i="1">
                            <a:latin typeface="Cambria Math"/>
                          </a:rPr>
                          <m:t>𝑑</m:t>
                        </m:r>
                        <m:sSup>
                          <m:sSupPr>
                            <m:ctrlPr>
                              <a:rPr lang="es-MX" sz="3000" i="1">
                                <a:latin typeface="Cambria Math"/>
                              </a:rPr>
                            </m:ctrlPr>
                          </m:sSupPr>
                          <m:e>
                            <m:r>
                              <a:rPr lang="es-MX" sz="3000" i="1">
                                <a:latin typeface="Cambria Math"/>
                              </a:rPr>
                              <m:t>𝑥</m:t>
                            </m:r>
                          </m:e>
                          <m:sup>
                            <m:r>
                              <a:rPr lang="es-MX" sz="3000" i="1">
                                <a:latin typeface="Cambria Math"/>
                              </a:rPr>
                              <m:t>2</m:t>
                            </m:r>
                          </m:sup>
                        </m:sSup>
                      </m:den>
                    </m:f>
                    <m:r>
                      <a:rPr lang="es-MX" sz="3000" i="1">
                        <a:latin typeface="Cambria Math"/>
                      </a:rPr>
                      <m:t>=−</m:t>
                    </m:r>
                    <m:f>
                      <m:fPr>
                        <m:ctrlPr>
                          <a:rPr lang="es-MX" sz="3000" i="1">
                            <a:latin typeface="Cambria Math"/>
                          </a:rPr>
                        </m:ctrlPr>
                      </m:fPr>
                      <m:num>
                        <m:r>
                          <a:rPr lang="es-MX" sz="3000" i="1">
                            <a:latin typeface="Cambria Math"/>
                          </a:rPr>
                          <m:t>𝑟</m:t>
                        </m:r>
                      </m:num>
                      <m:den>
                        <m:r>
                          <a:rPr lang="es-MX" sz="3000" i="1">
                            <a:latin typeface="Cambria Math"/>
                          </a:rPr>
                          <m:t>𝑘</m:t>
                        </m:r>
                      </m:den>
                    </m:f>
                  </m:oMath>
                </a14:m>
                <a:r>
                  <a:rPr lang="es-MX" sz="3000" dirty="0"/>
                  <a:t>         I</a:t>
                </a:r>
                <a:r>
                  <a:rPr lang="es-MX" sz="3000" dirty="0" smtClean="0"/>
                  <a:t>ntegrando</a:t>
                </a:r>
              </a:p>
              <a:p>
                <a:pPr marL="0" indent="0">
                  <a:buNone/>
                </a:pPr>
                <a:endParaRPr lang="es-MX" sz="3000" dirty="0"/>
              </a:p>
              <a:p>
                <a:pPr marL="0" indent="0">
                  <a:buNone/>
                </a:pPr>
                <a14:m>
                  <m:oMath xmlns:m="http://schemas.openxmlformats.org/officeDocument/2006/math">
                    <m:f>
                      <m:fPr>
                        <m:ctrlPr>
                          <a:rPr lang="es-MX" sz="3000" i="1">
                            <a:latin typeface="Cambria Math"/>
                          </a:rPr>
                        </m:ctrlPr>
                      </m:fPr>
                      <m:num>
                        <m:r>
                          <a:rPr lang="es-MX" sz="3000" i="1">
                            <a:latin typeface="Cambria Math"/>
                          </a:rPr>
                          <m:t>𝑑</m:t>
                        </m:r>
                        <m:r>
                          <a:rPr lang="es-MX" sz="3000" i="1">
                            <a:latin typeface="Cambria Math"/>
                          </a:rPr>
                          <m:t>𝛹</m:t>
                        </m:r>
                      </m:num>
                      <m:den>
                        <m:r>
                          <a:rPr lang="es-MX" sz="3000" i="1">
                            <a:latin typeface="Cambria Math"/>
                          </a:rPr>
                          <m:t>𝑑𝑥</m:t>
                        </m:r>
                      </m:den>
                    </m:f>
                    <m:r>
                      <a:rPr lang="es-MX" sz="3000" i="1">
                        <a:latin typeface="Cambria Math"/>
                      </a:rPr>
                      <m:t>=−</m:t>
                    </m:r>
                    <m:f>
                      <m:fPr>
                        <m:ctrlPr>
                          <a:rPr lang="es-MX" sz="3000" i="1">
                            <a:latin typeface="Cambria Math"/>
                          </a:rPr>
                        </m:ctrlPr>
                      </m:fPr>
                      <m:num>
                        <m:r>
                          <a:rPr lang="es-MX" sz="3000" i="1">
                            <a:latin typeface="Cambria Math"/>
                          </a:rPr>
                          <m:t>𝑟</m:t>
                        </m:r>
                      </m:num>
                      <m:den>
                        <m:r>
                          <a:rPr lang="es-MX" sz="3000" i="1">
                            <a:latin typeface="Cambria Math"/>
                          </a:rPr>
                          <m:t>𝑘</m:t>
                        </m:r>
                      </m:den>
                    </m:f>
                    <m:r>
                      <a:rPr lang="es-MX" sz="3000" i="1">
                        <a:latin typeface="Cambria Math"/>
                      </a:rPr>
                      <m:t>𝑥</m:t>
                    </m:r>
                    <m:r>
                      <a:rPr lang="es-MX" sz="3000" i="1">
                        <a:latin typeface="Cambria Math"/>
                      </a:rPr>
                      <m:t>+</m:t>
                    </m:r>
                    <m:sSub>
                      <m:sSubPr>
                        <m:ctrlPr>
                          <a:rPr lang="es-MX" sz="3000" i="1">
                            <a:latin typeface="Cambria Math"/>
                          </a:rPr>
                        </m:ctrlPr>
                      </m:sSubPr>
                      <m:e>
                        <m:r>
                          <a:rPr lang="es-MX" sz="3000" i="1">
                            <a:latin typeface="Cambria Math"/>
                          </a:rPr>
                          <m:t>𝑐</m:t>
                        </m:r>
                      </m:e>
                      <m:sub>
                        <m:r>
                          <a:rPr lang="es-MX" sz="3000" i="1">
                            <a:latin typeface="Cambria Math"/>
                          </a:rPr>
                          <m:t>1</m:t>
                        </m:r>
                      </m:sub>
                    </m:sSub>
                  </m:oMath>
                </a14:m>
                <a:r>
                  <a:rPr lang="es-MX" sz="3000" dirty="0"/>
                  <a:t>     </a:t>
                </a:r>
                <a:r>
                  <a:rPr lang="es-MX" sz="3000" dirty="0" smtClean="0"/>
                  <a:t>Integrando nuevamente</a:t>
                </a:r>
              </a:p>
              <a:p>
                <a:pPr marL="0" indent="0">
                  <a:buNone/>
                </a:pPr>
                <a:endParaRPr lang="es-MX" sz="3000" dirty="0" smtClean="0"/>
              </a:p>
              <a:p>
                <a:pPr marL="0" indent="0">
                  <a:buNone/>
                </a:pPr>
                <a14:m>
                  <m:oMathPara xmlns:m="http://schemas.openxmlformats.org/officeDocument/2006/math">
                    <m:oMathParaPr>
                      <m:jc m:val="centerGroup"/>
                    </m:oMathParaPr>
                    <m:oMath xmlns:m="http://schemas.openxmlformats.org/officeDocument/2006/math">
                      <m:r>
                        <a:rPr lang="es-MX" sz="3000" i="1">
                          <a:latin typeface="Cambria Math"/>
                        </a:rPr>
                        <m:t>𝛹</m:t>
                      </m:r>
                      <m:d>
                        <m:dPr>
                          <m:ctrlPr>
                            <a:rPr lang="es-MX" sz="3000" i="1">
                              <a:latin typeface="Cambria Math"/>
                            </a:rPr>
                          </m:ctrlPr>
                        </m:dPr>
                        <m:e>
                          <m:r>
                            <a:rPr lang="es-MX" sz="3000" i="1">
                              <a:latin typeface="Cambria Math"/>
                            </a:rPr>
                            <m:t>𝑥</m:t>
                          </m:r>
                        </m:e>
                      </m:d>
                      <m:r>
                        <a:rPr lang="es-MX" sz="3000" i="1">
                          <a:latin typeface="Cambria Math"/>
                        </a:rPr>
                        <m:t>=−</m:t>
                      </m:r>
                      <m:f>
                        <m:fPr>
                          <m:ctrlPr>
                            <a:rPr lang="es-MX" sz="3000" i="1">
                              <a:latin typeface="Cambria Math"/>
                            </a:rPr>
                          </m:ctrlPr>
                        </m:fPr>
                        <m:num>
                          <m:r>
                            <a:rPr lang="es-MX" sz="3000" i="1">
                              <a:latin typeface="Cambria Math"/>
                            </a:rPr>
                            <m:t>𝑟</m:t>
                          </m:r>
                        </m:num>
                        <m:den>
                          <m:r>
                            <a:rPr lang="es-MX" sz="3000" i="1">
                              <a:latin typeface="Cambria Math"/>
                            </a:rPr>
                            <m:t>2</m:t>
                          </m:r>
                          <m:r>
                            <a:rPr lang="es-MX" sz="3000" i="1">
                              <a:latin typeface="Cambria Math"/>
                            </a:rPr>
                            <m:t>𝑘</m:t>
                          </m:r>
                        </m:den>
                      </m:f>
                      <m:sSup>
                        <m:sSupPr>
                          <m:ctrlPr>
                            <a:rPr lang="es-MX" sz="3000" i="1">
                              <a:latin typeface="Cambria Math"/>
                            </a:rPr>
                          </m:ctrlPr>
                        </m:sSupPr>
                        <m:e>
                          <m:r>
                            <a:rPr lang="es-MX" sz="3000" i="1">
                              <a:latin typeface="Cambria Math"/>
                            </a:rPr>
                            <m:t>𝑥</m:t>
                          </m:r>
                        </m:e>
                        <m:sup>
                          <m:r>
                            <a:rPr lang="es-MX" sz="3000" i="1">
                              <a:latin typeface="Cambria Math"/>
                            </a:rPr>
                            <m:t>2</m:t>
                          </m:r>
                        </m:sup>
                      </m:sSup>
                      <m:r>
                        <a:rPr lang="es-MX" sz="3000" i="1">
                          <a:latin typeface="Cambria Math"/>
                        </a:rPr>
                        <m:t>+</m:t>
                      </m:r>
                      <m:sSub>
                        <m:sSubPr>
                          <m:ctrlPr>
                            <a:rPr lang="es-MX" sz="3000" i="1">
                              <a:latin typeface="Cambria Math"/>
                            </a:rPr>
                          </m:ctrlPr>
                        </m:sSubPr>
                        <m:e>
                          <m:r>
                            <a:rPr lang="es-MX" sz="3000" i="1">
                              <a:latin typeface="Cambria Math"/>
                            </a:rPr>
                            <m:t>𝑐</m:t>
                          </m:r>
                        </m:e>
                        <m:sub>
                          <m:r>
                            <a:rPr lang="es-MX" sz="3000" i="1">
                              <a:latin typeface="Cambria Math"/>
                            </a:rPr>
                            <m:t>1</m:t>
                          </m:r>
                        </m:sub>
                      </m:sSub>
                      <m:r>
                        <a:rPr lang="es-MX" sz="3000" i="1">
                          <a:latin typeface="Cambria Math"/>
                        </a:rPr>
                        <m:t>𝑥</m:t>
                      </m:r>
                      <m:r>
                        <a:rPr lang="es-MX" sz="3000" i="1">
                          <a:latin typeface="Cambria Math"/>
                        </a:rPr>
                        <m:t>+</m:t>
                      </m:r>
                      <m:sSub>
                        <m:sSubPr>
                          <m:ctrlPr>
                            <a:rPr lang="es-MX" sz="3000" i="1">
                              <a:latin typeface="Cambria Math"/>
                            </a:rPr>
                          </m:ctrlPr>
                        </m:sSubPr>
                        <m:e>
                          <m:r>
                            <a:rPr lang="es-MX" sz="3000" i="1">
                              <a:latin typeface="Cambria Math"/>
                            </a:rPr>
                            <m:t>𝑐</m:t>
                          </m:r>
                        </m:e>
                        <m:sub>
                          <m:r>
                            <a:rPr lang="es-MX" sz="3000" i="1">
                              <a:latin typeface="Cambria Math"/>
                            </a:rPr>
                            <m:t>2</m:t>
                          </m:r>
                        </m:sub>
                      </m:sSub>
                    </m:oMath>
                  </m:oMathPara>
                </a14:m>
                <a:endParaRPr lang="es-MX" sz="3000" dirty="0"/>
              </a:p>
              <a:p>
                <a:endParaRPr lang="es-MX" sz="30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2939469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251520" y="1268760"/>
                <a:ext cx="8640960" cy="5328592"/>
              </a:xfrm>
            </p:spPr>
            <p:txBody>
              <a:bodyPr>
                <a:noAutofit/>
              </a:bodyPr>
              <a:lstStyle/>
              <a:p>
                <a:pPr marL="0" indent="0">
                  <a:buNone/>
                </a:pPr>
                <a:r>
                  <a:rPr lang="es-MX" sz="2800" dirty="0" smtClean="0"/>
                  <a:t>CF1      </a:t>
                </a:r>
                <a14:m>
                  <m:oMath xmlns:m="http://schemas.openxmlformats.org/officeDocument/2006/math">
                    <m:r>
                      <a:rPr lang="es-MX" sz="2800" i="1">
                        <a:latin typeface="Cambria Math"/>
                      </a:rPr>
                      <m:t>0=−</m:t>
                    </m:r>
                    <m:f>
                      <m:fPr>
                        <m:ctrlPr>
                          <a:rPr lang="es-MX" sz="2800" i="1">
                            <a:latin typeface="Cambria Math"/>
                          </a:rPr>
                        </m:ctrlPr>
                      </m:fPr>
                      <m:num>
                        <m:r>
                          <a:rPr lang="es-MX" sz="2800" i="1">
                            <a:latin typeface="Cambria Math"/>
                          </a:rPr>
                          <m:t>𝑟</m:t>
                        </m:r>
                      </m:num>
                      <m:den>
                        <m:r>
                          <a:rPr lang="es-MX" sz="2800" i="1">
                            <a:latin typeface="Cambria Math"/>
                          </a:rPr>
                          <m:t>2</m:t>
                        </m:r>
                        <m:r>
                          <a:rPr lang="es-MX" sz="2800" i="1">
                            <a:latin typeface="Cambria Math"/>
                          </a:rPr>
                          <m:t>𝑘</m:t>
                        </m:r>
                      </m:den>
                    </m:f>
                    <m:sSup>
                      <m:sSupPr>
                        <m:ctrlPr>
                          <a:rPr lang="es-MX" sz="2800" i="1">
                            <a:latin typeface="Cambria Math"/>
                          </a:rPr>
                        </m:ctrlPr>
                      </m:sSupPr>
                      <m:e>
                        <m:d>
                          <m:dPr>
                            <m:ctrlPr>
                              <a:rPr lang="es-MX" sz="2800" i="1">
                                <a:latin typeface="Cambria Math"/>
                              </a:rPr>
                            </m:ctrlPr>
                          </m:dPr>
                          <m:e>
                            <m:r>
                              <a:rPr lang="es-MX" sz="2800" i="1">
                                <a:latin typeface="Cambria Math"/>
                              </a:rPr>
                              <m:t>0</m:t>
                            </m:r>
                          </m:e>
                        </m:d>
                      </m:e>
                      <m:sup>
                        <m:r>
                          <a:rPr lang="es-MX" sz="2800" i="1">
                            <a:latin typeface="Cambria Math"/>
                          </a:rPr>
                          <m:t>2</m:t>
                        </m:r>
                      </m:sup>
                    </m:sSup>
                    <m:r>
                      <a:rPr lang="es-MX" sz="2800" i="1">
                        <a:latin typeface="Cambria Math"/>
                      </a:rPr>
                      <m:t>+</m:t>
                    </m:r>
                    <m:sSub>
                      <m:sSubPr>
                        <m:ctrlPr>
                          <a:rPr lang="es-MX" sz="2800" i="1">
                            <a:latin typeface="Cambria Math"/>
                          </a:rPr>
                        </m:ctrlPr>
                      </m:sSubPr>
                      <m:e>
                        <m:r>
                          <a:rPr lang="es-MX" sz="2800" i="1">
                            <a:latin typeface="Cambria Math"/>
                          </a:rPr>
                          <m:t>𝑐</m:t>
                        </m:r>
                      </m:e>
                      <m:sub>
                        <m:r>
                          <a:rPr lang="es-MX" sz="2800" i="1">
                            <a:latin typeface="Cambria Math"/>
                          </a:rPr>
                          <m:t>1</m:t>
                        </m:r>
                      </m:sub>
                    </m:sSub>
                    <m:d>
                      <m:dPr>
                        <m:ctrlPr>
                          <a:rPr lang="es-MX" sz="2800" i="1">
                            <a:latin typeface="Cambria Math"/>
                          </a:rPr>
                        </m:ctrlPr>
                      </m:dPr>
                      <m:e>
                        <m:r>
                          <a:rPr lang="es-MX" sz="2800" i="1">
                            <a:latin typeface="Cambria Math"/>
                          </a:rPr>
                          <m:t>0</m:t>
                        </m:r>
                      </m:e>
                    </m:d>
                    <m:r>
                      <a:rPr lang="es-MX" sz="2800" i="1">
                        <a:latin typeface="Cambria Math"/>
                      </a:rPr>
                      <m:t>+</m:t>
                    </m:r>
                    <m:sSub>
                      <m:sSubPr>
                        <m:ctrlPr>
                          <a:rPr lang="es-MX" sz="2800" i="1">
                            <a:latin typeface="Cambria Math"/>
                          </a:rPr>
                        </m:ctrlPr>
                      </m:sSubPr>
                      <m:e>
                        <m:r>
                          <a:rPr lang="es-MX" sz="2800" i="1">
                            <a:latin typeface="Cambria Math"/>
                          </a:rPr>
                          <m:t>𝑐</m:t>
                        </m:r>
                      </m:e>
                      <m:sub>
                        <m:r>
                          <a:rPr lang="es-MX" sz="2800" i="1">
                            <a:latin typeface="Cambria Math"/>
                          </a:rPr>
                          <m:t>2</m:t>
                        </m:r>
                      </m:sub>
                    </m:sSub>
                  </m:oMath>
                </a14:m>
                <a:r>
                  <a:rPr lang="es-MX" sz="2800" dirty="0"/>
                  <a:t>      ;   </a:t>
                </a:r>
                <a14:m>
                  <m:oMath xmlns:m="http://schemas.openxmlformats.org/officeDocument/2006/math">
                    <m:sSub>
                      <m:sSubPr>
                        <m:ctrlPr>
                          <a:rPr lang="es-MX" sz="2800" i="1">
                            <a:latin typeface="Cambria Math"/>
                          </a:rPr>
                        </m:ctrlPr>
                      </m:sSubPr>
                      <m:e>
                        <m:r>
                          <a:rPr lang="es-MX" sz="2800" i="1">
                            <a:latin typeface="Cambria Math"/>
                          </a:rPr>
                          <m:t>𝑐</m:t>
                        </m:r>
                      </m:e>
                      <m:sub>
                        <m:r>
                          <a:rPr lang="es-MX" sz="2800" i="1">
                            <a:latin typeface="Cambria Math"/>
                          </a:rPr>
                          <m:t>2</m:t>
                        </m:r>
                      </m:sub>
                    </m:sSub>
                    <m:r>
                      <a:rPr lang="es-MX" sz="2800" i="1">
                        <a:latin typeface="Cambria Math"/>
                      </a:rPr>
                      <m:t>=0</m:t>
                    </m:r>
                  </m:oMath>
                </a14:m>
                <a:endParaRPr lang="es-MX" sz="2800" dirty="0" smtClean="0"/>
              </a:p>
              <a:p>
                <a:pPr marL="0" indent="0">
                  <a:buNone/>
                </a:pPr>
                <a:endParaRPr lang="es-MX" sz="2800" dirty="0"/>
              </a:p>
              <a:p>
                <a:pPr marL="0" indent="0">
                  <a:buNone/>
                </a:pPr>
                <a14:m>
                  <m:oMathPara xmlns:m="http://schemas.openxmlformats.org/officeDocument/2006/math">
                    <m:oMathParaPr>
                      <m:jc m:val="centerGroup"/>
                    </m:oMathParaPr>
                    <m:oMath xmlns:m="http://schemas.openxmlformats.org/officeDocument/2006/math">
                      <m:r>
                        <a:rPr lang="es-MX" sz="2800" i="1">
                          <a:latin typeface="Cambria Math"/>
                        </a:rPr>
                        <m:t>𝛹</m:t>
                      </m:r>
                      <m:d>
                        <m:dPr>
                          <m:ctrlPr>
                            <a:rPr lang="es-MX" sz="2800" i="1">
                              <a:latin typeface="Cambria Math"/>
                            </a:rPr>
                          </m:ctrlPr>
                        </m:dPr>
                        <m:e>
                          <m:r>
                            <a:rPr lang="es-MX" sz="2800" i="1">
                              <a:latin typeface="Cambria Math"/>
                            </a:rPr>
                            <m:t>𝑥</m:t>
                          </m:r>
                        </m:e>
                      </m:d>
                      <m:r>
                        <a:rPr lang="es-MX" sz="2800" i="1">
                          <a:latin typeface="Cambria Math"/>
                        </a:rPr>
                        <m:t>=−</m:t>
                      </m:r>
                      <m:f>
                        <m:fPr>
                          <m:ctrlPr>
                            <a:rPr lang="es-MX" sz="2800" i="1">
                              <a:latin typeface="Cambria Math"/>
                            </a:rPr>
                          </m:ctrlPr>
                        </m:fPr>
                        <m:num>
                          <m:r>
                            <a:rPr lang="es-MX" sz="2800" i="1">
                              <a:latin typeface="Cambria Math"/>
                            </a:rPr>
                            <m:t>𝑟</m:t>
                          </m:r>
                        </m:num>
                        <m:den>
                          <m:r>
                            <a:rPr lang="es-MX" sz="2800" i="1">
                              <a:latin typeface="Cambria Math"/>
                            </a:rPr>
                            <m:t>2</m:t>
                          </m:r>
                          <m:r>
                            <a:rPr lang="es-MX" sz="2800" i="1">
                              <a:latin typeface="Cambria Math"/>
                            </a:rPr>
                            <m:t>𝑘</m:t>
                          </m:r>
                        </m:den>
                      </m:f>
                      <m:sSup>
                        <m:sSupPr>
                          <m:ctrlPr>
                            <a:rPr lang="es-MX" sz="2800" i="1">
                              <a:latin typeface="Cambria Math"/>
                            </a:rPr>
                          </m:ctrlPr>
                        </m:sSupPr>
                        <m:e>
                          <m:r>
                            <a:rPr lang="es-MX" sz="2800" i="1">
                              <a:latin typeface="Cambria Math"/>
                            </a:rPr>
                            <m:t>𝑥</m:t>
                          </m:r>
                        </m:e>
                        <m:sup>
                          <m:r>
                            <a:rPr lang="es-MX" sz="2800" i="1">
                              <a:latin typeface="Cambria Math"/>
                            </a:rPr>
                            <m:t>2</m:t>
                          </m:r>
                        </m:sup>
                      </m:sSup>
                      <m:r>
                        <a:rPr lang="es-MX" sz="2800" i="1">
                          <a:latin typeface="Cambria Math"/>
                        </a:rPr>
                        <m:t>+</m:t>
                      </m:r>
                      <m:sSub>
                        <m:sSubPr>
                          <m:ctrlPr>
                            <a:rPr lang="es-MX" sz="2800" i="1">
                              <a:latin typeface="Cambria Math"/>
                            </a:rPr>
                          </m:ctrlPr>
                        </m:sSubPr>
                        <m:e>
                          <m:r>
                            <a:rPr lang="es-MX" sz="2800" i="1">
                              <a:latin typeface="Cambria Math"/>
                            </a:rPr>
                            <m:t>𝑐</m:t>
                          </m:r>
                        </m:e>
                        <m:sub>
                          <m:r>
                            <a:rPr lang="es-MX" sz="2800" i="1">
                              <a:latin typeface="Cambria Math"/>
                            </a:rPr>
                            <m:t>1</m:t>
                          </m:r>
                        </m:sub>
                      </m:sSub>
                      <m:r>
                        <a:rPr lang="es-MX" sz="2800" i="1">
                          <a:latin typeface="Cambria Math"/>
                        </a:rPr>
                        <m:t>𝑥</m:t>
                      </m:r>
                    </m:oMath>
                  </m:oMathPara>
                </a14:m>
                <a:endParaRPr lang="es-MX" sz="2800" dirty="0" smtClean="0"/>
              </a:p>
              <a:p>
                <a:pPr marL="0" indent="0">
                  <a:buNone/>
                </a:pPr>
                <a:endParaRPr lang="es-MX" sz="2800" dirty="0"/>
              </a:p>
              <a:p>
                <a:pPr marL="0" indent="0">
                  <a:buNone/>
                </a:pPr>
                <a:r>
                  <a:rPr lang="en-US" sz="2800" dirty="0"/>
                  <a:t>CF2 </a:t>
                </a:r>
                <a:r>
                  <a:rPr lang="en-US" sz="2800" dirty="0" smtClean="0"/>
                  <a:t>    </a:t>
                </a:r>
                <a14:m>
                  <m:oMath xmlns:m="http://schemas.openxmlformats.org/officeDocument/2006/math">
                    <m:sSub>
                      <m:sSubPr>
                        <m:ctrlPr>
                          <a:rPr lang="es-MX" sz="2800" i="1">
                            <a:latin typeface="Cambria Math"/>
                          </a:rPr>
                        </m:ctrlPr>
                      </m:sSubPr>
                      <m:e>
                        <m:r>
                          <a:rPr lang="es-MX" sz="2800" b="0" i="1" smtClean="0">
                            <a:latin typeface="Cambria Math"/>
                          </a:rPr>
                          <m:t> </m:t>
                        </m:r>
                        <m:r>
                          <a:rPr lang="es-MX" sz="2800" i="1">
                            <a:latin typeface="Cambria Math"/>
                          </a:rPr>
                          <m:t>𝑢</m:t>
                        </m:r>
                      </m:e>
                      <m:sub>
                        <m:r>
                          <a:rPr lang="es-MX" sz="2800" i="1">
                            <a:latin typeface="Cambria Math"/>
                          </a:rPr>
                          <m:t>𝑜</m:t>
                        </m:r>
                      </m:sub>
                    </m:sSub>
                    <m:r>
                      <a:rPr lang="en-US" sz="2800" i="1">
                        <a:latin typeface="Cambria Math"/>
                      </a:rPr>
                      <m:t>=−</m:t>
                    </m:r>
                    <m:f>
                      <m:fPr>
                        <m:ctrlPr>
                          <a:rPr lang="es-MX" sz="2800" i="1">
                            <a:latin typeface="Cambria Math"/>
                          </a:rPr>
                        </m:ctrlPr>
                      </m:fPr>
                      <m:num>
                        <m:r>
                          <a:rPr lang="es-MX" sz="2800" i="1">
                            <a:latin typeface="Cambria Math"/>
                          </a:rPr>
                          <m:t>𝑟</m:t>
                        </m:r>
                      </m:num>
                      <m:den>
                        <m:r>
                          <a:rPr lang="en-US" sz="2800" i="1">
                            <a:latin typeface="Cambria Math"/>
                          </a:rPr>
                          <m:t>2</m:t>
                        </m:r>
                        <m:r>
                          <a:rPr lang="es-MX" sz="2800" i="1">
                            <a:latin typeface="Cambria Math"/>
                          </a:rPr>
                          <m:t>𝑘</m:t>
                        </m:r>
                      </m:den>
                    </m:f>
                    <m:sSup>
                      <m:sSupPr>
                        <m:ctrlPr>
                          <a:rPr lang="es-MX" sz="2800" i="1">
                            <a:latin typeface="Cambria Math"/>
                          </a:rPr>
                        </m:ctrlPr>
                      </m:sSupPr>
                      <m:e>
                        <m:r>
                          <a:rPr lang="en-US" sz="2800" i="1">
                            <a:latin typeface="Cambria Math"/>
                          </a:rPr>
                          <m:t>(1)</m:t>
                        </m:r>
                      </m:e>
                      <m:sup>
                        <m:r>
                          <a:rPr lang="en-US" sz="2800" i="1">
                            <a:latin typeface="Cambria Math"/>
                          </a:rPr>
                          <m:t>2</m:t>
                        </m:r>
                      </m:sup>
                    </m:sSup>
                    <m:r>
                      <a:rPr lang="en-US" sz="2800" i="1">
                        <a:latin typeface="Cambria Math"/>
                      </a:rPr>
                      <m:t>+</m:t>
                    </m:r>
                    <m:sSub>
                      <m:sSubPr>
                        <m:ctrlPr>
                          <a:rPr lang="es-MX" sz="2800" i="1">
                            <a:latin typeface="Cambria Math"/>
                          </a:rPr>
                        </m:ctrlPr>
                      </m:sSubPr>
                      <m:e>
                        <m:r>
                          <a:rPr lang="es-MX" sz="2800" i="1">
                            <a:latin typeface="Cambria Math"/>
                          </a:rPr>
                          <m:t>𝑐</m:t>
                        </m:r>
                      </m:e>
                      <m:sub>
                        <m:r>
                          <a:rPr lang="en-US" sz="2800" i="1">
                            <a:latin typeface="Cambria Math"/>
                          </a:rPr>
                          <m:t>1</m:t>
                        </m:r>
                      </m:sub>
                    </m:sSub>
                    <m:r>
                      <a:rPr lang="en-US" sz="2800" i="1">
                        <a:latin typeface="Cambria Math"/>
                      </a:rPr>
                      <m:t>(1)</m:t>
                    </m:r>
                  </m:oMath>
                </a14:m>
                <a:r>
                  <a:rPr lang="en-US" sz="2800" dirty="0"/>
                  <a:t>    </a:t>
                </a:r>
                <a:r>
                  <a:rPr lang="en-US" sz="2800" dirty="0" smtClean="0"/>
                  <a:t>  </a:t>
                </a:r>
                <a:r>
                  <a:rPr lang="en-US" sz="2800" dirty="0"/>
                  <a:t>;    </a:t>
                </a:r>
                <a14:m>
                  <m:oMath xmlns:m="http://schemas.openxmlformats.org/officeDocument/2006/math">
                    <m:sSub>
                      <m:sSubPr>
                        <m:ctrlPr>
                          <a:rPr lang="es-MX" sz="2800" i="1">
                            <a:latin typeface="Cambria Math"/>
                          </a:rPr>
                        </m:ctrlPr>
                      </m:sSubPr>
                      <m:e>
                        <m:r>
                          <a:rPr lang="es-MX" sz="2800" i="1">
                            <a:latin typeface="Cambria Math"/>
                          </a:rPr>
                          <m:t>𝑐</m:t>
                        </m:r>
                      </m:e>
                      <m:sub>
                        <m:r>
                          <a:rPr lang="en-US" sz="2800" i="1">
                            <a:latin typeface="Cambria Math"/>
                          </a:rPr>
                          <m:t>1</m:t>
                        </m:r>
                      </m:sub>
                    </m:sSub>
                    <m:r>
                      <a:rPr lang="en-US" sz="2800" i="1">
                        <a:latin typeface="Cambria Math"/>
                      </a:rPr>
                      <m:t>=</m:t>
                    </m:r>
                    <m:sSub>
                      <m:sSubPr>
                        <m:ctrlPr>
                          <a:rPr lang="es-MX" sz="2800" i="1">
                            <a:latin typeface="Cambria Math"/>
                          </a:rPr>
                        </m:ctrlPr>
                      </m:sSubPr>
                      <m:e>
                        <m:r>
                          <a:rPr lang="es-MX" sz="2800" i="1">
                            <a:latin typeface="Cambria Math"/>
                          </a:rPr>
                          <m:t>𝑢</m:t>
                        </m:r>
                      </m:e>
                      <m:sub>
                        <m:r>
                          <a:rPr lang="es-MX" sz="2800" i="1">
                            <a:latin typeface="Cambria Math"/>
                          </a:rPr>
                          <m:t>𝑜</m:t>
                        </m:r>
                      </m:sub>
                    </m:sSub>
                    <m:r>
                      <a:rPr lang="en-US" sz="2800" i="1">
                        <a:latin typeface="Cambria Math"/>
                      </a:rPr>
                      <m:t>+</m:t>
                    </m:r>
                    <m:f>
                      <m:fPr>
                        <m:ctrlPr>
                          <a:rPr lang="es-MX" sz="2800" i="1">
                            <a:latin typeface="Cambria Math"/>
                          </a:rPr>
                        </m:ctrlPr>
                      </m:fPr>
                      <m:num>
                        <m:r>
                          <a:rPr lang="es-MX" sz="2800" i="1">
                            <a:latin typeface="Cambria Math"/>
                          </a:rPr>
                          <m:t>𝑟</m:t>
                        </m:r>
                      </m:num>
                      <m:den>
                        <m:r>
                          <a:rPr lang="en-US" sz="2800" i="1">
                            <a:latin typeface="Cambria Math"/>
                          </a:rPr>
                          <m:t>2</m:t>
                        </m:r>
                        <m:r>
                          <a:rPr lang="es-MX" sz="2800" i="1">
                            <a:latin typeface="Cambria Math"/>
                          </a:rPr>
                          <m:t>𝑘</m:t>
                        </m:r>
                      </m:den>
                    </m:f>
                  </m:oMath>
                </a14:m>
                <a:endParaRPr lang="es-MX" sz="2800" dirty="0" smtClean="0"/>
              </a:p>
              <a:p>
                <a:pPr marL="0" indent="0">
                  <a:buNone/>
                </a:pPr>
                <a:r>
                  <a:rPr lang="es-MX" sz="2800" dirty="0"/>
                  <a:t> </a:t>
                </a:r>
                <a:r>
                  <a:rPr lang="es-MX" sz="2800" dirty="0" smtClean="0"/>
                  <a:t>   </a:t>
                </a:r>
                <a:endParaRPr lang="es-MX" sz="2800" dirty="0"/>
              </a:p>
              <a:p>
                <a:pPr marL="0" indent="0" algn="ctr">
                  <a:buNone/>
                </a:pPr>
                <a:r>
                  <a:rPr lang="en-US" sz="2800" dirty="0"/>
                  <a:t>Ψ</a:t>
                </a:r>
                <a:r>
                  <a:rPr lang="es-MX" sz="2800" dirty="0"/>
                  <a:t>(x)=-</a:t>
                </a:r>
                <a14:m>
                  <m:oMath xmlns:m="http://schemas.openxmlformats.org/officeDocument/2006/math">
                    <m:f>
                      <m:fPr>
                        <m:ctrlPr>
                          <a:rPr lang="es-MX" sz="2800" i="1">
                            <a:latin typeface="Cambria Math"/>
                          </a:rPr>
                        </m:ctrlPr>
                      </m:fPr>
                      <m:num>
                        <m:r>
                          <a:rPr lang="en-US" sz="2800" i="1">
                            <a:latin typeface="Cambria Math"/>
                          </a:rPr>
                          <m:t>𝑟</m:t>
                        </m:r>
                      </m:num>
                      <m:den>
                        <m:r>
                          <a:rPr lang="es-MX" sz="2800" i="1">
                            <a:latin typeface="Cambria Math"/>
                          </a:rPr>
                          <m:t>2</m:t>
                        </m:r>
                        <m:r>
                          <a:rPr lang="en-US" sz="2800" i="1">
                            <a:latin typeface="Cambria Math"/>
                          </a:rPr>
                          <m:t>𝑘</m:t>
                        </m:r>
                      </m:den>
                    </m:f>
                    <m:sSup>
                      <m:sSupPr>
                        <m:ctrlPr>
                          <a:rPr lang="es-MX" sz="2800" i="1">
                            <a:latin typeface="Cambria Math"/>
                          </a:rPr>
                        </m:ctrlPr>
                      </m:sSupPr>
                      <m:e>
                        <m:r>
                          <a:rPr lang="en-US" sz="2800" i="1">
                            <a:latin typeface="Cambria Math"/>
                          </a:rPr>
                          <m:t>𝑥</m:t>
                        </m:r>
                      </m:e>
                      <m:sup>
                        <m:r>
                          <a:rPr lang="es-MX" sz="2800" i="1">
                            <a:latin typeface="Cambria Math"/>
                          </a:rPr>
                          <m:t>2</m:t>
                        </m:r>
                      </m:sup>
                    </m:sSup>
                    <m:r>
                      <a:rPr lang="es-MX" sz="2800" i="1">
                        <a:latin typeface="Cambria Math"/>
                      </a:rPr>
                      <m:t>+</m:t>
                    </m:r>
                    <m:d>
                      <m:dPr>
                        <m:ctrlPr>
                          <a:rPr lang="es-MX" sz="2800" i="1">
                            <a:latin typeface="Cambria Math"/>
                          </a:rPr>
                        </m:ctrlPr>
                      </m:dPr>
                      <m:e>
                        <m:sSub>
                          <m:sSubPr>
                            <m:ctrlPr>
                              <a:rPr lang="es-MX" sz="2800" i="1">
                                <a:latin typeface="Cambria Math"/>
                              </a:rPr>
                            </m:ctrlPr>
                          </m:sSubPr>
                          <m:e>
                            <m:r>
                              <a:rPr lang="en-US" sz="2800" i="1">
                                <a:latin typeface="Cambria Math"/>
                              </a:rPr>
                              <m:t>𝑢</m:t>
                            </m:r>
                          </m:e>
                          <m:sub>
                            <m:r>
                              <a:rPr lang="en-US" sz="2800" i="1">
                                <a:latin typeface="Cambria Math"/>
                              </a:rPr>
                              <m:t>𝑜</m:t>
                            </m:r>
                          </m:sub>
                        </m:sSub>
                        <m:r>
                          <a:rPr lang="es-MX" sz="2800" i="1">
                            <a:latin typeface="Cambria Math"/>
                          </a:rPr>
                          <m:t>+</m:t>
                        </m:r>
                        <m:f>
                          <m:fPr>
                            <m:ctrlPr>
                              <a:rPr lang="es-MX" sz="2800" i="1">
                                <a:latin typeface="Cambria Math"/>
                              </a:rPr>
                            </m:ctrlPr>
                          </m:fPr>
                          <m:num>
                            <m:r>
                              <a:rPr lang="en-US" sz="2800" i="1">
                                <a:latin typeface="Cambria Math"/>
                              </a:rPr>
                              <m:t>𝑟</m:t>
                            </m:r>
                          </m:num>
                          <m:den>
                            <m:r>
                              <a:rPr lang="es-MX" sz="2800" i="1">
                                <a:latin typeface="Cambria Math"/>
                              </a:rPr>
                              <m:t>2</m:t>
                            </m:r>
                            <m:r>
                              <a:rPr lang="en-US" sz="2800" i="1">
                                <a:latin typeface="Cambria Math"/>
                              </a:rPr>
                              <m:t>𝑘</m:t>
                            </m:r>
                          </m:den>
                        </m:f>
                      </m:e>
                    </m:d>
                    <m:r>
                      <a:rPr lang="en-US" sz="2800" i="1">
                        <a:latin typeface="Cambria Math"/>
                      </a:rPr>
                      <m:t>𝑥</m:t>
                    </m:r>
                  </m:oMath>
                </a14:m>
                <a:r>
                  <a:rPr lang="es-MX" sz="2800" dirty="0"/>
                  <a:t>              </a:t>
                </a:r>
                <a:endParaRPr lang="es-MX" sz="2800" dirty="0" smtClean="0"/>
              </a:p>
              <a:p>
                <a:pPr marL="0" indent="0" algn="ctr">
                  <a:buNone/>
                </a:pPr>
                <a:endParaRPr lang="es-MX" sz="2800" dirty="0" smtClean="0"/>
              </a:p>
              <a:p>
                <a:pPr marL="0" indent="0" algn="ctr">
                  <a:buNone/>
                </a:pPr>
                <a:r>
                  <a:rPr lang="es-MX" sz="2800" dirty="0" smtClean="0"/>
                  <a:t>Ya </a:t>
                </a:r>
                <a:r>
                  <a:rPr lang="es-MX" sz="2800" dirty="0"/>
                  <a:t>encontramos “Ψ”, nos falta “v”</a:t>
                </a:r>
              </a:p>
              <a:p>
                <a:endParaRPr lang="es-MX" sz="28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251520" y="1268760"/>
                <a:ext cx="8640960" cy="5328592"/>
              </a:xfrm>
              <a:blipFill rotWithShape="1">
                <a:blip r:embed="rId2"/>
                <a:stretch>
                  <a:fillRect l="-1410" t="-229" b="-4691"/>
                </a:stretch>
              </a:blipFill>
            </p:spPr>
            <p:txBody>
              <a:bodyPr/>
              <a:lstStyle/>
              <a:p>
                <a:r>
                  <a:rPr lang="es-MX">
                    <a:noFill/>
                  </a:rPr>
                  <a:t> </a:t>
                </a:r>
              </a:p>
            </p:txBody>
          </p:sp>
        </mc:Fallback>
      </mc:AlternateContent>
    </p:spTree>
    <p:extLst>
      <p:ext uri="{BB962C8B-B14F-4D97-AF65-F5344CB8AC3E}">
        <p14:creationId xmlns:p14="http://schemas.microsoft.com/office/powerpoint/2010/main" val="13504163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143000"/>
          </a:xfrm>
        </p:spPr>
        <p:txBody>
          <a:bodyPr/>
          <a:lstStyle/>
          <a:p>
            <a:r>
              <a:rPr lang="es-MX" dirty="0"/>
              <a:t>Solución</a:t>
            </a:r>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67544" y="1567333"/>
                <a:ext cx="8229600" cy="4525963"/>
              </a:xfrm>
            </p:spPr>
            <p:txBody>
              <a:bodyPr>
                <a:normAutofit/>
              </a:bodyPr>
              <a:lstStyle/>
              <a:p>
                <a:pPr marL="0" indent="0">
                  <a:buNone/>
                </a:pPr>
                <a:r>
                  <a:rPr lang="es-MX" sz="3000" dirty="0"/>
                  <a:t>Ahora resolvemos</a:t>
                </a:r>
              </a:p>
              <a:p>
                <a:pPr marL="0" indent="0" algn="ctr">
                  <a:buNone/>
                </a:pPr>
                <a14:m>
                  <m:oMath xmlns:m="http://schemas.openxmlformats.org/officeDocument/2006/math">
                    <m:r>
                      <a:rPr lang="es-MX" sz="3000" i="1">
                        <a:latin typeface="Cambria Math"/>
                      </a:rPr>
                      <m:t>𝑘</m:t>
                    </m:r>
                    <m:f>
                      <m:fPr>
                        <m:ctrlPr>
                          <a:rPr lang="es-MX" sz="3000" i="1">
                            <a:latin typeface="Cambria Math"/>
                          </a:rPr>
                        </m:ctrlPr>
                      </m:fPr>
                      <m:num>
                        <m:sSup>
                          <m:sSupPr>
                            <m:ctrlPr>
                              <a:rPr lang="es-MX" sz="3000" i="1">
                                <a:latin typeface="Cambria Math"/>
                              </a:rPr>
                            </m:ctrlPr>
                          </m:sSupPr>
                          <m:e>
                            <m:r>
                              <a:rPr lang="es-MX" sz="3000" i="1">
                                <a:latin typeface="Cambria Math"/>
                              </a:rPr>
                              <m:t>𝜕</m:t>
                            </m:r>
                          </m:e>
                          <m:sup>
                            <m:r>
                              <a:rPr lang="es-MX" sz="3000" i="1">
                                <a:latin typeface="Cambria Math"/>
                              </a:rPr>
                              <m:t>2</m:t>
                            </m:r>
                          </m:sup>
                        </m:sSup>
                        <m:r>
                          <a:rPr lang="es-MX" sz="3000" i="1">
                            <a:latin typeface="Cambria Math"/>
                          </a:rPr>
                          <m:t>𝑣</m:t>
                        </m:r>
                      </m:num>
                      <m:den>
                        <m:r>
                          <a:rPr lang="es-MX" sz="3000" i="1">
                            <a:latin typeface="Cambria Math"/>
                          </a:rPr>
                          <m:t>𝜕</m:t>
                        </m:r>
                        <m:sSup>
                          <m:sSupPr>
                            <m:ctrlPr>
                              <a:rPr lang="es-MX" sz="3000" i="1">
                                <a:latin typeface="Cambria Math"/>
                              </a:rPr>
                            </m:ctrlPr>
                          </m:sSupPr>
                          <m:e>
                            <m:r>
                              <a:rPr lang="es-MX" sz="3000" i="1">
                                <a:latin typeface="Cambria Math"/>
                              </a:rPr>
                              <m:t>𝑥</m:t>
                            </m:r>
                          </m:e>
                          <m:sup>
                            <m:r>
                              <a:rPr lang="es-MX" sz="3000" i="1">
                                <a:latin typeface="Cambria Math"/>
                              </a:rPr>
                              <m:t>2</m:t>
                            </m:r>
                          </m:sup>
                        </m:sSup>
                      </m:den>
                    </m:f>
                    <m:r>
                      <a:rPr lang="es-MX" sz="3000" i="1">
                        <a:latin typeface="Cambria Math"/>
                      </a:rPr>
                      <m:t>=</m:t>
                    </m:r>
                    <m:f>
                      <m:fPr>
                        <m:ctrlPr>
                          <a:rPr lang="es-MX" sz="3000" i="1">
                            <a:latin typeface="Cambria Math"/>
                          </a:rPr>
                        </m:ctrlPr>
                      </m:fPr>
                      <m:num>
                        <m:r>
                          <a:rPr lang="es-MX" sz="3000" i="1">
                            <a:latin typeface="Cambria Math"/>
                          </a:rPr>
                          <m:t>𝜕</m:t>
                        </m:r>
                        <m:r>
                          <a:rPr lang="es-MX" sz="3000" i="1">
                            <a:latin typeface="Cambria Math"/>
                          </a:rPr>
                          <m:t>𝑣</m:t>
                        </m:r>
                      </m:num>
                      <m:den>
                        <m:r>
                          <a:rPr lang="es-MX" sz="3000" i="1">
                            <a:latin typeface="Cambria Math"/>
                          </a:rPr>
                          <m:t>𝜕</m:t>
                        </m:r>
                        <m:r>
                          <a:rPr lang="es-MX" sz="3000" i="1">
                            <a:latin typeface="Cambria Math"/>
                          </a:rPr>
                          <m:t>𝑡</m:t>
                        </m:r>
                      </m:den>
                    </m:f>
                  </m:oMath>
                </a14:m>
                <a:r>
                  <a:rPr lang="es-MX" sz="3000" dirty="0"/>
                  <a:t>      </a:t>
                </a:r>
                <a:endParaRPr lang="es-MX" sz="3000" dirty="0" smtClean="0"/>
              </a:p>
              <a:p>
                <a:pPr marL="0" indent="0">
                  <a:buNone/>
                </a:pPr>
                <a:r>
                  <a:rPr lang="es-MX" sz="3000" dirty="0"/>
                  <a:t> </a:t>
                </a:r>
                <a:endParaRPr lang="es-MX" sz="3000" dirty="0" smtClean="0"/>
              </a:p>
              <a:p>
                <a:pPr marL="0" indent="0">
                  <a:buNone/>
                </a:pPr>
                <a:r>
                  <a:rPr lang="es-MX" sz="3000" dirty="0"/>
                  <a:t>S</a:t>
                </a:r>
                <a:r>
                  <a:rPr lang="es-MX" sz="3000" dirty="0" smtClean="0"/>
                  <a:t>ujeta </a:t>
                </a:r>
                <a:r>
                  <a:rPr lang="es-MX" sz="3000" dirty="0"/>
                  <a:t>a:    </a:t>
                </a:r>
                <a14:m>
                  <m:oMath xmlns:m="http://schemas.openxmlformats.org/officeDocument/2006/math">
                    <m:r>
                      <a:rPr lang="es-MX" sz="3000" i="1">
                        <a:latin typeface="Cambria Math"/>
                      </a:rPr>
                      <m:t>𝑣</m:t>
                    </m:r>
                    <m:d>
                      <m:dPr>
                        <m:ctrlPr>
                          <a:rPr lang="es-MX" sz="3000" i="1">
                            <a:latin typeface="Cambria Math"/>
                          </a:rPr>
                        </m:ctrlPr>
                      </m:dPr>
                      <m:e>
                        <m:r>
                          <a:rPr lang="es-MX" sz="3000" i="1">
                            <a:latin typeface="Cambria Math"/>
                          </a:rPr>
                          <m:t>0,</m:t>
                        </m:r>
                        <m:r>
                          <a:rPr lang="es-MX" sz="3000" i="1">
                            <a:latin typeface="Cambria Math"/>
                          </a:rPr>
                          <m:t>𝑡</m:t>
                        </m:r>
                      </m:e>
                    </m:d>
                    <m:r>
                      <a:rPr lang="es-MX" sz="3000" i="1">
                        <a:latin typeface="Cambria Math"/>
                      </a:rPr>
                      <m:t>=0 </m:t>
                    </m:r>
                  </m:oMath>
                </a14:m>
                <a:r>
                  <a:rPr lang="es-MX" sz="3000" dirty="0"/>
                  <a:t>                 </a:t>
                </a:r>
                <a14:m>
                  <m:oMath xmlns:m="http://schemas.openxmlformats.org/officeDocument/2006/math">
                    <m:r>
                      <a:rPr lang="es-MX" sz="3000" i="1">
                        <a:latin typeface="Cambria Math"/>
                      </a:rPr>
                      <m:t>𝑣</m:t>
                    </m:r>
                    <m:d>
                      <m:dPr>
                        <m:ctrlPr>
                          <a:rPr lang="es-MX" sz="3000" i="1">
                            <a:latin typeface="Cambria Math"/>
                          </a:rPr>
                        </m:ctrlPr>
                      </m:dPr>
                      <m:e>
                        <m:r>
                          <a:rPr lang="es-MX" sz="3000" i="1">
                            <a:latin typeface="Cambria Math"/>
                          </a:rPr>
                          <m:t>1,</m:t>
                        </m:r>
                        <m:r>
                          <a:rPr lang="es-MX" sz="3000" i="1">
                            <a:latin typeface="Cambria Math"/>
                          </a:rPr>
                          <m:t>𝑡</m:t>
                        </m:r>
                      </m:e>
                    </m:d>
                    <m:r>
                      <a:rPr lang="es-MX" sz="3000" i="1">
                        <a:latin typeface="Cambria Math"/>
                      </a:rPr>
                      <m:t>=0</m:t>
                    </m:r>
                  </m:oMath>
                </a14:m>
                <a:endParaRPr lang="es-MX" sz="3000" dirty="0"/>
              </a:p>
              <a:p>
                <a:endParaRPr lang="es-MX" sz="3000" dirty="0" smtClean="0"/>
              </a:p>
              <a:p>
                <a:pPr marL="0" indent="0" algn="ctr">
                  <a:buNone/>
                </a:pPr>
                <a:r>
                  <a:rPr lang="es-MX" sz="3000" dirty="0"/>
                  <a:t> </a:t>
                </a:r>
                <a14:m>
                  <m:oMath xmlns:m="http://schemas.openxmlformats.org/officeDocument/2006/math">
                    <m:r>
                      <a:rPr lang="es-MX" sz="3000" i="1">
                        <a:latin typeface="Cambria Math"/>
                      </a:rPr>
                      <m:t>𝑣</m:t>
                    </m:r>
                    <m:d>
                      <m:dPr>
                        <m:ctrlPr>
                          <a:rPr lang="es-MX" sz="3000" i="1">
                            <a:latin typeface="Cambria Math"/>
                          </a:rPr>
                        </m:ctrlPr>
                      </m:dPr>
                      <m:e>
                        <m:r>
                          <a:rPr lang="es-MX" sz="3000" i="1">
                            <a:latin typeface="Cambria Math"/>
                          </a:rPr>
                          <m:t>𝑥</m:t>
                        </m:r>
                        <m:r>
                          <a:rPr lang="es-MX" sz="3000" i="1">
                            <a:latin typeface="Cambria Math"/>
                          </a:rPr>
                          <m:t>,0</m:t>
                        </m:r>
                      </m:e>
                    </m:d>
                    <m:r>
                      <a:rPr lang="es-MX" sz="3000" i="1">
                        <a:latin typeface="Cambria Math"/>
                      </a:rPr>
                      <m:t>=</m:t>
                    </m:r>
                    <m:r>
                      <a:rPr lang="es-MX" sz="3000" i="1">
                        <a:latin typeface="Cambria Math"/>
                      </a:rPr>
                      <m:t>𝑓</m:t>
                    </m:r>
                    <m:d>
                      <m:dPr>
                        <m:ctrlPr>
                          <a:rPr lang="es-MX" sz="3000" i="1">
                            <a:latin typeface="Cambria Math"/>
                          </a:rPr>
                        </m:ctrlPr>
                      </m:dPr>
                      <m:e>
                        <m:r>
                          <a:rPr lang="es-MX" sz="3000" i="1">
                            <a:latin typeface="Cambria Math"/>
                          </a:rPr>
                          <m:t>𝑥</m:t>
                        </m:r>
                      </m:e>
                    </m:d>
                    <m:r>
                      <a:rPr lang="es-MX" sz="3000" i="1">
                        <a:latin typeface="Cambria Math"/>
                      </a:rPr>
                      <m:t>+</m:t>
                    </m:r>
                    <m:f>
                      <m:fPr>
                        <m:ctrlPr>
                          <a:rPr lang="es-MX" sz="3000" i="1">
                            <a:latin typeface="Cambria Math"/>
                          </a:rPr>
                        </m:ctrlPr>
                      </m:fPr>
                      <m:num>
                        <m:r>
                          <a:rPr lang="es-MX" sz="3000" i="1">
                            <a:latin typeface="Cambria Math"/>
                          </a:rPr>
                          <m:t>𝑟</m:t>
                        </m:r>
                      </m:num>
                      <m:den>
                        <m:r>
                          <a:rPr lang="es-MX" sz="3000" i="1">
                            <a:latin typeface="Cambria Math"/>
                          </a:rPr>
                          <m:t>2</m:t>
                        </m:r>
                        <m:r>
                          <a:rPr lang="es-MX" sz="3000" i="1">
                            <a:latin typeface="Cambria Math"/>
                          </a:rPr>
                          <m:t>𝑘</m:t>
                        </m:r>
                      </m:den>
                    </m:f>
                    <m:sSup>
                      <m:sSupPr>
                        <m:ctrlPr>
                          <a:rPr lang="es-MX" sz="3000" i="1">
                            <a:latin typeface="Cambria Math"/>
                          </a:rPr>
                        </m:ctrlPr>
                      </m:sSupPr>
                      <m:e>
                        <m:r>
                          <a:rPr lang="es-MX" sz="3000" i="1">
                            <a:latin typeface="Cambria Math"/>
                          </a:rPr>
                          <m:t>𝑥</m:t>
                        </m:r>
                      </m:e>
                      <m:sup>
                        <m:r>
                          <a:rPr lang="es-MX" sz="3000" i="1">
                            <a:latin typeface="Cambria Math"/>
                          </a:rPr>
                          <m:t>2</m:t>
                        </m:r>
                      </m:sup>
                    </m:sSup>
                    <m:r>
                      <a:rPr lang="es-MX" sz="3000" i="1">
                        <a:latin typeface="Cambria Math"/>
                      </a:rPr>
                      <m:t>−</m:t>
                    </m:r>
                    <m:d>
                      <m:dPr>
                        <m:ctrlPr>
                          <a:rPr lang="es-MX" sz="3000" i="1">
                            <a:latin typeface="Cambria Math"/>
                          </a:rPr>
                        </m:ctrlPr>
                      </m:dPr>
                      <m:e>
                        <m:f>
                          <m:fPr>
                            <m:ctrlPr>
                              <a:rPr lang="es-MX" sz="3000" i="1">
                                <a:latin typeface="Cambria Math"/>
                              </a:rPr>
                            </m:ctrlPr>
                          </m:fPr>
                          <m:num>
                            <m:r>
                              <a:rPr lang="es-MX" sz="3000" i="1">
                                <a:latin typeface="Cambria Math"/>
                              </a:rPr>
                              <m:t>𝑟</m:t>
                            </m:r>
                          </m:num>
                          <m:den>
                            <m:r>
                              <a:rPr lang="es-MX" sz="3000" i="1">
                                <a:latin typeface="Cambria Math"/>
                              </a:rPr>
                              <m:t>2</m:t>
                            </m:r>
                            <m:r>
                              <a:rPr lang="es-MX" sz="3000" i="1">
                                <a:latin typeface="Cambria Math"/>
                              </a:rPr>
                              <m:t>𝑘</m:t>
                            </m:r>
                          </m:den>
                        </m:f>
                        <m:r>
                          <a:rPr lang="es-MX" sz="3000" i="1">
                            <a:latin typeface="Cambria Math"/>
                          </a:rPr>
                          <m:t>+</m:t>
                        </m:r>
                        <m:sSub>
                          <m:sSubPr>
                            <m:ctrlPr>
                              <a:rPr lang="es-MX" sz="3000" i="1">
                                <a:latin typeface="Cambria Math"/>
                              </a:rPr>
                            </m:ctrlPr>
                          </m:sSubPr>
                          <m:e>
                            <m:r>
                              <a:rPr lang="es-MX" sz="3000" i="1">
                                <a:latin typeface="Cambria Math"/>
                              </a:rPr>
                              <m:t>𝑢</m:t>
                            </m:r>
                          </m:e>
                          <m:sub>
                            <m:r>
                              <a:rPr lang="es-MX" sz="3000" i="1">
                                <a:latin typeface="Cambria Math"/>
                              </a:rPr>
                              <m:t>𝑜</m:t>
                            </m:r>
                          </m:sub>
                        </m:sSub>
                      </m:e>
                    </m:d>
                    <m:r>
                      <a:rPr lang="es-MX" sz="3000" i="1">
                        <a:latin typeface="Cambria Math"/>
                      </a:rPr>
                      <m:t>𝑥</m:t>
                    </m:r>
                  </m:oMath>
                </a14:m>
                <a:endParaRPr lang="es-MX" sz="30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67544" y="1567333"/>
                <a:ext cx="8229600" cy="4525963"/>
              </a:xfrm>
              <a:blipFill rotWithShape="1">
                <a:blip r:embed="rId2"/>
                <a:stretch>
                  <a:fillRect l="-1778" t="-1615"/>
                </a:stretch>
              </a:blipFill>
            </p:spPr>
            <p:txBody>
              <a:bodyPr/>
              <a:lstStyle/>
              <a:p>
                <a:r>
                  <a:rPr lang="es-MX">
                    <a:noFill/>
                  </a:rPr>
                  <a:t> </a:t>
                </a:r>
              </a:p>
            </p:txBody>
          </p:sp>
        </mc:Fallback>
      </mc:AlternateContent>
    </p:spTree>
    <p:extLst>
      <p:ext uri="{BB962C8B-B14F-4D97-AF65-F5344CB8AC3E}">
        <p14:creationId xmlns:p14="http://schemas.microsoft.com/office/powerpoint/2010/main" val="24405736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60648"/>
            <a:ext cx="8686800" cy="838200"/>
          </a:xfrm>
        </p:spPr>
        <p:txBody>
          <a:bodyPr/>
          <a:lstStyle/>
          <a:p>
            <a:r>
              <a:rPr lang="es-MX" dirty="0" smtClean="0"/>
              <a:t>OBJETIVO DE LA UA</a:t>
            </a:r>
            <a:endParaRPr lang="es-MX" dirty="0"/>
          </a:p>
        </p:txBody>
      </p:sp>
      <p:sp>
        <p:nvSpPr>
          <p:cNvPr id="3" name="2 Marcador de contenido"/>
          <p:cNvSpPr>
            <a:spLocks noGrp="1"/>
          </p:cNvSpPr>
          <p:nvPr>
            <p:ph idx="1"/>
          </p:nvPr>
        </p:nvSpPr>
        <p:spPr/>
        <p:txBody>
          <a:bodyPr>
            <a:normAutofit/>
          </a:bodyPr>
          <a:lstStyle/>
          <a:p>
            <a:pPr marL="0" indent="0" algn="just">
              <a:buNone/>
            </a:pPr>
            <a:r>
              <a:rPr lang="es-ES" sz="2400" dirty="0"/>
              <a:t>Los estudiantes del Programa Educativo de Ingeniero Químico mediante trabajo individual y en equipo serán capaces de intervenir en la resolución de problemas básicos de conducción de calor para problemas de enfriamiento de materiales;  potencial eléctrico para la operación de circuitos; entre </a:t>
            </a:r>
            <a:r>
              <a:rPr lang="es-ES" sz="2400" dirty="0" smtClean="0"/>
              <a:t>otros; </a:t>
            </a:r>
            <a:r>
              <a:rPr lang="es-ES" sz="2400" dirty="0"/>
              <a:t>con una visión de respeto orientada a la calidad en el trabajo, la perseverancia y la tolerancia, así como la disposición a aprender a aprender.</a:t>
            </a:r>
            <a:endParaRPr lang="es-MX" sz="2400" dirty="0"/>
          </a:p>
        </p:txBody>
      </p:sp>
    </p:spTree>
    <p:extLst>
      <p:ext uri="{BB962C8B-B14F-4D97-AF65-F5344CB8AC3E}">
        <p14:creationId xmlns:p14="http://schemas.microsoft.com/office/powerpoint/2010/main" val="16180133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539552" y="980728"/>
                <a:ext cx="8229600" cy="5141168"/>
              </a:xfrm>
            </p:spPr>
            <p:txBody>
              <a:bodyPr>
                <a:noAutofit/>
              </a:bodyPr>
              <a:lstStyle/>
              <a:p>
                <a:pPr marL="0" indent="0">
                  <a:buNone/>
                </a:pPr>
                <a14:m>
                  <m:oMathPara xmlns:m="http://schemas.openxmlformats.org/officeDocument/2006/math">
                    <m:oMathParaPr>
                      <m:jc m:val="centerGroup"/>
                    </m:oMathParaPr>
                    <m:oMath xmlns:m="http://schemas.openxmlformats.org/officeDocument/2006/math">
                      <m:r>
                        <a:rPr lang="es-MX" sz="2800" i="1" smtClean="0">
                          <a:latin typeface="Cambria Math"/>
                        </a:rPr>
                        <m:t>𝑣</m:t>
                      </m:r>
                      <m:r>
                        <a:rPr lang="es-MX" sz="2800" i="1" smtClean="0">
                          <a:latin typeface="Cambria Math"/>
                        </a:rPr>
                        <m:t>=</m:t>
                      </m:r>
                      <m:r>
                        <a:rPr lang="es-MX" sz="2800" i="1" smtClean="0">
                          <a:latin typeface="Cambria Math"/>
                        </a:rPr>
                        <m:t>𝑋𝑇</m:t>
                      </m:r>
                    </m:oMath>
                  </m:oMathPara>
                </a14:m>
                <a:endParaRPr lang="es-MX" sz="2800" dirty="0" smtClean="0"/>
              </a:p>
              <a:p>
                <a:pPr marL="0" indent="0">
                  <a:buNone/>
                </a:pPr>
                <a:endParaRPr lang="es-MX" sz="2800" dirty="0"/>
              </a:p>
              <a:p>
                <a:pPr marL="0" indent="0" algn="ctr">
                  <a:buNone/>
                </a:pPr>
                <a14:m>
                  <m:oMath xmlns:m="http://schemas.openxmlformats.org/officeDocument/2006/math">
                    <m:sSub>
                      <m:sSubPr>
                        <m:ctrlPr>
                          <a:rPr lang="es-MX" sz="2800" i="1">
                            <a:latin typeface="Cambria Math"/>
                          </a:rPr>
                        </m:ctrlPr>
                      </m:sSubPr>
                      <m:e>
                        <m:r>
                          <a:rPr lang="es-MX" sz="2800" i="1">
                            <a:latin typeface="Cambria Math"/>
                          </a:rPr>
                          <m:t>𝑣</m:t>
                        </m:r>
                      </m:e>
                      <m:sub>
                        <m:r>
                          <a:rPr lang="es-MX" sz="2800" i="1">
                            <a:latin typeface="Cambria Math"/>
                          </a:rPr>
                          <m:t>𝑥𝑥</m:t>
                        </m:r>
                      </m:sub>
                    </m:sSub>
                    <m:r>
                      <a:rPr lang="es-MX" sz="2800" i="1">
                        <a:latin typeface="Cambria Math"/>
                      </a:rPr>
                      <m:t>=</m:t>
                    </m:r>
                    <m:sSup>
                      <m:sSupPr>
                        <m:ctrlPr>
                          <a:rPr lang="es-MX" sz="2800" i="1">
                            <a:latin typeface="Cambria Math"/>
                          </a:rPr>
                        </m:ctrlPr>
                      </m:sSupPr>
                      <m:e>
                        <m:r>
                          <a:rPr lang="es-MX" sz="2800" i="1">
                            <a:latin typeface="Cambria Math"/>
                          </a:rPr>
                          <m:t>𝑋</m:t>
                        </m:r>
                      </m:e>
                      <m:sup>
                        <m:r>
                          <a:rPr lang="es-MX" sz="2800" i="1">
                            <a:latin typeface="Cambria Math"/>
                          </a:rPr>
                          <m:t>′′</m:t>
                        </m:r>
                      </m:sup>
                    </m:sSup>
                    <m:r>
                      <a:rPr lang="es-MX" sz="2800" i="1">
                        <a:latin typeface="Cambria Math"/>
                      </a:rPr>
                      <m:t>𝑇</m:t>
                    </m:r>
                    <m:r>
                      <a:rPr lang="es-MX" sz="2800" i="1">
                        <a:latin typeface="Cambria Math"/>
                      </a:rPr>
                      <m:t>              </m:t>
                    </m:r>
                    <m:sSub>
                      <m:sSubPr>
                        <m:ctrlPr>
                          <a:rPr lang="es-MX" sz="2800" i="1">
                            <a:latin typeface="Cambria Math"/>
                          </a:rPr>
                        </m:ctrlPr>
                      </m:sSubPr>
                      <m:e>
                        <m:r>
                          <a:rPr lang="es-MX" sz="2800" i="1">
                            <a:latin typeface="Cambria Math"/>
                          </a:rPr>
                          <m:t>𝑣</m:t>
                        </m:r>
                      </m:e>
                      <m:sub>
                        <m:r>
                          <a:rPr lang="es-MX" sz="2800" i="1">
                            <a:latin typeface="Cambria Math"/>
                          </a:rPr>
                          <m:t>𝑡</m:t>
                        </m:r>
                      </m:sub>
                    </m:sSub>
                    <m:r>
                      <a:rPr lang="es-MX" sz="2800" i="1">
                        <a:latin typeface="Cambria Math"/>
                      </a:rPr>
                      <m:t>=</m:t>
                    </m:r>
                    <m:r>
                      <a:rPr lang="es-MX" sz="2800" i="1">
                        <a:latin typeface="Cambria Math"/>
                      </a:rPr>
                      <m:t>𝑋𝑇</m:t>
                    </m:r>
                    <m:r>
                      <a:rPr lang="es-MX" sz="2800" i="1">
                        <a:latin typeface="Cambria Math"/>
                      </a:rPr>
                      <m:t>′</m:t>
                    </m:r>
                  </m:oMath>
                </a14:m>
                <a:r>
                  <a:rPr lang="es-MX" sz="2800" dirty="0"/>
                  <a:t>    </a:t>
                </a:r>
                <a:endParaRPr lang="es-MX" sz="2800" dirty="0" smtClean="0"/>
              </a:p>
              <a:p>
                <a:pPr marL="0" indent="0" algn="ctr">
                  <a:buNone/>
                </a:pPr>
                <a:r>
                  <a:rPr lang="es-MX" sz="2800" dirty="0" smtClean="0"/>
                  <a:t>                                  </a:t>
                </a:r>
              </a:p>
              <a:p>
                <a:pPr marL="0" indent="0">
                  <a:buNone/>
                </a:pPr>
                <a:r>
                  <a:rPr lang="es-MX" sz="2800" b="1" dirty="0" smtClean="0"/>
                  <a:t>Si </a:t>
                </a:r>
                <a14:m>
                  <m:oMath xmlns:m="http://schemas.openxmlformats.org/officeDocument/2006/math">
                    <m:r>
                      <a:rPr lang="es-MX" sz="2800" b="0" i="0" smtClean="0">
                        <a:latin typeface="Cambria Math"/>
                      </a:rPr>
                      <m:t>              </m:t>
                    </m:r>
                    <m:r>
                      <a:rPr lang="es-MX" sz="2800" i="1">
                        <a:latin typeface="Cambria Math"/>
                      </a:rPr>
                      <m:t>𝑢</m:t>
                    </m:r>
                    <m:r>
                      <a:rPr lang="es-MX" sz="2800" i="1">
                        <a:latin typeface="Cambria Math"/>
                      </a:rPr>
                      <m:t>=</m:t>
                    </m:r>
                    <m:r>
                      <a:rPr lang="es-MX" sz="2800" i="1">
                        <a:latin typeface="Cambria Math"/>
                      </a:rPr>
                      <m:t>𝑣</m:t>
                    </m:r>
                    <m:r>
                      <a:rPr lang="es-MX" sz="2800" i="1">
                        <a:latin typeface="Cambria Math"/>
                      </a:rPr>
                      <m:t>+</m:t>
                    </m:r>
                    <m:r>
                      <a:rPr lang="es-MX" sz="2800" i="1">
                        <a:latin typeface="Cambria Math"/>
                      </a:rPr>
                      <m:t>𝛹</m:t>
                    </m:r>
                    <m:r>
                      <a:rPr lang="es-MX" sz="2800" b="0" i="1" smtClean="0">
                        <a:latin typeface="Cambria Math"/>
                      </a:rPr>
                      <m:t>      </m:t>
                    </m:r>
                    <m:r>
                      <a:rPr lang="es-MX" sz="2800" i="1">
                        <a:latin typeface="Cambria Math"/>
                      </a:rPr>
                      <m:t>→   </m:t>
                    </m:r>
                    <m:r>
                      <a:rPr lang="es-MX" sz="2800" i="1">
                        <a:latin typeface="Cambria Math"/>
                      </a:rPr>
                      <m:t>𝑣</m:t>
                    </m:r>
                    <m:r>
                      <a:rPr lang="es-MX" sz="2800" i="1">
                        <a:latin typeface="Cambria Math"/>
                      </a:rPr>
                      <m:t>=</m:t>
                    </m:r>
                    <m:r>
                      <a:rPr lang="es-MX" sz="2800" i="1">
                        <a:latin typeface="Cambria Math"/>
                      </a:rPr>
                      <m:t>𝑢</m:t>
                    </m:r>
                    <m:r>
                      <a:rPr lang="es-MX" sz="2800" i="1">
                        <a:latin typeface="Cambria Math"/>
                      </a:rPr>
                      <m:t>−</m:t>
                    </m:r>
                    <m:r>
                      <a:rPr lang="es-MX" sz="2800" i="1">
                        <a:latin typeface="Cambria Math"/>
                      </a:rPr>
                      <m:t>𝛹</m:t>
                    </m:r>
                  </m:oMath>
                </a14:m>
                <a:r>
                  <a:rPr lang="es-MX" sz="2800" dirty="0"/>
                  <a:t>   </a:t>
                </a:r>
                <a:endParaRPr lang="es-MX" sz="2800" dirty="0" smtClean="0"/>
              </a:p>
              <a:p>
                <a:pPr marL="0" indent="0" algn="ctr">
                  <a:buNone/>
                </a:pPr>
                <a:r>
                  <a:rPr lang="es-MX" sz="2800" dirty="0" smtClean="0"/>
                  <a:t> </a:t>
                </a:r>
                <a:endParaRPr lang="es-MX" sz="2800" dirty="0"/>
              </a:p>
              <a:p>
                <a:pPr marL="0" indent="0">
                  <a:buNone/>
                </a:pPr>
                <a14:m>
                  <m:oMathPara xmlns:m="http://schemas.openxmlformats.org/officeDocument/2006/math">
                    <m:oMathParaPr>
                      <m:jc m:val="centerGroup"/>
                    </m:oMathParaPr>
                    <m:oMath xmlns:m="http://schemas.openxmlformats.org/officeDocument/2006/math">
                      <m:r>
                        <a:rPr lang="es-MX" sz="2800" i="1">
                          <a:latin typeface="Cambria Math"/>
                        </a:rPr>
                        <m:t>𝑘𝑋</m:t>
                      </m:r>
                      <m:r>
                        <a:rPr lang="es-MX" sz="2800" i="1">
                          <a:latin typeface="Cambria Math"/>
                        </a:rPr>
                        <m:t>’’</m:t>
                      </m:r>
                      <m:r>
                        <a:rPr lang="es-MX" sz="2800" i="1">
                          <a:latin typeface="Cambria Math"/>
                        </a:rPr>
                        <m:t>𝑇</m:t>
                      </m:r>
                      <m:r>
                        <a:rPr lang="es-MX" sz="2800" i="1">
                          <a:latin typeface="Cambria Math"/>
                        </a:rPr>
                        <m:t>=</m:t>
                      </m:r>
                      <m:r>
                        <a:rPr lang="es-MX" sz="2800" i="1">
                          <a:latin typeface="Cambria Math"/>
                        </a:rPr>
                        <m:t>𝑋𝑇</m:t>
                      </m:r>
                      <m:r>
                        <a:rPr lang="es-MX" sz="2800" i="1">
                          <a:latin typeface="Cambria Math"/>
                        </a:rPr>
                        <m:t>’</m:t>
                      </m:r>
                      <m:r>
                        <a:rPr lang="es-MX" sz="2800" b="0" i="0" smtClean="0">
                          <a:latin typeface="Cambria Math"/>
                        </a:rPr>
                        <m:t>          </m:t>
                      </m:r>
                      <m:r>
                        <a:rPr lang="es-MX" sz="2800" b="0" i="1" smtClean="0">
                          <a:latin typeface="Cambria Math"/>
                          <a:ea typeface="Cambria Math"/>
                        </a:rPr>
                        <m:t>→            </m:t>
                      </m:r>
                      <m:f>
                        <m:fPr>
                          <m:ctrlPr>
                            <a:rPr lang="es-MX" sz="2800" i="1">
                              <a:latin typeface="Cambria Math"/>
                            </a:rPr>
                          </m:ctrlPr>
                        </m:fPr>
                        <m:num>
                          <m:r>
                            <a:rPr lang="es-MX" sz="2800" i="1">
                              <a:latin typeface="Cambria Math"/>
                            </a:rPr>
                            <m:t>𝑋</m:t>
                          </m:r>
                          <m:r>
                            <a:rPr lang="es-MX" sz="2800" i="1">
                              <a:latin typeface="Cambria Math"/>
                            </a:rPr>
                            <m:t>′′</m:t>
                          </m:r>
                        </m:num>
                        <m:den>
                          <m:r>
                            <a:rPr lang="es-MX" sz="2800" i="1">
                              <a:latin typeface="Cambria Math"/>
                            </a:rPr>
                            <m:t>𝑋</m:t>
                          </m:r>
                        </m:den>
                      </m:f>
                      <m:r>
                        <a:rPr lang="es-MX" sz="2800" i="1">
                          <a:latin typeface="Cambria Math"/>
                        </a:rPr>
                        <m:t>=</m:t>
                      </m:r>
                      <m:f>
                        <m:fPr>
                          <m:ctrlPr>
                            <a:rPr lang="es-MX" sz="2800" i="1">
                              <a:latin typeface="Cambria Math"/>
                            </a:rPr>
                          </m:ctrlPr>
                        </m:fPr>
                        <m:num>
                          <m:r>
                            <a:rPr lang="es-MX" sz="2800" i="1">
                              <a:latin typeface="Cambria Math"/>
                            </a:rPr>
                            <m:t>𝑇</m:t>
                          </m:r>
                          <m:r>
                            <a:rPr lang="es-MX" sz="2800" i="1">
                              <a:latin typeface="Cambria Math"/>
                            </a:rPr>
                            <m:t>′</m:t>
                          </m:r>
                        </m:num>
                        <m:den>
                          <m:r>
                            <a:rPr lang="es-MX" sz="2800" i="1">
                              <a:latin typeface="Cambria Math"/>
                            </a:rPr>
                            <m:t>𝑘𝑇</m:t>
                          </m:r>
                        </m:den>
                      </m:f>
                      <m:r>
                        <a:rPr lang="es-MX" sz="2800" i="1">
                          <a:latin typeface="Cambria Math"/>
                        </a:rPr>
                        <m:t>=</m:t>
                      </m:r>
                      <m:sSup>
                        <m:sSupPr>
                          <m:ctrlPr>
                            <a:rPr lang="es-MX" sz="2800" i="1">
                              <a:latin typeface="Cambria Math"/>
                            </a:rPr>
                          </m:ctrlPr>
                        </m:sSupPr>
                        <m:e>
                          <m:r>
                            <a:rPr lang="es-MX" sz="2800" i="1">
                              <a:latin typeface="Cambria Math"/>
                            </a:rPr>
                            <m:t>𝜆</m:t>
                          </m:r>
                        </m:e>
                        <m:sup>
                          <m:r>
                            <a:rPr lang="es-MX" sz="2800" i="1">
                              <a:latin typeface="Cambria Math"/>
                            </a:rPr>
                            <m:t>2</m:t>
                          </m:r>
                        </m:sup>
                      </m:sSup>
                    </m:oMath>
                  </m:oMathPara>
                </a14:m>
                <a:endParaRPr lang="es-MX" sz="2800" dirty="0" smtClean="0"/>
              </a:p>
              <a:p>
                <a:pPr marL="0" indent="0">
                  <a:buNone/>
                </a:pPr>
                <a:endParaRPr lang="es-MX" sz="2800" dirty="0"/>
              </a:p>
              <a:p>
                <a:pPr marL="0" indent="0">
                  <a:buNone/>
                </a:pPr>
                <a14:m>
                  <m:oMath xmlns:m="http://schemas.openxmlformats.org/officeDocument/2006/math">
                    <m:r>
                      <a:rPr lang="es-MX" sz="2800" b="0" i="1" smtClean="0">
                        <a:latin typeface="Cambria Math"/>
                      </a:rPr>
                      <m:t>        </m:t>
                    </m:r>
                    <m:sSup>
                      <m:sSupPr>
                        <m:ctrlPr>
                          <a:rPr lang="es-MX" sz="2800" i="1">
                            <a:latin typeface="Cambria Math"/>
                          </a:rPr>
                        </m:ctrlPr>
                      </m:sSupPr>
                      <m:e>
                        <m:r>
                          <a:rPr lang="es-MX" sz="2800" i="1">
                            <a:latin typeface="Cambria Math"/>
                          </a:rPr>
                          <m:t>𝑋</m:t>
                        </m:r>
                      </m:e>
                      <m:sup>
                        <m:r>
                          <a:rPr lang="es-MX" sz="2800" i="1">
                            <a:latin typeface="Cambria Math"/>
                          </a:rPr>
                          <m:t>′′</m:t>
                        </m:r>
                      </m:sup>
                    </m:sSup>
                    <m:r>
                      <a:rPr lang="es-MX" sz="2800" i="1">
                        <a:latin typeface="Cambria Math"/>
                      </a:rPr>
                      <m:t>−</m:t>
                    </m:r>
                    <m:sSup>
                      <m:sSupPr>
                        <m:ctrlPr>
                          <a:rPr lang="es-MX" sz="2800" i="1">
                            <a:latin typeface="Cambria Math"/>
                          </a:rPr>
                        </m:ctrlPr>
                      </m:sSupPr>
                      <m:e>
                        <m:r>
                          <a:rPr lang="es-MX" sz="2800" i="1">
                            <a:latin typeface="Cambria Math"/>
                          </a:rPr>
                          <m:t>𝜆</m:t>
                        </m:r>
                      </m:e>
                      <m:sup>
                        <m:r>
                          <a:rPr lang="es-MX" sz="2800" i="1">
                            <a:latin typeface="Cambria Math"/>
                          </a:rPr>
                          <m:t>2</m:t>
                        </m:r>
                      </m:sup>
                    </m:sSup>
                    <m:r>
                      <a:rPr lang="es-MX" sz="2800" i="1">
                        <a:latin typeface="Cambria Math"/>
                      </a:rPr>
                      <m:t>𝑋</m:t>
                    </m:r>
                    <m:r>
                      <a:rPr lang="es-MX" sz="2800" i="1">
                        <a:latin typeface="Cambria Math"/>
                      </a:rPr>
                      <m:t>=0</m:t>
                    </m:r>
                  </m:oMath>
                </a14:m>
                <a:r>
                  <a:rPr lang="es-MX" sz="2800" dirty="0"/>
                  <a:t>                     </a:t>
                </a:r>
                <a:r>
                  <a:rPr lang="es-MX" sz="2800" dirty="0" smtClean="0"/>
                  <a:t>     </a:t>
                </a:r>
                <a14:m>
                  <m:oMath xmlns:m="http://schemas.openxmlformats.org/officeDocument/2006/math">
                    <m:sSup>
                      <m:sSupPr>
                        <m:ctrlPr>
                          <a:rPr lang="es-MX" sz="2800" i="1">
                            <a:latin typeface="Cambria Math"/>
                          </a:rPr>
                        </m:ctrlPr>
                      </m:sSupPr>
                      <m:e>
                        <m:r>
                          <a:rPr lang="es-MX" sz="2800" i="1">
                            <a:latin typeface="Cambria Math"/>
                          </a:rPr>
                          <m:t>𝑇</m:t>
                        </m:r>
                      </m:e>
                      <m:sup>
                        <m:r>
                          <a:rPr lang="es-MX" sz="2800" i="1">
                            <a:latin typeface="Cambria Math"/>
                          </a:rPr>
                          <m:t>′</m:t>
                        </m:r>
                      </m:sup>
                    </m:sSup>
                    <m:r>
                      <a:rPr lang="es-MX" sz="2800" i="1">
                        <a:latin typeface="Cambria Math"/>
                      </a:rPr>
                      <m:t>−</m:t>
                    </m:r>
                    <m:sSup>
                      <m:sSupPr>
                        <m:ctrlPr>
                          <a:rPr lang="es-MX" sz="2800" i="1">
                            <a:latin typeface="Cambria Math"/>
                          </a:rPr>
                        </m:ctrlPr>
                      </m:sSupPr>
                      <m:e>
                        <m:r>
                          <a:rPr lang="es-MX" sz="2800" i="1">
                            <a:latin typeface="Cambria Math"/>
                          </a:rPr>
                          <m:t>𝜆</m:t>
                        </m:r>
                      </m:e>
                      <m:sup>
                        <m:r>
                          <a:rPr lang="es-MX" sz="2800" i="1">
                            <a:latin typeface="Cambria Math"/>
                          </a:rPr>
                          <m:t>2</m:t>
                        </m:r>
                      </m:sup>
                    </m:sSup>
                    <m:r>
                      <a:rPr lang="es-MX" sz="2800" i="1">
                        <a:latin typeface="Cambria Math"/>
                      </a:rPr>
                      <m:t>𝑘𝑇</m:t>
                    </m:r>
                    <m:r>
                      <a:rPr lang="es-MX" sz="2800" i="1">
                        <a:latin typeface="Cambria Math"/>
                      </a:rPr>
                      <m:t>=0</m:t>
                    </m:r>
                  </m:oMath>
                </a14:m>
                <a:endParaRPr lang="es-MX" sz="2800" dirty="0"/>
              </a:p>
              <a:p>
                <a:pPr marL="0" indent="0">
                  <a:buNone/>
                </a:pPr>
                <a:endParaRPr lang="es-MX" sz="2800" dirty="0"/>
              </a:p>
              <a:p>
                <a:pPr marL="0" indent="0">
                  <a:buNone/>
                </a:pPr>
                <a:endParaRPr lang="es-MX" sz="28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539552" y="980728"/>
                <a:ext cx="8229600" cy="5141168"/>
              </a:xfrm>
              <a:blipFill rotWithShape="1">
                <a:blip r:embed="rId2"/>
                <a:stretch>
                  <a:fillRect l="-1556"/>
                </a:stretch>
              </a:blipFill>
            </p:spPr>
            <p:txBody>
              <a:bodyPr/>
              <a:lstStyle/>
              <a:p>
                <a:r>
                  <a:rPr lang="es-MX">
                    <a:noFill/>
                  </a:rPr>
                  <a:t> </a:t>
                </a:r>
              </a:p>
            </p:txBody>
          </p:sp>
        </mc:Fallback>
      </mc:AlternateContent>
    </p:spTree>
    <p:extLst>
      <p:ext uri="{BB962C8B-B14F-4D97-AF65-F5344CB8AC3E}">
        <p14:creationId xmlns:p14="http://schemas.microsoft.com/office/powerpoint/2010/main" val="32902391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143000"/>
          </a:xfrm>
        </p:spPr>
        <p:txBody>
          <a:bodyPr/>
          <a:lstStyle/>
          <a:p>
            <a:r>
              <a:rPr lang="es-MX" dirty="0"/>
              <a:t>Solución</a:t>
            </a:r>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395536" y="1412776"/>
                <a:ext cx="8229600" cy="5184576"/>
              </a:xfrm>
            </p:spPr>
            <p:txBody>
              <a:bodyPr>
                <a:noAutofit/>
              </a:bodyPr>
              <a:lstStyle/>
              <a:p>
                <a:pPr marL="0" indent="0">
                  <a:buNone/>
                </a:pPr>
                <a14:m>
                  <m:oMath xmlns:m="http://schemas.openxmlformats.org/officeDocument/2006/math">
                    <m:sSup>
                      <m:sSupPr>
                        <m:ctrlPr>
                          <a:rPr lang="es-MX" sz="2800" b="1" i="1" smtClean="0">
                            <a:latin typeface="Cambria Math"/>
                          </a:rPr>
                        </m:ctrlPr>
                      </m:sSupPr>
                      <m:e>
                        <m:r>
                          <a:rPr lang="es-MX" sz="2800" b="1" i="1">
                            <a:latin typeface="Cambria Math"/>
                          </a:rPr>
                          <m:t>𝝀</m:t>
                        </m:r>
                      </m:e>
                      <m:sup>
                        <m:r>
                          <a:rPr lang="es-MX" sz="2800" b="1" i="1">
                            <a:latin typeface="Cambria Math"/>
                          </a:rPr>
                          <m:t>𝟐</m:t>
                        </m:r>
                      </m:sup>
                    </m:sSup>
                  </m:oMath>
                </a14:m>
                <a:r>
                  <a:rPr lang="es-MX" sz="2800" b="1" dirty="0"/>
                  <a:t>   </a:t>
                </a:r>
                <a:r>
                  <a:rPr lang="es-MX" sz="2800" dirty="0"/>
                  <a:t>Puede ser:</a:t>
                </a:r>
              </a:p>
              <a:p>
                <a:pPr>
                  <a:buFont typeface="Wingdings" pitchFamily="2" charset="2"/>
                  <a:buChar char="ü"/>
                </a:pPr>
                <a14:m>
                  <m:oMath xmlns:m="http://schemas.openxmlformats.org/officeDocument/2006/math">
                    <m:sSup>
                      <m:sSupPr>
                        <m:ctrlPr>
                          <a:rPr lang="es-MX" sz="2800" i="1">
                            <a:latin typeface="Cambria Math"/>
                          </a:rPr>
                        </m:ctrlPr>
                      </m:sSupPr>
                      <m:e>
                        <m:r>
                          <a:rPr lang="es-MX" sz="2800" i="1">
                            <a:latin typeface="Cambria Math"/>
                          </a:rPr>
                          <m:t>𝜆</m:t>
                        </m:r>
                      </m:e>
                      <m:sup>
                        <m:r>
                          <a:rPr lang="es-MX" sz="2800" i="1">
                            <a:latin typeface="Cambria Math"/>
                          </a:rPr>
                          <m:t>2</m:t>
                        </m:r>
                      </m:sup>
                    </m:sSup>
                    <m:r>
                      <a:rPr lang="es-MX" sz="2800" i="1">
                        <a:latin typeface="Cambria Math"/>
                      </a:rPr>
                      <m:t>&gt;0</m:t>
                    </m:r>
                  </m:oMath>
                </a14:m>
                <a:r>
                  <a:rPr lang="es-MX" sz="2800" dirty="0"/>
                  <a:t>     Proporciona una solución trivial</a:t>
                </a:r>
              </a:p>
              <a:p>
                <a:pPr>
                  <a:buFont typeface="Wingdings" pitchFamily="2" charset="2"/>
                  <a:buChar char="ü"/>
                </a:pPr>
                <a14:m>
                  <m:oMath xmlns:m="http://schemas.openxmlformats.org/officeDocument/2006/math">
                    <m:sSup>
                      <m:sSupPr>
                        <m:ctrlPr>
                          <a:rPr lang="es-MX" sz="2800" i="1">
                            <a:latin typeface="Cambria Math"/>
                          </a:rPr>
                        </m:ctrlPr>
                      </m:sSupPr>
                      <m:e>
                        <m:r>
                          <a:rPr lang="es-MX" sz="2800" i="1">
                            <a:latin typeface="Cambria Math"/>
                          </a:rPr>
                          <m:t>𝜆</m:t>
                        </m:r>
                      </m:e>
                      <m:sup>
                        <m:r>
                          <a:rPr lang="es-MX" sz="2800" i="1">
                            <a:latin typeface="Cambria Math"/>
                          </a:rPr>
                          <m:t>2</m:t>
                        </m:r>
                      </m:sup>
                    </m:sSup>
                    <m:r>
                      <a:rPr lang="es-MX" sz="2800" i="1">
                        <a:latin typeface="Cambria Math"/>
                      </a:rPr>
                      <m:t>=0</m:t>
                    </m:r>
                  </m:oMath>
                </a14:m>
                <a:r>
                  <a:rPr lang="es-MX" sz="2800" dirty="0"/>
                  <a:t>     </a:t>
                </a:r>
                <a:r>
                  <a:rPr lang="es-MX" sz="2800" dirty="0" err="1"/>
                  <a:t>Idem</a:t>
                </a:r>
                <a:r>
                  <a:rPr lang="es-MX" sz="2800" dirty="0"/>
                  <a:t> </a:t>
                </a:r>
              </a:p>
              <a:p>
                <a:pPr>
                  <a:buFont typeface="Wingdings" pitchFamily="2" charset="2"/>
                  <a:buChar char="ü"/>
                </a:pPr>
                <a14:m>
                  <m:oMath xmlns:m="http://schemas.openxmlformats.org/officeDocument/2006/math">
                    <m:sSup>
                      <m:sSupPr>
                        <m:ctrlPr>
                          <a:rPr lang="es-MX" sz="2800" i="1">
                            <a:latin typeface="Cambria Math"/>
                          </a:rPr>
                        </m:ctrlPr>
                      </m:sSupPr>
                      <m:e>
                        <m:r>
                          <a:rPr lang="es-MX" sz="2800" i="1">
                            <a:latin typeface="Cambria Math"/>
                          </a:rPr>
                          <m:t>𝜆</m:t>
                        </m:r>
                      </m:e>
                      <m:sup>
                        <m:r>
                          <a:rPr lang="es-MX" sz="2800" i="1">
                            <a:latin typeface="Cambria Math"/>
                          </a:rPr>
                          <m:t>2</m:t>
                        </m:r>
                      </m:sup>
                    </m:sSup>
                    <m:r>
                      <a:rPr lang="es-MX" sz="2800" i="1">
                        <a:latin typeface="Cambria Math"/>
                      </a:rPr>
                      <m:t>&lt;0</m:t>
                    </m:r>
                  </m:oMath>
                </a14:m>
                <a:r>
                  <a:rPr lang="es-MX" sz="2800" dirty="0"/>
                  <a:t>  </a:t>
                </a:r>
              </a:p>
              <a:p>
                <a:pPr marL="0" indent="0">
                  <a:buNone/>
                </a:pPr>
                <a14:m>
                  <m:oMathPara xmlns:m="http://schemas.openxmlformats.org/officeDocument/2006/math">
                    <m:oMathParaPr>
                      <m:jc m:val="centerGroup"/>
                    </m:oMathParaPr>
                    <m:oMath xmlns:m="http://schemas.openxmlformats.org/officeDocument/2006/math">
                      <m:sSup>
                        <m:sSupPr>
                          <m:ctrlPr>
                            <a:rPr lang="es-MX" sz="2800" i="1">
                              <a:latin typeface="Cambria Math"/>
                            </a:rPr>
                          </m:ctrlPr>
                        </m:sSupPr>
                        <m:e>
                          <m:r>
                            <a:rPr lang="es-MX" sz="2800" i="1">
                              <a:latin typeface="Cambria Math"/>
                            </a:rPr>
                            <m:t>𝑋</m:t>
                          </m:r>
                        </m:e>
                        <m:sup>
                          <m:r>
                            <a:rPr lang="es-MX" sz="2800" i="1">
                              <a:latin typeface="Cambria Math"/>
                            </a:rPr>
                            <m:t>′′</m:t>
                          </m:r>
                        </m:sup>
                      </m:sSup>
                      <m:r>
                        <a:rPr lang="es-MX" sz="2800" i="1">
                          <a:latin typeface="Cambria Math"/>
                        </a:rPr>
                        <m:t>+</m:t>
                      </m:r>
                      <m:sSup>
                        <m:sSupPr>
                          <m:ctrlPr>
                            <a:rPr lang="es-MX" sz="2800" i="1">
                              <a:latin typeface="Cambria Math"/>
                            </a:rPr>
                          </m:ctrlPr>
                        </m:sSupPr>
                        <m:e>
                          <m:r>
                            <a:rPr lang="es-MX" sz="2800" i="1">
                              <a:latin typeface="Cambria Math"/>
                            </a:rPr>
                            <m:t>𝜆</m:t>
                          </m:r>
                        </m:e>
                        <m:sup>
                          <m:r>
                            <a:rPr lang="es-MX" sz="2800" i="1">
                              <a:latin typeface="Cambria Math"/>
                            </a:rPr>
                            <m:t>2</m:t>
                          </m:r>
                        </m:sup>
                      </m:sSup>
                      <m:r>
                        <a:rPr lang="es-MX" sz="2800" i="1">
                          <a:latin typeface="Cambria Math"/>
                        </a:rPr>
                        <m:t>𝑋</m:t>
                      </m:r>
                      <m:r>
                        <a:rPr lang="es-MX" sz="2800" i="1">
                          <a:latin typeface="Cambria Math"/>
                        </a:rPr>
                        <m:t>=0</m:t>
                      </m:r>
                    </m:oMath>
                  </m:oMathPara>
                </a14:m>
                <a:endParaRPr lang="es-MX" sz="2800" dirty="0" smtClean="0"/>
              </a:p>
              <a:p>
                <a:pPr marL="0" indent="0">
                  <a:buNone/>
                </a:pPr>
                <a:endParaRPr lang="es-MX" sz="2800" dirty="0"/>
              </a:p>
              <a:p>
                <a:pPr marL="0" indent="0">
                  <a:buNone/>
                </a:pPr>
                <a14:m>
                  <m:oMathPara xmlns:m="http://schemas.openxmlformats.org/officeDocument/2006/math">
                    <m:oMathParaPr>
                      <m:jc m:val="center"/>
                    </m:oMathParaPr>
                    <m:oMath xmlns:m="http://schemas.openxmlformats.org/officeDocument/2006/math">
                      <m:sSup>
                        <m:sSupPr>
                          <m:ctrlPr>
                            <a:rPr lang="es-MX" sz="2800" i="1">
                              <a:latin typeface="Cambria Math"/>
                            </a:rPr>
                          </m:ctrlPr>
                        </m:sSupPr>
                        <m:e>
                          <m:r>
                            <a:rPr lang="es-MX" sz="2800" i="1">
                              <a:latin typeface="Cambria Math"/>
                            </a:rPr>
                            <m:t>𝑚</m:t>
                          </m:r>
                        </m:e>
                        <m:sup>
                          <m:r>
                            <a:rPr lang="es-MX" sz="2800" i="1">
                              <a:latin typeface="Cambria Math"/>
                            </a:rPr>
                            <m:t>2</m:t>
                          </m:r>
                        </m:sup>
                      </m:sSup>
                      <m:r>
                        <a:rPr lang="es-MX" sz="2800" i="1">
                          <a:latin typeface="Cambria Math"/>
                        </a:rPr>
                        <m:t>+</m:t>
                      </m:r>
                      <m:sSup>
                        <m:sSupPr>
                          <m:ctrlPr>
                            <a:rPr lang="es-MX" sz="2800" i="1">
                              <a:latin typeface="Cambria Math"/>
                            </a:rPr>
                          </m:ctrlPr>
                        </m:sSupPr>
                        <m:e>
                          <m:r>
                            <a:rPr lang="es-MX" sz="2800" i="1">
                              <a:latin typeface="Cambria Math"/>
                            </a:rPr>
                            <m:t>𝜆</m:t>
                          </m:r>
                        </m:e>
                        <m:sup>
                          <m:r>
                            <a:rPr lang="es-MX" sz="2800" i="1">
                              <a:latin typeface="Cambria Math"/>
                            </a:rPr>
                            <m:t>2</m:t>
                          </m:r>
                        </m:sup>
                      </m:sSup>
                      <m:r>
                        <a:rPr lang="es-MX" sz="2800" i="1">
                          <a:latin typeface="Cambria Math"/>
                        </a:rPr>
                        <m:t>=</m:t>
                      </m:r>
                      <m:r>
                        <a:rPr lang="es-MX" sz="2800" i="1" smtClean="0">
                          <a:latin typeface="Cambria Math"/>
                        </a:rPr>
                        <m:t>0     </m:t>
                      </m:r>
                      <m:r>
                        <a:rPr lang="es-MX" sz="2800" b="0" i="1" smtClean="0">
                          <a:latin typeface="Cambria Math"/>
                        </a:rPr>
                        <m:t>   </m:t>
                      </m:r>
                      <m:r>
                        <a:rPr lang="es-MX" sz="2800" i="1">
                          <a:latin typeface="Cambria Math"/>
                        </a:rPr>
                        <m:t> </m:t>
                      </m:r>
                      <m:sSup>
                        <m:sSupPr>
                          <m:ctrlPr>
                            <a:rPr lang="es-MX" sz="2800" i="1">
                              <a:latin typeface="Cambria Math"/>
                            </a:rPr>
                          </m:ctrlPr>
                        </m:sSupPr>
                        <m:e>
                          <m:r>
                            <a:rPr lang="es-MX" sz="2800" i="1">
                              <a:latin typeface="Cambria Math"/>
                            </a:rPr>
                            <m:t>𝑚</m:t>
                          </m:r>
                        </m:e>
                        <m:sup>
                          <m:r>
                            <a:rPr lang="es-MX" sz="2800" i="1">
                              <a:latin typeface="Cambria Math"/>
                            </a:rPr>
                            <m:t>2</m:t>
                          </m:r>
                        </m:sup>
                      </m:sSup>
                      <m:r>
                        <a:rPr lang="es-MX" sz="2800" i="1">
                          <a:latin typeface="Cambria Math"/>
                        </a:rPr>
                        <m:t>=−</m:t>
                      </m:r>
                      <m:sSup>
                        <m:sSupPr>
                          <m:ctrlPr>
                            <a:rPr lang="es-MX" sz="2800" i="1">
                              <a:latin typeface="Cambria Math"/>
                            </a:rPr>
                          </m:ctrlPr>
                        </m:sSupPr>
                        <m:e>
                          <m:r>
                            <a:rPr lang="es-MX" sz="2800" i="1">
                              <a:latin typeface="Cambria Math"/>
                            </a:rPr>
                            <m:t>𝜆</m:t>
                          </m:r>
                        </m:e>
                        <m:sup>
                          <m:r>
                            <a:rPr lang="es-MX" sz="2800" i="1">
                              <a:latin typeface="Cambria Math"/>
                            </a:rPr>
                            <m:t>2</m:t>
                          </m:r>
                        </m:sup>
                      </m:sSup>
                      <m:r>
                        <a:rPr lang="es-MX" sz="2800" i="1">
                          <a:latin typeface="Cambria Math"/>
                        </a:rPr>
                        <m:t>        </m:t>
                      </m:r>
                    </m:oMath>
                  </m:oMathPara>
                </a14:m>
                <a:endParaRPr lang="es-MX" sz="2800" i="1" dirty="0" smtClean="0"/>
              </a:p>
              <a:p>
                <a:pPr marL="0" indent="0">
                  <a:buNone/>
                </a:pPr>
                <a:endParaRPr lang="es-MX" sz="2800" i="1" dirty="0"/>
              </a:p>
              <a:p>
                <a:pPr marL="0" indent="0">
                  <a:buNone/>
                </a:pPr>
                <a14:m>
                  <m:oMathPara xmlns:m="http://schemas.openxmlformats.org/officeDocument/2006/math">
                    <m:oMathParaPr>
                      <m:jc m:val="center"/>
                    </m:oMathParaPr>
                    <m:oMath xmlns:m="http://schemas.openxmlformats.org/officeDocument/2006/math">
                      <m:r>
                        <a:rPr lang="es-MX" sz="2800" i="1" smtClean="0">
                          <a:latin typeface="Cambria Math"/>
                        </a:rPr>
                        <m:t>𝑚</m:t>
                      </m:r>
                      <m:r>
                        <a:rPr lang="es-MX" sz="2800" i="1">
                          <a:latin typeface="Cambria Math"/>
                        </a:rPr>
                        <m:t>=±</m:t>
                      </m:r>
                      <m:rad>
                        <m:radPr>
                          <m:degHide m:val="on"/>
                          <m:ctrlPr>
                            <a:rPr lang="es-MX" sz="2800" i="1">
                              <a:latin typeface="Cambria Math"/>
                            </a:rPr>
                          </m:ctrlPr>
                        </m:radPr>
                        <m:deg/>
                        <m:e>
                          <m:r>
                            <a:rPr lang="es-MX" sz="2800" i="1">
                              <a:latin typeface="Cambria Math"/>
                            </a:rPr>
                            <m:t>−</m:t>
                          </m:r>
                          <m:sSup>
                            <m:sSupPr>
                              <m:ctrlPr>
                                <a:rPr lang="es-MX" sz="2800" i="1">
                                  <a:latin typeface="Cambria Math"/>
                                </a:rPr>
                              </m:ctrlPr>
                            </m:sSupPr>
                            <m:e>
                              <m:r>
                                <a:rPr lang="es-MX" sz="2800" i="1">
                                  <a:latin typeface="Cambria Math"/>
                                </a:rPr>
                                <m:t>𝜆</m:t>
                              </m:r>
                            </m:e>
                            <m:sup>
                              <m:r>
                                <a:rPr lang="es-MX" sz="2800" i="1">
                                  <a:latin typeface="Cambria Math"/>
                                </a:rPr>
                                <m:t>2</m:t>
                              </m:r>
                            </m:sup>
                          </m:sSup>
                        </m:e>
                      </m:rad>
                      <m:r>
                        <a:rPr lang="es-MX" sz="2800" i="1">
                          <a:latin typeface="Cambria Math"/>
                        </a:rPr>
                        <m:t>       </m:t>
                      </m:r>
                      <m:r>
                        <a:rPr lang="es-MX" sz="2800" b="0" i="1" smtClean="0">
                          <a:latin typeface="Cambria Math"/>
                        </a:rPr>
                        <m:t>          </m:t>
                      </m:r>
                      <m:r>
                        <a:rPr lang="es-MX" sz="2800" i="1">
                          <a:latin typeface="Cambria Math"/>
                        </a:rPr>
                        <m:t>  </m:t>
                      </m:r>
                      <m:r>
                        <a:rPr lang="es-MX" sz="2800" i="1">
                          <a:latin typeface="Cambria Math"/>
                        </a:rPr>
                        <m:t>𝑚</m:t>
                      </m:r>
                      <m:r>
                        <a:rPr lang="es-MX" sz="2800" i="1">
                          <a:latin typeface="Cambria Math"/>
                        </a:rPr>
                        <m:t>±</m:t>
                      </m:r>
                      <m:sSub>
                        <m:sSubPr>
                          <m:ctrlPr>
                            <a:rPr lang="es-MX" sz="2800" i="1">
                              <a:latin typeface="Cambria Math"/>
                            </a:rPr>
                          </m:ctrlPr>
                        </m:sSubPr>
                        <m:e>
                          <m:r>
                            <a:rPr lang="es-MX" sz="2800" i="1">
                              <a:latin typeface="Cambria Math"/>
                            </a:rPr>
                            <m:t>𝜆</m:t>
                          </m:r>
                        </m:e>
                        <m:sub>
                          <m:r>
                            <a:rPr lang="es-MX" sz="2800" i="1">
                              <a:latin typeface="Cambria Math"/>
                            </a:rPr>
                            <m:t>𝑖</m:t>
                          </m:r>
                        </m:sub>
                      </m:sSub>
                    </m:oMath>
                  </m:oMathPara>
                </a14:m>
                <a:endParaRPr lang="es-MX" sz="2800" dirty="0"/>
              </a:p>
              <a:p>
                <a:pPr marL="0" indent="0">
                  <a:buNone/>
                </a:pPr>
                <a:endParaRPr lang="es-MX" sz="2800" dirty="0"/>
              </a:p>
              <a:p>
                <a:pPr marL="0" indent="0">
                  <a:buNone/>
                </a:pPr>
                <a:endParaRPr lang="es-MX" sz="28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395536" y="1412776"/>
                <a:ext cx="8229600" cy="5184576"/>
              </a:xfrm>
              <a:blipFill rotWithShape="1">
                <a:blip r:embed="rId2"/>
                <a:stretch>
                  <a:fillRect t="-941"/>
                </a:stretch>
              </a:blipFill>
            </p:spPr>
            <p:txBody>
              <a:bodyPr/>
              <a:lstStyle/>
              <a:p>
                <a:r>
                  <a:rPr lang="es-MX">
                    <a:noFill/>
                  </a:rPr>
                  <a:t> </a:t>
                </a:r>
              </a:p>
            </p:txBody>
          </p:sp>
        </mc:Fallback>
      </mc:AlternateContent>
    </p:spTree>
    <p:extLst>
      <p:ext uri="{BB962C8B-B14F-4D97-AF65-F5344CB8AC3E}">
        <p14:creationId xmlns:p14="http://schemas.microsoft.com/office/powerpoint/2010/main" val="21257751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323528" y="1124744"/>
                <a:ext cx="8568952" cy="5616624"/>
              </a:xfrm>
            </p:spPr>
            <p:txBody>
              <a:bodyPr>
                <a:normAutofit/>
              </a:bodyPr>
              <a:lstStyle/>
              <a:p>
                <a:pPr marL="0" indent="0">
                  <a:buNone/>
                </a:pPr>
                <a14:m>
                  <m:oMathPara xmlns:m="http://schemas.openxmlformats.org/officeDocument/2006/math">
                    <m:oMathParaPr>
                      <m:jc m:val="centerGroup"/>
                    </m:oMathParaPr>
                    <m:oMath xmlns:m="http://schemas.openxmlformats.org/officeDocument/2006/math">
                      <m:r>
                        <a:rPr lang="es-MX" i="1" smtClean="0">
                          <a:latin typeface="Cambria Math"/>
                        </a:rPr>
                        <m:t>𝑋</m:t>
                      </m:r>
                      <m:d>
                        <m:dPr>
                          <m:ctrlPr>
                            <a:rPr lang="es-MX" i="1">
                              <a:latin typeface="Cambria Math"/>
                            </a:rPr>
                          </m:ctrlPr>
                        </m:dPr>
                        <m:e>
                          <m:r>
                            <a:rPr lang="es-MX" i="1">
                              <a:latin typeface="Cambria Math"/>
                            </a:rPr>
                            <m:t>𝑥</m:t>
                          </m:r>
                        </m:e>
                      </m:d>
                      <m:r>
                        <a:rPr lang="es-MX" i="1">
                          <a:latin typeface="Cambria Math"/>
                        </a:rPr>
                        <m:t>=</m:t>
                      </m:r>
                      <m:sSub>
                        <m:sSubPr>
                          <m:ctrlPr>
                            <a:rPr lang="es-MX" i="1">
                              <a:latin typeface="Cambria Math"/>
                            </a:rPr>
                          </m:ctrlPr>
                        </m:sSubPr>
                        <m:e>
                          <m:r>
                            <a:rPr lang="es-MX" i="1">
                              <a:latin typeface="Cambria Math"/>
                            </a:rPr>
                            <m:t>𝑐</m:t>
                          </m:r>
                        </m:e>
                        <m:sub>
                          <m:r>
                            <a:rPr lang="es-MX" i="1">
                              <a:latin typeface="Cambria Math"/>
                            </a:rPr>
                            <m:t>1</m:t>
                          </m:r>
                        </m:sub>
                      </m:sSub>
                      <m:r>
                        <a:rPr lang="es-MX" i="1">
                          <a:latin typeface="Cambria Math"/>
                        </a:rPr>
                        <m:t>𝑐𝑜𝑠</m:t>
                      </m:r>
                      <m:r>
                        <a:rPr lang="es-MX" i="1">
                          <a:latin typeface="Cambria Math"/>
                        </a:rPr>
                        <m:t>𝜆</m:t>
                      </m:r>
                      <m:r>
                        <a:rPr lang="es-MX" i="1">
                          <a:latin typeface="Cambria Math"/>
                        </a:rPr>
                        <m:t>𝑥</m:t>
                      </m:r>
                      <m:r>
                        <a:rPr lang="es-MX" i="1">
                          <a:latin typeface="Cambria Math"/>
                        </a:rPr>
                        <m:t>+</m:t>
                      </m:r>
                      <m:sSub>
                        <m:sSubPr>
                          <m:ctrlPr>
                            <a:rPr lang="es-MX" i="1">
                              <a:latin typeface="Cambria Math"/>
                            </a:rPr>
                          </m:ctrlPr>
                        </m:sSubPr>
                        <m:e>
                          <m:r>
                            <a:rPr lang="es-MX" i="1">
                              <a:latin typeface="Cambria Math"/>
                            </a:rPr>
                            <m:t>𝑐</m:t>
                          </m:r>
                        </m:e>
                        <m:sub>
                          <m:r>
                            <a:rPr lang="es-MX" i="1">
                              <a:latin typeface="Cambria Math"/>
                            </a:rPr>
                            <m:t>2</m:t>
                          </m:r>
                        </m:sub>
                      </m:sSub>
                      <m:r>
                        <a:rPr lang="es-MX" i="1">
                          <a:latin typeface="Cambria Math"/>
                        </a:rPr>
                        <m:t>𝑠𝑒𝑛</m:t>
                      </m:r>
                      <m:r>
                        <a:rPr lang="es-MX" i="1">
                          <a:latin typeface="Cambria Math"/>
                        </a:rPr>
                        <m:t>𝜆</m:t>
                      </m:r>
                      <m:r>
                        <a:rPr lang="es-MX" i="1">
                          <a:latin typeface="Cambria Math"/>
                        </a:rPr>
                        <m:t>𝑥</m:t>
                      </m:r>
                    </m:oMath>
                  </m:oMathPara>
                </a14:m>
                <a:endParaRPr lang="es-MX" dirty="0" smtClean="0"/>
              </a:p>
              <a:p>
                <a:pPr marL="0" indent="0">
                  <a:buNone/>
                </a:pPr>
                <a:endParaRPr lang="es-MX" sz="1400" dirty="0"/>
              </a:p>
              <a:p>
                <a:pPr marL="0" indent="0">
                  <a:buNone/>
                </a:pPr>
                <a14:m>
                  <m:oMathPara xmlns:m="http://schemas.openxmlformats.org/officeDocument/2006/math">
                    <m:oMathParaPr>
                      <m:jc m:val="centerGroup"/>
                    </m:oMathParaPr>
                    <m:oMath xmlns:m="http://schemas.openxmlformats.org/officeDocument/2006/math">
                      <m:sSup>
                        <m:sSupPr>
                          <m:ctrlPr>
                            <a:rPr lang="es-MX" i="1">
                              <a:latin typeface="Cambria Math"/>
                            </a:rPr>
                          </m:ctrlPr>
                        </m:sSupPr>
                        <m:e>
                          <m:r>
                            <a:rPr lang="es-MX" i="1">
                              <a:latin typeface="Cambria Math"/>
                            </a:rPr>
                            <m:t>𝑇</m:t>
                          </m:r>
                        </m:e>
                        <m:sup>
                          <m:r>
                            <a:rPr lang="es-MX" i="1">
                              <a:latin typeface="Cambria Math"/>
                            </a:rPr>
                            <m:t>′</m:t>
                          </m:r>
                        </m:sup>
                      </m:sSup>
                      <m:r>
                        <a:rPr lang="es-MX" i="1">
                          <a:latin typeface="Cambria Math"/>
                        </a:rPr>
                        <m:t>+</m:t>
                      </m:r>
                      <m:sSup>
                        <m:sSupPr>
                          <m:ctrlPr>
                            <a:rPr lang="es-MX" i="1">
                              <a:latin typeface="Cambria Math"/>
                            </a:rPr>
                          </m:ctrlPr>
                        </m:sSupPr>
                        <m:e>
                          <m:r>
                            <a:rPr lang="es-MX" i="1">
                              <a:latin typeface="Cambria Math"/>
                            </a:rPr>
                            <m:t>𝜆</m:t>
                          </m:r>
                        </m:e>
                        <m:sup>
                          <m:r>
                            <a:rPr lang="es-MX" i="1">
                              <a:latin typeface="Cambria Math"/>
                            </a:rPr>
                            <m:t>2</m:t>
                          </m:r>
                        </m:sup>
                      </m:sSup>
                      <m:r>
                        <a:rPr lang="es-MX" i="1">
                          <a:latin typeface="Cambria Math"/>
                        </a:rPr>
                        <m:t>𝑘𝑇</m:t>
                      </m:r>
                      <m:r>
                        <a:rPr lang="es-MX" i="1">
                          <a:latin typeface="Cambria Math"/>
                        </a:rPr>
                        <m:t>=0</m:t>
                      </m:r>
                      <m:r>
                        <a:rPr lang="es-MX" b="0" i="0" smtClean="0">
                          <a:latin typeface="Cambria Math"/>
                        </a:rPr>
                        <m:t>         </m:t>
                      </m:r>
                      <m:r>
                        <a:rPr lang="es-MX" b="0" i="1" smtClean="0">
                          <a:latin typeface="Cambria Math"/>
                          <a:ea typeface="Cambria Math"/>
                        </a:rPr>
                        <m:t>→            </m:t>
                      </m:r>
                      <m:f>
                        <m:fPr>
                          <m:ctrlPr>
                            <a:rPr lang="es-MX" i="1">
                              <a:latin typeface="Cambria Math"/>
                            </a:rPr>
                          </m:ctrlPr>
                        </m:fPr>
                        <m:num>
                          <m:r>
                            <a:rPr lang="es-MX" i="1">
                              <a:latin typeface="Cambria Math"/>
                            </a:rPr>
                            <m:t>𝑇</m:t>
                          </m:r>
                          <m:r>
                            <a:rPr lang="es-MX" i="1">
                              <a:latin typeface="Cambria Math"/>
                            </a:rPr>
                            <m:t>′</m:t>
                          </m:r>
                        </m:num>
                        <m:den>
                          <m:r>
                            <a:rPr lang="es-MX" i="1">
                              <a:latin typeface="Cambria Math"/>
                            </a:rPr>
                            <m:t>𝑇</m:t>
                          </m:r>
                        </m:den>
                      </m:f>
                      <m:r>
                        <a:rPr lang="es-MX" i="1">
                          <a:latin typeface="Cambria Math"/>
                        </a:rPr>
                        <m:t>=−</m:t>
                      </m:r>
                      <m:sSup>
                        <m:sSupPr>
                          <m:ctrlPr>
                            <a:rPr lang="es-MX" i="1">
                              <a:latin typeface="Cambria Math"/>
                            </a:rPr>
                          </m:ctrlPr>
                        </m:sSupPr>
                        <m:e>
                          <m:r>
                            <a:rPr lang="es-MX" i="1">
                              <a:latin typeface="Cambria Math"/>
                            </a:rPr>
                            <m:t>𝜆</m:t>
                          </m:r>
                        </m:e>
                        <m:sup>
                          <m:r>
                            <a:rPr lang="es-MX" i="1">
                              <a:latin typeface="Cambria Math"/>
                            </a:rPr>
                            <m:t>2</m:t>
                          </m:r>
                        </m:sup>
                      </m:sSup>
                      <m:r>
                        <a:rPr lang="es-MX" i="1">
                          <a:latin typeface="Cambria Math"/>
                        </a:rPr>
                        <m:t>𝑘</m:t>
                      </m:r>
                    </m:oMath>
                  </m:oMathPara>
                </a14:m>
                <a:endParaRPr lang="es-MX" dirty="0" smtClean="0"/>
              </a:p>
              <a:p>
                <a:pPr marL="0" indent="0">
                  <a:buNone/>
                </a:pPr>
                <a:endParaRPr lang="es-MX" sz="1400" dirty="0"/>
              </a:p>
              <a:p>
                <a:pPr marL="0" indent="0">
                  <a:buNone/>
                </a:pPr>
                <a14:m>
                  <m:oMathPara xmlns:m="http://schemas.openxmlformats.org/officeDocument/2006/math">
                    <m:oMathParaPr>
                      <m:jc m:val="centerGroup"/>
                    </m:oMathParaPr>
                    <m:oMath xmlns:m="http://schemas.openxmlformats.org/officeDocument/2006/math">
                      <m:r>
                        <m:rPr>
                          <m:sty m:val="p"/>
                        </m:rPr>
                        <a:rPr lang="es-MX">
                          <a:latin typeface="Cambria Math"/>
                        </a:rPr>
                        <m:t>lnT</m:t>
                      </m:r>
                      <m:r>
                        <a:rPr lang="es-MX" i="1">
                          <a:latin typeface="Cambria Math"/>
                        </a:rPr>
                        <m:t>=−</m:t>
                      </m:r>
                      <m:sSup>
                        <m:sSupPr>
                          <m:ctrlPr>
                            <a:rPr lang="es-MX" i="1">
                              <a:latin typeface="Cambria Math"/>
                            </a:rPr>
                          </m:ctrlPr>
                        </m:sSupPr>
                        <m:e>
                          <m:r>
                            <a:rPr lang="es-MX" i="1">
                              <a:latin typeface="Cambria Math"/>
                            </a:rPr>
                            <m:t>𝜆</m:t>
                          </m:r>
                        </m:e>
                        <m:sup>
                          <m:r>
                            <a:rPr lang="es-MX" i="1">
                              <a:latin typeface="Cambria Math"/>
                            </a:rPr>
                            <m:t>2</m:t>
                          </m:r>
                        </m:sup>
                      </m:sSup>
                      <m:r>
                        <a:rPr lang="es-MX" i="1">
                          <a:latin typeface="Cambria Math"/>
                        </a:rPr>
                        <m:t>𝑘𝑡</m:t>
                      </m:r>
                      <m:r>
                        <a:rPr lang="es-MX" i="1">
                          <a:latin typeface="Cambria Math"/>
                        </a:rPr>
                        <m:t>+</m:t>
                      </m:r>
                      <m:sSub>
                        <m:sSubPr>
                          <m:ctrlPr>
                            <a:rPr lang="es-MX" i="1">
                              <a:latin typeface="Cambria Math"/>
                            </a:rPr>
                          </m:ctrlPr>
                        </m:sSubPr>
                        <m:e>
                          <m:r>
                            <a:rPr lang="es-MX" i="1">
                              <a:latin typeface="Cambria Math"/>
                            </a:rPr>
                            <m:t>𝑐</m:t>
                          </m:r>
                        </m:e>
                        <m:sub>
                          <m:r>
                            <a:rPr lang="es-MX" i="1">
                              <a:latin typeface="Cambria Math"/>
                            </a:rPr>
                            <m:t>3</m:t>
                          </m:r>
                        </m:sub>
                      </m:sSub>
                    </m:oMath>
                  </m:oMathPara>
                </a14:m>
                <a:endParaRPr lang="es-MX" dirty="0" smtClean="0"/>
              </a:p>
              <a:p>
                <a:pPr marL="0" indent="0">
                  <a:buNone/>
                </a:pPr>
                <a:endParaRPr lang="es-MX" sz="2000" dirty="0"/>
              </a:p>
              <a:p>
                <a:pPr marL="0" indent="0">
                  <a:buNone/>
                </a:pPr>
                <a14:m>
                  <m:oMathPara xmlns:m="http://schemas.openxmlformats.org/officeDocument/2006/math">
                    <m:oMathParaPr>
                      <m:jc m:val="centerGroup"/>
                    </m:oMathParaPr>
                    <m:oMath xmlns:m="http://schemas.openxmlformats.org/officeDocument/2006/math">
                      <m:r>
                        <a:rPr lang="es-MX" i="1">
                          <a:latin typeface="Cambria Math"/>
                        </a:rPr>
                        <m:t>𝑇</m:t>
                      </m:r>
                      <m:d>
                        <m:dPr>
                          <m:ctrlPr>
                            <a:rPr lang="es-MX" i="1">
                              <a:latin typeface="Cambria Math"/>
                            </a:rPr>
                          </m:ctrlPr>
                        </m:dPr>
                        <m:e>
                          <m:r>
                            <a:rPr lang="es-MX" i="1">
                              <a:latin typeface="Cambria Math"/>
                            </a:rPr>
                            <m:t>𝑡</m:t>
                          </m:r>
                        </m:e>
                      </m:d>
                      <m:r>
                        <a:rPr lang="es-MX" i="1">
                          <a:latin typeface="Cambria Math"/>
                        </a:rPr>
                        <m:t>=</m:t>
                      </m:r>
                      <m:sSup>
                        <m:sSupPr>
                          <m:ctrlPr>
                            <a:rPr lang="es-MX" i="1">
                              <a:latin typeface="Cambria Math"/>
                            </a:rPr>
                          </m:ctrlPr>
                        </m:sSupPr>
                        <m:e>
                          <m:r>
                            <a:rPr lang="es-MX" i="1">
                              <a:latin typeface="Cambria Math"/>
                            </a:rPr>
                            <m:t>𝑒</m:t>
                          </m:r>
                        </m:e>
                        <m:sup>
                          <m:r>
                            <a:rPr lang="es-MX" i="1">
                              <a:latin typeface="Cambria Math"/>
                            </a:rPr>
                            <m:t>−</m:t>
                          </m:r>
                          <m:sSup>
                            <m:sSupPr>
                              <m:ctrlPr>
                                <a:rPr lang="es-MX" i="1">
                                  <a:latin typeface="Cambria Math"/>
                                </a:rPr>
                              </m:ctrlPr>
                            </m:sSupPr>
                            <m:e>
                              <m:r>
                                <a:rPr lang="es-MX" i="1">
                                  <a:latin typeface="Cambria Math"/>
                                </a:rPr>
                                <m:t>𝜆</m:t>
                              </m:r>
                            </m:e>
                            <m:sup>
                              <m:r>
                                <a:rPr lang="es-MX" i="1">
                                  <a:latin typeface="Cambria Math"/>
                                </a:rPr>
                                <m:t>2</m:t>
                              </m:r>
                            </m:sup>
                          </m:sSup>
                          <m:r>
                            <a:rPr lang="es-MX" i="1">
                              <a:latin typeface="Cambria Math"/>
                            </a:rPr>
                            <m:t>𝑘𝑡</m:t>
                          </m:r>
                          <m:r>
                            <a:rPr lang="es-MX" i="1">
                              <a:latin typeface="Cambria Math"/>
                            </a:rPr>
                            <m:t>+</m:t>
                          </m:r>
                          <m:sSub>
                            <m:sSubPr>
                              <m:ctrlPr>
                                <a:rPr lang="es-MX" i="1">
                                  <a:latin typeface="Cambria Math"/>
                                </a:rPr>
                              </m:ctrlPr>
                            </m:sSubPr>
                            <m:e>
                              <m:r>
                                <a:rPr lang="es-MX" i="1">
                                  <a:latin typeface="Cambria Math"/>
                                </a:rPr>
                                <m:t>𝑐</m:t>
                              </m:r>
                            </m:e>
                            <m:sub>
                              <m:r>
                                <a:rPr lang="es-MX" i="1">
                                  <a:latin typeface="Cambria Math"/>
                                </a:rPr>
                                <m:t>3</m:t>
                              </m:r>
                            </m:sub>
                          </m:sSub>
                        </m:sup>
                      </m:sSup>
                      <m:r>
                        <a:rPr lang="es-MX" i="1">
                          <a:latin typeface="Cambria Math"/>
                        </a:rPr>
                        <m:t>=</m:t>
                      </m:r>
                      <m:sSup>
                        <m:sSupPr>
                          <m:ctrlPr>
                            <a:rPr lang="es-MX" i="1">
                              <a:latin typeface="Cambria Math"/>
                            </a:rPr>
                          </m:ctrlPr>
                        </m:sSupPr>
                        <m:e>
                          <m:r>
                            <a:rPr lang="es-MX" i="1">
                              <a:latin typeface="Cambria Math"/>
                            </a:rPr>
                            <m:t>𝑒</m:t>
                          </m:r>
                        </m:e>
                        <m:sup>
                          <m:r>
                            <a:rPr lang="es-MX" i="1">
                              <a:latin typeface="Cambria Math"/>
                            </a:rPr>
                            <m:t>−</m:t>
                          </m:r>
                          <m:sSup>
                            <m:sSupPr>
                              <m:ctrlPr>
                                <a:rPr lang="es-MX" i="1">
                                  <a:latin typeface="Cambria Math"/>
                                </a:rPr>
                              </m:ctrlPr>
                            </m:sSupPr>
                            <m:e>
                              <m:r>
                                <a:rPr lang="es-MX" i="1">
                                  <a:latin typeface="Cambria Math"/>
                                </a:rPr>
                                <m:t>𝜆</m:t>
                              </m:r>
                            </m:e>
                            <m:sup>
                              <m:r>
                                <a:rPr lang="es-MX" i="1">
                                  <a:latin typeface="Cambria Math"/>
                                </a:rPr>
                                <m:t>2</m:t>
                              </m:r>
                            </m:sup>
                          </m:sSup>
                          <m:r>
                            <a:rPr lang="es-MX" i="1">
                              <a:latin typeface="Cambria Math"/>
                            </a:rPr>
                            <m:t>𝑘𝑡</m:t>
                          </m:r>
                        </m:sup>
                      </m:sSup>
                      <m:r>
                        <a:rPr lang="es-MX" i="1">
                          <a:latin typeface="Cambria Math"/>
                        </a:rPr>
                        <m:t>∙</m:t>
                      </m:r>
                      <m:sSup>
                        <m:sSupPr>
                          <m:ctrlPr>
                            <a:rPr lang="es-MX" i="1">
                              <a:latin typeface="Cambria Math"/>
                            </a:rPr>
                          </m:ctrlPr>
                        </m:sSupPr>
                        <m:e>
                          <m:r>
                            <a:rPr lang="es-MX" i="1">
                              <a:latin typeface="Cambria Math"/>
                            </a:rPr>
                            <m:t>𝑒</m:t>
                          </m:r>
                        </m:e>
                        <m:sup>
                          <m:sSub>
                            <m:sSubPr>
                              <m:ctrlPr>
                                <a:rPr lang="es-MX" i="1">
                                  <a:latin typeface="Cambria Math"/>
                                </a:rPr>
                              </m:ctrlPr>
                            </m:sSubPr>
                            <m:e>
                              <m:r>
                                <a:rPr lang="es-MX" i="1">
                                  <a:latin typeface="Cambria Math"/>
                                </a:rPr>
                                <m:t>𝑐</m:t>
                              </m:r>
                            </m:e>
                            <m:sub>
                              <m:r>
                                <a:rPr lang="es-MX" i="1">
                                  <a:latin typeface="Cambria Math"/>
                                </a:rPr>
                                <m:t>3</m:t>
                              </m:r>
                            </m:sub>
                          </m:sSub>
                        </m:sup>
                      </m:sSup>
                    </m:oMath>
                  </m:oMathPara>
                </a14:m>
                <a:endParaRPr lang="es-MX" dirty="0" smtClean="0"/>
              </a:p>
              <a:p>
                <a:pPr marL="0" indent="0">
                  <a:buNone/>
                </a:pPr>
                <a:endParaRPr lang="es-MX" sz="1400" dirty="0"/>
              </a:p>
              <a:p>
                <a:pPr marL="0" indent="0">
                  <a:buNone/>
                </a:pPr>
                <a14:m>
                  <m:oMathPara xmlns:m="http://schemas.openxmlformats.org/officeDocument/2006/math">
                    <m:oMathParaPr>
                      <m:jc m:val="centerGroup"/>
                    </m:oMathParaPr>
                    <m:oMath xmlns:m="http://schemas.openxmlformats.org/officeDocument/2006/math">
                      <m:r>
                        <a:rPr lang="es-MX" i="1">
                          <a:latin typeface="Cambria Math"/>
                        </a:rPr>
                        <m:t>𝑇</m:t>
                      </m:r>
                      <m:d>
                        <m:dPr>
                          <m:ctrlPr>
                            <a:rPr lang="es-MX" i="1">
                              <a:latin typeface="Cambria Math"/>
                            </a:rPr>
                          </m:ctrlPr>
                        </m:dPr>
                        <m:e>
                          <m:r>
                            <a:rPr lang="es-MX" i="1">
                              <a:latin typeface="Cambria Math"/>
                            </a:rPr>
                            <m:t>𝑡</m:t>
                          </m:r>
                        </m:e>
                      </m:d>
                      <m:r>
                        <a:rPr lang="es-MX" i="1">
                          <a:latin typeface="Cambria Math"/>
                        </a:rPr>
                        <m:t>=</m:t>
                      </m:r>
                      <m:sSub>
                        <m:sSubPr>
                          <m:ctrlPr>
                            <a:rPr lang="es-MX" i="1">
                              <a:latin typeface="Cambria Math"/>
                            </a:rPr>
                          </m:ctrlPr>
                        </m:sSubPr>
                        <m:e>
                          <m:r>
                            <a:rPr lang="es-MX" i="1">
                              <a:latin typeface="Cambria Math"/>
                            </a:rPr>
                            <m:t>𝑐</m:t>
                          </m:r>
                        </m:e>
                        <m:sub>
                          <m:r>
                            <a:rPr lang="es-MX" i="1">
                              <a:latin typeface="Cambria Math"/>
                            </a:rPr>
                            <m:t>4</m:t>
                          </m:r>
                        </m:sub>
                      </m:sSub>
                      <m:sSup>
                        <m:sSupPr>
                          <m:ctrlPr>
                            <a:rPr lang="es-MX" i="1">
                              <a:latin typeface="Cambria Math"/>
                            </a:rPr>
                          </m:ctrlPr>
                        </m:sSupPr>
                        <m:e>
                          <m:r>
                            <a:rPr lang="es-MX" i="1">
                              <a:latin typeface="Cambria Math"/>
                            </a:rPr>
                            <m:t>𝑒</m:t>
                          </m:r>
                        </m:e>
                        <m:sup>
                          <m:r>
                            <a:rPr lang="es-MX" i="1">
                              <a:latin typeface="Cambria Math"/>
                            </a:rPr>
                            <m:t>−</m:t>
                          </m:r>
                          <m:sSup>
                            <m:sSupPr>
                              <m:ctrlPr>
                                <a:rPr lang="es-MX" i="1">
                                  <a:latin typeface="Cambria Math"/>
                                </a:rPr>
                              </m:ctrlPr>
                            </m:sSupPr>
                            <m:e>
                              <m:r>
                                <a:rPr lang="es-MX" i="1">
                                  <a:latin typeface="Cambria Math"/>
                                </a:rPr>
                                <m:t>𝜆</m:t>
                              </m:r>
                            </m:e>
                            <m:sup>
                              <m:r>
                                <a:rPr lang="es-MX" i="1">
                                  <a:latin typeface="Cambria Math"/>
                                </a:rPr>
                                <m:t>2</m:t>
                              </m:r>
                            </m:sup>
                          </m:sSup>
                          <m:r>
                            <a:rPr lang="es-MX" i="1">
                              <a:latin typeface="Cambria Math"/>
                            </a:rPr>
                            <m:t>𝑘𝑡</m:t>
                          </m:r>
                        </m:sup>
                      </m:sSup>
                    </m:oMath>
                  </m:oMathPara>
                </a14:m>
                <a:endParaRPr lang="es-MX" dirty="0" smtClean="0"/>
              </a:p>
              <a:p>
                <a:pPr marL="0" indent="0">
                  <a:buNone/>
                </a:pPr>
                <a:endParaRPr lang="es-MX" sz="1400" dirty="0"/>
              </a:p>
              <a:p>
                <a:pPr marL="0" indent="0">
                  <a:buNone/>
                </a:pPr>
                <a14:m>
                  <m:oMathPara xmlns:m="http://schemas.openxmlformats.org/officeDocument/2006/math">
                    <m:oMathParaPr>
                      <m:jc m:val="centerGroup"/>
                    </m:oMathParaPr>
                    <m:oMath xmlns:m="http://schemas.openxmlformats.org/officeDocument/2006/math">
                      <m:r>
                        <a:rPr lang="es-MX" i="1">
                          <a:latin typeface="Cambria Math"/>
                        </a:rPr>
                        <m:t>𝑣</m:t>
                      </m:r>
                      <m:d>
                        <m:dPr>
                          <m:ctrlPr>
                            <a:rPr lang="es-MX" i="1">
                              <a:latin typeface="Cambria Math"/>
                            </a:rPr>
                          </m:ctrlPr>
                        </m:dPr>
                        <m:e>
                          <m:r>
                            <a:rPr lang="es-MX" i="1">
                              <a:latin typeface="Cambria Math"/>
                            </a:rPr>
                            <m:t>𝑥</m:t>
                          </m:r>
                          <m:r>
                            <a:rPr lang="es-MX" i="1">
                              <a:latin typeface="Cambria Math"/>
                            </a:rPr>
                            <m:t>,</m:t>
                          </m:r>
                          <m:r>
                            <a:rPr lang="es-MX" i="1">
                              <a:latin typeface="Cambria Math"/>
                            </a:rPr>
                            <m:t>𝑡</m:t>
                          </m:r>
                        </m:e>
                      </m:d>
                      <m:r>
                        <a:rPr lang="es-MX" i="1">
                          <a:latin typeface="Cambria Math"/>
                        </a:rPr>
                        <m:t>=</m:t>
                      </m:r>
                      <m:d>
                        <m:dPr>
                          <m:begChr m:val="["/>
                          <m:endChr m:val="]"/>
                          <m:ctrlPr>
                            <a:rPr lang="es-MX" i="1">
                              <a:latin typeface="Cambria Math"/>
                            </a:rPr>
                          </m:ctrlPr>
                        </m:dPr>
                        <m:e>
                          <m:sSub>
                            <m:sSubPr>
                              <m:ctrlPr>
                                <a:rPr lang="es-MX" i="1">
                                  <a:latin typeface="Cambria Math"/>
                                </a:rPr>
                              </m:ctrlPr>
                            </m:sSubPr>
                            <m:e>
                              <m:r>
                                <a:rPr lang="es-MX" i="1">
                                  <a:latin typeface="Cambria Math"/>
                                </a:rPr>
                                <m:t>𝑐</m:t>
                              </m:r>
                            </m:e>
                            <m:sub>
                              <m:r>
                                <a:rPr lang="es-MX" i="1">
                                  <a:latin typeface="Cambria Math"/>
                                </a:rPr>
                                <m:t>1</m:t>
                              </m:r>
                            </m:sub>
                          </m:sSub>
                          <m:r>
                            <a:rPr lang="es-MX" i="1">
                              <a:latin typeface="Cambria Math"/>
                            </a:rPr>
                            <m:t>𝑐𝑜𝑠</m:t>
                          </m:r>
                          <m:r>
                            <a:rPr lang="es-MX" i="1">
                              <a:latin typeface="Cambria Math"/>
                            </a:rPr>
                            <m:t>𝜆</m:t>
                          </m:r>
                          <m:r>
                            <a:rPr lang="es-MX" i="1">
                              <a:latin typeface="Cambria Math"/>
                            </a:rPr>
                            <m:t>𝑥</m:t>
                          </m:r>
                          <m:r>
                            <a:rPr lang="es-MX" i="1">
                              <a:latin typeface="Cambria Math"/>
                            </a:rPr>
                            <m:t>+</m:t>
                          </m:r>
                          <m:sSub>
                            <m:sSubPr>
                              <m:ctrlPr>
                                <a:rPr lang="es-MX" i="1">
                                  <a:latin typeface="Cambria Math"/>
                                </a:rPr>
                              </m:ctrlPr>
                            </m:sSubPr>
                            <m:e>
                              <m:r>
                                <a:rPr lang="es-MX" i="1">
                                  <a:latin typeface="Cambria Math"/>
                                </a:rPr>
                                <m:t>𝑐</m:t>
                              </m:r>
                            </m:e>
                            <m:sub>
                              <m:r>
                                <a:rPr lang="es-MX" i="1">
                                  <a:latin typeface="Cambria Math"/>
                                </a:rPr>
                                <m:t>2</m:t>
                              </m:r>
                            </m:sub>
                          </m:sSub>
                          <m:r>
                            <a:rPr lang="es-MX" i="1">
                              <a:latin typeface="Cambria Math"/>
                            </a:rPr>
                            <m:t>𝑠𝑒𝑛</m:t>
                          </m:r>
                          <m:r>
                            <a:rPr lang="es-MX" i="1">
                              <a:latin typeface="Cambria Math"/>
                            </a:rPr>
                            <m:t>𝜆</m:t>
                          </m:r>
                          <m:r>
                            <a:rPr lang="es-MX" i="1">
                              <a:latin typeface="Cambria Math"/>
                            </a:rPr>
                            <m:t>𝑥</m:t>
                          </m:r>
                        </m:e>
                      </m:d>
                      <m:d>
                        <m:dPr>
                          <m:begChr m:val="["/>
                          <m:endChr m:val="]"/>
                          <m:ctrlPr>
                            <a:rPr lang="es-MX" i="1">
                              <a:latin typeface="Cambria Math"/>
                            </a:rPr>
                          </m:ctrlPr>
                        </m:dPr>
                        <m:e>
                          <m:sSub>
                            <m:sSubPr>
                              <m:ctrlPr>
                                <a:rPr lang="es-MX" i="1">
                                  <a:latin typeface="Cambria Math"/>
                                </a:rPr>
                              </m:ctrlPr>
                            </m:sSubPr>
                            <m:e>
                              <m:r>
                                <a:rPr lang="es-MX" i="1">
                                  <a:latin typeface="Cambria Math"/>
                                </a:rPr>
                                <m:t>𝑐</m:t>
                              </m:r>
                            </m:e>
                            <m:sub>
                              <m:r>
                                <a:rPr lang="es-MX" i="1">
                                  <a:latin typeface="Cambria Math"/>
                                </a:rPr>
                                <m:t>4</m:t>
                              </m:r>
                            </m:sub>
                          </m:sSub>
                          <m:sSup>
                            <m:sSupPr>
                              <m:ctrlPr>
                                <a:rPr lang="es-MX" i="1">
                                  <a:latin typeface="Cambria Math"/>
                                </a:rPr>
                              </m:ctrlPr>
                            </m:sSupPr>
                            <m:e>
                              <m:r>
                                <a:rPr lang="es-MX" i="1">
                                  <a:latin typeface="Cambria Math"/>
                                </a:rPr>
                                <m:t>𝑒</m:t>
                              </m:r>
                            </m:e>
                            <m:sup>
                              <m:r>
                                <a:rPr lang="es-MX" i="1">
                                  <a:latin typeface="Cambria Math"/>
                                </a:rPr>
                                <m:t>−</m:t>
                              </m:r>
                              <m:sSup>
                                <m:sSupPr>
                                  <m:ctrlPr>
                                    <a:rPr lang="es-MX" i="1">
                                      <a:latin typeface="Cambria Math"/>
                                    </a:rPr>
                                  </m:ctrlPr>
                                </m:sSupPr>
                                <m:e>
                                  <m:r>
                                    <a:rPr lang="es-MX" i="1">
                                      <a:latin typeface="Cambria Math"/>
                                    </a:rPr>
                                    <m:t>𝜆</m:t>
                                  </m:r>
                                </m:e>
                                <m:sup>
                                  <m:r>
                                    <a:rPr lang="es-MX" i="1">
                                      <a:latin typeface="Cambria Math"/>
                                    </a:rPr>
                                    <m:t>2</m:t>
                                  </m:r>
                                </m:sup>
                              </m:sSup>
                              <m:r>
                                <a:rPr lang="es-MX" i="1">
                                  <a:latin typeface="Cambria Math"/>
                                </a:rPr>
                                <m:t>𝑘𝑡</m:t>
                              </m:r>
                            </m:sup>
                          </m:sSup>
                        </m:e>
                      </m:d>
                    </m:oMath>
                  </m:oMathPara>
                </a14:m>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323528" y="1124744"/>
                <a:ext cx="8568952" cy="5616624"/>
              </a:xfrm>
              <a:blipFill rotWithShape="1">
                <a:blip r:embed="rId2"/>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21084581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57200" y="1124744"/>
                <a:ext cx="8229600" cy="5616624"/>
              </a:xfrm>
            </p:spPr>
            <p:txBody>
              <a:bodyPr>
                <a:normAutofit/>
              </a:bodyPr>
              <a:lstStyle/>
              <a:p>
                <a:pPr marL="0" indent="0">
                  <a:buNone/>
                </a:pPr>
                <a:r>
                  <a:rPr lang="es-MX" dirty="0" smtClean="0"/>
                  <a:t>CF1         </a:t>
                </a:r>
                <a14:m>
                  <m:oMath xmlns:m="http://schemas.openxmlformats.org/officeDocument/2006/math">
                    <m:r>
                      <a:rPr lang="es-MX" i="1">
                        <a:latin typeface="Cambria Math"/>
                      </a:rPr>
                      <m:t>𝑣</m:t>
                    </m:r>
                    <m:d>
                      <m:dPr>
                        <m:ctrlPr>
                          <a:rPr lang="es-MX" i="1">
                            <a:latin typeface="Cambria Math"/>
                          </a:rPr>
                        </m:ctrlPr>
                      </m:dPr>
                      <m:e>
                        <m:r>
                          <a:rPr lang="es-MX" i="1">
                            <a:latin typeface="Cambria Math"/>
                          </a:rPr>
                          <m:t>0,</m:t>
                        </m:r>
                        <m:r>
                          <a:rPr lang="es-MX" i="1">
                            <a:latin typeface="Cambria Math"/>
                          </a:rPr>
                          <m:t>𝑡</m:t>
                        </m:r>
                      </m:e>
                    </m:d>
                    <m:r>
                      <a:rPr lang="es-MX" i="1">
                        <a:latin typeface="Cambria Math"/>
                      </a:rPr>
                      <m:t>=0    0=</m:t>
                    </m:r>
                    <m:d>
                      <m:dPr>
                        <m:begChr m:val="["/>
                        <m:endChr m:val="]"/>
                        <m:ctrlPr>
                          <a:rPr lang="es-MX" i="1">
                            <a:latin typeface="Cambria Math"/>
                          </a:rPr>
                        </m:ctrlPr>
                      </m:dPr>
                      <m:e>
                        <m:sSub>
                          <m:sSubPr>
                            <m:ctrlPr>
                              <a:rPr lang="es-MX" i="1">
                                <a:latin typeface="Cambria Math"/>
                              </a:rPr>
                            </m:ctrlPr>
                          </m:sSubPr>
                          <m:e>
                            <m:r>
                              <a:rPr lang="es-MX" i="1">
                                <a:latin typeface="Cambria Math"/>
                              </a:rPr>
                              <m:t>𝑐</m:t>
                            </m:r>
                          </m:e>
                          <m:sub>
                            <m:r>
                              <a:rPr lang="es-MX" i="1">
                                <a:latin typeface="Cambria Math"/>
                              </a:rPr>
                              <m:t>1</m:t>
                            </m:r>
                          </m:sub>
                        </m:sSub>
                        <m:r>
                          <a:rPr lang="es-MX" i="1">
                            <a:latin typeface="Cambria Math"/>
                          </a:rPr>
                          <m:t>𝑐𝑜𝑠</m:t>
                        </m:r>
                        <m:r>
                          <a:rPr lang="es-MX" i="1">
                            <a:latin typeface="Cambria Math"/>
                          </a:rPr>
                          <m:t>0+</m:t>
                        </m:r>
                        <m:sSub>
                          <m:sSubPr>
                            <m:ctrlPr>
                              <a:rPr lang="es-MX" i="1">
                                <a:latin typeface="Cambria Math"/>
                              </a:rPr>
                            </m:ctrlPr>
                          </m:sSubPr>
                          <m:e>
                            <m:r>
                              <a:rPr lang="es-MX" i="1">
                                <a:latin typeface="Cambria Math"/>
                              </a:rPr>
                              <m:t>𝑐</m:t>
                            </m:r>
                          </m:e>
                          <m:sub>
                            <m:r>
                              <a:rPr lang="es-MX" i="1">
                                <a:latin typeface="Cambria Math"/>
                              </a:rPr>
                              <m:t>2</m:t>
                            </m:r>
                          </m:sub>
                        </m:sSub>
                        <m:r>
                          <a:rPr lang="es-MX" i="1">
                            <a:latin typeface="Cambria Math"/>
                          </a:rPr>
                          <m:t>𝑠𝑒𝑛</m:t>
                        </m:r>
                        <m:r>
                          <a:rPr lang="es-MX" i="1">
                            <a:latin typeface="Cambria Math"/>
                          </a:rPr>
                          <m:t>0</m:t>
                        </m:r>
                      </m:e>
                    </m:d>
                  </m:oMath>
                </a14:m>
                <a:endParaRPr lang="es-MX" dirty="0" smtClean="0"/>
              </a:p>
              <a:p>
                <a:pPr marL="0" indent="0">
                  <a:buNone/>
                </a:pPr>
                <a:endParaRPr lang="es-MX" dirty="0" smtClean="0"/>
              </a:p>
              <a:p>
                <a:pPr marL="0" indent="0" algn="ctr">
                  <a:buNone/>
                </a:pPr>
                <a:r>
                  <a:rPr lang="es-MX" dirty="0" smtClean="0"/>
                  <a:t>  </a:t>
                </a:r>
                <a14:m>
                  <m:oMath xmlns:m="http://schemas.openxmlformats.org/officeDocument/2006/math">
                    <m:sSub>
                      <m:sSubPr>
                        <m:ctrlPr>
                          <a:rPr lang="es-MX" i="1">
                            <a:latin typeface="Cambria Math"/>
                          </a:rPr>
                        </m:ctrlPr>
                      </m:sSubPr>
                      <m:e>
                        <m:r>
                          <a:rPr lang="en-US" i="1">
                            <a:latin typeface="Cambria Math"/>
                          </a:rPr>
                          <m:t>𝑐</m:t>
                        </m:r>
                      </m:e>
                      <m:sub>
                        <m:r>
                          <a:rPr lang="es-MX" i="1">
                            <a:latin typeface="Cambria Math"/>
                          </a:rPr>
                          <m:t>1</m:t>
                        </m:r>
                      </m:sub>
                    </m:sSub>
                    <m:r>
                      <a:rPr lang="es-MX" i="1">
                        <a:latin typeface="Cambria Math"/>
                      </a:rPr>
                      <m:t>=0</m:t>
                    </m:r>
                  </m:oMath>
                </a14:m>
                <a:endParaRPr lang="es-MX" dirty="0" smtClean="0"/>
              </a:p>
              <a:p>
                <a:pPr marL="0" indent="0" algn="ctr">
                  <a:buNone/>
                </a:pPr>
                <a:endParaRPr lang="es-MX" dirty="0"/>
              </a:p>
              <a:p>
                <a:pPr marL="0" indent="0">
                  <a:buNone/>
                </a:pPr>
                <a14:m>
                  <m:oMathPara xmlns:m="http://schemas.openxmlformats.org/officeDocument/2006/math">
                    <m:oMathParaPr>
                      <m:jc m:val="centerGroup"/>
                    </m:oMathParaPr>
                    <m:oMath xmlns:m="http://schemas.openxmlformats.org/officeDocument/2006/math">
                      <m:r>
                        <a:rPr lang="en-US" i="1">
                          <a:latin typeface="Cambria Math"/>
                        </a:rPr>
                        <m:t>𝑣</m:t>
                      </m:r>
                      <m:d>
                        <m:dPr>
                          <m:ctrlPr>
                            <a:rPr lang="es-MX" i="1">
                              <a:latin typeface="Cambria Math"/>
                            </a:rPr>
                          </m:ctrlPr>
                        </m:dPr>
                        <m:e>
                          <m:r>
                            <a:rPr lang="en-US" i="1">
                              <a:latin typeface="Cambria Math"/>
                            </a:rPr>
                            <m:t>𝑥</m:t>
                          </m:r>
                          <m:r>
                            <a:rPr lang="en-US" i="1">
                              <a:latin typeface="Cambria Math"/>
                            </a:rPr>
                            <m:t>,</m:t>
                          </m:r>
                          <m:r>
                            <a:rPr lang="en-US" i="1">
                              <a:latin typeface="Cambria Math"/>
                            </a:rPr>
                            <m:t>𝑡</m:t>
                          </m:r>
                        </m:e>
                      </m:d>
                      <m:r>
                        <a:rPr lang="en-US" i="1">
                          <a:latin typeface="Cambria Math"/>
                        </a:rPr>
                        <m:t>=</m:t>
                      </m:r>
                      <m:d>
                        <m:dPr>
                          <m:begChr m:val="["/>
                          <m:endChr m:val="]"/>
                          <m:ctrlPr>
                            <a:rPr lang="es-MX" i="1">
                              <a:latin typeface="Cambria Math"/>
                            </a:rPr>
                          </m:ctrlPr>
                        </m:dPr>
                        <m:e>
                          <m:sSub>
                            <m:sSubPr>
                              <m:ctrlPr>
                                <a:rPr lang="es-MX" i="1">
                                  <a:latin typeface="Cambria Math"/>
                                </a:rPr>
                              </m:ctrlPr>
                            </m:sSubPr>
                            <m:e>
                              <m:r>
                                <a:rPr lang="en-US" i="1">
                                  <a:latin typeface="Cambria Math"/>
                                </a:rPr>
                                <m:t>𝑐</m:t>
                              </m:r>
                            </m:e>
                            <m:sub>
                              <m:r>
                                <a:rPr lang="en-US" i="1">
                                  <a:latin typeface="Cambria Math"/>
                                </a:rPr>
                                <m:t>2</m:t>
                              </m:r>
                            </m:sub>
                          </m:sSub>
                          <m:r>
                            <a:rPr lang="en-US" i="1">
                              <a:latin typeface="Cambria Math"/>
                            </a:rPr>
                            <m:t>𝑠𝑒𝑛</m:t>
                          </m:r>
                          <m:r>
                            <a:rPr lang="es-MX" i="1">
                              <a:latin typeface="Cambria Math"/>
                            </a:rPr>
                            <m:t>𝜆</m:t>
                          </m:r>
                          <m:r>
                            <a:rPr lang="es-MX" i="1">
                              <a:latin typeface="Cambria Math"/>
                            </a:rPr>
                            <m:t>𝑥</m:t>
                          </m:r>
                        </m:e>
                      </m:d>
                      <m:d>
                        <m:dPr>
                          <m:begChr m:val="["/>
                          <m:endChr m:val="]"/>
                          <m:ctrlPr>
                            <a:rPr lang="es-MX" i="1">
                              <a:latin typeface="Cambria Math"/>
                            </a:rPr>
                          </m:ctrlPr>
                        </m:dPr>
                        <m:e>
                          <m:sSub>
                            <m:sSubPr>
                              <m:ctrlPr>
                                <a:rPr lang="es-MX" i="1">
                                  <a:latin typeface="Cambria Math"/>
                                </a:rPr>
                              </m:ctrlPr>
                            </m:sSubPr>
                            <m:e>
                              <m:r>
                                <a:rPr lang="en-US" i="1">
                                  <a:latin typeface="Cambria Math"/>
                                </a:rPr>
                                <m:t>𝑐</m:t>
                              </m:r>
                            </m:e>
                            <m:sub>
                              <m:r>
                                <a:rPr lang="en-US" i="1">
                                  <a:latin typeface="Cambria Math"/>
                                </a:rPr>
                                <m:t>4</m:t>
                              </m:r>
                            </m:sub>
                          </m:sSub>
                          <m:sSup>
                            <m:sSupPr>
                              <m:ctrlPr>
                                <a:rPr lang="es-MX" i="1">
                                  <a:latin typeface="Cambria Math"/>
                                </a:rPr>
                              </m:ctrlPr>
                            </m:sSupPr>
                            <m:e>
                              <m:r>
                                <a:rPr lang="en-US" i="1">
                                  <a:latin typeface="Cambria Math"/>
                                </a:rPr>
                                <m:t>𝑒</m:t>
                              </m:r>
                            </m:e>
                            <m:sup>
                              <m:r>
                                <a:rPr lang="en-US" i="1">
                                  <a:latin typeface="Cambria Math"/>
                                </a:rPr>
                                <m:t>−</m:t>
                              </m:r>
                              <m:sSup>
                                <m:sSupPr>
                                  <m:ctrlPr>
                                    <a:rPr lang="es-MX" i="1">
                                      <a:latin typeface="Cambria Math"/>
                                    </a:rPr>
                                  </m:ctrlPr>
                                </m:sSupPr>
                                <m:e>
                                  <m:r>
                                    <a:rPr lang="es-MX" i="1">
                                      <a:latin typeface="Cambria Math"/>
                                    </a:rPr>
                                    <m:t>𝜆</m:t>
                                  </m:r>
                                </m:e>
                                <m:sup>
                                  <m:r>
                                    <a:rPr lang="en-US" i="1">
                                      <a:latin typeface="Cambria Math"/>
                                    </a:rPr>
                                    <m:t>2</m:t>
                                  </m:r>
                                </m:sup>
                              </m:sSup>
                              <m:r>
                                <a:rPr lang="en-US" i="1">
                                  <a:latin typeface="Cambria Math"/>
                                </a:rPr>
                                <m:t>𝑘𝑡</m:t>
                              </m:r>
                            </m:sup>
                          </m:sSup>
                        </m:e>
                      </m:d>
                    </m:oMath>
                  </m:oMathPara>
                </a14:m>
                <a:endParaRPr lang="es-MX" dirty="0"/>
              </a:p>
              <a:p>
                <a:pPr marL="0" indent="0">
                  <a:buNone/>
                </a:pPr>
                <a:endParaRPr lang="en-US" dirty="0" smtClean="0"/>
              </a:p>
              <a:p>
                <a:pPr marL="0" indent="0">
                  <a:buNone/>
                </a:pPr>
                <a:r>
                  <a:rPr lang="en-US" dirty="0" smtClean="0"/>
                  <a:t>CF2          </a:t>
                </a:r>
                <a14:m>
                  <m:oMath xmlns:m="http://schemas.openxmlformats.org/officeDocument/2006/math">
                    <m:r>
                      <a:rPr lang="en-US" i="1">
                        <a:latin typeface="Cambria Math"/>
                      </a:rPr>
                      <m:t>𝑣</m:t>
                    </m:r>
                    <m:d>
                      <m:dPr>
                        <m:ctrlPr>
                          <a:rPr lang="es-MX" i="1">
                            <a:latin typeface="Cambria Math"/>
                          </a:rPr>
                        </m:ctrlPr>
                      </m:dPr>
                      <m:e>
                        <m:r>
                          <a:rPr lang="en-US" i="1">
                            <a:latin typeface="Cambria Math"/>
                          </a:rPr>
                          <m:t>1,</m:t>
                        </m:r>
                        <m:r>
                          <a:rPr lang="en-US" i="1">
                            <a:latin typeface="Cambria Math"/>
                          </a:rPr>
                          <m:t>𝑡</m:t>
                        </m:r>
                      </m:e>
                    </m:d>
                    <m:r>
                      <a:rPr lang="en-US" i="1">
                        <a:latin typeface="Cambria Math"/>
                      </a:rPr>
                      <m:t>=0                 0=</m:t>
                    </m:r>
                    <m:d>
                      <m:dPr>
                        <m:begChr m:val="["/>
                        <m:endChr m:val="]"/>
                        <m:ctrlPr>
                          <a:rPr lang="es-MX" i="1">
                            <a:latin typeface="Cambria Math"/>
                          </a:rPr>
                        </m:ctrlPr>
                      </m:dPr>
                      <m:e>
                        <m:sSub>
                          <m:sSubPr>
                            <m:ctrlPr>
                              <a:rPr lang="es-MX" i="1">
                                <a:latin typeface="Cambria Math"/>
                              </a:rPr>
                            </m:ctrlPr>
                          </m:sSubPr>
                          <m:e>
                            <m:r>
                              <a:rPr lang="en-US" i="1">
                                <a:latin typeface="Cambria Math"/>
                              </a:rPr>
                              <m:t>𝑐</m:t>
                            </m:r>
                          </m:e>
                          <m:sub>
                            <m:r>
                              <a:rPr lang="en-US" i="1">
                                <a:latin typeface="Cambria Math"/>
                              </a:rPr>
                              <m:t>2</m:t>
                            </m:r>
                          </m:sub>
                        </m:sSub>
                        <m:r>
                          <a:rPr lang="en-US" i="1">
                            <a:latin typeface="Cambria Math"/>
                          </a:rPr>
                          <m:t>𝑠𝑒𝑛</m:t>
                        </m:r>
                        <m:r>
                          <a:rPr lang="es-MX" i="1">
                            <a:latin typeface="Cambria Math"/>
                          </a:rPr>
                          <m:t>𝜆</m:t>
                        </m:r>
                      </m:e>
                    </m:d>
                  </m:oMath>
                </a14:m>
                <a:endParaRPr lang="es-MX" dirty="0" smtClean="0"/>
              </a:p>
              <a:p>
                <a:pPr marL="0" indent="0">
                  <a:buNone/>
                </a:pPr>
                <a:endParaRPr lang="es-MX" dirty="0"/>
              </a:p>
              <a:p>
                <a:pPr marL="0" indent="0">
                  <a:buNone/>
                </a:pPr>
                <a14:m>
                  <m:oMathPara xmlns:m="http://schemas.openxmlformats.org/officeDocument/2006/math">
                    <m:oMathParaPr>
                      <m:jc m:val="centerGroup"/>
                    </m:oMathParaPr>
                    <m:oMath xmlns:m="http://schemas.openxmlformats.org/officeDocument/2006/math">
                      <m:r>
                        <a:rPr lang="en-US" i="1">
                          <a:latin typeface="Cambria Math"/>
                        </a:rPr>
                        <m:t>0=</m:t>
                      </m:r>
                      <m:sSub>
                        <m:sSubPr>
                          <m:ctrlPr>
                            <a:rPr lang="es-MX" i="1">
                              <a:latin typeface="Cambria Math"/>
                            </a:rPr>
                          </m:ctrlPr>
                        </m:sSubPr>
                        <m:e>
                          <m:r>
                            <a:rPr lang="en-US" i="1">
                              <a:latin typeface="Cambria Math"/>
                            </a:rPr>
                            <m:t>𝑐</m:t>
                          </m:r>
                        </m:e>
                        <m:sub>
                          <m:r>
                            <a:rPr lang="en-US" i="1">
                              <a:latin typeface="Cambria Math"/>
                            </a:rPr>
                            <m:t>2</m:t>
                          </m:r>
                        </m:sub>
                      </m:sSub>
                      <m:r>
                        <a:rPr lang="en-US" i="1">
                          <a:latin typeface="Cambria Math"/>
                        </a:rPr>
                        <m:t>𝑠𝑒𝑛</m:t>
                      </m:r>
                      <m:r>
                        <a:rPr lang="es-MX" i="1">
                          <a:latin typeface="Cambria Math"/>
                        </a:rPr>
                        <m:t>𝜆</m:t>
                      </m:r>
                    </m:oMath>
                  </m:oMathPara>
                </a14:m>
                <a:endParaRPr lang="es-MX" dirty="0"/>
              </a:p>
              <a:p>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57200" y="1124744"/>
                <a:ext cx="8229600" cy="5616624"/>
              </a:xfrm>
              <a:blipFill rotWithShape="1">
                <a:blip r:embed="rId2"/>
                <a:stretch>
                  <a:fillRect l="-1852" t="-1303"/>
                </a:stretch>
              </a:blipFill>
            </p:spPr>
            <p:txBody>
              <a:bodyPr/>
              <a:lstStyle/>
              <a:p>
                <a:r>
                  <a:rPr lang="es-MX">
                    <a:noFill/>
                  </a:rPr>
                  <a:t> </a:t>
                </a:r>
              </a:p>
            </p:txBody>
          </p:sp>
        </mc:Fallback>
      </mc:AlternateContent>
      <p:sp>
        <p:nvSpPr>
          <p:cNvPr id="4" name="1 Título"/>
          <p:cNvSpPr>
            <a:spLocks noGrp="1"/>
          </p:cNvSpPr>
          <p:nvPr>
            <p:ph type="title"/>
          </p:nvPr>
        </p:nvSpPr>
        <p:spPr>
          <a:xfrm>
            <a:off x="304800" y="457200"/>
            <a:ext cx="8686800" cy="838200"/>
          </a:xfrm>
        </p:spPr>
        <p:txBody>
          <a:bodyPr>
            <a:normAutofit fontScale="90000"/>
          </a:bodyPr>
          <a:lstStyle/>
          <a:p>
            <a:pPr algn="l"/>
            <a:r>
              <a:rPr lang="es-MX" i="1" dirty="0" smtClean="0"/>
              <a:t>Aplicando las condiciones:</a:t>
            </a:r>
            <a:br>
              <a:rPr lang="es-MX" i="1" dirty="0" smtClean="0"/>
            </a:br>
            <a:endParaRPr lang="es-MX" i="1" dirty="0"/>
          </a:p>
        </p:txBody>
      </p:sp>
    </p:spTree>
    <p:extLst>
      <p:ext uri="{BB962C8B-B14F-4D97-AF65-F5344CB8AC3E}">
        <p14:creationId xmlns:p14="http://schemas.microsoft.com/office/powerpoint/2010/main" val="16295898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395536" y="1340768"/>
                <a:ext cx="8280920" cy="5040560"/>
              </a:xfrm>
            </p:spPr>
            <p:txBody>
              <a:bodyPr>
                <a:normAutofit fontScale="92500" lnSpcReduction="20000"/>
              </a:bodyPr>
              <a:lstStyle/>
              <a:p>
                <a:pPr marL="0" indent="0">
                  <a:buNone/>
                </a:pPr>
                <a:r>
                  <a:rPr lang="es-MX" dirty="0" smtClean="0"/>
                  <a:t>Para evitar una solución trivial hacemos que:</a:t>
                </a:r>
              </a:p>
              <a:p>
                <a:pPr marL="0" indent="0">
                  <a:buNone/>
                </a:pPr>
                <a:r>
                  <a:rPr lang="es-MX" dirty="0" smtClean="0"/>
                  <a:t> </a:t>
                </a:r>
              </a:p>
              <a:p>
                <a:pPr marL="0" indent="0" algn="ctr">
                  <a:buNone/>
                </a:pPr>
                <a:r>
                  <a:rPr lang="es-MX" dirty="0" smtClean="0"/>
                  <a:t> </a:t>
                </a:r>
                <a14:m>
                  <m:oMath xmlns:m="http://schemas.openxmlformats.org/officeDocument/2006/math">
                    <m:r>
                      <a:rPr lang="es-MX" i="1">
                        <a:latin typeface="Cambria Math"/>
                      </a:rPr>
                      <m:t>𝑠𝑒𝑛</m:t>
                    </m:r>
                    <m:r>
                      <a:rPr lang="es-MX" b="0" i="1" smtClean="0">
                        <a:latin typeface="Cambria Math"/>
                      </a:rPr>
                      <m:t> </m:t>
                    </m:r>
                    <m:r>
                      <a:rPr lang="es-MX" i="1">
                        <a:latin typeface="Cambria Math"/>
                      </a:rPr>
                      <m:t>𝜆</m:t>
                    </m:r>
                    <m:r>
                      <a:rPr lang="es-MX" i="1">
                        <a:latin typeface="Cambria Math"/>
                      </a:rPr>
                      <m:t>=0</m:t>
                    </m:r>
                  </m:oMath>
                </a14:m>
                <a:r>
                  <a:rPr lang="es-MX" dirty="0"/>
                  <a:t>    </a:t>
                </a:r>
                <a:endParaRPr lang="es-MX" dirty="0" smtClean="0"/>
              </a:p>
              <a:p>
                <a:pPr marL="0" indent="0">
                  <a:buNone/>
                </a:pPr>
                <a:r>
                  <a:rPr lang="es-MX" dirty="0"/>
                  <a:t>P</a:t>
                </a:r>
                <a:r>
                  <a:rPr lang="es-MX" dirty="0" smtClean="0"/>
                  <a:t>ara ello</a:t>
                </a:r>
              </a:p>
              <a:p>
                <a:pPr marL="0" indent="0">
                  <a:buNone/>
                </a:pPr>
                <a:endParaRPr lang="es-MX" dirty="0"/>
              </a:p>
              <a:p>
                <a:pPr marL="0" indent="0" algn="ctr">
                  <a:buNone/>
                </a:pPr>
                <a14:m>
                  <m:oMath xmlns:m="http://schemas.openxmlformats.org/officeDocument/2006/math">
                    <m:r>
                      <a:rPr lang="es-MX" i="1">
                        <a:latin typeface="Cambria Math"/>
                      </a:rPr>
                      <m:t>𝜆</m:t>
                    </m:r>
                    <m:r>
                      <a:rPr lang="es-MX" i="1">
                        <a:latin typeface="Cambria Math"/>
                      </a:rPr>
                      <m:t>=</m:t>
                    </m:r>
                    <m:r>
                      <a:rPr lang="es-MX" i="1">
                        <a:latin typeface="Cambria Math"/>
                      </a:rPr>
                      <m:t>𝑛</m:t>
                    </m:r>
                    <m:r>
                      <a:rPr lang="es-MX" i="1">
                        <a:latin typeface="Cambria Math"/>
                      </a:rPr>
                      <m:t>𝜋</m:t>
                    </m:r>
                  </m:oMath>
                </a14:m>
                <a:r>
                  <a:rPr lang="es-MX" dirty="0"/>
                  <a:t>    con   </a:t>
                </a:r>
                <a14:m>
                  <m:oMath xmlns:m="http://schemas.openxmlformats.org/officeDocument/2006/math">
                    <m:r>
                      <a:rPr lang="es-MX" i="1">
                        <a:latin typeface="Cambria Math"/>
                      </a:rPr>
                      <m:t>𝑛</m:t>
                    </m:r>
                    <m:r>
                      <a:rPr lang="es-MX" i="1">
                        <a:latin typeface="Cambria Math"/>
                      </a:rPr>
                      <m:t>=1,2,3,…</m:t>
                    </m:r>
                  </m:oMath>
                </a14:m>
                <a:endParaRPr lang="es-MX" dirty="0" smtClean="0"/>
              </a:p>
              <a:p>
                <a:pPr marL="0" indent="0">
                  <a:buNone/>
                </a:pPr>
                <a:endParaRPr lang="es-MX" dirty="0"/>
              </a:p>
              <a:p>
                <a:pPr marL="0" indent="0" algn="ctr">
                  <a:buNone/>
                </a:pPr>
                <a14:m>
                  <m:oMath xmlns:m="http://schemas.openxmlformats.org/officeDocument/2006/math">
                    <m:r>
                      <a:rPr lang="es-MX" i="1">
                        <a:latin typeface="Cambria Math"/>
                      </a:rPr>
                      <m:t>𝑣</m:t>
                    </m:r>
                    <m:d>
                      <m:dPr>
                        <m:ctrlPr>
                          <a:rPr lang="es-MX" i="1">
                            <a:latin typeface="Cambria Math"/>
                          </a:rPr>
                        </m:ctrlPr>
                      </m:dPr>
                      <m:e>
                        <m:r>
                          <a:rPr lang="es-MX" i="1">
                            <a:latin typeface="Cambria Math"/>
                          </a:rPr>
                          <m:t>𝑥</m:t>
                        </m:r>
                        <m:r>
                          <a:rPr lang="es-MX" i="1">
                            <a:latin typeface="Cambria Math"/>
                          </a:rPr>
                          <m:t>,</m:t>
                        </m:r>
                        <m:r>
                          <a:rPr lang="es-MX" i="1">
                            <a:latin typeface="Cambria Math"/>
                          </a:rPr>
                          <m:t>𝑡</m:t>
                        </m:r>
                      </m:e>
                    </m:d>
                    <m:r>
                      <a:rPr lang="es-MX" i="1">
                        <a:latin typeface="Cambria Math"/>
                      </a:rPr>
                      <m:t>=</m:t>
                    </m:r>
                    <m:d>
                      <m:dPr>
                        <m:begChr m:val="["/>
                        <m:endChr m:val="]"/>
                        <m:ctrlPr>
                          <a:rPr lang="es-MX" i="1">
                            <a:latin typeface="Cambria Math"/>
                          </a:rPr>
                        </m:ctrlPr>
                      </m:dPr>
                      <m:e>
                        <m:sSub>
                          <m:sSubPr>
                            <m:ctrlPr>
                              <a:rPr lang="es-MX" i="1">
                                <a:latin typeface="Cambria Math"/>
                              </a:rPr>
                            </m:ctrlPr>
                          </m:sSubPr>
                          <m:e>
                            <m:r>
                              <a:rPr lang="es-MX" i="1">
                                <a:latin typeface="Cambria Math"/>
                              </a:rPr>
                              <m:t>𝑐</m:t>
                            </m:r>
                          </m:e>
                          <m:sub>
                            <m:r>
                              <a:rPr lang="es-MX" i="1">
                                <a:latin typeface="Cambria Math"/>
                              </a:rPr>
                              <m:t>2</m:t>
                            </m:r>
                          </m:sub>
                        </m:sSub>
                        <m:r>
                          <a:rPr lang="es-MX" b="0" i="1" smtClean="0">
                            <a:latin typeface="Cambria Math"/>
                          </a:rPr>
                          <m:t> </m:t>
                        </m:r>
                        <m:r>
                          <a:rPr lang="es-MX" i="1">
                            <a:latin typeface="Cambria Math"/>
                          </a:rPr>
                          <m:t>𝑠𝑒𝑛</m:t>
                        </m:r>
                        <m:r>
                          <a:rPr lang="es-MX" b="0" i="1" smtClean="0">
                            <a:latin typeface="Cambria Math"/>
                          </a:rPr>
                          <m:t> </m:t>
                        </m:r>
                        <m:r>
                          <a:rPr lang="es-MX" i="1">
                            <a:latin typeface="Cambria Math"/>
                          </a:rPr>
                          <m:t>𝑛</m:t>
                        </m:r>
                        <m:r>
                          <a:rPr lang="es-MX" i="1">
                            <a:latin typeface="Cambria Math"/>
                          </a:rPr>
                          <m:t>𝜋</m:t>
                        </m:r>
                        <m:r>
                          <a:rPr lang="es-MX" i="1">
                            <a:latin typeface="Cambria Math"/>
                          </a:rPr>
                          <m:t>𝑥</m:t>
                        </m:r>
                        <m:r>
                          <a:rPr lang="es-MX" b="0" i="1" smtClean="0">
                            <a:latin typeface="Cambria Math"/>
                          </a:rPr>
                          <m:t> </m:t>
                        </m:r>
                      </m:e>
                    </m:d>
                    <m:d>
                      <m:dPr>
                        <m:begChr m:val="["/>
                        <m:endChr m:val="]"/>
                        <m:ctrlPr>
                          <a:rPr lang="es-MX" i="1">
                            <a:latin typeface="Cambria Math"/>
                          </a:rPr>
                        </m:ctrlPr>
                      </m:dPr>
                      <m:e>
                        <m:sSub>
                          <m:sSubPr>
                            <m:ctrlPr>
                              <a:rPr lang="es-MX" i="1">
                                <a:latin typeface="Cambria Math"/>
                              </a:rPr>
                            </m:ctrlPr>
                          </m:sSubPr>
                          <m:e>
                            <m:r>
                              <a:rPr lang="es-MX" i="1">
                                <a:latin typeface="Cambria Math"/>
                              </a:rPr>
                              <m:t>𝑐</m:t>
                            </m:r>
                          </m:e>
                          <m:sub>
                            <m:r>
                              <a:rPr lang="es-MX" i="1">
                                <a:latin typeface="Cambria Math"/>
                              </a:rPr>
                              <m:t>4</m:t>
                            </m:r>
                          </m:sub>
                        </m:sSub>
                        <m:sSup>
                          <m:sSupPr>
                            <m:ctrlPr>
                              <a:rPr lang="es-MX" i="1">
                                <a:latin typeface="Cambria Math"/>
                              </a:rPr>
                            </m:ctrlPr>
                          </m:sSupPr>
                          <m:e>
                            <m:r>
                              <a:rPr lang="es-MX" i="1">
                                <a:latin typeface="Cambria Math"/>
                              </a:rPr>
                              <m:t>𝑒</m:t>
                            </m:r>
                          </m:e>
                          <m:sup>
                            <m:r>
                              <a:rPr lang="es-MX" i="1">
                                <a:latin typeface="Cambria Math"/>
                              </a:rPr>
                              <m:t>−</m:t>
                            </m:r>
                            <m:sSup>
                              <m:sSupPr>
                                <m:ctrlPr>
                                  <a:rPr lang="es-MX" i="1">
                                    <a:latin typeface="Cambria Math"/>
                                  </a:rPr>
                                </m:ctrlPr>
                              </m:sSupPr>
                              <m:e>
                                <m:r>
                                  <a:rPr lang="es-MX" i="1">
                                    <a:latin typeface="Cambria Math"/>
                                  </a:rPr>
                                  <m:t>𝜆</m:t>
                                </m:r>
                              </m:e>
                              <m:sup>
                                <m:r>
                                  <a:rPr lang="es-MX" i="1">
                                    <a:latin typeface="Cambria Math"/>
                                  </a:rPr>
                                  <m:t>2</m:t>
                                </m:r>
                              </m:sup>
                            </m:sSup>
                            <m:r>
                              <a:rPr lang="es-MX" i="1">
                                <a:latin typeface="Cambria Math"/>
                              </a:rPr>
                              <m:t>𝑘𝑡</m:t>
                            </m:r>
                          </m:sup>
                        </m:sSup>
                      </m:e>
                    </m:d>
                  </m:oMath>
                </a14:m>
                <a:r>
                  <a:rPr lang="es-MX" dirty="0"/>
                  <a:t>           </a:t>
                </a:r>
                <a:endParaRPr lang="es-MX" dirty="0" smtClean="0"/>
              </a:p>
              <a:p>
                <a:pPr marL="0" indent="0">
                  <a:buNone/>
                </a:pPr>
                <a:endParaRPr lang="es-MX" dirty="0" smtClean="0"/>
              </a:p>
              <a:p>
                <a:pPr marL="0" indent="0" algn="ctr">
                  <a:buNone/>
                </a:pPr>
                <a:r>
                  <a:rPr lang="es-MX" dirty="0" smtClean="0"/>
                  <a:t>con    </a:t>
                </a:r>
                <a14:m>
                  <m:oMath xmlns:m="http://schemas.openxmlformats.org/officeDocument/2006/math">
                    <m:r>
                      <a:rPr lang="es-MX" i="1">
                        <a:latin typeface="Cambria Math"/>
                      </a:rPr>
                      <m:t>𝑛</m:t>
                    </m:r>
                    <m:r>
                      <a:rPr lang="es-MX" i="1">
                        <a:latin typeface="Cambria Math"/>
                      </a:rPr>
                      <m:t>=1,2,3,…</m:t>
                    </m:r>
                  </m:oMath>
                </a14:m>
                <a:endParaRPr lang="es-MX" dirty="0"/>
              </a:p>
              <a:p>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395536" y="1340768"/>
                <a:ext cx="8280920" cy="5040560"/>
              </a:xfrm>
              <a:blipFill rotWithShape="1">
                <a:blip r:embed="rId2"/>
                <a:stretch>
                  <a:fillRect l="-1767" t="-3265"/>
                </a:stretch>
              </a:blipFill>
            </p:spPr>
            <p:txBody>
              <a:bodyPr/>
              <a:lstStyle/>
              <a:p>
                <a:r>
                  <a:rPr lang="es-MX">
                    <a:noFill/>
                  </a:rPr>
                  <a:t> </a:t>
                </a:r>
              </a:p>
            </p:txBody>
          </p:sp>
        </mc:Fallback>
      </mc:AlternateContent>
    </p:spTree>
    <p:extLst>
      <p:ext uri="{BB962C8B-B14F-4D97-AF65-F5344CB8AC3E}">
        <p14:creationId xmlns:p14="http://schemas.microsoft.com/office/powerpoint/2010/main" val="35099663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67544" y="1196752"/>
                <a:ext cx="8280920" cy="5616624"/>
              </a:xfrm>
            </p:spPr>
            <p:txBody>
              <a:bodyPr>
                <a:noAutofit/>
              </a:bodyPr>
              <a:lstStyle/>
              <a:p>
                <a:pPr marL="0" indent="0">
                  <a:buNone/>
                </a:pPr>
                <a:r>
                  <a:rPr lang="en-US" sz="2800" dirty="0" smtClean="0"/>
                  <a:t>CF1        </a:t>
                </a:r>
                <a14:m>
                  <m:oMath xmlns:m="http://schemas.openxmlformats.org/officeDocument/2006/math">
                    <m:r>
                      <a:rPr lang="es-MX" sz="2800" i="1">
                        <a:latin typeface="Cambria Math"/>
                      </a:rPr>
                      <m:t>𝑣</m:t>
                    </m:r>
                    <m:d>
                      <m:dPr>
                        <m:ctrlPr>
                          <a:rPr lang="es-MX" sz="2800" i="1">
                            <a:latin typeface="Cambria Math"/>
                          </a:rPr>
                        </m:ctrlPr>
                      </m:dPr>
                      <m:e>
                        <m:r>
                          <a:rPr lang="es-MX" sz="2800" i="1">
                            <a:latin typeface="Cambria Math"/>
                          </a:rPr>
                          <m:t>𝑥</m:t>
                        </m:r>
                        <m:r>
                          <a:rPr lang="en-US" sz="2800" i="1">
                            <a:latin typeface="Cambria Math"/>
                          </a:rPr>
                          <m:t>,0</m:t>
                        </m:r>
                      </m:e>
                    </m:d>
                    <m:r>
                      <a:rPr lang="en-US" sz="2800" i="1">
                        <a:latin typeface="Cambria Math"/>
                      </a:rPr>
                      <m:t>=</m:t>
                    </m:r>
                    <m:r>
                      <a:rPr lang="es-MX" sz="2800" i="1">
                        <a:latin typeface="Cambria Math"/>
                      </a:rPr>
                      <m:t>𝑓</m:t>
                    </m:r>
                    <m:d>
                      <m:dPr>
                        <m:ctrlPr>
                          <a:rPr lang="es-MX" sz="2800" i="1">
                            <a:latin typeface="Cambria Math"/>
                          </a:rPr>
                        </m:ctrlPr>
                      </m:dPr>
                      <m:e>
                        <m:r>
                          <a:rPr lang="es-MX" sz="2800" i="1">
                            <a:latin typeface="Cambria Math"/>
                          </a:rPr>
                          <m:t>𝑥</m:t>
                        </m:r>
                      </m:e>
                    </m:d>
                    <m:r>
                      <a:rPr lang="en-US" sz="2800" i="1">
                        <a:latin typeface="Cambria Math"/>
                      </a:rPr>
                      <m:t>+</m:t>
                    </m:r>
                    <m:f>
                      <m:fPr>
                        <m:ctrlPr>
                          <a:rPr lang="es-MX" sz="2800" i="1">
                            <a:latin typeface="Cambria Math"/>
                          </a:rPr>
                        </m:ctrlPr>
                      </m:fPr>
                      <m:num>
                        <m:r>
                          <a:rPr lang="es-MX" sz="2800" i="1">
                            <a:latin typeface="Cambria Math"/>
                          </a:rPr>
                          <m:t>𝑟</m:t>
                        </m:r>
                      </m:num>
                      <m:den>
                        <m:r>
                          <a:rPr lang="en-US" sz="2800" i="1">
                            <a:latin typeface="Cambria Math"/>
                          </a:rPr>
                          <m:t>2</m:t>
                        </m:r>
                        <m:r>
                          <a:rPr lang="es-MX" sz="2800" i="1">
                            <a:latin typeface="Cambria Math"/>
                          </a:rPr>
                          <m:t>𝑘</m:t>
                        </m:r>
                      </m:den>
                    </m:f>
                    <m:sSup>
                      <m:sSupPr>
                        <m:ctrlPr>
                          <a:rPr lang="es-MX" sz="2800" i="1">
                            <a:latin typeface="Cambria Math"/>
                          </a:rPr>
                        </m:ctrlPr>
                      </m:sSupPr>
                      <m:e>
                        <m:r>
                          <a:rPr lang="es-MX" sz="2800" i="1">
                            <a:latin typeface="Cambria Math"/>
                          </a:rPr>
                          <m:t>𝑥</m:t>
                        </m:r>
                      </m:e>
                      <m:sup>
                        <m:r>
                          <a:rPr lang="en-US" sz="2800" i="1">
                            <a:latin typeface="Cambria Math"/>
                          </a:rPr>
                          <m:t>2</m:t>
                        </m:r>
                      </m:sup>
                    </m:sSup>
                    <m:r>
                      <a:rPr lang="en-US" sz="2800" i="1">
                        <a:latin typeface="Cambria Math"/>
                      </a:rPr>
                      <m:t>−</m:t>
                    </m:r>
                    <m:d>
                      <m:dPr>
                        <m:ctrlPr>
                          <a:rPr lang="es-MX" sz="2800" i="1">
                            <a:latin typeface="Cambria Math"/>
                          </a:rPr>
                        </m:ctrlPr>
                      </m:dPr>
                      <m:e>
                        <m:f>
                          <m:fPr>
                            <m:ctrlPr>
                              <a:rPr lang="es-MX" sz="2800" i="1">
                                <a:latin typeface="Cambria Math"/>
                              </a:rPr>
                            </m:ctrlPr>
                          </m:fPr>
                          <m:num>
                            <m:r>
                              <a:rPr lang="es-MX" sz="2800" i="1">
                                <a:latin typeface="Cambria Math"/>
                              </a:rPr>
                              <m:t>𝑟</m:t>
                            </m:r>
                          </m:num>
                          <m:den>
                            <m:r>
                              <a:rPr lang="en-US" sz="2800" i="1">
                                <a:latin typeface="Cambria Math"/>
                              </a:rPr>
                              <m:t>2</m:t>
                            </m:r>
                            <m:r>
                              <a:rPr lang="es-MX" sz="2800" i="1">
                                <a:latin typeface="Cambria Math"/>
                              </a:rPr>
                              <m:t>𝑘</m:t>
                            </m:r>
                          </m:den>
                        </m:f>
                        <m:r>
                          <a:rPr lang="en-US" sz="2800" i="1">
                            <a:latin typeface="Cambria Math"/>
                          </a:rPr>
                          <m:t>+</m:t>
                        </m:r>
                        <m:sSub>
                          <m:sSubPr>
                            <m:ctrlPr>
                              <a:rPr lang="es-MX" sz="2800" i="1">
                                <a:latin typeface="Cambria Math"/>
                              </a:rPr>
                            </m:ctrlPr>
                          </m:sSubPr>
                          <m:e>
                            <m:r>
                              <a:rPr lang="es-MX" sz="2800" i="1">
                                <a:latin typeface="Cambria Math"/>
                              </a:rPr>
                              <m:t>𝑢</m:t>
                            </m:r>
                          </m:e>
                          <m:sub>
                            <m:r>
                              <a:rPr lang="es-MX" sz="2800" i="1">
                                <a:latin typeface="Cambria Math"/>
                              </a:rPr>
                              <m:t>𝑜</m:t>
                            </m:r>
                          </m:sub>
                        </m:sSub>
                      </m:e>
                    </m:d>
                    <m:r>
                      <a:rPr lang="es-MX" sz="2800" i="1">
                        <a:latin typeface="Cambria Math"/>
                      </a:rPr>
                      <m:t>𝑥</m:t>
                    </m:r>
                  </m:oMath>
                </a14:m>
                <a:endParaRPr lang="es-MX" sz="2800" dirty="0" smtClean="0"/>
              </a:p>
              <a:p>
                <a:pPr marL="0" indent="0">
                  <a:buNone/>
                </a:pPr>
                <a:endParaRPr lang="es-MX" sz="2800" dirty="0"/>
              </a:p>
              <a:p>
                <a:pPr marL="0" indent="0">
                  <a:buNone/>
                </a:pPr>
                <a14:m>
                  <m:oMathPara xmlns:m="http://schemas.openxmlformats.org/officeDocument/2006/math">
                    <m:oMathParaPr>
                      <m:jc m:val="centerGroup"/>
                    </m:oMathParaPr>
                    <m:oMath xmlns:m="http://schemas.openxmlformats.org/officeDocument/2006/math">
                      <m:r>
                        <a:rPr lang="es-MX" sz="2800" i="1">
                          <a:latin typeface="Cambria Math"/>
                        </a:rPr>
                        <m:t>𝑓</m:t>
                      </m:r>
                      <m:d>
                        <m:dPr>
                          <m:ctrlPr>
                            <a:rPr lang="es-MX" sz="2800" i="1">
                              <a:latin typeface="Cambria Math"/>
                            </a:rPr>
                          </m:ctrlPr>
                        </m:dPr>
                        <m:e>
                          <m:r>
                            <a:rPr lang="es-MX" sz="2800" i="1">
                              <a:latin typeface="Cambria Math"/>
                            </a:rPr>
                            <m:t>𝑥</m:t>
                          </m:r>
                        </m:e>
                      </m:d>
                      <m:r>
                        <a:rPr lang="es-MX" sz="2800" i="1">
                          <a:latin typeface="Cambria Math"/>
                        </a:rPr>
                        <m:t>+</m:t>
                      </m:r>
                      <m:f>
                        <m:fPr>
                          <m:ctrlPr>
                            <a:rPr lang="es-MX" sz="2800" i="1">
                              <a:latin typeface="Cambria Math"/>
                            </a:rPr>
                          </m:ctrlPr>
                        </m:fPr>
                        <m:num>
                          <m:r>
                            <a:rPr lang="es-MX" sz="2800" i="1">
                              <a:latin typeface="Cambria Math"/>
                            </a:rPr>
                            <m:t>𝑟</m:t>
                          </m:r>
                        </m:num>
                        <m:den>
                          <m:r>
                            <a:rPr lang="es-MX" sz="2800" i="1">
                              <a:latin typeface="Cambria Math"/>
                            </a:rPr>
                            <m:t>2</m:t>
                          </m:r>
                          <m:r>
                            <a:rPr lang="es-MX" sz="2800" i="1">
                              <a:latin typeface="Cambria Math"/>
                            </a:rPr>
                            <m:t>𝑘</m:t>
                          </m:r>
                        </m:den>
                      </m:f>
                      <m:sSup>
                        <m:sSupPr>
                          <m:ctrlPr>
                            <a:rPr lang="es-MX" sz="2800" i="1">
                              <a:latin typeface="Cambria Math"/>
                            </a:rPr>
                          </m:ctrlPr>
                        </m:sSupPr>
                        <m:e>
                          <m:r>
                            <a:rPr lang="es-MX" sz="2800" i="1">
                              <a:latin typeface="Cambria Math"/>
                            </a:rPr>
                            <m:t>𝑥</m:t>
                          </m:r>
                        </m:e>
                        <m:sup>
                          <m:r>
                            <a:rPr lang="es-MX" sz="2800" i="1">
                              <a:latin typeface="Cambria Math"/>
                            </a:rPr>
                            <m:t>2</m:t>
                          </m:r>
                        </m:sup>
                      </m:sSup>
                      <m:r>
                        <a:rPr lang="es-MX" sz="2800" i="1">
                          <a:latin typeface="Cambria Math"/>
                        </a:rPr>
                        <m:t>−</m:t>
                      </m:r>
                      <m:d>
                        <m:dPr>
                          <m:ctrlPr>
                            <a:rPr lang="es-MX" sz="2800" i="1">
                              <a:latin typeface="Cambria Math"/>
                            </a:rPr>
                          </m:ctrlPr>
                        </m:dPr>
                        <m:e>
                          <m:f>
                            <m:fPr>
                              <m:ctrlPr>
                                <a:rPr lang="es-MX" sz="2800" i="1">
                                  <a:latin typeface="Cambria Math"/>
                                </a:rPr>
                              </m:ctrlPr>
                            </m:fPr>
                            <m:num>
                              <m:r>
                                <a:rPr lang="es-MX" sz="2800" i="1">
                                  <a:latin typeface="Cambria Math"/>
                                </a:rPr>
                                <m:t>𝑟</m:t>
                              </m:r>
                            </m:num>
                            <m:den>
                              <m:r>
                                <a:rPr lang="es-MX" sz="2800" i="1">
                                  <a:latin typeface="Cambria Math"/>
                                </a:rPr>
                                <m:t>2</m:t>
                              </m:r>
                              <m:r>
                                <a:rPr lang="es-MX" sz="2800" i="1">
                                  <a:latin typeface="Cambria Math"/>
                                </a:rPr>
                                <m:t>𝑘</m:t>
                              </m:r>
                            </m:den>
                          </m:f>
                          <m:r>
                            <a:rPr lang="es-MX" sz="2800" i="1">
                              <a:latin typeface="Cambria Math"/>
                            </a:rPr>
                            <m:t>+</m:t>
                          </m:r>
                          <m:sSub>
                            <m:sSubPr>
                              <m:ctrlPr>
                                <a:rPr lang="es-MX" sz="2800" i="1">
                                  <a:latin typeface="Cambria Math"/>
                                </a:rPr>
                              </m:ctrlPr>
                            </m:sSubPr>
                            <m:e>
                              <m:r>
                                <a:rPr lang="es-MX" sz="2800" i="1">
                                  <a:latin typeface="Cambria Math"/>
                                </a:rPr>
                                <m:t>𝑢</m:t>
                              </m:r>
                            </m:e>
                            <m:sub>
                              <m:r>
                                <a:rPr lang="es-MX" sz="2800" i="1">
                                  <a:latin typeface="Cambria Math"/>
                                </a:rPr>
                                <m:t>𝑜</m:t>
                              </m:r>
                            </m:sub>
                          </m:sSub>
                        </m:e>
                      </m:d>
                      <m:r>
                        <a:rPr lang="es-MX" sz="2800" i="1">
                          <a:latin typeface="Cambria Math"/>
                        </a:rPr>
                        <m:t>𝑥</m:t>
                      </m:r>
                    </m:oMath>
                  </m:oMathPara>
                </a14:m>
                <a:endParaRPr lang="es-MX" sz="2800" dirty="0" smtClean="0"/>
              </a:p>
              <a:p>
                <a:pPr marL="0" indent="0">
                  <a:buNone/>
                </a:pPr>
                <a:endParaRPr lang="es-MX" sz="2800" dirty="0"/>
              </a:p>
              <a:p>
                <a:pPr marL="0" indent="0">
                  <a:buNone/>
                </a:pPr>
                <a14:m>
                  <m:oMathPara xmlns:m="http://schemas.openxmlformats.org/officeDocument/2006/math">
                    <m:oMathParaPr>
                      <m:jc m:val="centerGroup"/>
                    </m:oMathParaPr>
                    <m:oMath xmlns:m="http://schemas.openxmlformats.org/officeDocument/2006/math">
                      <m:r>
                        <a:rPr lang="es-MX" sz="2800" i="1">
                          <a:latin typeface="Cambria Math"/>
                        </a:rPr>
                        <m:t>𝑓</m:t>
                      </m:r>
                      <m:d>
                        <m:dPr>
                          <m:ctrlPr>
                            <a:rPr lang="es-MX" sz="2800" i="1">
                              <a:latin typeface="Cambria Math"/>
                            </a:rPr>
                          </m:ctrlPr>
                        </m:dPr>
                        <m:e>
                          <m:r>
                            <a:rPr lang="es-MX" sz="2800" i="1">
                              <a:latin typeface="Cambria Math"/>
                            </a:rPr>
                            <m:t>𝑥</m:t>
                          </m:r>
                        </m:e>
                      </m:d>
                      <m:r>
                        <a:rPr lang="es-MX" sz="2800" i="1">
                          <a:latin typeface="Cambria Math"/>
                        </a:rPr>
                        <m:t>+</m:t>
                      </m:r>
                      <m:f>
                        <m:fPr>
                          <m:ctrlPr>
                            <a:rPr lang="es-MX" sz="2800" i="1">
                              <a:latin typeface="Cambria Math"/>
                            </a:rPr>
                          </m:ctrlPr>
                        </m:fPr>
                        <m:num>
                          <m:r>
                            <a:rPr lang="es-MX" sz="2800" i="1">
                              <a:latin typeface="Cambria Math"/>
                            </a:rPr>
                            <m:t>𝑟</m:t>
                          </m:r>
                        </m:num>
                        <m:den>
                          <m:r>
                            <a:rPr lang="es-MX" sz="2800" i="1">
                              <a:latin typeface="Cambria Math"/>
                            </a:rPr>
                            <m:t>2</m:t>
                          </m:r>
                          <m:r>
                            <a:rPr lang="es-MX" sz="2800" i="1">
                              <a:latin typeface="Cambria Math"/>
                            </a:rPr>
                            <m:t>𝑘</m:t>
                          </m:r>
                        </m:den>
                      </m:f>
                      <m:sSup>
                        <m:sSupPr>
                          <m:ctrlPr>
                            <a:rPr lang="es-MX" sz="2800" i="1">
                              <a:latin typeface="Cambria Math"/>
                            </a:rPr>
                          </m:ctrlPr>
                        </m:sSupPr>
                        <m:e>
                          <m:r>
                            <a:rPr lang="es-MX" sz="2800" i="1">
                              <a:latin typeface="Cambria Math"/>
                            </a:rPr>
                            <m:t>𝑥</m:t>
                          </m:r>
                        </m:e>
                        <m:sup>
                          <m:r>
                            <a:rPr lang="es-MX" sz="2800" i="1">
                              <a:latin typeface="Cambria Math"/>
                            </a:rPr>
                            <m:t>2</m:t>
                          </m:r>
                        </m:sup>
                      </m:sSup>
                      <m:r>
                        <a:rPr lang="es-MX" sz="2800" i="1">
                          <a:latin typeface="Cambria Math"/>
                        </a:rPr>
                        <m:t>−</m:t>
                      </m:r>
                      <m:d>
                        <m:dPr>
                          <m:ctrlPr>
                            <a:rPr lang="es-MX" sz="2800" i="1">
                              <a:latin typeface="Cambria Math"/>
                            </a:rPr>
                          </m:ctrlPr>
                        </m:dPr>
                        <m:e>
                          <m:f>
                            <m:fPr>
                              <m:ctrlPr>
                                <a:rPr lang="es-MX" sz="2800" i="1">
                                  <a:latin typeface="Cambria Math"/>
                                </a:rPr>
                              </m:ctrlPr>
                            </m:fPr>
                            <m:num>
                              <m:r>
                                <a:rPr lang="es-MX" sz="2800" i="1">
                                  <a:latin typeface="Cambria Math"/>
                                </a:rPr>
                                <m:t>𝑟</m:t>
                              </m:r>
                            </m:num>
                            <m:den>
                              <m:r>
                                <a:rPr lang="es-MX" sz="2800" i="1">
                                  <a:latin typeface="Cambria Math"/>
                                </a:rPr>
                                <m:t>2</m:t>
                              </m:r>
                              <m:r>
                                <a:rPr lang="es-MX" sz="2800" i="1">
                                  <a:latin typeface="Cambria Math"/>
                                </a:rPr>
                                <m:t>𝑘</m:t>
                              </m:r>
                            </m:den>
                          </m:f>
                          <m:r>
                            <a:rPr lang="es-MX" sz="2800" i="1">
                              <a:latin typeface="Cambria Math"/>
                            </a:rPr>
                            <m:t>+</m:t>
                          </m:r>
                          <m:sSub>
                            <m:sSubPr>
                              <m:ctrlPr>
                                <a:rPr lang="es-MX" sz="2800" i="1">
                                  <a:latin typeface="Cambria Math"/>
                                </a:rPr>
                              </m:ctrlPr>
                            </m:sSubPr>
                            <m:e>
                              <m:r>
                                <a:rPr lang="es-MX" sz="2800" i="1">
                                  <a:latin typeface="Cambria Math"/>
                                </a:rPr>
                                <m:t>𝑢</m:t>
                              </m:r>
                            </m:e>
                            <m:sub>
                              <m:r>
                                <a:rPr lang="es-MX" sz="2800" i="1">
                                  <a:latin typeface="Cambria Math"/>
                                </a:rPr>
                                <m:t>𝑜</m:t>
                              </m:r>
                            </m:sub>
                          </m:sSub>
                        </m:e>
                      </m:d>
                      <m:r>
                        <a:rPr lang="es-MX" sz="2800" i="1">
                          <a:latin typeface="Cambria Math"/>
                        </a:rPr>
                        <m:t>𝑥</m:t>
                      </m:r>
                    </m:oMath>
                  </m:oMathPara>
                </a14:m>
                <a:endParaRPr lang="es-MX" sz="2800" dirty="0" smtClean="0"/>
              </a:p>
              <a:p>
                <a:pPr marL="0" indent="0">
                  <a:buNone/>
                </a:pPr>
                <a:endParaRPr lang="es-MX" sz="2800" dirty="0"/>
              </a:p>
              <a:p>
                <a:pPr marL="0" indent="0" algn="ctr">
                  <a:buNone/>
                </a:pPr>
                <a14:m>
                  <m:oMath xmlns:m="http://schemas.openxmlformats.org/officeDocument/2006/math">
                    <m:r>
                      <a:rPr lang="es-MX" sz="2800" i="1">
                        <a:latin typeface="Cambria Math"/>
                      </a:rPr>
                      <m:t>𝑓</m:t>
                    </m:r>
                    <m:d>
                      <m:dPr>
                        <m:ctrlPr>
                          <a:rPr lang="es-MX" sz="2800" i="1">
                            <a:latin typeface="Cambria Math"/>
                          </a:rPr>
                        </m:ctrlPr>
                      </m:dPr>
                      <m:e>
                        <m:r>
                          <a:rPr lang="es-MX" sz="2800" i="1">
                            <a:latin typeface="Cambria Math"/>
                          </a:rPr>
                          <m:t>𝑥</m:t>
                        </m:r>
                      </m:e>
                    </m:d>
                    <m:r>
                      <a:rPr lang="es-MX" sz="2800" i="1">
                        <a:latin typeface="Cambria Math"/>
                      </a:rPr>
                      <m:t>+</m:t>
                    </m:r>
                    <m:f>
                      <m:fPr>
                        <m:ctrlPr>
                          <a:rPr lang="es-MX" sz="2800" i="1">
                            <a:latin typeface="Cambria Math"/>
                          </a:rPr>
                        </m:ctrlPr>
                      </m:fPr>
                      <m:num>
                        <m:r>
                          <a:rPr lang="es-MX" sz="2800" i="1">
                            <a:latin typeface="Cambria Math"/>
                          </a:rPr>
                          <m:t>𝑟</m:t>
                        </m:r>
                      </m:num>
                      <m:den>
                        <m:r>
                          <a:rPr lang="es-MX" sz="2800" i="1">
                            <a:latin typeface="Cambria Math"/>
                          </a:rPr>
                          <m:t>2</m:t>
                        </m:r>
                        <m:r>
                          <a:rPr lang="es-MX" sz="2800" i="1">
                            <a:latin typeface="Cambria Math"/>
                          </a:rPr>
                          <m:t>𝑘</m:t>
                        </m:r>
                      </m:den>
                    </m:f>
                    <m:sSup>
                      <m:sSupPr>
                        <m:ctrlPr>
                          <a:rPr lang="es-MX" sz="2800" i="1">
                            <a:latin typeface="Cambria Math"/>
                          </a:rPr>
                        </m:ctrlPr>
                      </m:sSupPr>
                      <m:e>
                        <m:r>
                          <a:rPr lang="es-MX" sz="2800" i="1">
                            <a:latin typeface="Cambria Math"/>
                          </a:rPr>
                          <m:t>𝑥</m:t>
                        </m:r>
                      </m:e>
                      <m:sup>
                        <m:r>
                          <a:rPr lang="es-MX" sz="2800" i="1">
                            <a:latin typeface="Cambria Math"/>
                          </a:rPr>
                          <m:t>2</m:t>
                        </m:r>
                      </m:sup>
                    </m:sSup>
                    <m:r>
                      <a:rPr lang="es-MX" sz="2800" i="1">
                        <a:latin typeface="Cambria Math"/>
                      </a:rPr>
                      <m:t>−</m:t>
                    </m:r>
                    <m:d>
                      <m:dPr>
                        <m:ctrlPr>
                          <a:rPr lang="es-MX" sz="2800" i="1">
                            <a:latin typeface="Cambria Math"/>
                          </a:rPr>
                        </m:ctrlPr>
                      </m:dPr>
                      <m:e>
                        <m:f>
                          <m:fPr>
                            <m:ctrlPr>
                              <a:rPr lang="es-MX" sz="2800" i="1">
                                <a:latin typeface="Cambria Math"/>
                              </a:rPr>
                            </m:ctrlPr>
                          </m:fPr>
                          <m:num>
                            <m:r>
                              <a:rPr lang="es-MX" sz="2800" i="1">
                                <a:latin typeface="Cambria Math"/>
                              </a:rPr>
                              <m:t>𝑟</m:t>
                            </m:r>
                          </m:num>
                          <m:den>
                            <m:r>
                              <a:rPr lang="es-MX" sz="2800" i="1">
                                <a:latin typeface="Cambria Math"/>
                              </a:rPr>
                              <m:t>2</m:t>
                            </m:r>
                            <m:r>
                              <a:rPr lang="es-MX" sz="2800" i="1">
                                <a:latin typeface="Cambria Math"/>
                              </a:rPr>
                              <m:t>𝑘</m:t>
                            </m:r>
                          </m:den>
                        </m:f>
                        <m:r>
                          <a:rPr lang="es-MX" sz="2800" i="1">
                            <a:latin typeface="Cambria Math"/>
                          </a:rPr>
                          <m:t>+</m:t>
                        </m:r>
                        <m:sSub>
                          <m:sSubPr>
                            <m:ctrlPr>
                              <a:rPr lang="es-MX" sz="2800" i="1">
                                <a:latin typeface="Cambria Math"/>
                              </a:rPr>
                            </m:ctrlPr>
                          </m:sSubPr>
                          <m:e>
                            <m:r>
                              <a:rPr lang="es-MX" sz="2800" i="1">
                                <a:latin typeface="Cambria Math"/>
                              </a:rPr>
                              <m:t>𝑢</m:t>
                            </m:r>
                          </m:e>
                          <m:sub>
                            <m:r>
                              <a:rPr lang="es-MX" sz="2800" i="1">
                                <a:latin typeface="Cambria Math"/>
                              </a:rPr>
                              <m:t>𝑜</m:t>
                            </m:r>
                          </m:sub>
                        </m:sSub>
                      </m:e>
                    </m:d>
                    <m:r>
                      <a:rPr lang="es-MX" sz="2800" i="1">
                        <a:latin typeface="Cambria Math"/>
                      </a:rPr>
                      <m:t>𝑥</m:t>
                    </m:r>
                    <m:r>
                      <a:rPr lang="es-MX" sz="2800" i="1">
                        <a:latin typeface="Cambria Math"/>
                      </a:rPr>
                      <m:t>=</m:t>
                    </m:r>
                    <m:d>
                      <m:dPr>
                        <m:begChr m:val="["/>
                        <m:endChr m:val="]"/>
                        <m:ctrlPr>
                          <a:rPr lang="es-MX" sz="2800" i="1">
                            <a:latin typeface="Cambria Math"/>
                          </a:rPr>
                        </m:ctrlPr>
                      </m:dPr>
                      <m:e>
                        <m:sSub>
                          <m:sSubPr>
                            <m:ctrlPr>
                              <a:rPr lang="es-MX" sz="2800" i="1">
                                <a:latin typeface="Cambria Math"/>
                              </a:rPr>
                            </m:ctrlPr>
                          </m:sSubPr>
                          <m:e>
                            <m:r>
                              <a:rPr lang="es-MX" sz="2800" i="1">
                                <a:latin typeface="Cambria Math"/>
                              </a:rPr>
                              <m:t>𝑐</m:t>
                            </m:r>
                          </m:e>
                          <m:sub>
                            <m:r>
                              <a:rPr lang="es-MX" sz="2800" i="1">
                                <a:latin typeface="Cambria Math"/>
                              </a:rPr>
                              <m:t>2</m:t>
                            </m:r>
                          </m:sub>
                        </m:sSub>
                        <m:r>
                          <a:rPr lang="es-MX" sz="2800" i="1">
                            <a:latin typeface="Cambria Math"/>
                          </a:rPr>
                          <m:t>𝑠𝑒𝑛</m:t>
                        </m:r>
                        <m:r>
                          <a:rPr lang="es-MX" sz="2800" b="0" i="1" smtClean="0">
                            <a:latin typeface="Cambria Math"/>
                          </a:rPr>
                          <m:t>  </m:t>
                        </m:r>
                        <m:r>
                          <a:rPr lang="es-MX" sz="2800" i="1">
                            <a:latin typeface="Cambria Math"/>
                          </a:rPr>
                          <m:t>𝑛</m:t>
                        </m:r>
                        <m:r>
                          <a:rPr lang="es-MX" sz="2800" i="1">
                            <a:latin typeface="Cambria Math"/>
                          </a:rPr>
                          <m:t>𝜋</m:t>
                        </m:r>
                        <m:r>
                          <a:rPr lang="es-MX" sz="2800" i="1">
                            <a:latin typeface="Cambria Math"/>
                          </a:rPr>
                          <m:t>𝑥</m:t>
                        </m:r>
                        <m:r>
                          <a:rPr lang="es-MX" sz="2800" b="0" i="1" smtClean="0">
                            <a:latin typeface="Cambria Math"/>
                          </a:rPr>
                          <m:t> </m:t>
                        </m:r>
                      </m:e>
                    </m:d>
                    <m:sSub>
                      <m:sSubPr>
                        <m:ctrlPr>
                          <a:rPr lang="es-MX" sz="2800" i="1">
                            <a:latin typeface="Cambria Math"/>
                          </a:rPr>
                        </m:ctrlPr>
                      </m:sSubPr>
                      <m:e>
                        <m:r>
                          <a:rPr lang="es-MX" sz="2800" i="1">
                            <a:latin typeface="Cambria Math"/>
                          </a:rPr>
                          <m:t>𝑐</m:t>
                        </m:r>
                      </m:e>
                      <m:sub>
                        <m:r>
                          <a:rPr lang="es-MX" sz="2800" i="1">
                            <a:latin typeface="Cambria Math"/>
                          </a:rPr>
                          <m:t>4</m:t>
                        </m:r>
                      </m:sub>
                    </m:sSub>
                    <m:sSup>
                      <m:sSupPr>
                        <m:ctrlPr>
                          <a:rPr lang="es-MX" sz="2800" i="1">
                            <a:latin typeface="Cambria Math"/>
                          </a:rPr>
                        </m:ctrlPr>
                      </m:sSupPr>
                      <m:e>
                        <m:r>
                          <a:rPr lang="es-MX" sz="2800" i="1">
                            <a:latin typeface="Cambria Math"/>
                          </a:rPr>
                          <m:t>𝑒</m:t>
                        </m:r>
                      </m:e>
                      <m:sup>
                        <m:r>
                          <a:rPr lang="es-MX" sz="2800" i="1">
                            <a:latin typeface="Cambria Math"/>
                          </a:rPr>
                          <m:t>0</m:t>
                        </m:r>
                      </m:sup>
                    </m:sSup>
                  </m:oMath>
                </a14:m>
                <a:r>
                  <a:rPr lang="es-MX" sz="2800" dirty="0"/>
                  <a:t>                                     </a:t>
                </a:r>
                <a:endParaRPr lang="es-MX" sz="2800" dirty="0" smtClean="0"/>
              </a:p>
              <a:p>
                <a:pPr marL="0" indent="0">
                  <a:buNone/>
                </a:pPr>
                <a:endParaRPr lang="es-MX" sz="2800" i="1" dirty="0"/>
              </a:p>
              <a:p>
                <a:pPr marL="0" indent="0">
                  <a:buNone/>
                </a:pPr>
                <a14:m>
                  <m:oMathPara xmlns:m="http://schemas.openxmlformats.org/officeDocument/2006/math">
                    <m:oMathParaPr>
                      <m:jc m:val="centerGroup"/>
                    </m:oMathParaPr>
                    <m:oMath xmlns:m="http://schemas.openxmlformats.org/officeDocument/2006/math">
                      <m:sSub>
                        <m:sSubPr>
                          <m:ctrlPr>
                            <a:rPr lang="es-MX" sz="2800" i="1">
                              <a:latin typeface="Cambria Math"/>
                            </a:rPr>
                          </m:ctrlPr>
                        </m:sSubPr>
                        <m:e>
                          <m:r>
                            <a:rPr lang="es-MX" sz="2800" i="1">
                              <a:latin typeface="Cambria Math"/>
                            </a:rPr>
                            <m:t>𝑐</m:t>
                          </m:r>
                        </m:e>
                        <m:sub>
                          <m:r>
                            <a:rPr lang="es-MX" sz="2800" i="1">
                              <a:latin typeface="Cambria Math"/>
                            </a:rPr>
                            <m:t>2</m:t>
                          </m:r>
                        </m:sub>
                      </m:sSub>
                      <m:sSub>
                        <m:sSubPr>
                          <m:ctrlPr>
                            <a:rPr lang="es-MX" sz="2800" i="1">
                              <a:latin typeface="Cambria Math"/>
                            </a:rPr>
                          </m:ctrlPr>
                        </m:sSubPr>
                        <m:e>
                          <m:r>
                            <a:rPr lang="es-MX" sz="2800" i="1">
                              <a:latin typeface="Cambria Math"/>
                            </a:rPr>
                            <m:t>𝑐</m:t>
                          </m:r>
                        </m:e>
                        <m:sub>
                          <m:r>
                            <a:rPr lang="es-MX" sz="2800" i="1">
                              <a:latin typeface="Cambria Math"/>
                            </a:rPr>
                            <m:t>4</m:t>
                          </m:r>
                        </m:sub>
                      </m:sSub>
                      <m:r>
                        <a:rPr lang="es-MX" sz="2800" i="1">
                          <a:latin typeface="Cambria Math"/>
                        </a:rPr>
                        <m:t>=</m:t>
                      </m:r>
                      <m:sSub>
                        <m:sSubPr>
                          <m:ctrlPr>
                            <a:rPr lang="es-MX" sz="2800" i="1">
                              <a:latin typeface="Cambria Math"/>
                            </a:rPr>
                          </m:ctrlPr>
                        </m:sSubPr>
                        <m:e>
                          <m:r>
                            <a:rPr lang="es-MX" sz="2800" i="1">
                              <a:latin typeface="Cambria Math"/>
                            </a:rPr>
                            <m:t>𝐵</m:t>
                          </m:r>
                        </m:e>
                        <m:sub>
                          <m:r>
                            <a:rPr lang="es-MX" sz="2800" i="1">
                              <a:latin typeface="Cambria Math"/>
                            </a:rPr>
                            <m:t>𝑛</m:t>
                          </m:r>
                        </m:sub>
                      </m:sSub>
                    </m:oMath>
                  </m:oMathPara>
                </a14:m>
                <a:endParaRPr lang="es-MX" sz="2800" dirty="0"/>
              </a:p>
              <a:p>
                <a:pPr marL="0" indent="0">
                  <a:buNone/>
                </a:pPr>
                <a:endParaRPr lang="es-MX" sz="28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67544" y="1196752"/>
                <a:ext cx="8280920" cy="5616624"/>
              </a:xfrm>
              <a:blipFill rotWithShape="1">
                <a:blip r:embed="rId2"/>
                <a:stretch>
                  <a:fillRect l="-1546"/>
                </a:stretch>
              </a:blipFill>
            </p:spPr>
            <p:txBody>
              <a:bodyPr/>
              <a:lstStyle/>
              <a:p>
                <a:r>
                  <a:rPr lang="es-MX">
                    <a:noFill/>
                  </a:rPr>
                  <a:t> </a:t>
                </a:r>
              </a:p>
            </p:txBody>
          </p:sp>
        </mc:Fallback>
      </mc:AlternateContent>
    </p:spTree>
    <p:extLst>
      <p:ext uri="{BB962C8B-B14F-4D97-AF65-F5344CB8AC3E}">
        <p14:creationId xmlns:p14="http://schemas.microsoft.com/office/powerpoint/2010/main" val="7685549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67544" y="1052736"/>
                <a:ext cx="8229600" cy="5616624"/>
              </a:xfrm>
            </p:spPr>
            <p:txBody>
              <a:bodyPr>
                <a:noAutofit/>
              </a:bodyPr>
              <a:lstStyle/>
              <a:p>
                <a:pPr marL="0" indent="0">
                  <a:buNone/>
                </a:pPr>
                <a14:m>
                  <m:oMathPara xmlns:m="http://schemas.openxmlformats.org/officeDocument/2006/math">
                    <m:oMathParaPr>
                      <m:jc m:val="centerGroup"/>
                    </m:oMathParaPr>
                    <m:oMath xmlns:m="http://schemas.openxmlformats.org/officeDocument/2006/math">
                      <m:r>
                        <a:rPr lang="es-MX" sz="2800" b="1" i="1" smtClean="0">
                          <a:latin typeface="Cambria Math"/>
                        </a:rPr>
                        <m:t>𝒗</m:t>
                      </m:r>
                      <m:d>
                        <m:dPr>
                          <m:ctrlPr>
                            <a:rPr lang="es-MX" sz="2800" b="1" i="1">
                              <a:latin typeface="Cambria Math"/>
                            </a:rPr>
                          </m:ctrlPr>
                        </m:dPr>
                        <m:e>
                          <m:r>
                            <a:rPr lang="es-MX" sz="2800" b="1" i="1">
                              <a:latin typeface="Cambria Math"/>
                            </a:rPr>
                            <m:t>𝒙</m:t>
                          </m:r>
                          <m:r>
                            <a:rPr lang="es-MX" sz="2800" b="1" i="1">
                              <a:latin typeface="Cambria Math"/>
                            </a:rPr>
                            <m:t>,</m:t>
                          </m:r>
                          <m:r>
                            <a:rPr lang="es-MX" sz="2800" b="1" i="1">
                              <a:latin typeface="Cambria Math"/>
                            </a:rPr>
                            <m:t>𝒕</m:t>
                          </m:r>
                        </m:e>
                      </m:d>
                      <m:r>
                        <a:rPr lang="es-MX" sz="2800" b="1" i="1">
                          <a:latin typeface="Cambria Math"/>
                        </a:rPr>
                        <m:t>=</m:t>
                      </m:r>
                      <m:nary>
                        <m:naryPr>
                          <m:chr m:val="∑"/>
                          <m:limLoc m:val="undOvr"/>
                          <m:ctrlPr>
                            <a:rPr lang="es-MX" sz="2800" b="1" i="1">
                              <a:latin typeface="Cambria Math"/>
                            </a:rPr>
                          </m:ctrlPr>
                        </m:naryPr>
                        <m:sub>
                          <m:r>
                            <a:rPr lang="es-MX" sz="2800" b="1" i="1">
                              <a:latin typeface="Cambria Math"/>
                            </a:rPr>
                            <m:t>𝒏</m:t>
                          </m:r>
                          <m:r>
                            <a:rPr lang="es-MX" sz="2800" b="1" i="1">
                              <a:latin typeface="Cambria Math"/>
                            </a:rPr>
                            <m:t>=</m:t>
                          </m:r>
                          <m:r>
                            <a:rPr lang="es-MX" sz="2800" b="1" i="1">
                              <a:latin typeface="Cambria Math"/>
                            </a:rPr>
                            <m:t>𝟏</m:t>
                          </m:r>
                        </m:sub>
                        <m:sup>
                          <m:r>
                            <a:rPr lang="es-MX" sz="2800" b="1" i="1">
                              <a:latin typeface="Cambria Math"/>
                            </a:rPr>
                            <m:t>∞</m:t>
                          </m:r>
                        </m:sup>
                        <m:e>
                          <m:sSub>
                            <m:sSubPr>
                              <m:ctrlPr>
                                <a:rPr lang="es-MX" sz="2800" b="1" i="1">
                                  <a:latin typeface="Cambria Math"/>
                                </a:rPr>
                              </m:ctrlPr>
                            </m:sSubPr>
                            <m:e>
                              <m:r>
                                <a:rPr lang="es-MX" sz="2800" b="1" i="1">
                                  <a:latin typeface="Cambria Math"/>
                                </a:rPr>
                                <m:t>𝑩</m:t>
                              </m:r>
                            </m:e>
                            <m:sub>
                              <m:r>
                                <a:rPr lang="es-MX" sz="2800" b="1" i="1">
                                  <a:latin typeface="Cambria Math"/>
                                </a:rPr>
                                <m:t>𝒏</m:t>
                              </m:r>
                            </m:sub>
                          </m:sSub>
                          <m:sSup>
                            <m:sSupPr>
                              <m:ctrlPr>
                                <a:rPr lang="es-MX" sz="2800" b="1" i="1">
                                  <a:latin typeface="Cambria Math"/>
                                </a:rPr>
                              </m:ctrlPr>
                            </m:sSupPr>
                            <m:e>
                              <m:r>
                                <a:rPr lang="es-MX" sz="2800" b="1" i="1">
                                  <a:latin typeface="Cambria Math"/>
                                </a:rPr>
                                <m:t>𝒆</m:t>
                              </m:r>
                            </m:e>
                            <m:sup>
                              <m:r>
                                <a:rPr lang="es-MX" sz="2800" b="1" i="1">
                                  <a:latin typeface="Cambria Math"/>
                                </a:rPr>
                                <m:t>−</m:t>
                              </m:r>
                              <m:sSup>
                                <m:sSupPr>
                                  <m:ctrlPr>
                                    <a:rPr lang="es-MX" sz="2800" b="1" i="1">
                                      <a:latin typeface="Cambria Math"/>
                                    </a:rPr>
                                  </m:ctrlPr>
                                </m:sSupPr>
                                <m:e>
                                  <m:r>
                                    <a:rPr lang="es-MX" sz="2800" b="1" i="1">
                                      <a:latin typeface="Cambria Math"/>
                                    </a:rPr>
                                    <m:t>(</m:t>
                                  </m:r>
                                  <m:r>
                                    <a:rPr lang="es-MX" sz="2800" b="1" i="1">
                                      <a:latin typeface="Cambria Math"/>
                                    </a:rPr>
                                    <m:t>𝒏</m:t>
                                  </m:r>
                                  <m:r>
                                    <a:rPr lang="es-MX" sz="2800" b="1" i="1">
                                      <a:latin typeface="Cambria Math"/>
                                    </a:rPr>
                                    <m:t>𝝅</m:t>
                                  </m:r>
                                  <m:r>
                                    <a:rPr lang="es-MX" sz="2800" b="1" i="1">
                                      <a:latin typeface="Cambria Math"/>
                                    </a:rPr>
                                    <m:t>)</m:t>
                                  </m:r>
                                </m:e>
                                <m:sup>
                                  <m:r>
                                    <a:rPr lang="es-MX" sz="2800" b="1" i="1">
                                      <a:latin typeface="Cambria Math"/>
                                    </a:rPr>
                                    <m:t>𝟐</m:t>
                                  </m:r>
                                </m:sup>
                              </m:sSup>
                              <m:r>
                                <a:rPr lang="es-MX" sz="2800" b="1" i="1">
                                  <a:latin typeface="Cambria Math"/>
                                </a:rPr>
                                <m:t>𝒌𝒕</m:t>
                              </m:r>
                            </m:sup>
                          </m:sSup>
                          <m:r>
                            <a:rPr lang="es-MX" sz="2800" b="1" i="1">
                              <a:latin typeface="Cambria Math"/>
                            </a:rPr>
                            <m:t>𝒔𝒆𝒏</m:t>
                          </m:r>
                          <m:r>
                            <a:rPr lang="es-MX" sz="2800" b="1" i="1" smtClean="0">
                              <a:latin typeface="Cambria Math"/>
                            </a:rPr>
                            <m:t> </m:t>
                          </m:r>
                          <m:r>
                            <a:rPr lang="es-MX" sz="2800" b="1" i="1">
                              <a:latin typeface="Cambria Math"/>
                            </a:rPr>
                            <m:t>𝒏</m:t>
                          </m:r>
                          <m:r>
                            <a:rPr lang="es-MX" sz="2800" b="1" i="1">
                              <a:latin typeface="Cambria Math"/>
                            </a:rPr>
                            <m:t>𝝅</m:t>
                          </m:r>
                          <m:r>
                            <a:rPr lang="es-MX" sz="2800" b="1" i="1">
                              <a:latin typeface="Cambria Math"/>
                            </a:rPr>
                            <m:t>𝒙</m:t>
                          </m:r>
                        </m:e>
                      </m:nary>
                    </m:oMath>
                  </m:oMathPara>
                </a14:m>
                <a:endParaRPr lang="es-MX" sz="2800" b="1" dirty="0"/>
              </a:p>
              <a:p>
                <a:pPr marL="0" indent="0">
                  <a:buNone/>
                </a:pPr>
                <a:r>
                  <a:rPr lang="es-MX" sz="2800" dirty="0"/>
                  <a:t>Donde  </a:t>
                </a:r>
                <a:endParaRPr lang="es-MX" sz="2800" dirty="0" smtClean="0"/>
              </a:p>
              <a:p>
                <a:pPr marL="0" indent="0">
                  <a:buNone/>
                </a:pPr>
                <a:endParaRPr lang="es-MX" sz="2800" dirty="0" smtClean="0"/>
              </a:p>
              <a:p>
                <a:pPr marL="0" indent="0">
                  <a:buNone/>
                </a:pPr>
                <a:r>
                  <a:rPr lang="es-MX" sz="2800" dirty="0" smtClean="0"/>
                  <a:t>   </a:t>
                </a:r>
                <a14:m>
                  <m:oMath xmlns:m="http://schemas.openxmlformats.org/officeDocument/2006/math">
                    <m:sSub>
                      <m:sSubPr>
                        <m:ctrlPr>
                          <a:rPr lang="es-MX" sz="2800" i="1">
                            <a:latin typeface="Cambria Math"/>
                          </a:rPr>
                        </m:ctrlPr>
                      </m:sSubPr>
                      <m:e>
                        <m:r>
                          <a:rPr lang="es-MX" sz="2800" i="1">
                            <a:latin typeface="Cambria Math"/>
                          </a:rPr>
                          <m:t>𝐵</m:t>
                        </m:r>
                      </m:e>
                      <m:sub>
                        <m:r>
                          <a:rPr lang="es-MX" sz="2800" i="1">
                            <a:latin typeface="Cambria Math"/>
                          </a:rPr>
                          <m:t>𝑛</m:t>
                        </m:r>
                      </m:sub>
                    </m:sSub>
                    <m:r>
                      <a:rPr lang="es-MX" sz="2800" i="1">
                        <a:latin typeface="Cambria Math"/>
                      </a:rPr>
                      <m:t>=2</m:t>
                    </m:r>
                    <m:nary>
                      <m:naryPr>
                        <m:limLoc m:val="undOvr"/>
                        <m:ctrlPr>
                          <a:rPr lang="es-MX" sz="2800" i="1">
                            <a:latin typeface="Cambria Math"/>
                          </a:rPr>
                        </m:ctrlPr>
                      </m:naryPr>
                      <m:sub>
                        <m:r>
                          <a:rPr lang="es-MX" sz="2800" i="1">
                            <a:latin typeface="Cambria Math"/>
                          </a:rPr>
                          <m:t>0</m:t>
                        </m:r>
                      </m:sub>
                      <m:sup>
                        <m:r>
                          <a:rPr lang="es-MX" sz="2800" i="1">
                            <a:latin typeface="Cambria Math"/>
                          </a:rPr>
                          <m:t>1</m:t>
                        </m:r>
                      </m:sup>
                      <m:e>
                        <m:d>
                          <m:dPr>
                            <m:begChr m:val="["/>
                            <m:endChr m:val="]"/>
                            <m:ctrlPr>
                              <a:rPr lang="es-MX" sz="2800" i="1">
                                <a:latin typeface="Cambria Math"/>
                              </a:rPr>
                            </m:ctrlPr>
                          </m:dPr>
                          <m:e>
                            <m:r>
                              <a:rPr lang="es-MX" sz="2800" i="1">
                                <a:latin typeface="Cambria Math"/>
                              </a:rPr>
                              <m:t>𝑓</m:t>
                            </m:r>
                            <m:d>
                              <m:dPr>
                                <m:ctrlPr>
                                  <a:rPr lang="es-MX" sz="2800" i="1">
                                    <a:latin typeface="Cambria Math"/>
                                  </a:rPr>
                                </m:ctrlPr>
                              </m:dPr>
                              <m:e>
                                <m:r>
                                  <a:rPr lang="es-MX" sz="2800" i="1">
                                    <a:latin typeface="Cambria Math"/>
                                  </a:rPr>
                                  <m:t>𝑥</m:t>
                                </m:r>
                              </m:e>
                            </m:d>
                            <m:r>
                              <a:rPr lang="es-MX" sz="2800" i="1">
                                <a:latin typeface="Cambria Math"/>
                              </a:rPr>
                              <m:t>+</m:t>
                            </m:r>
                            <m:f>
                              <m:fPr>
                                <m:ctrlPr>
                                  <a:rPr lang="es-MX" sz="2800" i="1">
                                    <a:latin typeface="Cambria Math"/>
                                  </a:rPr>
                                </m:ctrlPr>
                              </m:fPr>
                              <m:num>
                                <m:r>
                                  <a:rPr lang="es-MX" sz="2800" i="1">
                                    <a:latin typeface="Cambria Math"/>
                                  </a:rPr>
                                  <m:t>𝑟</m:t>
                                </m:r>
                              </m:num>
                              <m:den>
                                <m:r>
                                  <a:rPr lang="es-MX" sz="2800" i="1">
                                    <a:latin typeface="Cambria Math"/>
                                  </a:rPr>
                                  <m:t>2</m:t>
                                </m:r>
                                <m:r>
                                  <a:rPr lang="es-MX" sz="2800" i="1">
                                    <a:latin typeface="Cambria Math"/>
                                  </a:rPr>
                                  <m:t>𝑘</m:t>
                                </m:r>
                              </m:den>
                            </m:f>
                            <m:sSup>
                              <m:sSupPr>
                                <m:ctrlPr>
                                  <a:rPr lang="es-MX" sz="2800" i="1">
                                    <a:latin typeface="Cambria Math"/>
                                  </a:rPr>
                                </m:ctrlPr>
                              </m:sSupPr>
                              <m:e>
                                <m:r>
                                  <a:rPr lang="es-MX" sz="2800" i="1">
                                    <a:latin typeface="Cambria Math"/>
                                  </a:rPr>
                                  <m:t>𝑥</m:t>
                                </m:r>
                              </m:e>
                              <m:sup>
                                <m:r>
                                  <a:rPr lang="es-MX" sz="2800" i="1">
                                    <a:latin typeface="Cambria Math"/>
                                  </a:rPr>
                                  <m:t>2</m:t>
                                </m:r>
                              </m:sup>
                            </m:sSup>
                            <m:r>
                              <a:rPr lang="es-MX" sz="2800" i="1">
                                <a:latin typeface="Cambria Math"/>
                              </a:rPr>
                              <m:t>−</m:t>
                            </m:r>
                            <m:d>
                              <m:dPr>
                                <m:ctrlPr>
                                  <a:rPr lang="es-MX" sz="2800" i="1">
                                    <a:latin typeface="Cambria Math"/>
                                  </a:rPr>
                                </m:ctrlPr>
                              </m:dPr>
                              <m:e>
                                <m:f>
                                  <m:fPr>
                                    <m:ctrlPr>
                                      <a:rPr lang="es-MX" sz="2800" i="1">
                                        <a:latin typeface="Cambria Math"/>
                                      </a:rPr>
                                    </m:ctrlPr>
                                  </m:fPr>
                                  <m:num>
                                    <m:r>
                                      <a:rPr lang="es-MX" sz="2800" i="1">
                                        <a:latin typeface="Cambria Math"/>
                                      </a:rPr>
                                      <m:t>𝑟</m:t>
                                    </m:r>
                                  </m:num>
                                  <m:den>
                                    <m:r>
                                      <a:rPr lang="es-MX" sz="2800" i="1">
                                        <a:latin typeface="Cambria Math"/>
                                      </a:rPr>
                                      <m:t>2</m:t>
                                    </m:r>
                                    <m:r>
                                      <a:rPr lang="es-MX" sz="2800" i="1">
                                        <a:latin typeface="Cambria Math"/>
                                      </a:rPr>
                                      <m:t>𝑘</m:t>
                                    </m:r>
                                  </m:den>
                                </m:f>
                                <m:r>
                                  <a:rPr lang="es-MX" sz="2800" i="1">
                                    <a:latin typeface="Cambria Math"/>
                                  </a:rPr>
                                  <m:t>+</m:t>
                                </m:r>
                                <m:sSub>
                                  <m:sSubPr>
                                    <m:ctrlPr>
                                      <a:rPr lang="es-MX" sz="2800" i="1">
                                        <a:latin typeface="Cambria Math"/>
                                      </a:rPr>
                                    </m:ctrlPr>
                                  </m:sSubPr>
                                  <m:e>
                                    <m:r>
                                      <a:rPr lang="es-MX" sz="2800" i="1">
                                        <a:latin typeface="Cambria Math"/>
                                      </a:rPr>
                                      <m:t>𝑢</m:t>
                                    </m:r>
                                  </m:e>
                                  <m:sub>
                                    <m:r>
                                      <a:rPr lang="es-MX" sz="2800" i="1">
                                        <a:latin typeface="Cambria Math"/>
                                      </a:rPr>
                                      <m:t>𝑜</m:t>
                                    </m:r>
                                  </m:sub>
                                </m:sSub>
                              </m:e>
                            </m:d>
                            <m:r>
                              <a:rPr lang="es-MX" sz="2800" i="1">
                                <a:latin typeface="Cambria Math"/>
                              </a:rPr>
                              <m:t>𝑥</m:t>
                            </m:r>
                          </m:e>
                        </m:d>
                      </m:e>
                    </m:nary>
                    <m:r>
                      <a:rPr lang="es-MX" sz="2800" i="1">
                        <a:latin typeface="Cambria Math"/>
                      </a:rPr>
                      <m:t>𝑠𝑒𝑛</m:t>
                    </m:r>
                    <m:r>
                      <a:rPr lang="es-MX" sz="2800" b="0" i="1" smtClean="0">
                        <a:latin typeface="Cambria Math"/>
                      </a:rPr>
                      <m:t> </m:t>
                    </m:r>
                    <m:r>
                      <a:rPr lang="es-MX" sz="2800" i="1">
                        <a:latin typeface="Cambria Math"/>
                      </a:rPr>
                      <m:t>𝑛</m:t>
                    </m:r>
                    <m:r>
                      <a:rPr lang="es-MX" sz="2800" i="1">
                        <a:latin typeface="Cambria Math"/>
                      </a:rPr>
                      <m:t>𝜋</m:t>
                    </m:r>
                    <m:r>
                      <a:rPr lang="es-MX" sz="2800" i="1">
                        <a:latin typeface="Cambria Math"/>
                      </a:rPr>
                      <m:t>𝑥</m:t>
                    </m:r>
                    <m:r>
                      <a:rPr lang="es-MX" sz="2800" b="0" i="1" smtClean="0">
                        <a:latin typeface="Cambria Math"/>
                      </a:rPr>
                      <m:t> </m:t>
                    </m:r>
                    <m:r>
                      <a:rPr lang="es-MX" sz="2800" i="1">
                        <a:latin typeface="Cambria Math"/>
                      </a:rPr>
                      <m:t>𝑑𝑥</m:t>
                    </m:r>
                  </m:oMath>
                </a14:m>
                <a:r>
                  <a:rPr lang="es-MX" sz="2800" dirty="0"/>
                  <a:t> </a:t>
                </a:r>
                <a:endParaRPr lang="es-MX" sz="2800" dirty="0" smtClean="0"/>
              </a:p>
              <a:p>
                <a:pPr marL="0" indent="0">
                  <a:buNone/>
                </a:pPr>
                <a:endParaRPr lang="es-MX" sz="2800" dirty="0"/>
              </a:p>
              <a:p>
                <a:pPr marL="0" indent="0">
                  <a:buNone/>
                </a:pPr>
                <a:r>
                  <a:rPr lang="es-MX" sz="2800" dirty="0"/>
                  <a:t>Como     </a:t>
                </a:r>
                <a14:m>
                  <m:oMath xmlns:m="http://schemas.openxmlformats.org/officeDocument/2006/math">
                    <m:r>
                      <a:rPr lang="es-MX" sz="2800" i="1">
                        <a:latin typeface="Cambria Math"/>
                      </a:rPr>
                      <m:t>𝑢</m:t>
                    </m:r>
                    <m:d>
                      <m:dPr>
                        <m:ctrlPr>
                          <a:rPr lang="es-MX" sz="2800" i="1">
                            <a:latin typeface="Cambria Math"/>
                          </a:rPr>
                        </m:ctrlPr>
                      </m:dPr>
                      <m:e>
                        <m:r>
                          <a:rPr lang="es-MX" sz="2800" i="1">
                            <a:latin typeface="Cambria Math"/>
                          </a:rPr>
                          <m:t>𝑥</m:t>
                        </m:r>
                        <m:r>
                          <a:rPr lang="es-MX" sz="2800" i="1">
                            <a:latin typeface="Cambria Math"/>
                          </a:rPr>
                          <m:t>,</m:t>
                        </m:r>
                        <m:r>
                          <a:rPr lang="es-MX" sz="2800" i="1">
                            <a:latin typeface="Cambria Math"/>
                          </a:rPr>
                          <m:t>𝑡</m:t>
                        </m:r>
                      </m:e>
                    </m:d>
                    <m:r>
                      <a:rPr lang="es-MX" sz="2800" i="1">
                        <a:latin typeface="Cambria Math"/>
                      </a:rPr>
                      <m:t>=</m:t>
                    </m:r>
                    <m:r>
                      <a:rPr lang="es-MX" sz="2800" i="1">
                        <a:latin typeface="Cambria Math"/>
                      </a:rPr>
                      <m:t>𝑣</m:t>
                    </m:r>
                    <m:d>
                      <m:dPr>
                        <m:ctrlPr>
                          <a:rPr lang="es-MX" sz="2800" i="1">
                            <a:latin typeface="Cambria Math"/>
                          </a:rPr>
                        </m:ctrlPr>
                      </m:dPr>
                      <m:e>
                        <m:r>
                          <a:rPr lang="es-MX" sz="2800" i="1">
                            <a:latin typeface="Cambria Math"/>
                          </a:rPr>
                          <m:t>𝑥</m:t>
                        </m:r>
                        <m:r>
                          <a:rPr lang="es-MX" sz="2800" i="1">
                            <a:latin typeface="Cambria Math"/>
                          </a:rPr>
                          <m:t>,</m:t>
                        </m:r>
                        <m:r>
                          <a:rPr lang="es-MX" sz="2800" i="1">
                            <a:latin typeface="Cambria Math"/>
                          </a:rPr>
                          <m:t>𝑡</m:t>
                        </m:r>
                      </m:e>
                    </m:d>
                    <m:r>
                      <a:rPr lang="es-MX" sz="2800" i="1">
                        <a:latin typeface="Cambria Math"/>
                      </a:rPr>
                      <m:t>+</m:t>
                    </m:r>
                    <m:r>
                      <a:rPr lang="es-MX" sz="2800" i="1">
                        <a:latin typeface="Cambria Math"/>
                      </a:rPr>
                      <m:t>𝛹</m:t>
                    </m:r>
                    <m:r>
                      <a:rPr lang="es-MX" sz="2800" i="1">
                        <a:latin typeface="Cambria Math"/>
                      </a:rPr>
                      <m:t>(</m:t>
                    </m:r>
                    <m:r>
                      <a:rPr lang="es-MX" sz="2800" i="1">
                        <a:latin typeface="Cambria Math"/>
                      </a:rPr>
                      <m:t>𝑥</m:t>
                    </m:r>
                    <m:r>
                      <a:rPr lang="es-MX" sz="2800" i="1">
                        <a:latin typeface="Cambria Math"/>
                      </a:rPr>
                      <m:t>)</m:t>
                    </m:r>
                  </m:oMath>
                </a14:m>
                <a:endParaRPr lang="es-MX" sz="2800" dirty="0" smtClean="0"/>
              </a:p>
              <a:p>
                <a:pPr marL="0" indent="0">
                  <a:buNone/>
                </a:pPr>
                <a:endParaRPr lang="es-MX" sz="2800" dirty="0"/>
              </a:p>
              <a:p>
                <a:pPr marL="0" indent="0">
                  <a:buNone/>
                </a:pPr>
                <a14:m>
                  <m:oMathPara xmlns:m="http://schemas.openxmlformats.org/officeDocument/2006/math">
                    <m:oMathParaPr>
                      <m:jc m:val="centerGroup"/>
                    </m:oMathParaPr>
                    <m:oMath xmlns:m="http://schemas.openxmlformats.org/officeDocument/2006/math">
                      <m:r>
                        <a:rPr lang="es-MX" sz="2400" b="1" i="1" smtClean="0">
                          <a:latin typeface="Cambria Math"/>
                        </a:rPr>
                        <m:t>𝒖</m:t>
                      </m:r>
                      <m:r>
                        <a:rPr lang="es-MX" sz="2400" b="1" i="1" smtClean="0">
                          <a:latin typeface="Cambria Math"/>
                        </a:rPr>
                        <m:t>(</m:t>
                      </m:r>
                      <m:r>
                        <a:rPr lang="es-MX" sz="2400" b="1" i="1" smtClean="0">
                          <a:latin typeface="Cambria Math"/>
                        </a:rPr>
                        <m:t>𝒙</m:t>
                      </m:r>
                      <m:r>
                        <a:rPr lang="es-MX" sz="2400" b="1" i="1" smtClean="0">
                          <a:latin typeface="Cambria Math"/>
                        </a:rPr>
                        <m:t>,</m:t>
                      </m:r>
                      <m:r>
                        <a:rPr lang="es-MX" sz="2400" b="1" i="1" smtClean="0">
                          <a:latin typeface="Cambria Math"/>
                        </a:rPr>
                        <m:t>𝒕</m:t>
                      </m:r>
                      <m:r>
                        <a:rPr lang="es-MX" sz="2400" b="1" i="1" smtClean="0">
                          <a:latin typeface="Cambria Math"/>
                        </a:rPr>
                        <m:t>)=</m:t>
                      </m:r>
                      <m:nary>
                        <m:naryPr>
                          <m:chr m:val="∑"/>
                          <m:limLoc m:val="undOvr"/>
                          <m:ctrlPr>
                            <a:rPr lang="es-MX" sz="2400" b="1" i="1">
                              <a:latin typeface="Cambria Math"/>
                            </a:rPr>
                          </m:ctrlPr>
                        </m:naryPr>
                        <m:sub>
                          <m:r>
                            <a:rPr lang="es-MX" sz="2400" b="1" i="1">
                              <a:latin typeface="Cambria Math"/>
                            </a:rPr>
                            <m:t>𝒏</m:t>
                          </m:r>
                          <m:r>
                            <a:rPr lang="es-MX" sz="2400" b="1" i="1">
                              <a:latin typeface="Cambria Math"/>
                            </a:rPr>
                            <m:t>=</m:t>
                          </m:r>
                          <m:r>
                            <a:rPr lang="es-MX" sz="2400" b="1" i="1">
                              <a:latin typeface="Cambria Math"/>
                            </a:rPr>
                            <m:t>𝟏</m:t>
                          </m:r>
                        </m:sub>
                        <m:sup>
                          <m:r>
                            <a:rPr lang="es-MX" sz="2400" b="1" i="1">
                              <a:latin typeface="Cambria Math"/>
                            </a:rPr>
                            <m:t>∞</m:t>
                          </m:r>
                        </m:sup>
                        <m:e>
                          <m:sSub>
                            <m:sSubPr>
                              <m:ctrlPr>
                                <a:rPr lang="es-MX" sz="2400" b="1" i="1">
                                  <a:latin typeface="Cambria Math"/>
                                </a:rPr>
                              </m:ctrlPr>
                            </m:sSubPr>
                            <m:e>
                              <m:r>
                                <a:rPr lang="es-MX" sz="2400" b="1" i="1">
                                  <a:latin typeface="Cambria Math"/>
                                </a:rPr>
                                <m:t>𝑩</m:t>
                              </m:r>
                            </m:e>
                            <m:sub>
                              <m:r>
                                <a:rPr lang="es-MX" sz="2400" b="1" i="1">
                                  <a:latin typeface="Cambria Math"/>
                                </a:rPr>
                                <m:t>𝒏</m:t>
                              </m:r>
                            </m:sub>
                          </m:sSub>
                          <m:sSup>
                            <m:sSupPr>
                              <m:ctrlPr>
                                <a:rPr lang="es-MX" sz="2400" b="1" i="1">
                                  <a:latin typeface="Cambria Math"/>
                                </a:rPr>
                              </m:ctrlPr>
                            </m:sSupPr>
                            <m:e>
                              <m:r>
                                <a:rPr lang="es-MX" sz="2400" b="1" i="1">
                                  <a:latin typeface="Cambria Math"/>
                                </a:rPr>
                                <m:t>𝒆</m:t>
                              </m:r>
                            </m:e>
                            <m:sup>
                              <m:r>
                                <a:rPr lang="es-MX" sz="2400" b="1" i="1">
                                  <a:latin typeface="Cambria Math"/>
                                </a:rPr>
                                <m:t>−</m:t>
                              </m:r>
                              <m:sSup>
                                <m:sSupPr>
                                  <m:ctrlPr>
                                    <a:rPr lang="es-MX" sz="2400" b="1" i="1">
                                      <a:latin typeface="Cambria Math"/>
                                    </a:rPr>
                                  </m:ctrlPr>
                                </m:sSupPr>
                                <m:e>
                                  <m:r>
                                    <a:rPr lang="es-MX" sz="2400" b="1" i="1">
                                      <a:latin typeface="Cambria Math"/>
                                    </a:rPr>
                                    <m:t>(</m:t>
                                  </m:r>
                                  <m:r>
                                    <a:rPr lang="es-MX" sz="2400" b="1" i="1">
                                      <a:latin typeface="Cambria Math"/>
                                    </a:rPr>
                                    <m:t>𝒏</m:t>
                                  </m:r>
                                  <m:r>
                                    <a:rPr lang="es-MX" sz="2400" b="1" i="1">
                                      <a:latin typeface="Cambria Math"/>
                                    </a:rPr>
                                    <m:t>𝝅</m:t>
                                  </m:r>
                                  <m:r>
                                    <a:rPr lang="es-MX" sz="2400" b="1" i="1">
                                      <a:latin typeface="Cambria Math"/>
                                    </a:rPr>
                                    <m:t>)</m:t>
                                  </m:r>
                                </m:e>
                                <m:sup>
                                  <m:r>
                                    <a:rPr lang="es-MX" sz="2400" b="1" i="1">
                                      <a:latin typeface="Cambria Math"/>
                                    </a:rPr>
                                    <m:t>𝟐</m:t>
                                  </m:r>
                                </m:sup>
                              </m:sSup>
                              <m:r>
                                <a:rPr lang="es-MX" sz="2400" b="1" i="1">
                                  <a:latin typeface="Cambria Math"/>
                                </a:rPr>
                                <m:t>𝒌𝒕</m:t>
                              </m:r>
                            </m:sup>
                          </m:sSup>
                          <m:r>
                            <a:rPr lang="es-MX" sz="2400" b="1" i="1">
                              <a:latin typeface="Cambria Math"/>
                            </a:rPr>
                            <m:t>𝒔𝒆𝒏</m:t>
                          </m:r>
                          <m:r>
                            <a:rPr lang="es-MX" sz="2400" b="1" i="1" smtClean="0">
                              <a:latin typeface="Cambria Math"/>
                            </a:rPr>
                            <m:t> </m:t>
                          </m:r>
                          <m:r>
                            <a:rPr lang="es-MX" sz="2400" b="1" i="1">
                              <a:latin typeface="Cambria Math"/>
                            </a:rPr>
                            <m:t>𝒏</m:t>
                          </m:r>
                          <m:r>
                            <a:rPr lang="es-MX" sz="2400" b="1" i="1">
                              <a:latin typeface="Cambria Math"/>
                            </a:rPr>
                            <m:t>𝝅</m:t>
                          </m:r>
                          <m:r>
                            <a:rPr lang="es-MX" sz="2400" b="1" i="1">
                              <a:latin typeface="Cambria Math"/>
                            </a:rPr>
                            <m:t>𝒙</m:t>
                          </m:r>
                          <m:r>
                            <a:rPr lang="es-MX" sz="2400" b="1" i="1">
                              <a:latin typeface="Cambria Math"/>
                            </a:rPr>
                            <m:t>−</m:t>
                          </m:r>
                          <m:f>
                            <m:fPr>
                              <m:ctrlPr>
                                <a:rPr lang="es-MX" sz="2400" b="1" i="1">
                                  <a:latin typeface="Cambria Math"/>
                                </a:rPr>
                              </m:ctrlPr>
                            </m:fPr>
                            <m:num>
                              <m:r>
                                <a:rPr lang="es-MX" sz="2400" b="1" i="1">
                                  <a:latin typeface="Cambria Math"/>
                                </a:rPr>
                                <m:t>𝒓</m:t>
                              </m:r>
                            </m:num>
                            <m:den>
                              <m:r>
                                <a:rPr lang="es-MX" sz="2400" b="1" i="1">
                                  <a:latin typeface="Cambria Math"/>
                                </a:rPr>
                                <m:t>𝟐</m:t>
                              </m:r>
                              <m:r>
                                <a:rPr lang="es-MX" sz="2400" b="1" i="1">
                                  <a:latin typeface="Cambria Math"/>
                                </a:rPr>
                                <m:t>𝒌</m:t>
                              </m:r>
                            </m:den>
                          </m:f>
                          <m:sSup>
                            <m:sSupPr>
                              <m:ctrlPr>
                                <a:rPr lang="es-MX" sz="2400" b="1" i="1">
                                  <a:latin typeface="Cambria Math"/>
                                </a:rPr>
                              </m:ctrlPr>
                            </m:sSupPr>
                            <m:e>
                              <m:r>
                                <a:rPr lang="es-MX" sz="2400" b="1" i="1">
                                  <a:latin typeface="Cambria Math"/>
                                </a:rPr>
                                <m:t>𝒙</m:t>
                              </m:r>
                            </m:e>
                            <m:sup>
                              <m:r>
                                <a:rPr lang="es-MX" sz="2400" b="1" i="1">
                                  <a:latin typeface="Cambria Math"/>
                                </a:rPr>
                                <m:t>𝟐</m:t>
                              </m:r>
                            </m:sup>
                          </m:sSup>
                          <m:r>
                            <a:rPr lang="es-MX" sz="2400" b="1" i="1">
                              <a:latin typeface="Cambria Math"/>
                            </a:rPr>
                            <m:t>+</m:t>
                          </m:r>
                          <m:d>
                            <m:dPr>
                              <m:ctrlPr>
                                <a:rPr lang="es-MX" sz="2400" b="1" i="1">
                                  <a:latin typeface="Cambria Math"/>
                                </a:rPr>
                              </m:ctrlPr>
                            </m:dPr>
                            <m:e>
                              <m:f>
                                <m:fPr>
                                  <m:ctrlPr>
                                    <a:rPr lang="es-MX" sz="2400" b="1" i="1">
                                      <a:latin typeface="Cambria Math"/>
                                    </a:rPr>
                                  </m:ctrlPr>
                                </m:fPr>
                                <m:num>
                                  <m:r>
                                    <a:rPr lang="es-MX" sz="2400" b="1" i="1">
                                      <a:latin typeface="Cambria Math"/>
                                    </a:rPr>
                                    <m:t>𝒓</m:t>
                                  </m:r>
                                </m:num>
                                <m:den>
                                  <m:r>
                                    <a:rPr lang="es-MX" sz="2400" b="1" i="1">
                                      <a:latin typeface="Cambria Math"/>
                                    </a:rPr>
                                    <m:t>𝟐</m:t>
                                  </m:r>
                                  <m:r>
                                    <a:rPr lang="es-MX" sz="2400" b="1" i="1">
                                      <a:latin typeface="Cambria Math"/>
                                    </a:rPr>
                                    <m:t>𝒌</m:t>
                                  </m:r>
                                </m:den>
                              </m:f>
                              <m:r>
                                <a:rPr lang="es-MX" sz="2400" b="1" i="1">
                                  <a:latin typeface="Cambria Math"/>
                                </a:rPr>
                                <m:t>+</m:t>
                              </m:r>
                              <m:sSub>
                                <m:sSubPr>
                                  <m:ctrlPr>
                                    <a:rPr lang="es-MX" sz="2400" b="1" i="1">
                                      <a:latin typeface="Cambria Math"/>
                                    </a:rPr>
                                  </m:ctrlPr>
                                </m:sSubPr>
                                <m:e>
                                  <m:r>
                                    <a:rPr lang="es-MX" sz="2400" b="1" i="1">
                                      <a:latin typeface="Cambria Math"/>
                                    </a:rPr>
                                    <m:t>𝒖</m:t>
                                  </m:r>
                                </m:e>
                                <m:sub>
                                  <m:r>
                                    <a:rPr lang="es-MX" sz="2400" b="1" i="1">
                                      <a:latin typeface="Cambria Math"/>
                                    </a:rPr>
                                    <m:t>𝒐</m:t>
                                  </m:r>
                                </m:sub>
                              </m:sSub>
                            </m:e>
                          </m:d>
                          <m:r>
                            <a:rPr lang="es-MX" sz="2400" b="1" i="1">
                              <a:latin typeface="Cambria Math"/>
                            </a:rPr>
                            <m:t>𝒙</m:t>
                          </m:r>
                        </m:e>
                      </m:nary>
                    </m:oMath>
                  </m:oMathPara>
                </a14:m>
                <a:endParaRPr lang="es-MX" sz="2600" b="1" dirty="0"/>
              </a:p>
              <a:p>
                <a:pPr marL="0" indent="0">
                  <a:buNone/>
                </a:pPr>
                <a:endParaRPr lang="es-MX" sz="28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67544" y="1052736"/>
                <a:ext cx="8229600" cy="5616624"/>
              </a:xfrm>
              <a:blipFill rotWithShape="1">
                <a:blip r:embed="rId2"/>
                <a:stretch>
                  <a:fillRect l="-1556"/>
                </a:stretch>
              </a:blipFill>
            </p:spPr>
            <p:txBody>
              <a:bodyPr/>
              <a:lstStyle/>
              <a:p>
                <a:r>
                  <a:rPr lang="es-MX">
                    <a:noFill/>
                  </a:rPr>
                  <a:t> </a:t>
                </a:r>
              </a:p>
            </p:txBody>
          </p:sp>
        </mc:Fallback>
      </mc:AlternateContent>
    </p:spTree>
    <p:extLst>
      <p:ext uri="{BB962C8B-B14F-4D97-AF65-F5344CB8AC3E}">
        <p14:creationId xmlns:p14="http://schemas.microsoft.com/office/powerpoint/2010/main" val="38038429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60648"/>
            <a:ext cx="8686800" cy="838200"/>
          </a:xfrm>
        </p:spPr>
        <p:txBody>
          <a:bodyPr/>
          <a:lstStyle/>
          <a:p>
            <a:r>
              <a:rPr lang="es-MX" dirty="0"/>
              <a:t>Solución</a:t>
            </a:r>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67544" y="1772816"/>
                <a:ext cx="8229600" cy="4525963"/>
              </a:xfrm>
            </p:spPr>
            <p:txBody>
              <a:bodyPr>
                <a:normAutofit/>
              </a:bodyPr>
              <a:lstStyle/>
              <a:p>
                <a:pPr marL="0" indent="0" algn="just">
                  <a:buNone/>
                </a:pPr>
                <a:r>
                  <a:rPr lang="es-MX" sz="3000" dirty="0" smtClean="0"/>
                  <a:t>Observemos que si   </a:t>
                </a:r>
                <a14:m>
                  <m:oMath xmlns:m="http://schemas.openxmlformats.org/officeDocument/2006/math">
                    <m:r>
                      <a:rPr lang="es-MX" sz="3000" i="1">
                        <a:latin typeface="Cambria Math"/>
                      </a:rPr>
                      <m:t>𝑡</m:t>
                    </m:r>
                    <m:r>
                      <a:rPr lang="es-MX" sz="3000" i="1">
                        <a:latin typeface="Cambria Math"/>
                      </a:rPr>
                      <m:t>→∞</m:t>
                    </m:r>
                  </m:oMath>
                </a14:m>
                <a:r>
                  <a:rPr lang="es-MX" sz="3000" dirty="0"/>
                  <a:t>          </a:t>
                </a:r>
                <a14:m>
                  <m:oMath xmlns:m="http://schemas.openxmlformats.org/officeDocument/2006/math">
                    <m:r>
                      <a:rPr lang="es-MX" sz="3000" i="1">
                        <a:latin typeface="Cambria Math"/>
                      </a:rPr>
                      <m:t>𝑢</m:t>
                    </m:r>
                    <m:r>
                      <a:rPr lang="es-MX" sz="3000" i="1">
                        <a:latin typeface="Cambria Math"/>
                      </a:rPr>
                      <m:t>→</m:t>
                    </m:r>
                    <m:r>
                      <a:rPr lang="es-MX" sz="3000" i="1">
                        <a:latin typeface="Cambria Math"/>
                      </a:rPr>
                      <m:t>𝛹</m:t>
                    </m:r>
                    <m:d>
                      <m:dPr>
                        <m:ctrlPr>
                          <a:rPr lang="es-MX" sz="3000" i="1">
                            <a:latin typeface="Cambria Math"/>
                          </a:rPr>
                        </m:ctrlPr>
                      </m:dPr>
                      <m:e>
                        <m:r>
                          <a:rPr lang="es-MX" sz="3000" i="1">
                            <a:latin typeface="Cambria Math"/>
                          </a:rPr>
                          <m:t>𝑥</m:t>
                        </m:r>
                      </m:e>
                    </m:d>
                  </m:oMath>
                </a14:m>
                <a:endParaRPr lang="es-MX" sz="3000" dirty="0" smtClean="0"/>
              </a:p>
              <a:p>
                <a:pPr marL="0" indent="0" algn="just">
                  <a:buNone/>
                </a:pPr>
                <a:endParaRPr lang="es-MX" sz="3000" dirty="0"/>
              </a:p>
              <a:p>
                <a:pPr algn="just">
                  <a:buFont typeface="Wingdings" pitchFamily="2" charset="2"/>
                  <a:buChar char="ü"/>
                </a:pPr>
                <a:r>
                  <a:rPr lang="es-MX" sz="3000" dirty="0"/>
                  <a:t>Ψ se llama solución de estado estable</a:t>
                </a:r>
              </a:p>
              <a:p>
                <a:pPr algn="just">
                  <a:buFont typeface="Wingdings" pitchFamily="2" charset="2"/>
                  <a:buChar char="ü"/>
                </a:pPr>
                <a:r>
                  <a:rPr lang="es-MX" sz="3000" dirty="0"/>
                  <a:t>V se llama solución de estado transitorio</a:t>
                </a:r>
              </a:p>
              <a:p>
                <a:pPr algn="just"/>
                <a:endParaRPr lang="es-MX" sz="30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67544" y="1772816"/>
                <a:ext cx="8229600" cy="4525963"/>
              </a:xfrm>
              <a:blipFill rotWithShape="1">
                <a:blip r:embed="rId2"/>
                <a:stretch>
                  <a:fillRect l="-1778" t="-1617"/>
                </a:stretch>
              </a:blipFill>
            </p:spPr>
            <p:txBody>
              <a:bodyPr/>
              <a:lstStyle/>
              <a:p>
                <a:r>
                  <a:rPr lang="es-MX">
                    <a:noFill/>
                  </a:rPr>
                  <a:t> </a:t>
                </a:r>
              </a:p>
            </p:txBody>
          </p:sp>
        </mc:Fallback>
      </mc:AlternateContent>
    </p:spTree>
    <p:extLst>
      <p:ext uri="{BB962C8B-B14F-4D97-AF65-F5344CB8AC3E}">
        <p14:creationId xmlns:p14="http://schemas.microsoft.com/office/powerpoint/2010/main" val="27467440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83568" y="1988840"/>
            <a:ext cx="7772400" cy="2259682"/>
          </a:xfrm>
        </p:spPr>
        <p:txBody>
          <a:bodyPr>
            <a:noAutofit/>
          </a:bodyPr>
          <a:lstStyle/>
          <a:p>
            <a:pPr algn="ctr"/>
            <a:r>
              <a:rPr lang="es-MX" b="1" dirty="0"/>
              <a:t>Problemas de valores en la frontera con series de Fourier en dos </a:t>
            </a:r>
            <a:r>
              <a:rPr lang="es-MX" b="1" dirty="0" smtClean="0"/>
              <a:t>variables</a:t>
            </a:r>
            <a:endParaRPr lang="es-MX" dirty="0"/>
          </a:p>
        </p:txBody>
      </p:sp>
    </p:spTree>
    <p:extLst>
      <p:ext uri="{BB962C8B-B14F-4D97-AF65-F5344CB8AC3E}">
        <p14:creationId xmlns:p14="http://schemas.microsoft.com/office/powerpoint/2010/main" val="756828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86544"/>
            <a:ext cx="8686800" cy="838200"/>
          </a:xfrm>
        </p:spPr>
        <p:txBody>
          <a:bodyPr/>
          <a:lstStyle/>
          <a:p>
            <a:r>
              <a:rPr lang="es-MX" dirty="0" smtClean="0"/>
              <a:t>Ecuaciones en dos variables</a:t>
            </a:r>
            <a:endParaRPr lang="es-MX" dirty="0"/>
          </a:p>
        </p:txBody>
      </p:sp>
      <p:sp>
        <p:nvSpPr>
          <p:cNvPr id="3" name="2 Marcador de contenido"/>
          <p:cNvSpPr>
            <a:spLocks noGrp="1"/>
          </p:cNvSpPr>
          <p:nvPr>
            <p:ph idx="1"/>
          </p:nvPr>
        </p:nvSpPr>
        <p:spPr>
          <a:xfrm>
            <a:off x="467544" y="1556792"/>
            <a:ext cx="8229600" cy="4525963"/>
          </a:xfrm>
        </p:spPr>
        <p:txBody>
          <a:bodyPr>
            <a:normAutofit/>
          </a:bodyPr>
          <a:lstStyle/>
          <a:p>
            <a:pPr marL="0" indent="0" algn="just">
              <a:buNone/>
            </a:pPr>
            <a:r>
              <a:rPr lang="es-MX" sz="3000" dirty="0"/>
              <a:t>Sin en lugar de estudiar la transmisión de calor en una varilla la estudiáramos sobre una placa o, en lugar de estudiar las vibraciones de una cuerda estudiáramos la vibración de una membrana (como un tambor), nuestras ecuaciones de calor y de onda requerirían una variable más.</a:t>
            </a:r>
          </a:p>
          <a:p>
            <a:endParaRPr lang="es-MX" sz="3000" dirty="0"/>
          </a:p>
        </p:txBody>
      </p:sp>
    </p:spTree>
    <p:extLst>
      <p:ext uri="{BB962C8B-B14F-4D97-AF65-F5344CB8AC3E}">
        <p14:creationId xmlns:p14="http://schemas.microsoft.com/office/powerpoint/2010/main" val="17636544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60648"/>
            <a:ext cx="8686800" cy="838200"/>
          </a:xfrm>
        </p:spPr>
        <p:txBody>
          <a:bodyPr/>
          <a:lstStyle/>
          <a:p>
            <a:r>
              <a:rPr lang="es-MX" dirty="0" smtClean="0"/>
              <a:t>GUÍA DE USO DEL MATERIAL</a:t>
            </a:r>
            <a:endParaRPr lang="es-MX" dirty="0"/>
          </a:p>
        </p:txBody>
      </p:sp>
      <p:sp>
        <p:nvSpPr>
          <p:cNvPr id="3" name="2 Marcador de contenido"/>
          <p:cNvSpPr>
            <a:spLocks noGrp="1"/>
          </p:cNvSpPr>
          <p:nvPr>
            <p:ph idx="1"/>
          </p:nvPr>
        </p:nvSpPr>
        <p:spPr/>
        <p:txBody>
          <a:bodyPr>
            <a:noAutofit/>
          </a:bodyPr>
          <a:lstStyle/>
          <a:p>
            <a:pPr algn="just"/>
            <a:r>
              <a:rPr lang="es-MX" sz="2400" dirty="0"/>
              <a:t>Este paquete </a:t>
            </a:r>
            <a:r>
              <a:rPr lang="es-MX" sz="2400"/>
              <a:t>contiene </a:t>
            </a:r>
            <a:r>
              <a:rPr lang="es-MX" sz="2400" smtClean="0"/>
              <a:t>46 </a:t>
            </a:r>
            <a:r>
              <a:rPr lang="es-MX" sz="2400" dirty="0"/>
              <a:t>diapositivas que tienen como propósito que los estudiantes de </a:t>
            </a:r>
            <a:r>
              <a:rPr lang="es-MX" sz="2400" dirty="0" smtClean="0"/>
              <a:t>la </a:t>
            </a:r>
            <a:r>
              <a:rPr lang="es-MX" sz="2400" dirty="0"/>
              <a:t>UA de </a:t>
            </a:r>
            <a:r>
              <a:rPr lang="es-MX" sz="2400" dirty="0" smtClean="0"/>
              <a:t>Matemáticas Avanzadas, </a:t>
            </a:r>
            <a:r>
              <a:rPr lang="es-MX" sz="2400" dirty="0"/>
              <a:t>cuenten con un  material de apoyo para </a:t>
            </a:r>
            <a:r>
              <a:rPr lang="es-MX" sz="2400" dirty="0" smtClean="0"/>
              <a:t>una parte de la </a:t>
            </a:r>
            <a:r>
              <a:rPr lang="es-MX" sz="2400" dirty="0"/>
              <a:t>Unidad </a:t>
            </a:r>
            <a:r>
              <a:rPr lang="es-MX" sz="2400" dirty="0" smtClean="0"/>
              <a:t>I, </a:t>
            </a:r>
            <a:r>
              <a:rPr lang="es-MX" sz="2400" dirty="0"/>
              <a:t>para facilitar la comprensión de los temas de dicha unidad.</a:t>
            </a:r>
          </a:p>
          <a:p>
            <a:pPr marL="0" indent="0" algn="just">
              <a:buNone/>
            </a:pPr>
            <a:endParaRPr lang="es-MX" sz="1600" dirty="0"/>
          </a:p>
          <a:p>
            <a:pPr algn="just"/>
            <a:r>
              <a:rPr lang="es-MX" sz="2400" dirty="0"/>
              <a:t>En este material se incluyen los temas que corresponde a lo propuesto en el programa de la UA, con la extensión que se solicita en éste</a:t>
            </a:r>
            <a:r>
              <a:rPr lang="es-MX" sz="2400" dirty="0" smtClean="0"/>
              <a:t>.</a:t>
            </a:r>
            <a:endParaRPr lang="es-MX" sz="2400" dirty="0"/>
          </a:p>
          <a:p>
            <a:pPr marL="0" indent="0" algn="just">
              <a:buNone/>
            </a:pPr>
            <a:r>
              <a:rPr lang="es-MX" sz="1600" dirty="0"/>
              <a:t> </a:t>
            </a:r>
          </a:p>
          <a:p>
            <a:pPr algn="just"/>
            <a:r>
              <a:rPr lang="es-MX" altLang="es-MX" sz="2400" dirty="0"/>
              <a:t>El material que se presenta constituye un apoyo para el docente que tenga la oportunidad de impartir la unidad de aprendizaje de </a:t>
            </a:r>
            <a:r>
              <a:rPr lang="es-MX" altLang="es-MX" sz="2400" dirty="0" smtClean="0"/>
              <a:t>Matemáticas Avanzadas.  </a:t>
            </a:r>
            <a:endParaRPr lang="es-MX" sz="2400" dirty="0"/>
          </a:p>
          <a:p>
            <a:endParaRPr lang="es-MX" sz="2400" dirty="0"/>
          </a:p>
        </p:txBody>
      </p:sp>
    </p:spTree>
    <p:extLst>
      <p:ext uri="{BB962C8B-B14F-4D97-AF65-F5344CB8AC3E}">
        <p14:creationId xmlns:p14="http://schemas.microsoft.com/office/powerpoint/2010/main" val="12311370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60648"/>
            <a:ext cx="8686800" cy="838200"/>
          </a:xfrm>
        </p:spPr>
        <p:txBody>
          <a:bodyPr/>
          <a:lstStyle/>
          <a:p>
            <a:r>
              <a:rPr lang="es-MX" dirty="0"/>
              <a:t>Ecuaciones en dos variables</a:t>
            </a:r>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a:bodyPr>
              <a:lstStyle/>
              <a:p>
                <a:pPr marL="0" indent="0">
                  <a:buNone/>
                </a:pPr>
                <a:r>
                  <a:rPr lang="es-MX" dirty="0" smtClean="0"/>
                  <a:t> </a:t>
                </a:r>
                <a14:m>
                  <m:oMath xmlns:m="http://schemas.openxmlformats.org/officeDocument/2006/math">
                    <m:r>
                      <a:rPr lang="es-MX" i="1">
                        <a:latin typeface="Cambria Math"/>
                      </a:rPr>
                      <m:t>𝑘</m:t>
                    </m:r>
                    <m:f>
                      <m:fPr>
                        <m:ctrlPr>
                          <a:rPr lang="es-MX" i="1">
                            <a:latin typeface="Cambria Math"/>
                          </a:rPr>
                        </m:ctrlPr>
                      </m:fPr>
                      <m:num>
                        <m:sSup>
                          <m:sSupPr>
                            <m:ctrlPr>
                              <a:rPr lang="es-MX" i="1">
                                <a:latin typeface="Cambria Math"/>
                              </a:rPr>
                            </m:ctrlPr>
                          </m:sSupPr>
                          <m:e>
                            <m:r>
                              <a:rPr lang="es-MX" i="1">
                                <a:latin typeface="Cambria Math"/>
                              </a:rPr>
                              <m:t>𝜕</m:t>
                            </m:r>
                          </m:e>
                          <m:sup>
                            <m:r>
                              <a:rPr lang="es-MX" i="1">
                                <a:latin typeface="Cambria Math"/>
                              </a:rPr>
                              <m:t>2</m:t>
                            </m:r>
                          </m:sup>
                        </m:sSup>
                        <m:r>
                          <a:rPr lang="es-MX" i="1">
                            <a:latin typeface="Cambria Math"/>
                          </a:rPr>
                          <m:t>𝑢</m:t>
                        </m:r>
                      </m:num>
                      <m:den>
                        <m:r>
                          <a:rPr lang="es-MX" i="1">
                            <a:latin typeface="Cambria Math"/>
                          </a:rPr>
                          <m:t>𝜕</m:t>
                        </m:r>
                        <m:sSup>
                          <m:sSupPr>
                            <m:ctrlPr>
                              <a:rPr lang="es-MX" i="1">
                                <a:latin typeface="Cambria Math"/>
                              </a:rPr>
                            </m:ctrlPr>
                          </m:sSupPr>
                          <m:e>
                            <m:r>
                              <a:rPr lang="es-MX" i="1">
                                <a:latin typeface="Cambria Math"/>
                              </a:rPr>
                              <m:t>𝑥</m:t>
                            </m:r>
                          </m:e>
                          <m:sup>
                            <m:r>
                              <a:rPr lang="es-MX" i="1">
                                <a:latin typeface="Cambria Math"/>
                              </a:rPr>
                              <m:t>2</m:t>
                            </m:r>
                          </m:sup>
                        </m:sSup>
                      </m:den>
                    </m:f>
                    <m:r>
                      <a:rPr lang="es-MX" i="1">
                        <a:latin typeface="Cambria Math"/>
                      </a:rPr>
                      <m:t>=</m:t>
                    </m:r>
                    <m:f>
                      <m:fPr>
                        <m:ctrlPr>
                          <a:rPr lang="es-MX" i="1">
                            <a:latin typeface="Cambria Math"/>
                          </a:rPr>
                        </m:ctrlPr>
                      </m:fPr>
                      <m:num>
                        <m:r>
                          <a:rPr lang="es-MX" i="1">
                            <a:latin typeface="Cambria Math"/>
                          </a:rPr>
                          <m:t>𝜕</m:t>
                        </m:r>
                        <m:r>
                          <a:rPr lang="es-MX" i="1">
                            <a:latin typeface="Cambria Math"/>
                          </a:rPr>
                          <m:t>𝑢</m:t>
                        </m:r>
                      </m:num>
                      <m:den>
                        <m:r>
                          <a:rPr lang="es-MX" i="1">
                            <a:latin typeface="Cambria Math"/>
                          </a:rPr>
                          <m:t>𝜕</m:t>
                        </m:r>
                        <m:r>
                          <a:rPr lang="es-MX" i="1">
                            <a:latin typeface="Cambria Math"/>
                          </a:rPr>
                          <m:t>𝑡</m:t>
                        </m:r>
                      </m:den>
                    </m:f>
                    <m:r>
                      <a:rPr lang="es-MX" b="0" i="0" smtClean="0">
                        <a:latin typeface="Cambria Math"/>
                      </a:rPr>
                      <m:t>               </m:t>
                    </m:r>
                    <m:r>
                      <a:rPr lang="es-MX" b="0" i="1" smtClean="0">
                        <a:latin typeface="Cambria Math"/>
                      </a:rPr>
                      <m:t>                  </m:t>
                    </m:r>
                    <m:r>
                      <a:rPr lang="es-MX" i="1">
                        <a:latin typeface="Cambria Math"/>
                      </a:rPr>
                      <m:t>𝑘</m:t>
                    </m:r>
                    <m:d>
                      <m:dPr>
                        <m:ctrlPr>
                          <a:rPr lang="es-MX" i="1">
                            <a:latin typeface="Cambria Math"/>
                          </a:rPr>
                        </m:ctrlPr>
                      </m:dPr>
                      <m:e>
                        <m:f>
                          <m:fPr>
                            <m:ctrlPr>
                              <a:rPr lang="es-MX" i="1">
                                <a:latin typeface="Cambria Math"/>
                              </a:rPr>
                            </m:ctrlPr>
                          </m:fPr>
                          <m:num>
                            <m:sSup>
                              <m:sSupPr>
                                <m:ctrlPr>
                                  <a:rPr lang="es-MX" i="1">
                                    <a:latin typeface="Cambria Math"/>
                                  </a:rPr>
                                </m:ctrlPr>
                              </m:sSupPr>
                              <m:e>
                                <m:r>
                                  <a:rPr lang="es-MX" i="1">
                                    <a:latin typeface="Cambria Math"/>
                                  </a:rPr>
                                  <m:t>𝜕</m:t>
                                </m:r>
                              </m:e>
                              <m:sup>
                                <m:r>
                                  <a:rPr lang="es-MX" i="1">
                                    <a:latin typeface="Cambria Math"/>
                                  </a:rPr>
                                  <m:t>2</m:t>
                                </m:r>
                              </m:sup>
                            </m:sSup>
                            <m:r>
                              <a:rPr lang="es-MX" i="1">
                                <a:latin typeface="Cambria Math"/>
                              </a:rPr>
                              <m:t>𝑢</m:t>
                            </m:r>
                          </m:num>
                          <m:den>
                            <m:r>
                              <a:rPr lang="es-MX" i="1">
                                <a:latin typeface="Cambria Math"/>
                              </a:rPr>
                              <m:t>𝜕</m:t>
                            </m:r>
                            <m:sSup>
                              <m:sSupPr>
                                <m:ctrlPr>
                                  <a:rPr lang="es-MX" i="1">
                                    <a:latin typeface="Cambria Math"/>
                                  </a:rPr>
                                </m:ctrlPr>
                              </m:sSupPr>
                              <m:e>
                                <m:r>
                                  <a:rPr lang="es-MX" i="1">
                                    <a:latin typeface="Cambria Math"/>
                                  </a:rPr>
                                  <m:t>𝑥</m:t>
                                </m:r>
                              </m:e>
                              <m:sup>
                                <m:r>
                                  <a:rPr lang="es-MX" i="1">
                                    <a:latin typeface="Cambria Math"/>
                                  </a:rPr>
                                  <m:t>2</m:t>
                                </m:r>
                              </m:sup>
                            </m:sSup>
                          </m:den>
                        </m:f>
                        <m:r>
                          <a:rPr lang="es-MX" i="1">
                            <a:latin typeface="Cambria Math"/>
                          </a:rPr>
                          <m:t>+</m:t>
                        </m:r>
                        <m:f>
                          <m:fPr>
                            <m:ctrlPr>
                              <a:rPr lang="es-MX" i="1">
                                <a:latin typeface="Cambria Math"/>
                              </a:rPr>
                            </m:ctrlPr>
                          </m:fPr>
                          <m:num>
                            <m:sSup>
                              <m:sSupPr>
                                <m:ctrlPr>
                                  <a:rPr lang="es-MX" i="1">
                                    <a:latin typeface="Cambria Math"/>
                                  </a:rPr>
                                </m:ctrlPr>
                              </m:sSupPr>
                              <m:e>
                                <m:r>
                                  <a:rPr lang="es-MX" i="1">
                                    <a:latin typeface="Cambria Math"/>
                                  </a:rPr>
                                  <m:t>𝜕</m:t>
                                </m:r>
                              </m:e>
                              <m:sup>
                                <m:r>
                                  <a:rPr lang="es-MX" i="1">
                                    <a:latin typeface="Cambria Math"/>
                                  </a:rPr>
                                  <m:t>2</m:t>
                                </m:r>
                              </m:sup>
                            </m:sSup>
                            <m:r>
                              <a:rPr lang="es-MX" i="1">
                                <a:latin typeface="Cambria Math"/>
                              </a:rPr>
                              <m:t>𝑢</m:t>
                            </m:r>
                          </m:num>
                          <m:den>
                            <m:sSup>
                              <m:sSupPr>
                                <m:ctrlPr>
                                  <a:rPr lang="es-MX" i="1">
                                    <a:latin typeface="Cambria Math"/>
                                  </a:rPr>
                                </m:ctrlPr>
                              </m:sSupPr>
                              <m:e>
                                <m:r>
                                  <a:rPr lang="es-MX" i="1">
                                    <a:latin typeface="Cambria Math"/>
                                  </a:rPr>
                                  <m:t>𝜕</m:t>
                                </m:r>
                                <m:r>
                                  <a:rPr lang="es-MX" i="1">
                                    <a:latin typeface="Cambria Math"/>
                                  </a:rPr>
                                  <m:t>𝑦</m:t>
                                </m:r>
                              </m:e>
                              <m:sup>
                                <m:r>
                                  <a:rPr lang="es-MX" i="1">
                                    <a:latin typeface="Cambria Math"/>
                                  </a:rPr>
                                  <m:t>2</m:t>
                                </m:r>
                              </m:sup>
                            </m:sSup>
                          </m:den>
                        </m:f>
                      </m:e>
                    </m:d>
                    <m:r>
                      <a:rPr lang="es-MX" i="1">
                        <a:latin typeface="Cambria Math"/>
                      </a:rPr>
                      <m:t>=</m:t>
                    </m:r>
                    <m:f>
                      <m:fPr>
                        <m:ctrlPr>
                          <a:rPr lang="es-MX" i="1">
                            <a:latin typeface="Cambria Math"/>
                          </a:rPr>
                        </m:ctrlPr>
                      </m:fPr>
                      <m:num>
                        <m:r>
                          <a:rPr lang="es-MX" i="1">
                            <a:latin typeface="Cambria Math"/>
                          </a:rPr>
                          <m:t>𝜕</m:t>
                        </m:r>
                        <m:r>
                          <a:rPr lang="es-MX" i="1">
                            <a:latin typeface="Cambria Math"/>
                          </a:rPr>
                          <m:t>𝑢</m:t>
                        </m:r>
                      </m:num>
                      <m:den>
                        <m:r>
                          <a:rPr lang="es-MX" i="1">
                            <a:latin typeface="Cambria Math"/>
                          </a:rPr>
                          <m:t>𝜕</m:t>
                        </m:r>
                        <m:r>
                          <a:rPr lang="es-MX" i="1">
                            <a:latin typeface="Cambria Math"/>
                          </a:rPr>
                          <m:t>𝑡</m:t>
                        </m:r>
                      </m:den>
                    </m:f>
                  </m:oMath>
                </a14:m>
                <a:endParaRPr lang="es-MX" dirty="0" smtClean="0"/>
              </a:p>
              <a:p>
                <a:pPr marL="0" indent="0">
                  <a:buNone/>
                </a:pPr>
                <a:endParaRPr lang="es-MX" dirty="0"/>
              </a:p>
              <a:p>
                <a:pPr marL="0" indent="0">
                  <a:buNone/>
                </a:pPr>
                <a14:m>
                  <m:oMathPara xmlns:m="http://schemas.openxmlformats.org/officeDocument/2006/math">
                    <m:oMathParaPr>
                      <m:jc m:val="centerGroup"/>
                    </m:oMathParaPr>
                    <m:oMath xmlns:m="http://schemas.openxmlformats.org/officeDocument/2006/math">
                      <m:sSup>
                        <m:sSupPr>
                          <m:ctrlPr>
                            <a:rPr lang="es-MX" sz="2800" i="1">
                              <a:latin typeface="Cambria Math"/>
                            </a:rPr>
                          </m:ctrlPr>
                        </m:sSupPr>
                        <m:e>
                          <m:r>
                            <a:rPr lang="es-MX" sz="2800" i="1">
                              <a:latin typeface="Cambria Math"/>
                            </a:rPr>
                            <m:t> </m:t>
                          </m:r>
                          <m:r>
                            <a:rPr lang="es-MX" sz="2800" i="1">
                              <a:latin typeface="Cambria Math"/>
                            </a:rPr>
                            <m:t>𝑎</m:t>
                          </m:r>
                        </m:e>
                        <m:sup>
                          <m:r>
                            <a:rPr lang="es-MX" sz="2800" i="1">
                              <a:latin typeface="Cambria Math"/>
                            </a:rPr>
                            <m:t>2</m:t>
                          </m:r>
                        </m:sup>
                      </m:sSup>
                      <m:f>
                        <m:fPr>
                          <m:ctrlPr>
                            <a:rPr lang="es-MX" sz="2800" i="1">
                              <a:latin typeface="Cambria Math"/>
                            </a:rPr>
                          </m:ctrlPr>
                        </m:fPr>
                        <m:num>
                          <m:sSup>
                            <m:sSupPr>
                              <m:ctrlPr>
                                <a:rPr lang="es-MX" sz="2800" i="1">
                                  <a:latin typeface="Cambria Math"/>
                                </a:rPr>
                              </m:ctrlPr>
                            </m:sSupPr>
                            <m:e>
                              <m:r>
                                <a:rPr lang="es-MX" sz="2800" i="1">
                                  <a:latin typeface="Cambria Math"/>
                                </a:rPr>
                                <m:t>𝜕</m:t>
                              </m:r>
                            </m:e>
                            <m:sup>
                              <m:r>
                                <a:rPr lang="es-MX" sz="2800" i="1">
                                  <a:latin typeface="Cambria Math"/>
                                </a:rPr>
                                <m:t>2</m:t>
                              </m:r>
                            </m:sup>
                          </m:sSup>
                          <m:r>
                            <a:rPr lang="es-MX" sz="2800" i="1">
                              <a:latin typeface="Cambria Math"/>
                            </a:rPr>
                            <m:t>𝑢</m:t>
                          </m:r>
                        </m:num>
                        <m:den>
                          <m:r>
                            <a:rPr lang="es-MX" sz="2800" i="1">
                              <a:latin typeface="Cambria Math"/>
                            </a:rPr>
                            <m:t>𝜕</m:t>
                          </m:r>
                          <m:sSup>
                            <m:sSupPr>
                              <m:ctrlPr>
                                <a:rPr lang="es-MX" sz="2800" i="1">
                                  <a:latin typeface="Cambria Math"/>
                                </a:rPr>
                              </m:ctrlPr>
                            </m:sSupPr>
                            <m:e>
                              <m:r>
                                <a:rPr lang="es-MX" sz="2800" i="1">
                                  <a:latin typeface="Cambria Math"/>
                                </a:rPr>
                                <m:t>𝑥</m:t>
                              </m:r>
                            </m:e>
                            <m:sup>
                              <m:r>
                                <a:rPr lang="es-MX" sz="2800" i="1">
                                  <a:latin typeface="Cambria Math"/>
                                </a:rPr>
                                <m:t>2</m:t>
                              </m:r>
                            </m:sup>
                          </m:sSup>
                        </m:den>
                      </m:f>
                      <m:r>
                        <a:rPr lang="es-MX" sz="2800" i="1">
                          <a:latin typeface="Cambria Math"/>
                        </a:rPr>
                        <m:t>=</m:t>
                      </m:r>
                      <m:f>
                        <m:fPr>
                          <m:ctrlPr>
                            <a:rPr lang="es-MX" sz="2800" i="1">
                              <a:latin typeface="Cambria Math"/>
                            </a:rPr>
                          </m:ctrlPr>
                        </m:fPr>
                        <m:num>
                          <m:sSup>
                            <m:sSupPr>
                              <m:ctrlPr>
                                <a:rPr lang="es-MX" sz="2800" i="1">
                                  <a:latin typeface="Cambria Math"/>
                                </a:rPr>
                              </m:ctrlPr>
                            </m:sSupPr>
                            <m:e>
                              <m:r>
                                <a:rPr lang="es-MX" sz="2800" i="1">
                                  <a:latin typeface="Cambria Math"/>
                                </a:rPr>
                                <m:t>𝜕</m:t>
                              </m:r>
                            </m:e>
                            <m:sup>
                              <m:r>
                                <a:rPr lang="es-MX" sz="2800" i="1">
                                  <a:latin typeface="Cambria Math"/>
                                </a:rPr>
                                <m:t>2</m:t>
                              </m:r>
                            </m:sup>
                          </m:sSup>
                          <m:r>
                            <a:rPr lang="es-MX" sz="2800" i="1">
                              <a:latin typeface="Cambria Math"/>
                            </a:rPr>
                            <m:t>𝑢</m:t>
                          </m:r>
                        </m:num>
                        <m:den>
                          <m:r>
                            <a:rPr lang="es-MX" sz="2800" i="1">
                              <a:latin typeface="Cambria Math"/>
                            </a:rPr>
                            <m:t>𝜕</m:t>
                          </m:r>
                          <m:sSup>
                            <m:sSupPr>
                              <m:ctrlPr>
                                <a:rPr lang="es-MX" sz="2800" i="1">
                                  <a:latin typeface="Cambria Math"/>
                                </a:rPr>
                              </m:ctrlPr>
                            </m:sSupPr>
                            <m:e>
                              <m:r>
                                <a:rPr lang="es-MX" sz="2800" i="1">
                                  <a:latin typeface="Cambria Math"/>
                                </a:rPr>
                                <m:t>𝑡</m:t>
                              </m:r>
                            </m:e>
                            <m:sup>
                              <m:r>
                                <a:rPr lang="es-MX" sz="2800" i="1">
                                  <a:latin typeface="Cambria Math"/>
                                </a:rPr>
                                <m:t>2</m:t>
                              </m:r>
                            </m:sup>
                          </m:sSup>
                        </m:den>
                      </m:f>
                      <m:r>
                        <a:rPr lang="es-MX" sz="2800" i="1">
                          <a:latin typeface="Cambria Math"/>
                        </a:rPr>
                        <m:t>     </m:t>
                      </m:r>
                      <m:r>
                        <a:rPr lang="es-MX" sz="2800" b="0" i="1" smtClean="0">
                          <a:latin typeface="Cambria Math"/>
                        </a:rPr>
                        <m:t>              </m:t>
                      </m:r>
                      <m:r>
                        <a:rPr lang="es-MX" sz="2800" i="1">
                          <a:latin typeface="Cambria Math"/>
                        </a:rPr>
                        <m:t>            </m:t>
                      </m:r>
                      <m:sSup>
                        <m:sSupPr>
                          <m:ctrlPr>
                            <a:rPr lang="es-MX" sz="2800" i="1">
                              <a:latin typeface="Cambria Math"/>
                            </a:rPr>
                          </m:ctrlPr>
                        </m:sSupPr>
                        <m:e>
                          <m:r>
                            <a:rPr lang="es-MX" sz="2800" i="1">
                              <a:latin typeface="Cambria Math"/>
                            </a:rPr>
                            <m:t>𝑎</m:t>
                          </m:r>
                        </m:e>
                        <m:sup>
                          <m:r>
                            <a:rPr lang="es-MX" sz="2800" i="1">
                              <a:latin typeface="Cambria Math"/>
                            </a:rPr>
                            <m:t>2</m:t>
                          </m:r>
                        </m:sup>
                      </m:sSup>
                      <m:d>
                        <m:dPr>
                          <m:ctrlPr>
                            <a:rPr lang="es-MX" sz="2800" i="1">
                              <a:latin typeface="Cambria Math"/>
                            </a:rPr>
                          </m:ctrlPr>
                        </m:dPr>
                        <m:e>
                          <m:f>
                            <m:fPr>
                              <m:ctrlPr>
                                <a:rPr lang="es-MX" sz="2800" i="1">
                                  <a:latin typeface="Cambria Math"/>
                                </a:rPr>
                              </m:ctrlPr>
                            </m:fPr>
                            <m:num>
                              <m:sSup>
                                <m:sSupPr>
                                  <m:ctrlPr>
                                    <a:rPr lang="es-MX" sz="2800" i="1">
                                      <a:latin typeface="Cambria Math"/>
                                    </a:rPr>
                                  </m:ctrlPr>
                                </m:sSupPr>
                                <m:e>
                                  <m:r>
                                    <a:rPr lang="es-MX" sz="2800" i="1">
                                      <a:latin typeface="Cambria Math"/>
                                    </a:rPr>
                                    <m:t>𝜕</m:t>
                                  </m:r>
                                </m:e>
                                <m:sup>
                                  <m:r>
                                    <a:rPr lang="es-MX" sz="2800" i="1">
                                      <a:latin typeface="Cambria Math"/>
                                    </a:rPr>
                                    <m:t>2</m:t>
                                  </m:r>
                                </m:sup>
                              </m:sSup>
                              <m:r>
                                <a:rPr lang="es-MX" sz="2800" i="1">
                                  <a:latin typeface="Cambria Math"/>
                                </a:rPr>
                                <m:t>𝑢</m:t>
                              </m:r>
                            </m:num>
                            <m:den>
                              <m:r>
                                <a:rPr lang="es-MX" sz="2800" i="1">
                                  <a:latin typeface="Cambria Math"/>
                                </a:rPr>
                                <m:t>𝜕</m:t>
                              </m:r>
                              <m:sSup>
                                <m:sSupPr>
                                  <m:ctrlPr>
                                    <a:rPr lang="es-MX" sz="2800" i="1">
                                      <a:latin typeface="Cambria Math"/>
                                    </a:rPr>
                                  </m:ctrlPr>
                                </m:sSupPr>
                                <m:e>
                                  <m:r>
                                    <a:rPr lang="es-MX" sz="2800" i="1">
                                      <a:latin typeface="Cambria Math"/>
                                    </a:rPr>
                                    <m:t>𝑥</m:t>
                                  </m:r>
                                </m:e>
                                <m:sup>
                                  <m:r>
                                    <a:rPr lang="es-MX" sz="2800" i="1">
                                      <a:latin typeface="Cambria Math"/>
                                    </a:rPr>
                                    <m:t>2</m:t>
                                  </m:r>
                                </m:sup>
                              </m:sSup>
                            </m:den>
                          </m:f>
                          <m:r>
                            <a:rPr lang="es-MX" sz="2800" i="1">
                              <a:latin typeface="Cambria Math"/>
                            </a:rPr>
                            <m:t>+</m:t>
                          </m:r>
                          <m:f>
                            <m:fPr>
                              <m:ctrlPr>
                                <a:rPr lang="es-MX" sz="2800" i="1">
                                  <a:latin typeface="Cambria Math"/>
                                </a:rPr>
                              </m:ctrlPr>
                            </m:fPr>
                            <m:num>
                              <m:sSup>
                                <m:sSupPr>
                                  <m:ctrlPr>
                                    <a:rPr lang="es-MX" sz="2800" i="1">
                                      <a:latin typeface="Cambria Math"/>
                                    </a:rPr>
                                  </m:ctrlPr>
                                </m:sSupPr>
                                <m:e>
                                  <m:r>
                                    <a:rPr lang="es-MX" sz="2800" i="1">
                                      <a:latin typeface="Cambria Math"/>
                                    </a:rPr>
                                    <m:t>𝜕</m:t>
                                  </m:r>
                                </m:e>
                                <m:sup>
                                  <m:r>
                                    <a:rPr lang="es-MX" sz="2800" i="1">
                                      <a:latin typeface="Cambria Math"/>
                                    </a:rPr>
                                    <m:t>2</m:t>
                                  </m:r>
                                </m:sup>
                              </m:sSup>
                              <m:r>
                                <a:rPr lang="es-MX" sz="2800" i="1">
                                  <a:latin typeface="Cambria Math"/>
                                </a:rPr>
                                <m:t>𝑢</m:t>
                              </m:r>
                            </m:num>
                            <m:den>
                              <m:r>
                                <a:rPr lang="es-MX" sz="2800" i="1">
                                  <a:latin typeface="Cambria Math"/>
                                </a:rPr>
                                <m:t>𝜕</m:t>
                              </m:r>
                              <m:sSup>
                                <m:sSupPr>
                                  <m:ctrlPr>
                                    <a:rPr lang="es-MX" sz="2800" i="1">
                                      <a:latin typeface="Cambria Math"/>
                                    </a:rPr>
                                  </m:ctrlPr>
                                </m:sSupPr>
                                <m:e>
                                  <m:r>
                                    <a:rPr lang="es-MX" sz="2800" i="1">
                                      <a:latin typeface="Cambria Math"/>
                                    </a:rPr>
                                    <m:t>𝑦</m:t>
                                  </m:r>
                                </m:e>
                                <m:sup>
                                  <m:r>
                                    <a:rPr lang="es-MX" sz="2800" i="1">
                                      <a:latin typeface="Cambria Math"/>
                                    </a:rPr>
                                    <m:t>2</m:t>
                                  </m:r>
                                </m:sup>
                              </m:sSup>
                            </m:den>
                          </m:f>
                        </m:e>
                      </m:d>
                      <m:r>
                        <a:rPr lang="es-MX" sz="2800" i="1">
                          <a:latin typeface="Cambria Math"/>
                        </a:rPr>
                        <m:t>=</m:t>
                      </m:r>
                      <m:f>
                        <m:fPr>
                          <m:ctrlPr>
                            <a:rPr lang="es-MX" sz="2800" i="1">
                              <a:latin typeface="Cambria Math"/>
                            </a:rPr>
                          </m:ctrlPr>
                        </m:fPr>
                        <m:num>
                          <m:sSup>
                            <m:sSupPr>
                              <m:ctrlPr>
                                <a:rPr lang="es-MX" sz="2800" i="1">
                                  <a:latin typeface="Cambria Math"/>
                                </a:rPr>
                              </m:ctrlPr>
                            </m:sSupPr>
                            <m:e>
                              <m:r>
                                <a:rPr lang="es-MX" sz="2800" i="1">
                                  <a:latin typeface="Cambria Math"/>
                                </a:rPr>
                                <m:t>𝜕</m:t>
                              </m:r>
                            </m:e>
                            <m:sup>
                              <m:r>
                                <a:rPr lang="es-MX" sz="2800" i="1">
                                  <a:latin typeface="Cambria Math"/>
                                </a:rPr>
                                <m:t>2</m:t>
                              </m:r>
                            </m:sup>
                          </m:sSup>
                          <m:r>
                            <a:rPr lang="es-MX" sz="2800" i="1">
                              <a:latin typeface="Cambria Math"/>
                            </a:rPr>
                            <m:t>𝑢</m:t>
                          </m:r>
                        </m:num>
                        <m:den>
                          <m:r>
                            <a:rPr lang="es-MX" sz="2800" i="1">
                              <a:latin typeface="Cambria Math"/>
                            </a:rPr>
                            <m:t>𝜕</m:t>
                          </m:r>
                          <m:sSup>
                            <m:sSupPr>
                              <m:ctrlPr>
                                <a:rPr lang="es-MX" sz="2800" i="1">
                                  <a:latin typeface="Cambria Math"/>
                                </a:rPr>
                              </m:ctrlPr>
                            </m:sSupPr>
                            <m:e>
                              <m:r>
                                <a:rPr lang="es-MX" sz="2800" i="1">
                                  <a:latin typeface="Cambria Math"/>
                                </a:rPr>
                                <m:t>𝑡</m:t>
                              </m:r>
                            </m:e>
                            <m:sup>
                              <m:r>
                                <a:rPr lang="es-MX" sz="2800" i="1">
                                  <a:latin typeface="Cambria Math"/>
                                </a:rPr>
                                <m:t>2</m:t>
                              </m:r>
                            </m:sup>
                          </m:sSup>
                        </m:den>
                      </m:f>
                    </m:oMath>
                  </m:oMathPara>
                </a14:m>
                <a:endParaRPr lang="es-MX" i="1" dirty="0" smtClean="0"/>
              </a:p>
              <a:p>
                <a:pPr marL="0" indent="0">
                  <a:buNone/>
                </a:pPr>
                <a:endParaRPr lang="es-MX" i="1" dirty="0"/>
              </a:p>
              <a:p>
                <a:pPr marL="0" indent="0">
                  <a:buNone/>
                </a:pPr>
                <a:r>
                  <a:rPr lang="es-MX" dirty="0"/>
                  <a:t>Y son las ecuaciones de calor y de onda en dos dimensiones.</a:t>
                </a:r>
              </a:p>
              <a:p>
                <a:pPr marL="0" indent="0" algn="just">
                  <a:buNone/>
                </a:pPr>
                <a:endParaRPr lang="es-MX" i="1"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1852" b="-135"/>
                </a:stretch>
              </a:blipFill>
            </p:spPr>
            <p:txBody>
              <a:bodyPr/>
              <a:lstStyle/>
              <a:p>
                <a:r>
                  <a:rPr lang="es-MX">
                    <a:noFill/>
                  </a:rPr>
                  <a:t> </a:t>
                </a:r>
              </a:p>
            </p:txBody>
          </p:sp>
        </mc:Fallback>
      </mc:AlternateContent>
      <p:sp>
        <p:nvSpPr>
          <p:cNvPr id="4" name="3 Flecha derecha"/>
          <p:cNvSpPr/>
          <p:nvPr/>
        </p:nvSpPr>
        <p:spPr>
          <a:xfrm>
            <a:off x="3203848" y="2420888"/>
            <a:ext cx="1728192" cy="1008112"/>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16927992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57200" y="1052736"/>
                <a:ext cx="8229600" cy="5976664"/>
              </a:xfrm>
            </p:spPr>
            <p:txBody>
              <a:bodyPr>
                <a:noAutofit/>
              </a:bodyPr>
              <a:lstStyle/>
              <a:p>
                <a:pPr marL="0" indent="0" algn="just">
                  <a:buNone/>
                </a:pPr>
                <a:r>
                  <a:rPr lang="es-MX" sz="2600" dirty="0"/>
                  <a:t>Para resolverlas emplearemos separación de variables, como la función desconocida “u” depende de tres variables independientes “x”, “y” y “t”, suponemos</a:t>
                </a:r>
                <a:r>
                  <a:rPr lang="es-MX" sz="2600" dirty="0" smtClean="0"/>
                  <a:t>:</a:t>
                </a:r>
              </a:p>
              <a:p>
                <a:pPr marL="0" indent="0" algn="just">
                  <a:buNone/>
                </a:pPr>
                <a:endParaRPr lang="es-MX" sz="2600" dirty="0"/>
              </a:p>
              <a:p>
                <a:pPr marL="0" indent="0" algn="just">
                  <a:buNone/>
                </a:pPr>
                <a14:m>
                  <m:oMathPara xmlns:m="http://schemas.openxmlformats.org/officeDocument/2006/math">
                    <m:oMathParaPr>
                      <m:jc m:val="centerGroup"/>
                    </m:oMathParaPr>
                    <m:oMath xmlns:m="http://schemas.openxmlformats.org/officeDocument/2006/math">
                      <m:r>
                        <a:rPr lang="es-MX" sz="2600" i="1">
                          <a:latin typeface="Cambria Math"/>
                        </a:rPr>
                        <m:t>𝑢</m:t>
                      </m:r>
                      <m:d>
                        <m:dPr>
                          <m:ctrlPr>
                            <a:rPr lang="es-MX" sz="2600" i="1">
                              <a:latin typeface="Cambria Math"/>
                            </a:rPr>
                          </m:ctrlPr>
                        </m:dPr>
                        <m:e>
                          <m:r>
                            <a:rPr lang="es-MX" sz="2600" i="1">
                              <a:latin typeface="Cambria Math"/>
                            </a:rPr>
                            <m:t>𝑥</m:t>
                          </m:r>
                          <m:r>
                            <a:rPr lang="es-MX" sz="2600" i="1">
                              <a:latin typeface="Cambria Math"/>
                            </a:rPr>
                            <m:t>,</m:t>
                          </m:r>
                          <m:r>
                            <a:rPr lang="es-MX" sz="2600" i="1">
                              <a:latin typeface="Cambria Math"/>
                            </a:rPr>
                            <m:t>𝑦</m:t>
                          </m:r>
                          <m:r>
                            <a:rPr lang="es-MX" sz="2600" i="1">
                              <a:latin typeface="Cambria Math"/>
                            </a:rPr>
                            <m:t>,</m:t>
                          </m:r>
                          <m:r>
                            <a:rPr lang="es-MX" sz="2600" i="1">
                              <a:latin typeface="Cambria Math"/>
                            </a:rPr>
                            <m:t>𝑡</m:t>
                          </m:r>
                        </m:e>
                      </m:d>
                      <m:r>
                        <a:rPr lang="es-MX" sz="2600" i="1">
                          <a:latin typeface="Cambria Math"/>
                        </a:rPr>
                        <m:t>=</m:t>
                      </m:r>
                      <m:r>
                        <a:rPr lang="es-MX" sz="2600" i="1">
                          <a:latin typeface="Cambria Math"/>
                        </a:rPr>
                        <m:t>𝑋</m:t>
                      </m:r>
                      <m:d>
                        <m:dPr>
                          <m:ctrlPr>
                            <a:rPr lang="es-MX" sz="2600" i="1">
                              <a:latin typeface="Cambria Math"/>
                            </a:rPr>
                          </m:ctrlPr>
                        </m:dPr>
                        <m:e>
                          <m:r>
                            <a:rPr lang="es-MX" sz="2600" i="1">
                              <a:latin typeface="Cambria Math"/>
                            </a:rPr>
                            <m:t>𝑥</m:t>
                          </m:r>
                        </m:e>
                      </m:d>
                      <m:r>
                        <a:rPr lang="es-MX" sz="2600" i="1">
                          <a:latin typeface="Cambria Math"/>
                        </a:rPr>
                        <m:t>𝑌</m:t>
                      </m:r>
                      <m:d>
                        <m:dPr>
                          <m:ctrlPr>
                            <a:rPr lang="es-MX" sz="2600" i="1">
                              <a:latin typeface="Cambria Math"/>
                            </a:rPr>
                          </m:ctrlPr>
                        </m:dPr>
                        <m:e>
                          <m:r>
                            <a:rPr lang="es-MX" sz="2600" i="1">
                              <a:latin typeface="Cambria Math"/>
                            </a:rPr>
                            <m:t>𝑦</m:t>
                          </m:r>
                        </m:e>
                      </m:d>
                      <m:r>
                        <a:rPr lang="es-MX" sz="2600" i="1">
                          <a:latin typeface="Cambria Math"/>
                        </a:rPr>
                        <m:t>𝑇</m:t>
                      </m:r>
                      <m:d>
                        <m:dPr>
                          <m:ctrlPr>
                            <a:rPr lang="es-MX" sz="2600" i="1">
                              <a:latin typeface="Cambria Math"/>
                            </a:rPr>
                          </m:ctrlPr>
                        </m:dPr>
                        <m:e>
                          <m:r>
                            <a:rPr lang="es-MX" sz="2600" i="1">
                              <a:latin typeface="Cambria Math"/>
                            </a:rPr>
                            <m:t>𝑡</m:t>
                          </m:r>
                        </m:e>
                      </m:d>
                    </m:oMath>
                  </m:oMathPara>
                </a14:m>
                <a:endParaRPr lang="es-MX" sz="2600" dirty="0" smtClean="0"/>
              </a:p>
              <a:p>
                <a:pPr marL="0" indent="0" algn="just">
                  <a:buNone/>
                </a:pPr>
                <a:endParaRPr lang="es-MX" sz="2600" dirty="0"/>
              </a:p>
              <a:p>
                <a:pPr marL="0" indent="0" algn="just">
                  <a:buNone/>
                </a:pPr>
                <a:r>
                  <a:rPr lang="es-MX" sz="2600" dirty="0"/>
                  <a:t>Que nos llevará a una serie de Fourier con dos variables</a:t>
                </a:r>
                <a:r>
                  <a:rPr lang="es-MX" sz="2600" dirty="0" smtClean="0"/>
                  <a:t>.</a:t>
                </a:r>
                <a:endParaRPr lang="es-MX" sz="2600" dirty="0"/>
              </a:p>
              <a:p>
                <a:pPr marL="0" indent="0" algn="just">
                  <a:buNone/>
                </a:pPr>
                <a:r>
                  <a:rPr lang="es-MX" sz="2600" dirty="0"/>
                  <a:t>Esto también aplica a la ecuación de Laplace con tres variables espaciales</a:t>
                </a:r>
                <a:r>
                  <a:rPr lang="es-MX" sz="2600" dirty="0" smtClean="0"/>
                  <a:t>:</a:t>
                </a:r>
              </a:p>
              <a:p>
                <a:pPr marL="0" indent="0" algn="just">
                  <a:buNone/>
                </a:pPr>
                <a:endParaRPr lang="es-MX" sz="2600" dirty="0"/>
              </a:p>
              <a:p>
                <a:pPr marL="0" indent="0" algn="just">
                  <a:buNone/>
                </a:pPr>
                <a14:m>
                  <m:oMathPara xmlns:m="http://schemas.openxmlformats.org/officeDocument/2006/math">
                    <m:oMathParaPr>
                      <m:jc m:val="centerGroup"/>
                    </m:oMathParaPr>
                    <m:oMath xmlns:m="http://schemas.openxmlformats.org/officeDocument/2006/math">
                      <m:f>
                        <m:fPr>
                          <m:ctrlPr>
                            <a:rPr lang="es-MX" sz="2600" i="1">
                              <a:latin typeface="Cambria Math"/>
                            </a:rPr>
                          </m:ctrlPr>
                        </m:fPr>
                        <m:num>
                          <m:sSup>
                            <m:sSupPr>
                              <m:ctrlPr>
                                <a:rPr lang="es-MX" sz="2600" i="1">
                                  <a:latin typeface="Cambria Math"/>
                                </a:rPr>
                              </m:ctrlPr>
                            </m:sSupPr>
                            <m:e>
                              <m:r>
                                <a:rPr lang="es-MX" sz="2600" i="1">
                                  <a:latin typeface="Cambria Math"/>
                                </a:rPr>
                                <m:t>𝜕</m:t>
                              </m:r>
                            </m:e>
                            <m:sup>
                              <m:r>
                                <a:rPr lang="es-MX" sz="2600" i="1">
                                  <a:latin typeface="Cambria Math"/>
                                </a:rPr>
                                <m:t>2</m:t>
                              </m:r>
                            </m:sup>
                          </m:sSup>
                          <m:r>
                            <a:rPr lang="es-MX" sz="2600" i="1">
                              <a:latin typeface="Cambria Math"/>
                            </a:rPr>
                            <m:t>𝑢</m:t>
                          </m:r>
                        </m:num>
                        <m:den>
                          <m:r>
                            <a:rPr lang="es-MX" sz="2600" i="1">
                              <a:latin typeface="Cambria Math"/>
                            </a:rPr>
                            <m:t>𝜕</m:t>
                          </m:r>
                          <m:sSup>
                            <m:sSupPr>
                              <m:ctrlPr>
                                <a:rPr lang="es-MX" sz="2600" i="1">
                                  <a:latin typeface="Cambria Math"/>
                                </a:rPr>
                              </m:ctrlPr>
                            </m:sSupPr>
                            <m:e>
                              <m:r>
                                <a:rPr lang="es-MX" sz="2600" i="1">
                                  <a:latin typeface="Cambria Math"/>
                                </a:rPr>
                                <m:t>𝑥</m:t>
                              </m:r>
                            </m:e>
                            <m:sup>
                              <m:r>
                                <a:rPr lang="es-MX" sz="2600" i="1">
                                  <a:latin typeface="Cambria Math"/>
                                </a:rPr>
                                <m:t>2</m:t>
                              </m:r>
                            </m:sup>
                          </m:sSup>
                        </m:den>
                      </m:f>
                      <m:r>
                        <a:rPr lang="es-MX" sz="2600" i="1">
                          <a:latin typeface="Cambria Math"/>
                        </a:rPr>
                        <m:t>+</m:t>
                      </m:r>
                      <m:f>
                        <m:fPr>
                          <m:ctrlPr>
                            <a:rPr lang="es-MX" sz="2600" i="1">
                              <a:latin typeface="Cambria Math"/>
                            </a:rPr>
                          </m:ctrlPr>
                        </m:fPr>
                        <m:num>
                          <m:sSup>
                            <m:sSupPr>
                              <m:ctrlPr>
                                <a:rPr lang="es-MX" sz="2600" i="1">
                                  <a:latin typeface="Cambria Math"/>
                                </a:rPr>
                              </m:ctrlPr>
                            </m:sSupPr>
                            <m:e>
                              <m:r>
                                <a:rPr lang="es-MX" sz="2600" i="1">
                                  <a:latin typeface="Cambria Math"/>
                                </a:rPr>
                                <m:t>𝜕</m:t>
                              </m:r>
                            </m:e>
                            <m:sup>
                              <m:r>
                                <a:rPr lang="es-MX" sz="2600" i="1">
                                  <a:latin typeface="Cambria Math"/>
                                </a:rPr>
                                <m:t>2</m:t>
                              </m:r>
                            </m:sup>
                          </m:sSup>
                          <m:r>
                            <a:rPr lang="es-MX" sz="2600" i="1">
                              <a:latin typeface="Cambria Math"/>
                            </a:rPr>
                            <m:t>𝑢</m:t>
                          </m:r>
                        </m:num>
                        <m:den>
                          <m:r>
                            <a:rPr lang="es-MX" sz="2600" i="1">
                              <a:latin typeface="Cambria Math"/>
                            </a:rPr>
                            <m:t>𝜕</m:t>
                          </m:r>
                          <m:sSup>
                            <m:sSupPr>
                              <m:ctrlPr>
                                <a:rPr lang="es-MX" sz="2600" i="1">
                                  <a:latin typeface="Cambria Math"/>
                                </a:rPr>
                              </m:ctrlPr>
                            </m:sSupPr>
                            <m:e>
                              <m:r>
                                <a:rPr lang="es-MX" sz="2600" i="1">
                                  <a:latin typeface="Cambria Math"/>
                                </a:rPr>
                                <m:t>𝑦</m:t>
                              </m:r>
                            </m:e>
                            <m:sup>
                              <m:r>
                                <a:rPr lang="es-MX" sz="2600" i="1">
                                  <a:latin typeface="Cambria Math"/>
                                </a:rPr>
                                <m:t>2</m:t>
                              </m:r>
                            </m:sup>
                          </m:sSup>
                        </m:den>
                      </m:f>
                      <m:r>
                        <a:rPr lang="es-MX" sz="2600" i="1">
                          <a:latin typeface="Cambria Math"/>
                        </a:rPr>
                        <m:t>+</m:t>
                      </m:r>
                      <m:f>
                        <m:fPr>
                          <m:ctrlPr>
                            <a:rPr lang="es-MX" sz="2600" i="1">
                              <a:latin typeface="Cambria Math"/>
                            </a:rPr>
                          </m:ctrlPr>
                        </m:fPr>
                        <m:num>
                          <m:sSup>
                            <m:sSupPr>
                              <m:ctrlPr>
                                <a:rPr lang="es-MX" sz="2600" i="1">
                                  <a:latin typeface="Cambria Math"/>
                                </a:rPr>
                              </m:ctrlPr>
                            </m:sSupPr>
                            <m:e>
                              <m:r>
                                <a:rPr lang="es-MX" sz="2600" i="1">
                                  <a:latin typeface="Cambria Math"/>
                                </a:rPr>
                                <m:t>𝜕</m:t>
                              </m:r>
                            </m:e>
                            <m:sup>
                              <m:r>
                                <a:rPr lang="es-MX" sz="2600" i="1">
                                  <a:latin typeface="Cambria Math"/>
                                </a:rPr>
                                <m:t>2</m:t>
                              </m:r>
                            </m:sup>
                          </m:sSup>
                          <m:r>
                            <a:rPr lang="es-MX" sz="2600" i="1">
                              <a:latin typeface="Cambria Math"/>
                            </a:rPr>
                            <m:t>𝑢</m:t>
                          </m:r>
                        </m:num>
                        <m:den>
                          <m:r>
                            <a:rPr lang="es-MX" sz="2600" i="1">
                              <a:latin typeface="Cambria Math"/>
                            </a:rPr>
                            <m:t>𝜕</m:t>
                          </m:r>
                          <m:sSup>
                            <m:sSupPr>
                              <m:ctrlPr>
                                <a:rPr lang="es-MX" sz="2600" i="1">
                                  <a:latin typeface="Cambria Math"/>
                                </a:rPr>
                              </m:ctrlPr>
                            </m:sSupPr>
                            <m:e>
                              <m:r>
                                <a:rPr lang="es-MX" sz="2600" i="1">
                                  <a:latin typeface="Cambria Math"/>
                                </a:rPr>
                                <m:t>𝑧</m:t>
                              </m:r>
                            </m:e>
                            <m:sup>
                              <m:r>
                                <a:rPr lang="es-MX" sz="2600" i="1">
                                  <a:latin typeface="Cambria Math"/>
                                </a:rPr>
                                <m:t>2</m:t>
                              </m:r>
                            </m:sup>
                          </m:sSup>
                        </m:den>
                      </m:f>
                      <m:r>
                        <a:rPr lang="es-MX" sz="2600" i="1">
                          <a:latin typeface="Cambria Math"/>
                        </a:rPr>
                        <m:t>=0</m:t>
                      </m:r>
                    </m:oMath>
                  </m:oMathPara>
                </a14:m>
                <a:endParaRPr lang="es-MX" sz="2600" dirty="0"/>
              </a:p>
              <a:p>
                <a:pPr marL="0" indent="0" algn="just">
                  <a:buNone/>
                </a:pPr>
                <a:endParaRPr lang="es-MX" sz="26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57200" y="1052736"/>
                <a:ext cx="8229600" cy="5976664"/>
              </a:xfrm>
              <a:blipFill rotWithShape="1">
                <a:blip r:embed="rId2"/>
                <a:stretch>
                  <a:fillRect l="-1259" t="-816" r="-1333"/>
                </a:stretch>
              </a:blipFill>
            </p:spPr>
            <p:txBody>
              <a:bodyPr/>
              <a:lstStyle/>
              <a:p>
                <a:r>
                  <a:rPr lang="es-MX">
                    <a:noFill/>
                  </a:rPr>
                  <a:t> </a:t>
                </a:r>
              </a:p>
            </p:txBody>
          </p:sp>
        </mc:Fallback>
      </mc:AlternateContent>
    </p:spTree>
    <p:extLst>
      <p:ext uri="{BB962C8B-B14F-4D97-AF65-F5344CB8AC3E}">
        <p14:creationId xmlns:p14="http://schemas.microsoft.com/office/powerpoint/2010/main" val="17776294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l"/>
            <a:r>
              <a:rPr lang="es-MX" i="1" dirty="0" smtClean="0"/>
              <a:t>Ejemplo:</a:t>
            </a:r>
            <a:br>
              <a:rPr lang="es-MX" i="1" dirty="0" smtClean="0"/>
            </a:br>
            <a:endParaRPr lang="es-MX" i="1"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395536" y="1124744"/>
                <a:ext cx="8229600" cy="4525963"/>
              </a:xfrm>
            </p:spPr>
            <p:txBody>
              <a:bodyPr>
                <a:normAutofit/>
              </a:bodyPr>
              <a:lstStyle/>
              <a:p>
                <a:pPr algn="just"/>
                <a:r>
                  <a:rPr lang="es-MX" sz="2800" dirty="0" smtClean="0"/>
                  <a:t>Determine </a:t>
                </a:r>
                <a:r>
                  <a:rPr lang="es-MX" sz="2800" dirty="0"/>
                  <a:t>la temperatura </a:t>
                </a:r>
                <a14:m>
                  <m:oMath xmlns:m="http://schemas.openxmlformats.org/officeDocument/2006/math">
                    <m:r>
                      <a:rPr lang="es-MX" sz="2800" i="1">
                        <a:latin typeface="Cambria Math"/>
                      </a:rPr>
                      <m:t>𝑢</m:t>
                    </m:r>
                    <m:r>
                      <a:rPr lang="es-MX" sz="2800" i="1">
                        <a:latin typeface="Cambria Math"/>
                      </a:rPr>
                      <m:t>(</m:t>
                    </m:r>
                    <m:r>
                      <a:rPr lang="es-MX" sz="2800" i="1">
                        <a:latin typeface="Cambria Math"/>
                      </a:rPr>
                      <m:t>𝑥</m:t>
                    </m:r>
                    <m:r>
                      <a:rPr lang="es-MX" sz="2800" i="1">
                        <a:latin typeface="Cambria Math"/>
                      </a:rPr>
                      <m:t>,</m:t>
                    </m:r>
                    <m:r>
                      <a:rPr lang="es-MX" sz="2800" i="1">
                        <a:latin typeface="Cambria Math"/>
                      </a:rPr>
                      <m:t>𝑦</m:t>
                    </m:r>
                    <m:r>
                      <a:rPr lang="es-MX" sz="2800" i="1">
                        <a:latin typeface="Cambria Math"/>
                      </a:rPr>
                      <m:t>,</m:t>
                    </m:r>
                    <m:r>
                      <a:rPr lang="es-MX" sz="2800" i="1">
                        <a:latin typeface="Cambria Math"/>
                      </a:rPr>
                      <m:t>𝑡</m:t>
                    </m:r>
                    <m:r>
                      <a:rPr lang="es-MX" sz="2800" i="1">
                        <a:latin typeface="Cambria Math"/>
                      </a:rPr>
                      <m:t>)</m:t>
                    </m:r>
                  </m:oMath>
                </a14:m>
                <a:r>
                  <a:rPr lang="es-MX" sz="2800" dirty="0"/>
                  <a:t> de la placa si la temperatura inicial es </a:t>
                </a:r>
                <a14:m>
                  <m:oMath xmlns:m="http://schemas.openxmlformats.org/officeDocument/2006/math">
                    <m:r>
                      <a:rPr lang="es-MX" sz="2800" i="1">
                        <a:latin typeface="Cambria Math"/>
                      </a:rPr>
                      <m:t>𝑓</m:t>
                    </m:r>
                    <m:r>
                      <a:rPr lang="es-MX" sz="2800" i="1">
                        <a:latin typeface="Cambria Math"/>
                      </a:rPr>
                      <m:t>(</m:t>
                    </m:r>
                    <m:r>
                      <a:rPr lang="es-MX" sz="2800" i="1">
                        <a:latin typeface="Cambria Math"/>
                      </a:rPr>
                      <m:t>𝑥</m:t>
                    </m:r>
                    <m:r>
                      <a:rPr lang="es-MX" sz="2800" i="1">
                        <a:latin typeface="Cambria Math"/>
                      </a:rPr>
                      <m:t>,</m:t>
                    </m:r>
                    <m:r>
                      <a:rPr lang="es-MX" sz="2800" i="1">
                        <a:latin typeface="Cambria Math"/>
                      </a:rPr>
                      <m:t>𝑦</m:t>
                    </m:r>
                    <m:r>
                      <a:rPr lang="es-MX" sz="2800" i="1">
                        <a:latin typeface="Cambria Math"/>
                      </a:rPr>
                      <m:t>)</m:t>
                    </m:r>
                  </m:oMath>
                </a14:m>
                <a:r>
                  <a:rPr lang="es-MX" sz="2800" dirty="0"/>
                  <a:t> en toda ella con bordes que se mantienen a temperatura cero.</a:t>
                </a:r>
              </a:p>
              <a:p>
                <a:endParaRPr lang="es-MX" sz="28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395536" y="1124744"/>
                <a:ext cx="8229600" cy="4525963"/>
              </a:xfrm>
              <a:blipFill rotWithShape="1">
                <a:blip r:embed="rId2"/>
                <a:stretch>
                  <a:fillRect l="-593" t="-1213" r="-1481"/>
                </a:stretch>
              </a:blipFill>
            </p:spPr>
            <p:txBody>
              <a:bodyPr/>
              <a:lstStyle/>
              <a:p>
                <a:r>
                  <a:rPr lang="es-MX">
                    <a:noFill/>
                  </a:rPr>
                  <a:t> </a:t>
                </a:r>
              </a:p>
            </p:txBody>
          </p:sp>
        </mc:Fallback>
      </mc:AlternateContent>
      <p:pic>
        <p:nvPicPr>
          <p:cNvPr id="4" name="3 Imagen"/>
          <p:cNvPicPr/>
          <p:nvPr/>
        </p:nvPicPr>
        <p:blipFill>
          <a:blip r:embed="rId3" cstate="print"/>
          <a:srcRect/>
          <a:stretch>
            <a:fillRect/>
          </a:stretch>
        </p:blipFill>
        <p:spPr bwMode="auto">
          <a:xfrm>
            <a:off x="3131840" y="3212976"/>
            <a:ext cx="3096344" cy="3456384"/>
          </a:xfrm>
          <a:prstGeom prst="rect">
            <a:avLst/>
          </a:prstGeom>
          <a:noFill/>
          <a:ln w="9525">
            <a:noFill/>
            <a:miter lim="800000"/>
            <a:headEnd/>
            <a:tailEnd/>
          </a:ln>
        </p:spPr>
      </p:pic>
    </p:spTree>
    <p:extLst>
      <p:ext uri="{BB962C8B-B14F-4D97-AF65-F5344CB8AC3E}">
        <p14:creationId xmlns:p14="http://schemas.microsoft.com/office/powerpoint/2010/main" val="26890175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67544" y="1124744"/>
                <a:ext cx="8229600" cy="5184576"/>
              </a:xfrm>
            </p:spPr>
            <p:txBody>
              <a:bodyPr>
                <a:normAutofit fontScale="85000" lnSpcReduction="10000"/>
              </a:bodyPr>
              <a:lstStyle/>
              <a:p>
                <a:pPr marL="0" indent="0">
                  <a:buNone/>
                </a:pPr>
                <a:endParaRPr lang="es-MX" dirty="0" smtClean="0"/>
              </a:p>
              <a:p>
                <a:pPr marL="0" indent="0" algn="ctr">
                  <a:buNone/>
                </a:pPr>
                <a:r>
                  <a:rPr lang="es-MX" dirty="0" smtClean="0"/>
                  <a:t>  </a:t>
                </a:r>
                <a14:m>
                  <m:oMath xmlns:m="http://schemas.openxmlformats.org/officeDocument/2006/math">
                    <m:r>
                      <a:rPr lang="es-MX" i="1">
                        <a:latin typeface="Cambria Math"/>
                      </a:rPr>
                      <m:t>𝑘</m:t>
                    </m:r>
                    <m:d>
                      <m:dPr>
                        <m:ctrlPr>
                          <a:rPr lang="es-MX" i="1">
                            <a:latin typeface="Cambria Math"/>
                          </a:rPr>
                        </m:ctrlPr>
                      </m:dPr>
                      <m:e>
                        <m:f>
                          <m:fPr>
                            <m:ctrlPr>
                              <a:rPr lang="es-MX" i="1">
                                <a:latin typeface="Cambria Math"/>
                              </a:rPr>
                            </m:ctrlPr>
                          </m:fPr>
                          <m:num>
                            <m:sSup>
                              <m:sSupPr>
                                <m:ctrlPr>
                                  <a:rPr lang="es-MX" i="1">
                                    <a:latin typeface="Cambria Math"/>
                                  </a:rPr>
                                </m:ctrlPr>
                              </m:sSupPr>
                              <m:e>
                                <m:r>
                                  <a:rPr lang="es-MX" i="1">
                                    <a:latin typeface="Cambria Math"/>
                                  </a:rPr>
                                  <m:t>𝜕</m:t>
                                </m:r>
                              </m:e>
                              <m:sup>
                                <m:r>
                                  <a:rPr lang="es-MX" i="1">
                                    <a:latin typeface="Cambria Math"/>
                                  </a:rPr>
                                  <m:t>2</m:t>
                                </m:r>
                              </m:sup>
                            </m:sSup>
                            <m:r>
                              <a:rPr lang="es-MX" i="1">
                                <a:latin typeface="Cambria Math"/>
                              </a:rPr>
                              <m:t>𝑢</m:t>
                            </m:r>
                          </m:num>
                          <m:den>
                            <m:r>
                              <a:rPr lang="es-MX" i="1">
                                <a:latin typeface="Cambria Math"/>
                              </a:rPr>
                              <m:t>𝜕</m:t>
                            </m:r>
                            <m:sSup>
                              <m:sSupPr>
                                <m:ctrlPr>
                                  <a:rPr lang="es-MX" i="1">
                                    <a:latin typeface="Cambria Math"/>
                                  </a:rPr>
                                </m:ctrlPr>
                              </m:sSupPr>
                              <m:e>
                                <m:r>
                                  <a:rPr lang="es-MX" i="1">
                                    <a:latin typeface="Cambria Math"/>
                                  </a:rPr>
                                  <m:t>𝑥</m:t>
                                </m:r>
                              </m:e>
                              <m:sup>
                                <m:r>
                                  <a:rPr lang="es-MX" i="1">
                                    <a:latin typeface="Cambria Math"/>
                                  </a:rPr>
                                  <m:t>2</m:t>
                                </m:r>
                              </m:sup>
                            </m:sSup>
                          </m:den>
                        </m:f>
                        <m:r>
                          <a:rPr lang="es-MX" i="1">
                            <a:latin typeface="Cambria Math"/>
                          </a:rPr>
                          <m:t>+</m:t>
                        </m:r>
                        <m:f>
                          <m:fPr>
                            <m:ctrlPr>
                              <a:rPr lang="es-MX" i="1">
                                <a:latin typeface="Cambria Math"/>
                              </a:rPr>
                            </m:ctrlPr>
                          </m:fPr>
                          <m:num>
                            <m:sSup>
                              <m:sSupPr>
                                <m:ctrlPr>
                                  <a:rPr lang="es-MX" i="1">
                                    <a:latin typeface="Cambria Math"/>
                                  </a:rPr>
                                </m:ctrlPr>
                              </m:sSupPr>
                              <m:e>
                                <m:r>
                                  <a:rPr lang="es-MX" i="1">
                                    <a:latin typeface="Cambria Math"/>
                                  </a:rPr>
                                  <m:t>𝜕</m:t>
                                </m:r>
                              </m:e>
                              <m:sup>
                                <m:r>
                                  <a:rPr lang="es-MX" i="1">
                                    <a:latin typeface="Cambria Math"/>
                                  </a:rPr>
                                  <m:t>2</m:t>
                                </m:r>
                              </m:sup>
                            </m:sSup>
                            <m:r>
                              <a:rPr lang="es-MX" i="1">
                                <a:latin typeface="Cambria Math"/>
                              </a:rPr>
                              <m:t>𝑢</m:t>
                            </m:r>
                          </m:num>
                          <m:den>
                            <m:r>
                              <a:rPr lang="es-MX" i="1">
                                <a:latin typeface="Cambria Math"/>
                              </a:rPr>
                              <m:t>𝜕</m:t>
                            </m:r>
                            <m:sSup>
                              <m:sSupPr>
                                <m:ctrlPr>
                                  <a:rPr lang="es-MX" i="1">
                                    <a:latin typeface="Cambria Math"/>
                                  </a:rPr>
                                </m:ctrlPr>
                              </m:sSupPr>
                              <m:e>
                                <m:r>
                                  <a:rPr lang="es-MX" i="1">
                                    <a:latin typeface="Cambria Math"/>
                                  </a:rPr>
                                  <m:t>𝑦</m:t>
                                </m:r>
                              </m:e>
                              <m:sup>
                                <m:r>
                                  <a:rPr lang="es-MX" i="1">
                                    <a:latin typeface="Cambria Math"/>
                                  </a:rPr>
                                  <m:t>2</m:t>
                                </m:r>
                              </m:sup>
                            </m:sSup>
                          </m:den>
                        </m:f>
                      </m:e>
                    </m:d>
                    <m:r>
                      <a:rPr lang="es-MX" i="1">
                        <a:latin typeface="Cambria Math"/>
                      </a:rPr>
                      <m:t>=</m:t>
                    </m:r>
                    <m:f>
                      <m:fPr>
                        <m:ctrlPr>
                          <a:rPr lang="es-MX" i="1">
                            <a:latin typeface="Cambria Math"/>
                          </a:rPr>
                        </m:ctrlPr>
                      </m:fPr>
                      <m:num>
                        <m:r>
                          <a:rPr lang="es-MX" i="1">
                            <a:latin typeface="Cambria Math"/>
                          </a:rPr>
                          <m:t>𝜕</m:t>
                        </m:r>
                        <m:r>
                          <a:rPr lang="es-MX" i="1">
                            <a:latin typeface="Cambria Math"/>
                          </a:rPr>
                          <m:t>𝑢</m:t>
                        </m:r>
                      </m:num>
                      <m:den>
                        <m:r>
                          <a:rPr lang="es-MX" i="1">
                            <a:latin typeface="Cambria Math"/>
                          </a:rPr>
                          <m:t>𝜕</m:t>
                        </m:r>
                        <m:r>
                          <a:rPr lang="es-MX" i="1">
                            <a:latin typeface="Cambria Math"/>
                          </a:rPr>
                          <m:t>𝑡</m:t>
                        </m:r>
                      </m:den>
                    </m:f>
                  </m:oMath>
                </a14:m>
                <a:r>
                  <a:rPr lang="es-MX" dirty="0" smtClean="0"/>
                  <a:t>  </a:t>
                </a:r>
                <a14:m>
                  <m:oMath xmlns:m="http://schemas.openxmlformats.org/officeDocument/2006/math">
                    <m:r>
                      <a:rPr lang="es-MX" sz="2400" b="0" i="0" smtClean="0">
                        <a:latin typeface="Cambria Math"/>
                      </a:rPr>
                      <m:t>           </m:t>
                    </m:r>
                    <m:r>
                      <a:rPr lang="es-MX" sz="2400" i="1">
                        <a:latin typeface="Cambria Math"/>
                      </a:rPr>
                      <m:t>0&lt;</m:t>
                    </m:r>
                    <m:r>
                      <a:rPr lang="es-MX" sz="2400" i="1">
                        <a:latin typeface="Cambria Math"/>
                      </a:rPr>
                      <m:t>𝑥</m:t>
                    </m:r>
                    <m:r>
                      <a:rPr lang="es-MX" sz="2400" i="1">
                        <a:latin typeface="Cambria Math"/>
                      </a:rPr>
                      <m:t>&lt;</m:t>
                    </m:r>
                    <m:r>
                      <a:rPr lang="es-MX" sz="2400" i="1">
                        <a:latin typeface="Cambria Math"/>
                      </a:rPr>
                      <m:t>𝑏</m:t>
                    </m:r>
                  </m:oMath>
                </a14:m>
                <a:r>
                  <a:rPr lang="es-MX" sz="2400" dirty="0"/>
                  <a:t>,  </a:t>
                </a:r>
                <a:r>
                  <a:rPr lang="es-MX" sz="2400" dirty="0" smtClean="0"/>
                  <a:t> </a:t>
                </a:r>
                <a14:m>
                  <m:oMath xmlns:m="http://schemas.openxmlformats.org/officeDocument/2006/math">
                    <m:r>
                      <a:rPr lang="es-MX" sz="2400" i="1">
                        <a:latin typeface="Cambria Math"/>
                      </a:rPr>
                      <m:t>0&lt;</m:t>
                    </m:r>
                    <m:r>
                      <a:rPr lang="es-MX" sz="2400" i="1">
                        <a:latin typeface="Cambria Math"/>
                      </a:rPr>
                      <m:t>𝑦</m:t>
                    </m:r>
                    <m:r>
                      <a:rPr lang="es-MX" sz="2400" i="1">
                        <a:latin typeface="Cambria Math"/>
                      </a:rPr>
                      <m:t>&lt;</m:t>
                    </m:r>
                    <m:r>
                      <a:rPr lang="es-MX" sz="2400" i="1">
                        <a:latin typeface="Cambria Math"/>
                      </a:rPr>
                      <m:t>𝑐</m:t>
                    </m:r>
                  </m:oMath>
                </a14:m>
                <a:r>
                  <a:rPr lang="es-MX" sz="2400" dirty="0"/>
                  <a:t>,  </a:t>
                </a:r>
                <a:r>
                  <a:rPr lang="es-MX" sz="2400" dirty="0" smtClean="0"/>
                  <a:t> </a:t>
                </a:r>
                <a14:m>
                  <m:oMath xmlns:m="http://schemas.openxmlformats.org/officeDocument/2006/math">
                    <m:r>
                      <a:rPr lang="es-MX" sz="2400" i="1">
                        <a:latin typeface="Cambria Math"/>
                      </a:rPr>
                      <m:t>𝑡</m:t>
                    </m:r>
                    <m:r>
                      <a:rPr lang="es-MX" sz="2400" i="1">
                        <a:latin typeface="Cambria Math"/>
                      </a:rPr>
                      <m:t>&gt;</m:t>
                    </m:r>
                    <m:r>
                      <a:rPr lang="es-MX" sz="2400" i="1">
                        <a:latin typeface="Cambria Math"/>
                      </a:rPr>
                      <m:t>𝑜</m:t>
                    </m:r>
                  </m:oMath>
                </a14:m>
                <a:endParaRPr lang="es-MX" sz="2400" dirty="0"/>
              </a:p>
              <a:p>
                <a:pPr marL="0" indent="0">
                  <a:buNone/>
                </a:pPr>
                <a:endParaRPr lang="es-MX" dirty="0" smtClean="0"/>
              </a:p>
              <a:p>
                <a:pPr marL="0" indent="0">
                  <a:buNone/>
                </a:pPr>
                <a:endParaRPr lang="es-MX" dirty="0" smtClean="0"/>
              </a:p>
              <a:p>
                <a:pPr marL="0" indent="0">
                  <a:buNone/>
                </a:pPr>
                <a:r>
                  <a:rPr lang="es-MX" sz="3300" dirty="0" smtClean="0"/>
                  <a:t>Sujeta </a:t>
                </a:r>
                <a:r>
                  <a:rPr lang="es-MX" sz="3300" dirty="0"/>
                  <a:t>a</a:t>
                </a:r>
                <a:r>
                  <a:rPr lang="es-MX" sz="3300" dirty="0" smtClean="0"/>
                  <a:t>:</a:t>
                </a:r>
              </a:p>
              <a:p>
                <a:pPr marL="0" indent="0">
                  <a:buNone/>
                </a:pPr>
                <a:endParaRPr lang="es-MX" dirty="0"/>
              </a:p>
              <a:p>
                <a:pPr marL="0" indent="0">
                  <a:buNone/>
                </a:pPr>
                <a14:m>
                  <m:oMathPara xmlns:m="http://schemas.openxmlformats.org/officeDocument/2006/math">
                    <m:oMathParaPr>
                      <m:jc m:val="centerGroup"/>
                    </m:oMathParaPr>
                    <m:oMath xmlns:m="http://schemas.openxmlformats.org/officeDocument/2006/math">
                      <m:r>
                        <a:rPr lang="es-MX" sz="2800" i="1">
                          <a:latin typeface="Cambria Math"/>
                        </a:rPr>
                        <m:t>𝑢</m:t>
                      </m:r>
                      <m:d>
                        <m:dPr>
                          <m:ctrlPr>
                            <a:rPr lang="es-MX" sz="2800" i="1">
                              <a:latin typeface="Cambria Math"/>
                            </a:rPr>
                          </m:ctrlPr>
                        </m:dPr>
                        <m:e>
                          <m:r>
                            <a:rPr lang="es-MX" sz="2800" i="1">
                              <a:latin typeface="Cambria Math"/>
                            </a:rPr>
                            <m:t>0,</m:t>
                          </m:r>
                          <m:r>
                            <a:rPr lang="es-MX" sz="2800" i="1">
                              <a:latin typeface="Cambria Math"/>
                            </a:rPr>
                            <m:t>𝑦</m:t>
                          </m:r>
                          <m:r>
                            <a:rPr lang="es-MX" sz="2800" i="1">
                              <a:latin typeface="Cambria Math"/>
                            </a:rPr>
                            <m:t>,</m:t>
                          </m:r>
                          <m:r>
                            <a:rPr lang="es-MX" sz="2800" i="1">
                              <a:latin typeface="Cambria Math"/>
                            </a:rPr>
                            <m:t>𝑡</m:t>
                          </m:r>
                        </m:e>
                      </m:d>
                      <m:r>
                        <a:rPr lang="es-MX" sz="2800" i="1">
                          <a:latin typeface="Cambria Math"/>
                        </a:rPr>
                        <m:t>=0</m:t>
                      </m:r>
                      <m:r>
                        <a:rPr lang="es-MX" sz="2800" b="0" i="0" smtClean="0">
                          <a:latin typeface="Cambria Math"/>
                        </a:rPr>
                        <m:t>           </m:t>
                      </m:r>
                      <m:r>
                        <a:rPr lang="es-MX" sz="2800" i="1">
                          <a:latin typeface="Cambria Math"/>
                        </a:rPr>
                        <m:t>𝑢</m:t>
                      </m:r>
                      <m:d>
                        <m:dPr>
                          <m:ctrlPr>
                            <a:rPr lang="es-MX" sz="2800" i="1">
                              <a:latin typeface="Cambria Math"/>
                            </a:rPr>
                          </m:ctrlPr>
                        </m:dPr>
                        <m:e>
                          <m:r>
                            <a:rPr lang="es-MX" sz="2800" i="1">
                              <a:latin typeface="Cambria Math"/>
                            </a:rPr>
                            <m:t>𝑏</m:t>
                          </m:r>
                          <m:r>
                            <a:rPr lang="es-MX" sz="2800" i="1">
                              <a:latin typeface="Cambria Math"/>
                            </a:rPr>
                            <m:t>,</m:t>
                          </m:r>
                          <m:r>
                            <a:rPr lang="es-MX" sz="2800" i="1">
                              <a:latin typeface="Cambria Math"/>
                            </a:rPr>
                            <m:t>𝑦</m:t>
                          </m:r>
                          <m:r>
                            <a:rPr lang="es-MX" sz="2800" i="1">
                              <a:latin typeface="Cambria Math"/>
                            </a:rPr>
                            <m:t>,</m:t>
                          </m:r>
                          <m:r>
                            <a:rPr lang="es-MX" sz="2800" i="1">
                              <a:latin typeface="Cambria Math"/>
                            </a:rPr>
                            <m:t>𝑡</m:t>
                          </m:r>
                        </m:e>
                      </m:d>
                      <m:r>
                        <a:rPr lang="es-MX" sz="2800" i="1">
                          <a:latin typeface="Cambria Math"/>
                        </a:rPr>
                        <m:t>=0</m:t>
                      </m:r>
                      <m:r>
                        <a:rPr lang="es-MX" sz="2800" b="0" i="0" smtClean="0">
                          <a:latin typeface="Cambria Math"/>
                        </a:rPr>
                        <m:t>           </m:t>
                      </m:r>
                      <m:r>
                        <a:rPr lang="es-MX" sz="2800" i="1">
                          <a:latin typeface="Cambria Math"/>
                        </a:rPr>
                        <m:t>0&lt;</m:t>
                      </m:r>
                      <m:r>
                        <a:rPr lang="es-MX" sz="2800" i="1">
                          <a:latin typeface="Cambria Math"/>
                        </a:rPr>
                        <m:t>𝑦</m:t>
                      </m:r>
                      <m:r>
                        <a:rPr lang="es-MX" sz="2800" i="1">
                          <a:latin typeface="Cambria Math"/>
                        </a:rPr>
                        <m:t>&lt;</m:t>
                      </m:r>
                      <m:r>
                        <a:rPr lang="es-MX" sz="2800" i="1">
                          <a:latin typeface="Cambria Math"/>
                        </a:rPr>
                        <m:t>𝑐</m:t>
                      </m:r>
                      <m:r>
                        <a:rPr lang="es-MX" sz="2800" b="0" i="0" smtClean="0">
                          <a:latin typeface="Cambria Math"/>
                        </a:rPr>
                        <m:t> </m:t>
                      </m:r>
                      <m:r>
                        <a:rPr lang="es-MX" sz="2800" b="0" i="1" smtClean="0">
                          <a:latin typeface="Cambria Math"/>
                        </a:rPr>
                        <m:t>       </m:t>
                      </m:r>
                      <m:r>
                        <a:rPr lang="es-MX" sz="2800" i="1">
                          <a:latin typeface="Cambria Math"/>
                        </a:rPr>
                        <m:t>𝑡</m:t>
                      </m:r>
                      <m:r>
                        <a:rPr lang="es-MX" sz="2800" i="1">
                          <a:latin typeface="Cambria Math"/>
                        </a:rPr>
                        <m:t>&gt;0</m:t>
                      </m:r>
                    </m:oMath>
                  </m:oMathPara>
                </a14:m>
                <a:endParaRPr lang="es-MX" sz="2800" dirty="0" smtClean="0"/>
              </a:p>
              <a:p>
                <a:pPr marL="0" indent="0">
                  <a:buNone/>
                </a:pPr>
                <a:endParaRPr lang="es-MX" sz="2800" dirty="0"/>
              </a:p>
              <a:p>
                <a:pPr marL="0" indent="0">
                  <a:buNone/>
                </a:pPr>
                <a14:m>
                  <m:oMathPara xmlns:m="http://schemas.openxmlformats.org/officeDocument/2006/math">
                    <m:oMathParaPr>
                      <m:jc m:val="centerGroup"/>
                    </m:oMathParaPr>
                    <m:oMath xmlns:m="http://schemas.openxmlformats.org/officeDocument/2006/math">
                      <m:r>
                        <a:rPr lang="es-MX" sz="2800" i="1">
                          <a:latin typeface="Cambria Math"/>
                        </a:rPr>
                        <m:t>𝑢</m:t>
                      </m:r>
                      <m:d>
                        <m:dPr>
                          <m:ctrlPr>
                            <a:rPr lang="es-MX" sz="2800" i="1">
                              <a:latin typeface="Cambria Math"/>
                            </a:rPr>
                          </m:ctrlPr>
                        </m:dPr>
                        <m:e>
                          <m:r>
                            <a:rPr lang="es-MX" sz="2800" i="1">
                              <a:latin typeface="Cambria Math"/>
                            </a:rPr>
                            <m:t>𝑥</m:t>
                          </m:r>
                          <m:r>
                            <a:rPr lang="es-MX" sz="2800" i="1">
                              <a:latin typeface="Cambria Math"/>
                            </a:rPr>
                            <m:t>,0,</m:t>
                          </m:r>
                          <m:r>
                            <a:rPr lang="es-MX" sz="2800" i="1">
                              <a:latin typeface="Cambria Math"/>
                            </a:rPr>
                            <m:t>𝑡</m:t>
                          </m:r>
                        </m:e>
                      </m:d>
                      <m:r>
                        <a:rPr lang="es-MX" sz="2800" i="1">
                          <a:latin typeface="Cambria Math"/>
                        </a:rPr>
                        <m:t>=0</m:t>
                      </m:r>
                      <m:r>
                        <a:rPr lang="es-MX" sz="2800" b="0" i="0" smtClean="0">
                          <a:latin typeface="Cambria Math"/>
                        </a:rPr>
                        <m:t>           </m:t>
                      </m:r>
                      <m:r>
                        <a:rPr lang="es-MX" sz="2800" i="1">
                          <a:latin typeface="Cambria Math"/>
                        </a:rPr>
                        <m:t>𝑢</m:t>
                      </m:r>
                      <m:d>
                        <m:dPr>
                          <m:ctrlPr>
                            <a:rPr lang="es-MX" sz="2800" i="1">
                              <a:latin typeface="Cambria Math"/>
                            </a:rPr>
                          </m:ctrlPr>
                        </m:dPr>
                        <m:e>
                          <m:r>
                            <a:rPr lang="es-MX" sz="2800" i="1">
                              <a:latin typeface="Cambria Math"/>
                            </a:rPr>
                            <m:t>𝑥</m:t>
                          </m:r>
                          <m:r>
                            <a:rPr lang="es-MX" sz="2800" i="1">
                              <a:latin typeface="Cambria Math"/>
                            </a:rPr>
                            <m:t>,</m:t>
                          </m:r>
                          <m:r>
                            <a:rPr lang="es-MX" sz="2800" i="1">
                              <a:latin typeface="Cambria Math"/>
                            </a:rPr>
                            <m:t>𝑐</m:t>
                          </m:r>
                          <m:r>
                            <a:rPr lang="es-MX" sz="2800" i="1">
                              <a:latin typeface="Cambria Math"/>
                            </a:rPr>
                            <m:t>,</m:t>
                          </m:r>
                          <m:r>
                            <a:rPr lang="es-MX" sz="2800" i="1">
                              <a:latin typeface="Cambria Math"/>
                            </a:rPr>
                            <m:t>𝑡</m:t>
                          </m:r>
                        </m:e>
                      </m:d>
                      <m:r>
                        <a:rPr lang="es-MX" sz="2800" i="1">
                          <a:latin typeface="Cambria Math"/>
                        </a:rPr>
                        <m:t>=0</m:t>
                      </m:r>
                      <m:r>
                        <a:rPr lang="es-MX" sz="2800" b="0" i="0" smtClean="0">
                          <a:latin typeface="Cambria Math"/>
                        </a:rPr>
                        <m:t>            </m:t>
                      </m:r>
                      <m:r>
                        <a:rPr lang="es-MX" sz="2800" i="1">
                          <a:latin typeface="Cambria Math"/>
                        </a:rPr>
                        <m:t>0&lt;</m:t>
                      </m:r>
                      <m:r>
                        <a:rPr lang="es-MX" sz="2800" i="1">
                          <a:latin typeface="Cambria Math"/>
                        </a:rPr>
                        <m:t>𝑥</m:t>
                      </m:r>
                      <m:r>
                        <a:rPr lang="es-MX" sz="2800" i="1">
                          <a:latin typeface="Cambria Math"/>
                        </a:rPr>
                        <m:t>&lt;</m:t>
                      </m:r>
                      <m:r>
                        <a:rPr lang="es-MX" sz="2800" i="1">
                          <a:latin typeface="Cambria Math"/>
                        </a:rPr>
                        <m:t>𝑏</m:t>
                      </m:r>
                      <m:r>
                        <a:rPr lang="es-MX" sz="2800" b="0" i="0" smtClean="0">
                          <a:latin typeface="Cambria Math"/>
                        </a:rPr>
                        <m:t>        </m:t>
                      </m:r>
                      <m:r>
                        <a:rPr lang="es-MX" sz="2800" i="1">
                          <a:latin typeface="Cambria Math"/>
                        </a:rPr>
                        <m:t>𝑡</m:t>
                      </m:r>
                      <m:r>
                        <a:rPr lang="es-MX" sz="2800" i="1">
                          <a:latin typeface="Cambria Math"/>
                        </a:rPr>
                        <m:t>&gt;0</m:t>
                      </m:r>
                    </m:oMath>
                  </m:oMathPara>
                </a14:m>
                <a:endParaRPr lang="es-MX" sz="2800" dirty="0" smtClean="0"/>
              </a:p>
              <a:p>
                <a:pPr marL="0" indent="0">
                  <a:buNone/>
                </a:pPr>
                <a:endParaRPr lang="es-MX" sz="2800" dirty="0"/>
              </a:p>
              <a:p>
                <a:pPr marL="0" indent="0">
                  <a:buNone/>
                </a:pPr>
                <a14:m>
                  <m:oMathPara xmlns:m="http://schemas.openxmlformats.org/officeDocument/2006/math">
                    <m:oMathParaPr>
                      <m:jc m:val="centerGroup"/>
                    </m:oMathParaPr>
                    <m:oMath xmlns:m="http://schemas.openxmlformats.org/officeDocument/2006/math">
                      <m:r>
                        <a:rPr lang="es-MX" sz="2800" i="1">
                          <a:latin typeface="Cambria Math"/>
                        </a:rPr>
                        <m:t>𝑢</m:t>
                      </m:r>
                      <m:d>
                        <m:dPr>
                          <m:ctrlPr>
                            <a:rPr lang="es-MX" sz="2800" i="1">
                              <a:latin typeface="Cambria Math"/>
                            </a:rPr>
                          </m:ctrlPr>
                        </m:dPr>
                        <m:e>
                          <m:r>
                            <a:rPr lang="es-MX" sz="2800" i="1">
                              <a:latin typeface="Cambria Math"/>
                            </a:rPr>
                            <m:t>𝑥</m:t>
                          </m:r>
                          <m:r>
                            <a:rPr lang="es-MX" sz="2800" i="1">
                              <a:latin typeface="Cambria Math"/>
                            </a:rPr>
                            <m:t>,</m:t>
                          </m:r>
                          <m:r>
                            <a:rPr lang="es-MX" sz="2800" i="1">
                              <a:latin typeface="Cambria Math"/>
                            </a:rPr>
                            <m:t>𝑦</m:t>
                          </m:r>
                          <m:r>
                            <a:rPr lang="es-MX" sz="2800" i="1">
                              <a:latin typeface="Cambria Math"/>
                            </a:rPr>
                            <m:t>,0</m:t>
                          </m:r>
                        </m:e>
                      </m:d>
                      <m:r>
                        <a:rPr lang="es-MX" sz="2800" i="1">
                          <a:latin typeface="Cambria Math"/>
                        </a:rPr>
                        <m:t>=</m:t>
                      </m:r>
                      <m:r>
                        <a:rPr lang="es-MX" sz="2800" i="1">
                          <a:latin typeface="Cambria Math"/>
                        </a:rPr>
                        <m:t>𝑓</m:t>
                      </m:r>
                      <m:d>
                        <m:dPr>
                          <m:ctrlPr>
                            <a:rPr lang="es-MX" sz="2800" i="1">
                              <a:latin typeface="Cambria Math"/>
                            </a:rPr>
                          </m:ctrlPr>
                        </m:dPr>
                        <m:e>
                          <m:r>
                            <a:rPr lang="es-MX" sz="2800" i="1">
                              <a:latin typeface="Cambria Math"/>
                            </a:rPr>
                            <m:t>𝑥</m:t>
                          </m:r>
                          <m:r>
                            <a:rPr lang="es-MX" sz="2800" i="1">
                              <a:latin typeface="Cambria Math"/>
                            </a:rPr>
                            <m:t>,</m:t>
                          </m:r>
                          <m:r>
                            <a:rPr lang="es-MX" sz="2800" i="1">
                              <a:latin typeface="Cambria Math"/>
                            </a:rPr>
                            <m:t>𝑦</m:t>
                          </m:r>
                        </m:e>
                      </m:d>
                      <m:r>
                        <a:rPr lang="es-MX" sz="2800" b="0" i="1" smtClean="0">
                          <a:latin typeface="Cambria Math"/>
                        </a:rPr>
                        <m:t>                              </m:t>
                      </m:r>
                      <m:r>
                        <a:rPr lang="es-MX" sz="2800" i="1">
                          <a:latin typeface="Cambria Math"/>
                        </a:rPr>
                        <m:t>0&lt;</m:t>
                      </m:r>
                      <m:r>
                        <a:rPr lang="es-MX" sz="2800" i="1">
                          <a:latin typeface="Cambria Math"/>
                        </a:rPr>
                        <m:t>𝑥</m:t>
                      </m:r>
                      <m:r>
                        <a:rPr lang="es-MX" sz="2800" i="1">
                          <a:latin typeface="Cambria Math"/>
                        </a:rPr>
                        <m:t>&lt;</m:t>
                      </m:r>
                      <m:r>
                        <a:rPr lang="es-MX" sz="2800" i="1">
                          <a:latin typeface="Cambria Math"/>
                        </a:rPr>
                        <m:t>𝑏</m:t>
                      </m:r>
                      <m:r>
                        <a:rPr lang="es-MX" sz="2800" b="0" i="1" smtClean="0">
                          <a:latin typeface="Cambria Math"/>
                        </a:rPr>
                        <m:t>         </m:t>
                      </m:r>
                      <m:r>
                        <a:rPr lang="es-MX" sz="2800" i="1">
                          <a:latin typeface="Cambria Math"/>
                        </a:rPr>
                        <m:t>0&lt;</m:t>
                      </m:r>
                      <m:r>
                        <a:rPr lang="es-MX" sz="2800" i="1">
                          <a:latin typeface="Cambria Math"/>
                        </a:rPr>
                        <m:t>𝑦</m:t>
                      </m:r>
                      <m:r>
                        <a:rPr lang="es-MX" sz="2800" i="1">
                          <a:latin typeface="Cambria Math"/>
                        </a:rPr>
                        <m:t>&lt;</m:t>
                      </m:r>
                      <m:r>
                        <a:rPr lang="es-MX" sz="2800" i="1">
                          <a:latin typeface="Cambria Math"/>
                        </a:rPr>
                        <m:t>𝑐</m:t>
                      </m:r>
                    </m:oMath>
                  </m:oMathPara>
                </a14:m>
                <a:endParaRPr lang="es-MX" sz="2800" dirty="0"/>
              </a:p>
              <a:p>
                <a:pPr marL="0" indent="0">
                  <a:buNone/>
                </a:pPr>
                <a:endParaRPr lang="es-MX" sz="2800" dirty="0"/>
              </a:p>
              <a:p>
                <a:pPr marL="0" indent="0">
                  <a:buNone/>
                </a:pP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67544" y="1124744"/>
                <a:ext cx="8229600" cy="5184576"/>
              </a:xfrm>
              <a:blipFill rotWithShape="1">
                <a:blip r:embed="rId2"/>
                <a:stretch>
                  <a:fillRect l="-1556"/>
                </a:stretch>
              </a:blipFill>
            </p:spPr>
            <p:txBody>
              <a:bodyPr/>
              <a:lstStyle/>
              <a:p>
                <a:r>
                  <a:rPr lang="es-MX">
                    <a:noFill/>
                  </a:rPr>
                  <a:t> </a:t>
                </a:r>
              </a:p>
            </p:txBody>
          </p:sp>
        </mc:Fallback>
      </mc:AlternateContent>
      <p:sp>
        <p:nvSpPr>
          <p:cNvPr id="4" name="1 Título"/>
          <p:cNvSpPr>
            <a:spLocks noGrp="1"/>
          </p:cNvSpPr>
          <p:nvPr>
            <p:ph type="title"/>
          </p:nvPr>
        </p:nvSpPr>
        <p:spPr>
          <a:xfrm>
            <a:off x="304800" y="457200"/>
            <a:ext cx="8686800" cy="838200"/>
          </a:xfrm>
        </p:spPr>
        <p:txBody>
          <a:bodyPr>
            <a:normAutofit fontScale="90000"/>
          </a:bodyPr>
          <a:lstStyle/>
          <a:p>
            <a:pPr algn="l"/>
            <a:r>
              <a:rPr lang="es-MX" i="1" dirty="0" smtClean="0"/>
              <a:t>Resolver</a:t>
            </a:r>
            <a:br>
              <a:rPr lang="es-MX" i="1" dirty="0" smtClean="0"/>
            </a:br>
            <a:endParaRPr lang="es-MX" i="1" dirty="0"/>
          </a:p>
        </p:txBody>
      </p:sp>
    </p:spTree>
    <p:extLst>
      <p:ext uri="{BB962C8B-B14F-4D97-AF65-F5344CB8AC3E}">
        <p14:creationId xmlns:p14="http://schemas.microsoft.com/office/powerpoint/2010/main" val="42257834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67544" y="1052736"/>
                <a:ext cx="8280920" cy="5832648"/>
              </a:xfrm>
            </p:spPr>
            <p:txBody>
              <a:bodyPr>
                <a:noAutofit/>
              </a:bodyPr>
              <a:lstStyle/>
              <a:p>
                <a:pPr marL="0" indent="0">
                  <a:buNone/>
                </a:pPr>
                <a:endParaRPr lang="es-MX" sz="2600" dirty="0"/>
              </a:p>
              <a:p>
                <a:pPr marL="0" indent="0">
                  <a:buNone/>
                </a:pPr>
                <a14:m>
                  <m:oMathPara xmlns:m="http://schemas.openxmlformats.org/officeDocument/2006/math">
                    <m:oMathParaPr>
                      <m:jc m:val="centerGroup"/>
                    </m:oMathParaPr>
                    <m:oMath xmlns:m="http://schemas.openxmlformats.org/officeDocument/2006/math">
                      <m:r>
                        <a:rPr lang="es-MX" sz="2600" b="1" i="1">
                          <a:latin typeface="Cambria Math"/>
                        </a:rPr>
                        <m:t>𝒖</m:t>
                      </m:r>
                      <m:r>
                        <a:rPr lang="es-MX" sz="2600" b="1" i="1">
                          <a:latin typeface="Cambria Math"/>
                        </a:rPr>
                        <m:t>=</m:t>
                      </m:r>
                      <m:r>
                        <a:rPr lang="es-MX" sz="2600" b="1" i="1">
                          <a:latin typeface="Cambria Math"/>
                        </a:rPr>
                        <m:t>𝑿𝒀𝑻</m:t>
                      </m:r>
                    </m:oMath>
                  </m:oMathPara>
                </a14:m>
                <a:endParaRPr lang="es-MX" sz="2600" b="1" i="1" dirty="0" smtClean="0"/>
              </a:p>
              <a:p>
                <a:pPr marL="0" indent="0">
                  <a:buNone/>
                </a:pPr>
                <a14:m>
                  <m:oMathPara xmlns:m="http://schemas.openxmlformats.org/officeDocument/2006/math">
                    <m:oMathParaPr>
                      <m:jc m:val="centerGroup"/>
                    </m:oMathParaPr>
                    <m:oMath xmlns:m="http://schemas.openxmlformats.org/officeDocument/2006/math">
                      <m:sSub>
                        <m:sSubPr>
                          <m:ctrlPr>
                            <a:rPr lang="es-MX" sz="2600" i="1">
                              <a:latin typeface="Cambria Math"/>
                            </a:rPr>
                          </m:ctrlPr>
                        </m:sSubPr>
                        <m:e>
                          <m:r>
                            <a:rPr lang="es-MX" sz="2600" i="1">
                              <a:latin typeface="Cambria Math"/>
                            </a:rPr>
                            <m:t>𝑢</m:t>
                          </m:r>
                        </m:e>
                        <m:sub>
                          <m:r>
                            <a:rPr lang="es-MX" sz="2600" i="1">
                              <a:latin typeface="Cambria Math"/>
                            </a:rPr>
                            <m:t>𝑥𝑥</m:t>
                          </m:r>
                        </m:sub>
                      </m:sSub>
                      <m:r>
                        <a:rPr lang="es-MX" sz="2600" i="1">
                          <a:latin typeface="Cambria Math"/>
                        </a:rPr>
                        <m:t>=</m:t>
                      </m:r>
                      <m:sSup>
                        <m:sSupPr>
                          <m:ctrlPr>
                            <a:rPr lang="es-MX" sz="2600" i="1">
                              <a:latin typeface="Cambria Math"/>
                            </a:rPr>
                          </m:ctrlPr>
                        </m:sSupPr>
                        <m:e>
                          <m:r>
                            <a:rPr lang="es-MX" sz="2600" i="1">
                              <a:latin typeface="Cambria Math"/>
                            </a:rPr>
                            <m:t>𝑋</m:t>
                          </m:r>
                        </m:e>
                        <m:sup>
                          <m:r>
                            <a:rPr lang="es-MX" sz="2600" i="1">
                              <a:latin typeface="Cambria Math"/>
                            </a:rPr>
                            <m:t>′′</m:t>
                          </m:r>
                        </m:sup>
                      </m:sSup>
                      <m:r>
                        <a:rPr lang="es-MX" sz="2600" i="1">
                          <a:latin typeface="Cambria Math"/>
                        </a:rPr>
                        <m:t>𝑌𝑇</m:t>
                      </m:r>
                      <m:r>
                        <a:rPr lang="es-MX" sz="2600" b="0" i="1" smtClean="0">
                          <a:latin typeface="Cambria Math"/>
                        </a:rPr>
                        <m:t>            </m:t>
                      </m:r>
                      <m:r>
                        <a:rPr lang="es-MX" sz="2600" i="1">
                          <a:latin typeface="Cambria Math"/>
                        </a:rPr>
                        <m:t> </m:t>
                      </m:r>
                      <m:sSub>
                        <m:sSubPr>
                          <m:ctrlPr>
                            <a:rPr lang="es-MX" sz="2600" i="1" smtClean="0">
                              <a:latin typeface="Cambria Math"/>
                            </a:rPr>
                          </m:ctrlPr>
                        </m:sSubPr>
                        <m:e>
                          <m:r>
                            <a:rPr lang="es-MX" sz="2600" i="1">
                              <a:latin typeface="Cambria Math"/>
                            </a:rPr>
                            <m:t>𝑢</m:t>
                          </m:r>
                        </m:e>
                        <m:sub>
                          <m:r>
                            <a:rPr lang="es-MX" sz="2600" i="1">
                              <a:latin typeface="Cambria Math"/>
                            </a:rPr>
                            <m:t>𝑦𝑦</m:t>
                          </m:r>
                        </m:sub>
                      </m:sSub>
                      <m:r>
                        <a:rPr lang="es-MX" sz="2600" i="1">
                          <a:latin typeface="Cambria Math"/>
                        </a:rPr>
                        <m:t>=</m:t>
                      </m:r>
                      <m:r>
                        <a:rPr lang="es-MX" sz="2600" i="1">
                          <a:latin typeface="Cambria Math"/>
                        </a:rPr>
                        <m:t>𝑋</m:t>
                      </m:r>
                      <m:sSup>
                        <m:sSupPr>
                          <m:ctrlPr>
                            <a:rPr lang="es-MX" sz="2600" i="1">
                              <a:latin typeface="Cambria Math"/>
                            </a:rPr>
                          </m:ctrlPr>
                        </m:sSupPr>
                        <m:e>
                          <m:r>
                            <a:rPr lang="es-MX" sz="2600" i="1">
                              <a:latin typeface="Cambria Math"/>
                            </a:rPr>
                            <m:t>𝑌</m:t>
                          </m:r>
                        </m:e>
                        <m:sup>
                          <m:r>
                            <a:rPr lang="es-MX" sz="2600" i="1">
                              <a:latin typeface="Cambria Math"/>
                            </a:rPr>
                            <m:t>′′</m:t>
                          </m:r>
                        </m:sup>
                      </m:sSup>
                      <m:r>
                        <a:rPr lang="es-MX" sz="2600" i="1">
                          <a:latin typeface="Cambria Math"/>
                        </a:rPr>
                        <m:t>𝑇</m:t>
                      </m:r>
                      <m:r>
                        <a:rPr lang="es-MX" sz="2600" b="0" i="1" smtClean="0">
                          <a:latin typeface="Cambria Math"/>
                        </a:rPr>
                        <m:t>          </m:t>
                      </m:r>
                      <m:r>
                        <a:rPr lang="es-MX" sz="2600" i="1">
                          <a:latin typeface="Cambria Math"/>
                        </a:rPr>
                        <m:t> </m:t>
                      </m:r>
                      <m:sSub>
                        <m:sSubPr>
                          <m:ctrlPr>
                            <a:rPr lang="es-MX" sz="2600" i="1">
                              <a:latin typeface="Cambria Math"/>
                            </a:rPr>
                          </m:ctrlPr>
                        </m:sSubPr>
                        <m:e>
                          <m:r>
                            <a:rPr lang="es-MX" sz="2600" i="1">
                              <a:latin typeface="Cambria Math"/>
                            </a:rPr>
                            <m:t>𝑢</m:t>
                          </m:r>
                        </m:e>
                        <m:sub>
                          <m:r>
                            <a:rPr lang="es-MX" sz="2600" i="1">
                              <a:latin typeface="Cambria Math"/>
                            </a:rPr>
                            <m:t>𝑡</m:t>
                          </m:r>
                        </m:sub>
                      </m:sSub>
                      <m:r>
                        <a:rPr lang="es-MX" sz="2600" i="1">
                          <a:latin typeface="Cambria Math"/>
                        </a:rPr>
                        <m:t>=</m:t>
                      </m:r>
                      <m:r>
                        <a:rPr lang="es-MX" sz="2600" i="1">
                          <a:latin typeface="Cambria Math"/>
                        </a:rPr>
                        <m:t>𝑋𝑌𝑇</m:t>
                      </m:r>
                      <m:r>
                        <a:rPr lang="es-MX" sz="2600" i="1">
                          <a:latin typeface="Cambria Math"/>
                        </a:rPr>
                        <m:t>′</m:t>
                      </m:r>
                    </m:oMath>
                  </m:oMathPara>
                </a14:m>
                <a:endParaRPr lang="es-MX" sz="2600" dirty="0" smtClean="0"/>
              </a:p>
              <a:p>
                <a:pPr marL="0" indent="0">
                  <a:buNone/>
                </a:pPr>
                <a:endParaRPr lang="es-MX" sz="2600" dirty="0"/>
              </a:p>
              <a:p>
                <a:pPr marL="0" indent="0">
                  <a:buNone/>
                </a:pPr>
                <a:r>
                  <a:rPr lang="es-MX" sz="2600" dirty="0"/>
                  <a:t>Al sustituir en la ecuación de calor de dos dimensiones</a:t>
                </a:r>
                <a:r>
                  <a:rPr lang="es-MX" sz="2600" dirty="0" smtClean="0"/>
                  <a:t>:</a:t>
                </a:r>
              </a:p>
              <a:p>
                <a:pPr marL="0" indent="0">
                  <a:buNone/>
                </a:pPr>
                <a:endParaRPr lang="es-MX" sz="2600" dirty="0"/>
              </a:p>
              <a:p>
                <a:pPr marL="0" indent="0">
                  <a:buNone/>
                </a:pPr>
                <a14:m>
                  <m:oMathPara xmlns:m="http://schemas.openxmlformats.org/officeDocument/2006/math">
                    <m:oMathParaPr>
                      <m:jc m:val="centerGroup"/>
                    </m:oMathParaPr>
                    <m:oMath xmlns:m="http://schemas.openxmlformats.org/officeDocument/2006/math">
                      <m:r>
                        <a:rPr lang="es-MX" sz="2600" i="1">
                          <a:latin typeface="Cambria Math"/>
                        </a:rPr>
                        <m:t>𝑘</m:t>
                      </m:r>
                      <m:d>
                        <m:dPr>
                          <m:ctrlPr>
                            <a:rPr lang="es-MX" sz="2600" i="1">
                              <a:latin typeface="Cambria Math"/>
                            </a:rPr>
                          </m:ctrlPr>
                        </m:dPr>
                        <m:e>
                          <m:sSup>
                            <m:sSupPr>
                              <m:ctrlPr>
                                <a:rPr lang="es-MX" sz="2600" i="1">
                                  <a:latin typeface="Cambria Math"/>
                                </a:rPr>
                              </m:ctrlPr>
                            </m:sSupPr>
                            <m:e>
                              <m:r>
                                <a:rPr lang="es-MX" sz="2600" i="1">
                                  <a:latin typeface="Cambria Math"/>
                                </a:rPr>
                                <m:t>𝑋</m:t>
                              </m:r>
                            </m:e>
                            <m:sup>
                              <m:r>
                                <a:rPr lang="es-MX" sz="2600" i="1">
                                  <a:latin typeface="Cambria Math"/>
                                </a:rPr>
                                <m:t>′′</m:t>
                              </m:r>
                            </m:sup>
                          </m:sSup>
                          <m:r>
                            <a:rPr lang="es-MX" sz="2600" i="1">
                              <a:latin typeface="Cambria Math"/>
                            </a:rPr>
                            <m:t>𝑌𝑇</m:t>
                          </m:r>
                          <m:r>
                            <a:rPr lang="es-MX" sz="2600" i="1">
                              <a:latin typeface="Cambria Math"/>
                            </a:rPr>
                            <m:t>+</m:t>
                          </m:r>
                          <m:r>
                            <a:rPr lang="es-MX" sz="2600" i="1">
                              <a:latin typeface="Cambria Math"/>
                            </a:rPr>
                            <m:t>𝑋</m:t>
                          </m:r>
                          <m:sSup>
                            <m:sSupPr>
                              <m:ctrlPr>
                                <a:rPr lang="es-MX" sz="2600" i="1">
                                  <a:latin typeface="Cambria Math"/>
                                </a:rPr>
                              </m:ctrlPr>
                            </m:sSupPr>
                            <m:e>
                              <m:r>
                                <a:rPr lang="es-MX" sz="2600" i="1">
                                  <a:latin typeface="Cambria Math"/>
                                </a:rPr>
                                <m:t>𝑌</m:t>
                              </m:r>
                            </m:e>
                            <m:sup>
                              <m:r>
                                <a:rPr lang="es-MX" sz="2600" i="1">
                                  <a:latin typeface="Cambria Math"/>
                                </a:rPr>
                                <m:t>′′</m:t>
                              </m:r>
                            </m:sup>
                          </m:sSup>
                          <m:r>
                            <a:rPr lang="es-MX" sz="2600" i="1">
                              <a:latin typeface="Cambria Math"/>
                            </a:rPr>
                            <m:t>𝑇</m:t>
                          </m:r>
                        </m:e>
                      </m:d>
                      <m:r>
                        <a:rPr lang="es-MX" sz="2600" i="1">
                          <a:latin typeface="Cambria Math"/>
                        </a:rPr>
                        <m:t>=</m:t>
                      </m:r>
                      <m:r>
                        <a:rPr lang="es-MX" sz="2600" i="1">
                          <a:latin typeface="Cambria Math"/>
                        </a:rPr>
                        <m:t>𝑋𝑌</m:t>
                      </m:r>
                      <m:sSup>
                        <m:sSupPr>
                          <m:ctrlPr>
                            <a:rPr lang="es-MX" sz="2600" i="1">
                              <a:latin typeface="Cambria Math"/>
                            </a:rPr>
                          </m:ctrlPr>
                        </m:sSupPr>
                        <m:e>
                          <m:r>
                            <a:rPr lang="es-MX" sz="2600" i="1">
                              <a:latin typeface="Cambria Math"/>
                            </a:rPr>
                            <m:t>𝑇</m:t>
                          </m:r>
                        </m:e>
                        <m:sup>
                          <m:r>
                            <a:rPr lang="es-MX" sz="2600" i="1">
                              <a:latin typeface="Cambria Math"/>
                            </a:rPr>
                            <m:t>′</m:t>
                          </m:r>
                        </m:sup>
                      </m:sSup>
                    </m:oMath>
                  </m:oMathPara>
                </a14:m>
                <a:endParaRPr lang="es-MX" sz="2600" dirty="0" smtClean="0"/>
              </a:p>
              <a:p>
                <a:pPr marL="0" indent="0">
                  <a:buNone/>
                </a:pPr>
                <a:endParaRPr lang="es-MX" sz="2600" dirty="0"/>
              </a:p>
              <a:p>
                <a:pPr marL="0" indent="0">
                  <a:buNone/>
                </a:pPr>
                <a14:m>
                  <m:oMathPara xmlns:m="http://schemas.openxmlformats.org/officeDocument/2006/math">
                    <m:oMathParaPr>
                      <m:jc m:val="centerGroup"/>
                    </m:oMathParaPr>
                    <m:oMath xmlns:m="http://schemas.openxmlformats.org/officeDocument/2006/math">
                      <m:sSup>
                        <m:sSupPr>
                          <m:ctrlPr>
                            <a:rPr lang="es-MX" sz="2600" i="1">
                              <a:latin typeface="Cambria Math"/>
                            </a:rPr>
                          </m:ctrlPr>
                        </m:sSupPr>
                        <m:e>
                          <m:r>
                            <a:rPr lang="es-MX" sz="2600" i="1">
                              <a:latin typeface="Cambria Math"/>
                            </a:rPr>
                            <m:t>𝑋</m:t>
                          </m:r>
                        </m:e>
                        <m:sup>
                          <m:r>
                            <a:rPr lang="es-MX" sz="2600" i="1">
                              <a:latin typeface="Cambria Math"/>
                            </a:rPr>
                            <m:t>′′</m:t>
                          </m:r>
                        </m:sup>
                      </m:sSup>
                      <m:r>
                        <a:rPr lang="es-MX" sz="2600" i="1">
                          <a:latin typeface="Cambria Math"/>
                        </a:rPr>
                        <m:t>𝑌𝑇</m:t>
                      </m:r>
                      <m:r>
                        <a:rPr lang="es-MX" sz="2600" i="1">
                          <a:latin typeface="Cambria Math"/>
                        </a:rPr>
                        <m:t>+</m:t>
                      </m:r>
                      <m:r>
                        <a:rPr lang="es-MX" sz="2600" i="1">
                          <a:latin typeface="Cambria Math"/>
                        </a:rPr>
                        <m:t>𝑋</m:t>
                      </m:r>
                      <m:sSup>
                        <m:sSupPr>
                          <m:ctrlPr>
                            <a:rPr lang="es-MX" sz="2600" i="1">
                              <a:latin typeface="Cambria Math"/>
                            </a:rPr>
                          </m:ctrlPr>
                        </m:sSupPr>
                        <m:e>
                          <m:r>
                            <a:rPr lang="es-MX" sz="2600" i="1">
                              <a:latin typeface="Cambria Math"/>
                            </a:rPr>
                            <m:t>𝑌</m:t>
                          </m:r>
                        </m:e>
                        <m:sup>
                          <m:r>
                            <a:rPr lang="es-MX" sz="2600" i="1">
                              <a:latin typeface="Cambria Math"/>
                            </a:rPr>
                            <m:t>′′</m:t>
                          </m:r>
                        </m:sup>
                      </m:sSup>
                      <m:r>
                        <a:rPr lang="es-MX" sz="2600" i="1">
                          <a:latin typeface="Cambria Math"/>
                        </a:rPr>
                        <m:t>𝑇</m:t>
                      </m:r>
                      <m:r>
                        <a:rPr lang="es-MX" sz="2600" i="1">
                          <a:latin typeface="Cambria Math"/>
                        </a:rPr>
                        <m:t>=</m:t>
                      </m:r>
                      <m:f>
                        <m:fPr>
                          <m:ctrlPr>
                            <a:rPr lang="es-MX" sz="2600" i="1">
                              <a:latin typeface="Cambria Math"/>
                            </a:rPr>
                          </m:ctrlPr>
                        </m:fPr>
                        <m:num>
                          <m:r>
                            <a:rPr lang="es-MX" sz="2600" i="1">
                              <a:latin typeface="Cambria Math"/>
                            </a:rPr>
                            <m:t>1</m:t>
                          </m:r>
                        </m:num>
                        <m:den>
                          <m:r>
                            <a:rPr lang="es-MX" sz="2600" i="1">
                              <a:latin typeface="Cambria Math"/>
                            </a:rPr>
                            <m:t>𝑘</m:t>
                          </m:r>
                        </m:den>
                      </m:f>
                      <m:r>
                        <a:rPr lang="es-MX" sz="2600" i="1">
                          <a:latin typeface="Cambria Math"/>
                        </a:rPr>
                        <m:t>𝑋𝑌𝑇</m:t>
                      </m:r>
                      <m:r>
                        <a:rPr lang="es-MX" sz="2600" i="1">
                          <a:latin typeface="Cambria Math"/>
                        </a:rPr>
                        <m:t>′</m:t>
                      </m:r>
                    </m:oMath>
                  </m:oMathPara>
                </a14:m>
                <a:endParaRPr lang="es-MX" sz="2600" dirty="0" smtClean="0"/>
              </a:p>
              <a:p>
                <a:pPr marL="0" indent="0">
                  <a:buNone/>
                </a:pPr>
                <a:endParaRPr lang="es-MX" sz="2600" dirty="0"/>
              </a:p>
              <a:p>
                <a:pPr marL="0" indent="0">
                  <a:buNone/>
                </a:pPr>
                <a14:m>
                  <m:oMathPara xmlns:m="http://schemas.openxmlformats.org/officeDocument/2006/math">
                    <m:oMathParaPr>
                      <m:jc m:val="centerGroup"/>
                    </m:oMathParaPr>
                    <m:oMath xmlns:m="http://schemas.openxmlformats.org/officeDocument/2006/math">
                      <m:sSup>
                        <m:sSupPr>
                          <m:ctrlPr>
                            <a:rPr lang="es-MX" sz="2600" i="1">
                              <a:latin typeface="Cambria Math"/>
                            </a:rPr>
                          </m:ctrlPr>
                        </m:sSupPr>
                        <m:e>
                          <m:r>
                            <a:rPr lang="es-MX" sz="2600" i="1">
                              <a:latin typeface="Cambria Math"/>
                            </a:rPr>
                            <m:t>𝑋</m:t>
                          </m:r>
                        </m:e>
                        <m:sup>
                          <m:r>
                            <a:rPr lang="es-MX" sz="2600" i="1">
                              <a:latin typeface="Cambria Math"/>
                            </a:rPr>
                            <m:t>′′</m:t>
                          </m:r>
                        </m:sup>
                      </m:sSup>
                      <m:r>
                        <a:rPr lang="es-MX" sz="2600" i="1">
                          <a:latin typeface="Cambria Math"/>
                        </a:rPr>
                        <m:t>𝑌𝑇</m:t>
                      </m:r>
                      <m:r>
                        <a:rPr lang="es-MX" sz="2600" i="1">
                          <a:latin typeface="Cambria Math"/>
                        </a:rPr>
                        <m:t>=</m:t>
                      </m:r>
                      <m:f>
                        <m:fPr>
                          <m:ctrlPr>
                            <a:rPr lang="es-MX" sz="2600" i="1">
                              <a:latin typeface="Cambria Math"/>
                            </a:rPr>
                          </m:ctrlPr>
                        </m:fPr>
                        <m:num>
                          <m:r>
                            <a:rPr lang="es-MX" sz="2600" i="1">
                              <a:latin typeface="Cambria Math"/>
                            </a:rPr>
                            <m:t>1</m:t>
                          </m:r>
                        </m:num>
                        <m:den>
                          <m:r>
                            <a:rPr lang="es-MX" sz="2600" i="1">
                              <a:latin typeface="Cambria Math"/>
                            </a:rPr>
                            <m:t>𝑘</m:t>
                          </m:r>
                        </m:den>
                      </m:f>
                      <m:r>
                        <a:rPr lang="es-MX" sz="2600" i="1">
                          <a:latin typeface="Cambria Math"/>
                        </a:rPr>
                        <m:t>𝑋𝑌</m:t>
                      </m:r>
                      <m:sSup>
                        <m:sSupPr>
                          <m:ctrlPr>
                            <a:rPr lang="es-MX" sz="2600" i="1">
                              <a:latin typeface="Cambria Math"/>
                            </a:rPr>
                          </m:ctrlPr>
                        </m:sSupPr>
                        <m:e>
                          <m:r>
                            <a:rPr lang="es-MX" sz="2600" i="1">
                              <a:latin typeface="Cambria Math"/>
                            </a:rPr>
                            <m:t>𝑇</m:t>
                          </m:r>
                        </m:e>
                        <m:sup>
                          <m:r>
                            <a:rPr lang="es-MX" sz="2600" i="1">
                              <a:latin typeface="Cambria Math"/>
                            </a:rPr>
                            <m:t>′</m:t>
                          </m:r>
                        </m:sup>
                      </m:sSup>
                      <m:r>
                        <a:rPr lang="es-MX" sz="2600" i="1">
                          <a:latin typeface="Cambria Math"/>
                        </a:rPr>
                        <m:t>−</m:t>
                      </m:r>
                      <m:r>
                        <a:rPr lang="es-MX" sz="2600" i="1">
                          <a:latin typeface="Cambria Math"/>
                        </a:rPr>
                        <m:t>𝑋</m:t>
                      </m:r>
                      <m:sSup>
                        <m:sSupPr>
                          <m:ctrlPr>
                            <a:rPr lang="es-MX" sz="2600" i="1">
                              <a:latin typeface="Cambria Math"/>
                            </a:rPr>
                          </m:ctrlPr>
                        </m:sSupPr>
                        <m:e>
                          <m:r>
                            <a:rPr lang="es-MX" sz="2600" i="1">
                              <a:latin typeface="Cambria Math"/>
                            </a:rPr>
                            <m:t>𝑌</m:t>
                          </m:r>
                        </m:e>
                        <m:sup>
                          <m:r>
                            <a:rPr lang="es-MX" sz="2600" i="1">
                              <a:latin typeface="Cambria Math"/>
                            </a:rPr>
                            <m:t>′′</m:t>
                          </m:r>
                        </m:sup>
                      </m:sSup>
                      <m:r>
                        <a:rPr lang="es-MX" sz="2600" i="1">
                          <a:latin typeface="Cambria Math"/>
                        </a:rPr>
                        <m:t>𝑇</m:t>
                      </m:r>
                    </m:oMath>
                  </m:oMathPara>
                </a14:m>
                <a:endParaRPr lang="es-MX" sz="2600" dirty="0"/>
              </a:p>
              <a:p>
                <a:endParaRPr lang="es-MX" sz="26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67544" y="1052736"/>
                <a:ext cx="8280920" cy="5832648"/>
              </a:xfrm>
              <a:blipFill rotWithShape="1">
                <a:blip r:embed="rId2"/>
                <a:stretch>
                  <a:fillRect l="-1325"/>
                </a:stretch>
              </a:blipFill>
            </p:spPr>
            <p:txBody>
              <a:bodyPr/>
              <a:lstStyle/>
              <a:p>
                <a:r>
                  <a:rPr lang="es-MX">
                    <a:noFill/>
                  </a:rPr>
                  <a:t> </a:t>
                </a:r>
              </a:p>
            </p:txBody>
          </p:sp>
        </mc:Fallback>
      </mc:AlternateContent>
      <p:sp>
        <p:nvSpPr>
          <p:cNvPr id="4" name="1 Título"/>
          <p:cNvSpPr>
            <a:spLocks noGrp="1"/>
          </p:cNvSpPr>
          <p:nvPr>
            <p:ph type="title"/>
          </p:nvPr>
        </p:nvSpPr>
        <p:spPr>
          <a:xfrm>
            <a:off x="304800" y="457200"/>
            <a:ext cx="8686800" cy="838200"/>
          </a:xfrm>
        </p:spPr>
        <p:txBody>
          <a:bodyPr>
            <a:normAutofit fontScale="90000"/>
          </a:bodyPr>
          <a:lstStyle/>
          <a:p>
            <a:pPr algn="l"/>
            <a:r>
              <a:rPr lang="es-MX" i="1" dirty="0" smtClean="0"/>
              <a:t>Suponiendo:</a:t>
            </a:r>
            <a:br>
              <a:rPr lang="es-MX" i="1" dirty="0" smtClean="0"/>
            </a:br>
            <a:endParaRPr lang="es-MX" i="1" dirty="0"/>
          </a:p>
        </p:txBody>
      </p:sp>
    </p:spTree>
    <p:extLst>
      <p:ext uri="{BB962C8B-B14F-4D97-AF65-F5344CB8AC3E}">
        <p14:creationId xmlns:p14="http://schemas.microsoft.com/office/powerpoint/2010/main" val="155344454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46856" y="1052736"/>
                <a:ext cx="8229600" cy="5832648"/>
              </a:xfrm>
            </p:spPr>
            <p:txBody>
              <a:bodyPr>
                <a:normAutofit fontScale="55000" lnSpcReduction="20000"/>
              </a:bodyPr>
              <a:lstStyle/>
              <a:p>
                <a:pPr marL="0" indent="0">
                  <a:buNone/>
                </a:pPr>
                <a14:m>
                  <m:oMathPara xmlns:m="http://schemas.openxmlformats.org/officeDocument/2006/math">
                    <m:oMathParaPr>
                      <m:jc m:val="centerGroup"/>
                    </m:oMathParaPr>
                    <m:oMath xmlns:m="http://schemas.openxmlformats.org/officeDocument/2006/math">
                      <m:sSup>
                        <m:sSupPr>
                          <m:ctrlPr>
                            <a:rPr lang="es-MX" sz="4400" i="1">
                              <a:latin typeface="Cambria Math"/>
                            </a:rPr>
                          </m:ctrlPr>
                        </m:sSupPr>
                        <m:e>
                          <m:r>
                            <a:rPr lang="es-MX" sz="4400" i="1">
                              <a:latin typeface="Cambria Math"/>
                            </a:rPr>
                            <m:t>𝑋</m:t>
                          </m:r>
                        </m:e>
                        <m:sup>
                          <m:r>
                            <a:rPr lang="es-MX" sz="4400" i="1">
                              <a:latin typeface="Cambria Math"/>
                            </a:rPr>
                            <m:t>′′</m:t>
                          </m:r>
                        </m:sup>
                      </m:sSup>
                      <m:r>
                        <a:rPr lang="es-MX" sz="4400" i="1">
                          <a:latin typeface="Cambria Math"/>
                        </a:rPr>
                        <m:t>𝑌𝑇</m:t>
                      </m:r>
                      <m:r>
                        <a:rPr lang="es-MX" sz="4400" i="1">
                          <a:latin typeface="Cambria Math"/>
                        </a:rPr>
                        <m:t>=</m:t>
                      </m:r>
                      <m:r>
                        <a:rPr lang="es-MX" sz="4400" i="1">
                          <a:latin typeface="Cambria Math"/>
                        </a:rPr>
                        <m:t>𝑋</m:t>
                      </m:r>
                      <m:d>
                        <m:dPr>
                          <m:ctrlPr>
                            <a:rPr lang="es-MX" sz="4400" i="1">
                              <a:latin typeface="Cambria Math"/>
                            </a:rPr>
                          </m:ctrlPr>
                        </m:dPr>
                        <m:e>
                          <m:f>
                            <m:fPr>
                              <m:ctrlPr>
                                <a:rPr lang="es-MX" sz="4400" i="1">
                                  <a:latin typeface="Cambria Math"/>
                                </a:rPr>
                              </m:ctrlPr>
                            </m:fPr>
                            <m:num>
                              <m:r>
                                <a:rPr lang="es-MX" sz="4400" i="1">
                                  <a:latin typeface="Cambria Math"/>
                                </a:rPr>
                                <m:t>1</m:t>
                              </m:r>
                            </m:num>
                            <m:den>
                              <m:r>
                                <a:rPr lang="es-MX" sz="4400" i="1">
                                  <a:latin typeface="Cambria Math"/>
                                </a:rPr>
                                <m:t>𝑘</m:t>
                              </m:r>
                            </m:den>
                          </m:f>
                          <m:r>
                            <a:rPr lang="es-MX" sz="4400" i="1">
                              <a:latin typeface="Cambria Math"/>
                            </a:rPr>
                            <m:t>𝑌</m:t>
                          </m:r>
                          <m:sSup>
                            <m:sSupPr>
                              <m:ctrlPr>
                                <a:rPr lang="es-MX" sz="4400" i="1">
                                  <a:latin typeface="Cambria Math"/>
                                </a:rPr>
                              </m:ctrlPr>
                            </m:sSupPr>
                            <m:e>
                              <m:r>
                                <a:rPr lang="es-MX" sz="4400" i="1">
                                  <a:latin typeface="Cambria Math"/>
                                </a:rPr>
                                <m:t>𝑇</m:t>
                              </m:r>
                            </m:e>
                            <m:sup>
                              <m:r>
                                <a:rPr lang="es-MX" sz="4400" i="1">
                                  <a:latin typeface="Cambria Math"/>
                                </a:rPr>
                                <m:t>′</m:t>
                              </m:r>
                            </m:sup>
                          </m:sSup>
                          <m:r>
                            <a:rPr lang="es-MX" sz="4400" i="1">
                              <a:latin typeface="Cambria Math"/>
                            </a:rPr>
                            <m:t>−</m:t>
                          </m:r>
                          <m:sSup>
                            <m:sSupPr>
                              <m:ctrlPr>
                                <a:rPr lang="es-MX" sz="4400" i="1">
                                  <a:latin typeface="Cambria Math"/>
                                </a:rPr>
                              </m:ctrlPr>
                            </m:sSupPr>
                            <m:e>
                              <m:r>
                                <a:rPr lang="es-MX" sz="4400" i="1">
                                  <a:latin typeface="Cambria Math"/>
                                </a:rPr>
                                <m:t>𝑌</m:t>
                              </m:r>
                            </m:e>
                            <m:sup>
                              <m:r>
                                <a:rPr lang="es-MX" sz="4400" i="1">
                                  <a:latin typeface="Cambria Math"/>
                                </a:rPr>
                                <m:t>′′</m:t>
                              </m:r>
                            </m:sup>
                          </m:sSup>
                          <m:r>
                            <a:rPr lang="es-MX" sz="4400" i="1">
                              <a:latin typeface="Cambria Math"/>
                            </a:rPr>
                            <m:t>𝑇</m:t>
                          </m:r>
                        </m:e>
                      </m:d>
                    </m:oMath>
                  </m:oMathPara>
                </a14:m>
                <a:endParaRPr lang="es-MX" dirty="0" smtClean="0"/>
              </a:p>
              <a:p>
                <a:pPr marL="0" indent="0">
                  <a:buNone/>
                </a:pPr>
                <a:endParaRPr lang="es-MX" dirty="0"/>
              </a:p>
              <a:p>
                <a:pPr marL="0" indent="0">
                  <a:buNone/>
                </a:pPr>
                <a14:m>
                  <m:oMathPara xmlns:m="http://schemas.openxmlformats.org/officeDocument/2006/math">
                    <m:oMathParaPr>
                      <m:jc m:val="centerGroup"/>
                    </m:oMathParaPr>
                    <m:oMath xmlns:m="http://schemas.openxmlformats.org/officeDocument/2006/math">
                      <m:f>
                        <m:fPr>
                          <m:ctrlPr>
                            <a:rPr lang="es-MX" sz="4400" i="1">
                              <a:latin typeface="Cambria Math"/>
                            </a:rPr>
                          </m:ctrlPr>
                        </m:fPr>
                        <m:num>
                          <m:sSup>
                            <m:sSupPr>
                              <m:ctrlPr>
                                <a:rPr lang="es-MX" sz="4400" i="1">
                                  <a:latin typeface="Cambria Math"/>
                                </a:rPr>
                              </m:ctrlPr>
                            </m:sSupPr>
                            <m:e>
                              <m:r>
                                <a:rPr lang="es-MX" sz="4400" i="1">
                                  <a:latin typeface="Cambria Math"/>
                                </a:rPr>
                                <m:t>𝑋</m:t>
                              </m:r>
                            </m:e>
                            <m:sup>
                              <m:r>
                                <a:rPr lang="es-MX" sz="4400" i="1">
                                  <a:latin typeface="Cambria Math"/>
                                </a:rPr>
                                <m:t>′′</m:t>
                              </m:r>
                            </m:sup>
                          </m:sSup>
                        </m:num>
                        <m:den>
                          <m:r>
                            <a:rPr lang="es-MX" sz="4400" i="1">
                              <a:latin typeface="Cambria Math"/>
                            </a:rPr>
                            <m:t>𝑋</m:t>
                          </m:r>
                        </m:den>
                      </m:f>
                      <m:r>
                        <a:rPr lang="es-MX" sz="4400" i="1">
                          <a:latin typeface="Cambria Math"/>
                        </a:rPr>
                        <m:t>=</m:t>
                      </m:r>
                      <m:f>
                        <m:fPr>
                          <m:ctrlPr>
                            <a:rPr lang="es-MX" sz="4400" i="1">
                              <a:latin typeface="Cambria Math"/>
                            </a:rPr>
                          </m:ctrlPr>
                        </m:fPr>
                        <m:num>
                          <m:r>
                            <a:rPr lang="es-MX" sz="4400" i="1">
                              <a:latin typeface="Cambria Math"/>
                            </a:rPr>
                            <m:t>1</m:t>
                          </m:r>
                        </m:num>
                        <m:den>
                          <m:r>
                            <a:rPr lang="es-MX" sz="4400" i="1">
                              <a:latin typeface="Cambria Math"/>
                            </a:rPr>
                            <m:t>𝑌𝑇</m:t>
                          </m:r>
                        </m:den>
                      </m:f>
                      <m:d>
                        <m:dPr>
                          <m:ctrlPr>
                            <a:rPr lang="es-MX" sz="4400" i="1">
                              <a:latin typeface="Cambria Math"/>
                            </a:rPr>
                          </m:ctrlPr>
                        </m:dPr>
                        <m:e>
                          <m:f>
                            <m:fPr>
                              <m:ctrlPr>
                                <a:rPr lang="es-MX" sz="4400" i="1">
                                  <a:latin typeface="Cambria Math"/>
                                </a:rPr>
                              </m:ctrlPr>
                            </m:fPr>
                            <m:num>
                              <m:r>
                                <a:rPr lang="es-MX" sz="4400" i="1">
                                  <a:latin typeface="Cambria Math"/>
                                </a:rPr>
                                <m:t>1</m:t>
                              </m:r>
                            </m:num>
                            <m:den>
                              <m:r>
                                <a:rPr lang="es-MX" sz="4400" i="1">
                                  <a:latin typeface="Cambria Math"/>
                                </a:rPr>
                                <m:t>𝑘</m:t>
                              </m:r>
                            </m:den>
                          </m:f>
                          <m:r>
                            <a:rPr lang="es-MX" sz="4400" i="1">
                              <a:latin typeface="Cambria Math"/>
                            </a:rPr>
                            <m:t>𝑌</m:t>
                          </m:r>
                          <m:sSup>
                            <m:sSupPr>
                              <m:ctrlPr>
                                <a:rPr lang="es-MX" sz="4400" i="1">
                                  <a:latin typeface="Cambria Math"/>
                                </a:rPr>
                              </m:ctrlPr>
                            </m:sSupPr>
                            <m:e>
                              <m:r>
                                <a:rPr lang="es-MX" sz="4400" i="1">
                                  <a:latin typeface="Cambria Math"/>
                                </a:rPr>
                                <m:t>𝑇</m:t>
                              </m:r>
                            </m:e>
                            <m:sup>
                              <m:r>
                                <a:rPr lang="es-MX" sz="4400" i="1">
                                  <a:latin typeface="Cambria Math"/>
                                </a:rPr>
                                <m:t>′</m:t>
                              </m:r>
                            </m:sup>
                          </m:sSup>
                          <m:r>
                            <a:rPr lang="es-MX" sz="4400" i="1">
                              <a:latin typeface="Cambria Math"/>
                            </a:rPr>
                            <m:t>−</m:t>
                          </m:r>
                          <m:sSup>
                            <m:sSupPr>
                              <m:ctrlPr>
                                <a:rPr lang="es-MX" sz="4400" i="1">
                                  <a:latin typeface="Cambria Math"/>
                                </a:rPr>
                              </m:ctrlPr>
                            </m:sSupPr>
                            <m:e>
                              <m:r>
                                <a:rPr lang="es-MX" sz="4400" i="1">
                                  <a:latin typeface="Cambria Math"/>
                                </a:rPr>
                                <m:t>𝑌</m:t>
                              </m:r>
                            </m:e>
                            <m:sup>
                              <m:r>
                                <a:rPr lang="es-MX" sz="4400" i="1">
                                  <a:latin typeface="Cambria Math"/>
                                </a:rPr>
                                <m:t>′′</m:t>
                              </m:r>
                            </m:sup>
                          </m:sSup>
                          <m:r>
                            <a:rPr lang="es-MX" sz="4400" i="1">
                              <a:latin typeface="Cambria Math"/>
                            </a:rPr>
                            <m:t>𝑇</m:t>
                          </m:r>
                        </m:e>
                      </m:d>
                    </m:oMath>
                  </m:oMathPara>
                </a14:m>
                <a:endParaRPr lang="es-MX" dirty="0" smtClean="0"/>
              </a:p>
              <a:p>
                <a:pPr marL="0" indent="0">
                  <a:buNone/>
                </a:pPr>
                <a:endParaRPr lang="es-MX" sz="2000" dirty="0" smtClean="0"/>
              </a:p>
              <a:p>
                <a:pPr marL="0" indent="0">
                  <a:buNone/>
                </a:pPr>
                <a:endParaRPr lang="es-MX" sz="2000" dirty="0" smtClean="0"/>
              </a:p>
              <a:p>
                <a:pPr marL="0" indent="0">
                  <a:buNone/>
                </a:pPr>
                <a14:m>
                  <m:oMathPara xmlns:m="http://schemas.openxmlformats.org/officeDocument/2006/math">
                    <m:oMathParaPr>
                      <m:jc m:val="centerGroup"/>
                    </m:oMathParaPr>
                    <m:oMath xmlns:m="http://schemas.openxmlformats.org/officeDocument/2006/math">
                      <m:f>
                        <m:fPr>
                          <m:ctrlPr>
                            <a:rPr lang="es-MX" sz="4400" i="1">
                              <a:latin typeface="Cambria Math"/>
                            </a:rPr>
                          </m:ctrlPr>
                        </m:fPr>
                        <m:num>
                          <m:r>
                            <a:rPr lang="es-MX" sz="4400" i="1">
                              <a:latin typeface="Cambria Math"/>
                            </a:rPr>
                            <m:t>𝑋</m:t>
                          </m:r>
                          <m:r>
                            <a:rPr lang="es-MX" sz="4400" i="1">
                              <a:latin typeface="Cambria Math"/>
                            </a:rPr>
                            <m:t>′′</m:t>
                          </m:r>
                        </m:num>
                        <m:den>
                          <m:r>
                            <a:rPr lang="es-MX" sz="4400" i="1">
                              <a:latin typeface="Cambria Math"/>
                            </a:rPr>
                            <m:t>𝑋</m:t>
                          </m:r>
                        </m:den>
                      </m:f>
                      <m:r>
                        <a:rPr lang="es-MX" sz="4400" i="1">
                          <a:latin typeface="Cambria Math"/>
                        </a:rPr>
                        <m:t>=</m:t>
                      </m:r>
                      <m:f>
                        <m:fPr>
                          <m:ctrlPr>
                            <a:rPr lang="es-MX" sz="4400" i="1">
                              <a:latin typeface="Cambria Math"/>
                            </a:rPr>
                          </m:ctrlPr>
                        </m:fPr>
                        <m:num>
                          <m:r>
                            <a:rPr lang="es-MX" sz="4400" i="1">
                              <a:latin typeface="Cambria Math"/>
                            </a:rPr>
                            <m:t>𝑇</m:t>
                          </m:r>
                          <m:r>
                            <a:rPr lang="es-MX" sz="4400" i="1">
                              <a:latin typeface="Cambria Math"/>
                            </a:rPr>
                            <m:t>′</m:t>
                          </m:r>
                        </m:num>
                        <m:den>
                          <m:r>
                            <a:rPr lang="es-MX" sz="4400" i="1">
                              <a:latin typeface="Cambria Math"/>
                            </a:rPr>
                            <m:t>𝑘𝑇</m:t>
                          </m:r>
                        </m:den>
                      </m:f>
                      <m:r>
                        <a:rPr lang="es-MX" sz="4400" i="1">
                          <a:latin typeface="Cambria Math"/>
                        </a:rPr>
                        <m:t>−</m:t>
                      </m:r>
                      <m:f>
                        <m:fPr>
                          <m:ctrlPr>
                            <a:rPr lang="es-MX" sz="4400" i="1">
                              <a:latin typeface="Cambria Math"/>
                            </a:rPr>
                          </m:ctrlPr>
                        </m:fPr>
                        <m:num>
                          <m:r>
                            <a:rPr lang="es-MX" sz="4400" i="1">
                              <a:latin typeface="Cambria Math"/>
                            </a:rPr>
                            <m:t>𝑌</m:t>
                          </m:r>
                          <m:r>
                            <a:rPr lang="es-MX" sz="4400" i="1">
                              <a:latin typeface="Cambria Math"/>
                            </a:rPr>
                            <m:t>′′</m:t>
                          </m:r>
                        </m:num>
                        <m:den>
                          <m:r>
                            <a:rPr lang="es-MX" sz="4400" i="1">
                              <a:latin typeface="Cambria Math"/>
                            </a:rPr>
                            <m:t>𝑌</m:t>
                          </m:r>
                        </m:den>
                      </m:f>
                    </m:oMath>
                  </m:oMathPara>
                </a14:m>
                <a:endParaRPr lang="es-MX" dirty="0" smtClean="0"/>
              </a:p>
              <a:p>
                <a:pPr marL="0" indent="0">
                  <a:buNone/>
                </a:pPr>
                <a:endParaRPr lang="es-MX" sz="2000" dirty="0" smtClean="0"/>
              </a:p>
              <a:p>
                <a:pPr marL="0" indent="0">
                  <a:buNone/>
                </a:pPr>
                <a:endParaRPr lang="es-MX" dirty="0"/>
              </a:p>
              <a:p>
                <a:pPr marL="0" indent="0">
                  <a:buNone/>
                </a:pPr>
                <a14:m>
                  <m:oMathPara xmlns:m="http://schemas.openxmlformats.org/officeDocument/2006/math">
                    <m:oMathParaPr>
                      <m:jc m:val="centerGroup"/>
                    </m:oMathParaPr>
                    <m:oMath xmlns:m="http://schemas.openxmlformats.org/officeDocument/2006/math">
                      <m:f>
                        <m:fPr>
                          <m:ctrlPr>
                            <a:rPr lang="es-MX" sz="3800" i="1">
                              <a:latin typeface="Cambria Math"/>
                            </a:rPr>
                          </m:ctrlPr>
                        </m:fPr>
                        <m:num>
                          <m:r>
                            <a:rPr lang="es-MX" sz="3800" i="1">
                              <a:latin typeface="Cambria Math"/>
                            </a:rPr>
                            <m:t>𝑋</m:t>
                          </m:r>
                          <m:r>
                            <a:rPr lang="es-MX" sz="3800" i="1">
                              <a:latin typeface="Cambria Math"/>
                            </a:rPr>
                            <m:t>′′</m:t>
                          </m:r>
                        </m:num>
                        <m:den>
                          <m:r>
                            <a:rPr lang="es-MX" sz="3800" i="1">
                              <a:latin typeface="Cambria Math"/>
                            </a:rPr>
                            <m:t>𝑋</m:t>
                          </m:r>
                        </m:den>
                      </m:f>
                      <m:r>
                        <a:rPr lang="es-MX" sz="3800" i="1">
                          <a:latin typeface="Cambria Math"/>
                        </a:rPr>
                        <m:t>=</m:t>
                      </m:r>
                      <m:f>
                        <m:fPr>
                          <m:ctrlPr>
                            <a:rPr lang="es-MX" sz="3800" i="1">
                              <a:latin typeface="Cambria Math"/>
                            </a:rPr>
                          </m:ctrlPr>
                        </m:fPr>
                        <m:num>
                          <m:r>
                            <a:rPr lang="es-MX" sz="3800" i="1">
                              <a:latin typeface="Cambria Math"/>
                            </a:rPr>
                            <m:t>𝑇</m:t>
                          </m:r>
                          <m:r>
                            <a:rPr lang="es-MX" sz="3800" i="1">
                              <a:latin typeface="Cambria Math"/>
                            </a:rPr>
                            <m:t>′</m:t>
                          </m:r>
                        </m:num>
                        <m:den>
                          <m:r>
                            <a:rPr lang="es-MX" sz="3800" i="1">
                              <a:latin typeface="Cambria Math"/>
                            </a:rPr>
                            <m:t>𝑘𝑇</m:t>
                          </m:r>
                        </m:den>
                      </m:f>
                      <m:r>
                        <a:rPr lang="es-MX" sz="3800" i="1">
                          <a:latin typeface="Cambria Math"/>
                        </a:rPr>
                        <m:t>−</m:t>
                      </m:r>
                      <m:f>
                        <m:fPr>
                          <m:ctrlPr>
                            <a:rPr lang="es-MX" sz="3800" i="1">
                              <a:latin typeface="Cambria Math"/>
                            </a:rPr>
                          </m:ctrlPr>
                        </m:fPr>
                        <m:num>
                          <m:r>
                            <a:rPr lang="es-MX" sz="3800" i="1">
                              <a:latin typeface="Cambria Math"/>
                            </a:rPr>
                            <m:t>𝑌</m:t>
                          </m:r>
                          <m:r>
                            <a:rPr lang="es-MX" sz="3800" i="1">
                              <a:latin typeface="Cambria Math"/>
                            </a:rPr>
                            <m:t>′′</m:t>
                          </m:r>
                        </m:num>
                        <m:den>
                          <m:r>
                            <a:rPr lang="es-MX" sz="3800" i="1">
                              <a:latin typeface="Cambria Math"/>
                            </a:rPr>
                            <m:t>𝑌</m:t>
                          </m:r>
                        </m:den>
                      </m:f>
                      <m:r>
                        <a:rPr lang="es-MX" sz="3800" i="1">
                          <a:latin typeface="Cambria Math"/>
                        </a:rPr>
                        <m:t>=</m:t>
                      </m:r>
                      <m:sSup>
                        <m:sSupPr>
                          <m:ctrlPr>
                            <a:rPr lang="es-MX" sz="3800" i="1">
                              <a:latin typeface="Cambria Math"/>
                            </a:rPr>
                          </m:ctrlPr>
                        </m:sSupPr>
                        <m:e>
                          <m:r>
                            <a:rPr lang="es-MX" sz="3800" i="1">
                              <a:latin typeface="Cambria Math"/>
                            </a:rPr>
                            <m:t>𝜆</m:t>
                          </m:r>
                        </m:e>
                        <m:sup>
                          <m:r>
                            <a:rPr lang="es-MX" sz="3800" i="1">
                              <a:latin typeface="Cambria Math"/>
                            </a:rPr>
                            <m:t>2</m:t>
                          </m:r>
                        </m:sup>
                      </m:sSup>
                    </m:oMath>
                  </m:oMathPara>
                </a14:m>
                <a:endParaRPr lang="es-MX" dirty="0" smtClean="0"/>
              </a:p>
              <a:p>
                <a:pPr marL="0" indent="0">
                  <a:buNone/>
                </a:pPr>
                <a:endParaRPr lang="es-MX" dirty="0"/>
              </a:p>
              <a:p>
                <a:pPr marL="0" indent="0" algn="ctr">
                  <a:buNone/>
                </a:pPr>
                <a14:m>
                  <m:oMath xmlns:m="http://schemas.openxmlformats.org/officeDocument/2006/math">
                    <m:f>
                      <m:fPr>
                        <m:ctrlPr>
                          <a:rPr lang="es-MX" sz="4400" i="1">
                            <a:latin typeface="Cambria Math"/>
                          </a:rPr>
                        </m:ctrlPr>
                      </m:fPr>
                      <m:num>
                        <m:r>
                          <a:rPr lang="es-MX" sz="4400" i="1">
                            <a:latin typeface="Cambria Math"/>
                          </a:rPr>
                          <m:t>𝑋</m:t>
                        </m:r>
                        <m:r>
                          <a:rPr lang="es-MX" sz="4400" i="1">
                            <a:latin typeface="Cambria Math"/>
                          </a:rPr>
                          <m:t>′′</m:t>
                        </m:r>
                      </m:num>
                      <m:den>
                        <m:r>
                          <a:rPr lang="es-MX" sz="4400" i="1">
                            <a:latin typeface="Cambria Math"/>
                          </a:rPr>
                          <m:t>𝑋</m:t>
                        </m:r>
                      </m:den>
                    </m:f>
                    <m:r>
                      <a:rPr lang="es-MX" sz="4400" i="1">
                        <a:latin typeface="Cambria Math"/>
                      </a:rPr>
                      <m:t>=</m:t>
                    </m:r>
                    <m:sSup>
                      <m:sSupPr>
                        <m:ctrlPr>
                          <a:rPr lang="es-MX" sz="4400" i="1">
                            <a:latin typeface="Cambria Math"/>
                          </a:rPr>
                        </m:ctrlPr>
                      </m:sSupPr>
                      <m:e>
                        <m:r>
                          <a:rPr lang="es-MX" sz="4400" i="1">
                            <a:latin typeface="Cambria Math"/>
                          </a:rPr>
                          <m:t>𝜆</m:t>
                        </m:r>
                      </m:e>
                      <m:sup>
                        <m:r>
                          <a:rPr lang="es-MX" sz="4400" i="1">
                            <a:latin typeface="Cambria Math"/>
                          </a:rPr>
                          <m:t>2</m:t>
                        </m:r>
                      </m:sup>
                    </m:sSup>
                  </m:oMath>
                </a14:m>
                <a:r>
                  <a:rPr lang="es-MX" sz="4400" dirty="0"/>
                  <a:t>                           </a:t>
                </a:r>
                <a14:m>
                  <m:oMath xmlns:m="http://schemas.openxmlformats.org/officeDocument/2006/math">
                    <m:f>
                      <m:fPr>
                        <m:ctrlPr>
                          <a:rPr lang="es-MX" sz="4400" i="1">
                            <a:latin typeface="Cambria Math"/>
                          </a:rPr>
                        </m:ctrlPr>
                      </m:fPr>
                      <m:num>
                        <m:r>
                          <a:rPr lang="es-MX" sz="4400" i="1">
                            <a:latin typeface="Cambria Math"/>
                          </a:rPr>
                          <m:t>𝑇</m:t>
                        </m:r>
                        <m:r>
                          <a:rPr lang="es-MX" sz="4400" i="1">
                            <a:latin typeface="Cambria Math"/>
                          </a:rPr>
                          <m:t>′</m:t>
                        </m:r>
                      </m:num>
                      <m:den>
                        <m:r>
                          <a:rPr lang="es-MX" sz="4400" i="1">
                            <a:latin typeface="Cambria Math"/>
                          </a:rPr>
                          <m:t>𝑘𝑇</m:t>
                        </m:r>
                      </m:den>
                    </m:f>
                    <m:r>
                      <a:rPr lang="es-MX" sz="4400" i="1">
                        <a:latin typeface="Cambria Math"/>
                      </a:rPr>
                      <m:t>−</m:t>
                    </m:r>
                    <m:f>
                      <m:fPr>
                        <m:ctrlPr>
                          <a:rPr lang="es-MX" sz="4400" i="1">
                            <a:latin typeface="Cambria Math"/>
                          </a:rPr>
                        </m:ctrlPr>
                      </m:fPr>
                      <m:num>
                        <m:r>
                          <a:rPr lang="es-MX" sz="4400" i="1">
                            <a:latin typeface="Cambria Math"/>
                          </a:rPr>
                          <m:t>𝑌</m:t>
                        </m:r>
                        <m:r>
                          <a:rPr lang="es-MX" sz="4400" i="1">
                            <a:latin typeface="Cambria Math"/>
                          </a:rPr>
                          <m:t>′′</m:t>
                        </m:r>
                      </m:num>
                      <m:den>
                        <m:r>
                          <a:rPr lang="es-MX" sz="4400" i="1">
                            <a:latin typeface="Cambria Math"/>
                          </a:rPr>
                          <m:t>𝑌</m:t>
                        </m:r>
                      </m:den>
                    </m:f>
                    <m:r>
                      <a:rPr lang="es-MX" sz="4400" i="1">
                        <a:latin typeface="Cambria Math"/>
                      </a:rPr>
                      <m:t>=</m:t>
                    </m:r>
                    <m:sSup>
                      <m:sSupPr>
                        <m:ctrlPr>
                          <a:rPr lang="es-MX" sz="4400" i="1">
                            <a:latin typeface="Cambria Math"/>
                          </a:rPr>
                        </m:ctrlPr>
                      </m:sSupPr>
                      <m:e>
                        <m:r>
                          <a:rPr lang="es-MX" sz="4400" i="1">
                            <a:latin typeface="Cambria Math"/>
                          </a:rPr>
                          <m:t>𝜆</m:t>
                        </m:r>
                      </m:e>
                      <m:sup>
                        <m:r>
                          <a:rPr lang="es-MX" sz="4400" i="1">
                            <a:latin typeface="Cambria Math"/>
                          </a:rPr>
                          <m:t>2</m:t>
                        </m:r>
                      </m:sup>
                    </m:sSup>
                  </m:oMath>
                </a14:m>
                <a:endParaRPr lang="es-MX" sz="4400" dirty="0" smtClean="0"/>
              </a:p>
              <a:p>
                <a:pPr marL="0" indent="0">
                  <a:buNone/>
                </a:pPr>
                <a:endParaRPr lang="es-MX" sz="2000" dirty="0"/>
              </a:p>
              <a:p>
                <a:pPr marL="0" indent="0" algn="ctr">
                  <a:buNone/>
                </a:pPr>
                <a14:m>
                  <m:oMath xmlns:m="http://schemas.openxmlformats.org/officeDocument/2006/math">
                    <m:sSup>
                      <m:sSupPr>
                        <m:ctrlPr>
                          <a:rPr lang="es-MX" sz="4400" i="1">
                            <a:latin typeface="Cambria Math"/>
                          </a:rPr>
                        </m:ctrlPr>
                      </m:sSupPr>
                      <m:e>
                        <m:r>
                          <a:rPr lang="es-MX" sz="4400" i="1">
                            <a:latin typeface="Cambria Math"/>
                          </a:rPr>
                          <m:t>𝑋</m:t>
                        </m:r>
                      </m:e>
                      <m:sup>
                        <m:r>
                          <a:rPr lang="es-MX" sz="4400" i="1">
                            <a:latin typeface="Cambria Math"/>
                          </a:rPr>
                          <m:t>′′</m:t>
                        </m:r>
                      </m:sup>
                    </m:sSup>
                    <m:r>
                      <a:rPr lang="es-MX" sz="4400" i="1">
                        <a:latin typeface="Cambria Math"/>
                      </a:rPr>
                      <m:t>−</m:t>
                    </m:r>
                    <m:sSup>
                      <m:sSupPr>
                        <m:ctrlPr>
                          <a:rPr lang="es-MX" sz="4400" i="1">
                            <a:latin typeface="Cambria Math"/>
                          </a:rPr>
                        </m:ctrlPr>
                      </m:sSupPr>
                      <m:e>
                        <m:r>
                          <a:rPr lang="es-MX" sz="4400" i="1">
                            <a:latin typeface="Cambria Math"/>
                          </a:rPr>
                          <m:t>𝜆</m:t>
                        </m:r>
                      </m:e>
                      <m:sup>
                        <m:r>
                          <a:rPr lang="es-MX" sz="4400" i="1">
                            <a:latin typeface="Cambria Math"/>
                          </a:rPr>
                          <m:t>2</m:t>
                        </m:r>
                      </m:sup>
                    </m:sSup>
                    <m:r>
                      <a:rPr lang="es-MX" sz="4400" i="1">
                        <a:latin typeface="Cambria Math"/>
                      </a:rPr>
                      <m:t>𝑋</m:t>
                    </m:r>
                    <m:r>
                      <a:rPr lang="es-MX" sz="4400" i="1">
                        <a:latin typeface="Cambria Math"/>
                      </a:rPr>
                      <m:t>=0</m:t>
                    </m:r>
                  </m:oMath>
                </a14:m>
                <a:r>
                  <a:rPr lang="es-MX" sz="4400" dirty="0"/>
                  <a:t>                            </a:t>
                </a:r>
                <a14:m>
                  <m:oMath xmlns:m="http://schemas.openxmlformats.org/officeDocument/2006/math">
                    <m:f>
                      <m:fPr>
                        <m:ctrlPr>
                          <a:rPr lang="es-MX" sz="4400" i="1">
                            <a:latin typeface="Cambria Math"/>
                          </a:rPr>
                        </m:ctrlPr>
                      </m:fPr>
                      <m:num>
                        <m:r>
                          <a:rPr lang="es-MX" sz="4400" i="1">
                            <a:latin typeface="Cambria Math"/>
                          </a:rPr>
                          <m:t>𝑌</m:t>
                        </m:r>
                        <m:r>
                          <a:rPr lang="es-MX" sz="4400" i="1">
                            <a:latin typeface="Cambria Math"/>
                          </a:rPr>
                          <m:t>′′</m:t>
                        </m:r>
                      </m:num>
                      <m:den>
                        <m:r>
                          <a:rPr lang="es-MX" sz="4400" i="1">
                            <a:latin typeface="Cambria Math"/>
                          </a:rPr>
                          <m:t>𝑌</m:t>
                        </m:r>
                      </m:den>
                    </m:f>
                    <m:r>
                      <a:rPr lang="es-MX" sz="4400" i="1">
                        <a:latin typeface="Cambria Math"/>
                      </a:rPr>
                      <m:t>=</m:t>
                    </m:r>
                    <m:f>
                      <m:fPr>
                        <m:ctrlPr>
                          <a:rPr lang="es-MX" sz="4400" i="1">
                            <a:latin typeface="Cambria Math"/>
                          </a:rPr>
                        </m:ctrlPr>
                      </m:fPr>
                      <m:num>
                        <m:r>
                          <a:rPr lang="es-MX" sz="4400" i="1">
                            <a:latin typeface="Cambria Math"/>
                          </a:rPr>
                          <m:t>𝑇</m:t>
                        </m:r>
                        <m:r>
                          <a:rPr lang="es-MX" sz="4400" i="1">
                            <a:latin typeface="Cambria Math"/>
                          </a:rPr>
                          <m:t>′</m:t>
                        </m:r>
                      </m:num>
                      <m:den>
                        <m:r>
                          <a:rPr lang="es-MX" sz="4400" i="1">
                            <a:latin typeface="Cambria Math"/>
                          </a:rPr>
                          <m:t>𝑘𝑇</m:t>
                        </m:r>
                      </m:den>
                    </m:f>
                    <m:r>
                      <a:rPr lang="es-MX" sz="4400" i="1">
                        <a:latin typeface="Cambria Math"/>
                      </a:rPr>
                      <m:t>−</m:t>
                    </m:r>
                    <m:sSup>
                      <m:sSupPr>
                        <m:ctrlPr>
                          <a:rPr lang="es-MX" sz="4400" i="1">
                            <a:latin typeface="Cambria Math"/>
                          </a:rPr>
                        </m:ctrlPr>
                      </m:sSupPr>
                      <m:e>
                        <m:r>
                          <a:rPr lang="es-MX" sz="4400" i="1">
                            <a:latin typeface="Cambria Math"/>
                          </a:rPr>
                          <m:t>𝜆</m:t>
                        </m:r>
                      </m:e>
                      <m:sup>
                        <m:r>
                          <a:rPr lang="es-MX" sz="4400" i="1">
                            <a:latin typeface="Cambria Math"/>
                          </a:rPr>
                          <m:t>2</m:t>
                        </m:r>
                      </m:sup>
                    </m:sSup>
                  </m:oMath>
                </a14:m>
                <a:r>
                  <a:rPr lang="es-MX" sz="3600" dirty="0"/>
                  <a:t>                    </a:t>
                </a:r>
              </a:p>
              <a:p>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46856" y="1052736"/>
                <a:ext cx="8229600" cy="5832648"/>
              </a:xfrm>
              <a:blipFill rotWithShape="1">
                <a:blip r:embed="rId2"/>
                <a:stretch>
                  <a:fillRect/>
                </a:stretch>
              </a:blipFill>
            </p:spPr>
            <p:txBody>
              <a:bodyPr/>
              <a:lstStyle/>
              <a:p>
                <a:r>
                  <a:rPr lang="es-MX">
                    <a:noFill/>
                  </a:rPr>
                  <a:t> </a:t>
                </a:r>
              </a:p>
            </p:txBody>
          </p:sp>
        </mc:Fallback>
      </mc:AlternateContent>
      <p:sp>
        <p:nvSpPr>
          <p:cNvPr id="2" name="1 Título"/>
          <p:cNvSpPr>
            <a:spLocks noGrp="1"/>
          </p:cNvSpPr>
          <p:nvPr>
            <p:ph type="title"/>
          </p:nvPr>
        </p:nvSpPr>
        <p:spPr>
          <a:xfrm>
            <a:off x="304800" y="188640"/>
            <a:ext cx="8686800" cy="838200"/>
          </a:xfrm>
        </p:spPr>
        <p:txBody>
          <a:bodyPr/>
          <a:lstStyle/>
          <a:p>
            <a:r>
              <a:rPr lang="es-MX" dirty="0" smtClean="0"/>
              <a:t>Continuación…</a:t>
            </a:r>
            <a:endParaRPr lang="es-MX" dirty="0"/>
          </a:p>
        </p:txBody>
      </p:sp>
    </p:spTree>
    <p:extLst>
      <p:ext uri="{BB962C8B-B14F-4D97-AF65-F5344CB8AC3E}">
        <p14:creationId xmlns:p14="http://schemas.microsoft.com/office/powerpoint/2010/main" val="26304355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67544" y="1052736"/>
                <a:ext cx="8229600" cy="5688632"/>
              </a:xfrm>
            </p:spPr>
            <p:txBody>
              <a:bodyPr>
                <a:normAutofit/>
              </a:bodyPr>
              <a:lstStyle/>
              <a:p>
                <a:pPr marL="0" indent="0">
                  <a:buNone/>
                </a:pPr>
                <a:r>
                  <a:rPr lang="es-MX" sz="2400" dirty="0" smtClean="0"/>
                  <a:t>Ésta última ecuación debemos igualarla a una nueva constante </a:t>
                </a:r>
                <a14:m>
                  <m:oMath xmlns:m="http://schemas.openxmlformats.org/officeDocument/2006/math">
                    <m:sSup>
                      <m:sSupPr>
                        <m:ctrlPr>
                          <a:rPr lang="es-MX" sz="2400" i="1">
                            <a:latin typeface="Cambria Math"/>
                          </a:rPr>
                        </m:ctrlPr>
                      </m:sSupPr>
                      <m:e>
                        <m:r>
                          <a:rPr lang="es-MX" sz="2400" i="1">
                            <a:latin typeface="Cambria Math"/>
                          </a:rPr>
                          <m:t>𝜇</m:t>
                        </m:r>
                      </m:e>
                      <m:sup>
                        <m:r>
                          <a:rPr lang="es-MX" sz="2400" i="1">
                            <a:latin typeface="Cambria Math"/>
                          </a:rPr>
                          <m:t>2</m:t>
                        </m:r>
                      </m:sup>
                    </m:sSup>
                  </m:oMath>
                </a14:m>
                <a:endParaRPr lang="es-MX" sz="2400" i="1" dirty="0" smtClean="0"/>
              </a:p>
              <a:p>
                <a:pPr marL="0" indent="0">
                  <a:buNone/>
                </a:pPr>
                <a:endParaRPr lang="es-MX" sz="1400" i="1" dirty="0" smtClean="0"/>
              </a:p>
              <a:p>
                <a:pPr marL="0" indent="0" algn="ctr">
                  <a:buNone/>
                </a:pPr>
                <a14:m>
                  <m:oMath xmlns:m="http://schemas.openxmlformats.org/officeDocument/2006/math">
                    <m:f>
                      <m:fPr>
                        <m:ctrlPr>
                          <a:rPr lang="es-MX" sz="2400" i="1">
                            <a:latin typeface="Cambria Math"/>
                          </a:rPr>
                        </m:ctrlPr>
                      </m:fPr>
                      <m:num>
                        <m:r>
                          <a:rPr lang="es-MX" sz="2400" i="1">
                            <a:latin typeface="Cambria Math"/>
                          </a:rPr>
                          <m:t>𝑌</m:t>
                        </m:r>
                        <m:r>
                          <a:rPr lang="es-MX" sz="2400" i="1">
                            <a:latin typeface="Cambria Math"/>
                          </a:rPr>
                          <m:t>′′</m:t>
                        </m:r>
                      </m:num>
                      <m:den>
                        <m:r>
                          <a:rPr lang="es-MX" sz="2400" i="1">
                            <a:latin typeface="Cambria Math"/>
                          </a:rPr>
                          <m:t>𝑌</m:t>
                        </m:r>
                      </m:den>
                    </m:f>
                    <m:r>
                      <a:rPr lang="es-MX" sz="2400" i="1">
                        <a:latin typeface="Cambria Math"/>
                      </a:rPr>
                      <m:t>=</m:t>
                    </m:r>
                    <m:sSup>
                      <m:sSupPr>
                        <m:ctrlPr>
                          <a:rPr lang="es-MX" sz="2400" i="1">
                            <a:latin typeface="Cambria Math"/>
                          </a:rPr>
                        </m:ctrlPr>
                      </m:sSupPr>
                      <m:e>
                        <m:r>
                          <a:rPr lang="es-MX" sz="2400" i="1">
                            <a:latin typeface="Cambria Math"/>
                          </a:rPr>
                          <m:t>𝜇</m:t>
                        </m:r>
                      </m:e>
                      <m:sup>
                        <m:r>
                          <a:rPr lang="es-MX" sz="2400" i="1">
                            <a:latin typeface="Cambria Math"/>
                          </a:rPr>
                          <m:t>2</m:t>
                        </m:r>
                      </m:sup>
                    </m:sSup>
                  </m:oMath>
                </a14:m>
                <a:r>
                  <a:rPr lang="es-MX" sz="2400" dirty="0"/>
                  <a:t>  </a:t>
                </a:r>
                <a:r>
                  <a:rPr lang="es-MX" sz="2400" dirty="0" smtClean="0"/>
                  <a:t> </a:t>
                </a:r>
                <a14:m>
                  <m:oMath xmlns:m="http://schemas.openxmlformats.org/officeDocument/2006/math">
                    <m:f>
                      <m:fPr>
                        <m:ctrlPr>
                          <a:rPr lang="es-MX" sz="2400" i="1">
                            <a:latin typeface="Cambria Math"/>
                          </a:rPr>
                        </m:ctrlPr>
                      </m:fPr>
                      <m:num>
                        <m:r>
                          <a:rPr lang="es-MX" sz="2400" i="1">
                            <a:latin typeface="Cambria Math"/>
                          </a:rPr>
                          <m:t>𝑇</m:t>
                        </m:r>
                        <m:r>
                          <a:rPr lang="es-MX" sz="2400" i="1">
                            <a:latin typeface="Cambria Math"/>
                          </a:rPr>
                          <m:t>′</m:t>
                        </m:r>
                      </m:num>
                      <m:den>
                        <m:r>
                          <a:rPr lang="es-MX" sz="2400" i="1">
                            <a:latin typeface="Cambria Math"/>
                          </a:rPr>
                          <m:t>𝑘𝑇</m:t>
                        </m:r>
                      </m:den>
                    </m:f>
                    <m:r>
                      <a:rPr lang="es-MX" sz="2400" i="1">
                        <a:latin typeface="Cambria Math"/>
                      </a:rPr>
                      <m:t>−</m:t>
                    </m:r>
                    <m:sSup>
                      <m:sSupPr>
                        <m:ctrlPr>
                          <a:rPr lang="es-MX" sz="2400" i="1">
                            <a:latin typeface="Cambria Math"/>
                          </a:rPr>
                        </m:ctrlPr>
                      </m:sSupPr>
                      <m:e>
                        <m:r>
                          <a:rPr lang="es-MX" sz="2400" i="1">
                            <a:latin typeface="Cambria Math"/>
                          </a:rPr>
                          <m:t>𝜆</m:t>
                        </m:r>
                      </m:e>
                      <m:sup>
                        <m:r>
                          <a:rPr lang="es-MX" sz="2400" i="1">
                            <a:latin typeface="Cambria Math"/>
                          </a:rPr>
                          <m:t>2</m:t>
                        </m:r>
                      </m:sup>
                    </m:sSup>
                    <m:r>
                      <a:rPr lang="es-MX" sz="2400" i="1">
                        <a:latin typeface="Cambria Math"/>
                      </a:rPr>
                      <m:t>=</m:t>
                    </m:r>
                    <m:sSup>
                      <m:sSupPr>
                        <m:ctrlPr>
                          <a:rPr lang="es-MX" sz="2400" i="1">
                            <a:latin typeface="Cambria Math"/>
                          </a:rPr>
                        </m:ctrlPr>
                      </m:sSupPr>
                      <m:e>
                        <m:r>
                          <a:rPr lang="es-MX" sz="2400" i="1">
                            <a:latin typeface="Cambria Math"/>
                          </a:rPr>
                          <m:t>𝜇</m:t>
                        </m:r>
                      </m:e>
                      <m:sup>
                        <m:r>
                          <a:rPr lang="es-MX" sz="2400" i="1">
                            <a:latin typeface="Cambria Math"/>
                          </a:rPr>
                          <m:t>2</m:t>
                        </m:r>
                      </m:sup>
                    </m:sSup>
                  </m:oMath>
                </a14:m>
                <a:endParaRPr lang="es-MX" sz="2400" dirty="0" smtClean="0"/>
              </a:p>
              <a:p>
                <a:pPr marL="0" indent="0">
                  <a:buNone/>
                </a:pPr>
                <a:endParaRPr lang="es-MX" sz="2400" dirty="0"/>
              </a:p>
              <a:p>
                <a:pPr marL="0" indent="0">
                  <a:buNone/>
                </a:pPr>
                <a14:m>
                  <m:oMathPara xmlns:m="http://schemas.openxmlformats.org/officeDocument/2006/math">
                    <m:oMathParaPr>
                      <m:jc m:val="centerGroup"/>
                    </m:oMathParaPr>
                    <m:oMath xmlns:m="http://schemas.openxmlformats.org/officeDocument/2006/math">
                      <m:sSup>
                        <m:sSupPr>
                          <m:ctrlPr>
                            <a:rPr lang="es-MX" sz="2400" i="1">
                              <a:latin typeface="Cambria Math"/>
                            </a:rPr>
                          </m:ctrlPr>
                        </m:sSupPr>
                        <m:e>
                          <m:r>
                            <a:rPr lang="es-MX" sz="2400" i="1">
                              <a:latin typeface="Cambria Math"/>
                            </a:rPr>
                            <m:t>𝑋</m:t>
                          </m:r>
                        </m:e>
                        <m:sup>
                          <m:r>
                            <a:rPr lang="es-MX" sz="2400" i="1">
                              <a:latin typeface="Cambria Math"/>
                            </a:rPr>
                            <m:t>′′</m:t>
                          </m:r>
                        </m:sup>
                      </m:sSup>
                      <m:r>
                        <a:rPr lang="es-MX" sz="2400" i="1">
                          <a:latin typeface="Cambria Math"/>
                        </a:rPr>
                        <m:t>−</m:t>
                      </m:r>
                      <m:sSup>
                        <m:sSupPr>
                          <m:ctrlPr>
                            <a:rPr lang="es-MX" sz="2400" i="1">
                              <a:latin typeface="Cambria Math"/>
                            </a:rPr>
                          </m:ctrlPr>
                        </m:sSupPr>
                        <m:e>
                          <m:r>
                            <a:rPr lang="es-MX" sz="2400" i="1">
                              <a:latin typeface="Cambria Math"/>
                            </a:rPr>
                            <m:t>𝑦</m:t>
                          </m:r>
                        </m:e>
                        <m:sup>
                          <m:r>
                            <a:rPr lang="es-MX" sz="2400" i="1">
                              <a:latin typeface="Cambria Math"/>
                            </a:rPr>
                            <m:t>2</m:t>
                          </m:r>
                        </m:sup>
                      </m:sSup>
                      <m:r>
                        <a:rPr lang="es-MX" sz="2400" i="1">
                          <a:latin typeface="Cambria Math"/>
                        </a:rPr>
                        <m:t>𝑋</m:t>
                      </m:r>
                      <m:r>
                        <a:rPr lang="es-MX" sz="2400" i="1">
                          <a:latin typeface="Cambria Math"/>
                        </a:rPr>
                        <m:t>=0</m:t>
                      </m:r>
                      <m:r>
                        <a:rPr lang="es-MX" sz="2400" b="0" i="0" smtClean="0">
                          <a:latin typeface="Cambria Math"/>
                        </a:rPr>
                        <m:t>            </m:t>
                      </m:r>
                      <m:sSup>
                        <m:sSupPr>
                          <m:ctrlPr>
                            <a:rPr lang="es-MX" sz="2400" i="1">
                              <a:latin typeface="Cambria Math"/>
                            </a:rPr>
                          </m:ctrlPr>
                        </m:sSupPr>
                        <m:e>
                          <m:r>
                            <a:rPr lang="es-MX" sz="2400" i="1">
                              <a:latin typeface="Cambria Math"/>
                            </a:rPr>
                            <m:t>𝑌</m:t>
                          </m:r>
                        </m:e>
                        <m:sup>
                          <m:r>
                            <a:rPr lang="es-MX" sz="2400" i="1">
                              <a:latin typeface="Cambria Math"/>
                            </a:rPr>
                            <m:t>′′</m:t>
                          </m:r>
                        </m:sup>
                      </m:sSup>
                      <m:r>
                        <a:rPr lang="es-MX" sz="2400" i="1">
                          <a:latin typeface="Cambria Math"/>
                        </a:rPr>
                        <m:t>−</m:t>
                      </m:r>
                      <m:sSup>
                        <m:sSupPr>
                          <m:ctrlPr>
                            <a:rPr lang="es-MX" sz="2400" i="1">
                              <a:latin typeface="Cambria Math"/>
                            </a:rPr>
                          </m:ctrlPr>
                        </m:sSupPr>
                        <m:e>
                          <m:r>
                            <a:rPr lang="es-MX" sz="2400" i="1">
                              <a:latin typeface="Cambria Math"/>
                            </a:rPr>
                            <m:t>𝜇</m:t>
                          </m:r>
                        </m:e>
                        <m:sup>
                          <m:r>
                            <a:rPr lang="es-MX" sz="2400" i="1">
                              <a:latin typeface="Cambria Math"/>
                            </a:rPr>
                            <m:t>2</m:t>
                          </m:r>
                        </m:sup>
                      </m:sSup>
                      <m:r>
                        <a:rPr lang="es-MX" sz="2400" i="1">
                          <a:latin typeface="Cambria Math"/>
                        </a:rPr>
                        <m:t>𝑌</m:t>
                      </m:r>
                      <m:r>
                        <a:rPr lang="es-MX" sz="2400" i="1">
                          <a:latin typeface="Cambria Math"/>
                        </a:rPr>
                        <m:t>=0            </m:t>
                      </m:r>
                      <m:r>
                        <a:rPr lang="es-MX" sz="2400" b="0" i="1" smtClean="0">
                          <a:latin typeface="Cambria Math"/>
                        </a:rPr>
                        <m:t> </m:t>
                      </m:r>
                      <m:sSup>
                        <m:sSupPr>
                          <m:ctrlPr>
                            <a:rPr lang="es-MX" sz="2400" i="1">
                              <a:latin typeface="Cambria Math"/>
                            </a:rPr>
                          </m:ctrlPr>
                        </m:sSupPr>
                        <m:e>
                          <m:r>
                            <a:rPr lang="es-MX" sz="2400" i="1">
                              <a:latin typeface="Cambria Math"/>
                            </a:rPr>
                            <m:t>𝑇</m:t>
                          </m:r>
                        </m:e>
                        <m:sup>
                          <m:r>
                            <a:rPr lang="es-MX" sz="2400" i="1">
                              <a:latin typeface="Cambria Math"/>
                            </a:rPr>
                            <m:t>′</m:t>
                          </m:r>
                        </m:sup>
                      </m:sSup>
                      <m:r>
                        <a:rPr lang="es-MX" sz="2400" i="1">
                          <a:latin typeface="Cambria Math"/>
                        </a:rPr>
                        <m:t>−</m:t>
                      </m:r>
                      <m:r>
                        <a:rPr lang="es-MX" sz="2400" i="1">
                          <a:latin typeface="Cambria Math"/>
                        </a:rPr>
                        <m:t>𝐾</m:t>
                      </m:r>
                      <m:d>
                        <m:dPr>
                          <m:ctrlPr>
                            <a:rPr lang="es-MX" sz="2400" i="1">
                              <a:latin typeface="Cambria Math"/>
                            </a:rPr>
                          </m:ctrlPr>
                        </m:dPr>
                        <m:e>
                          <m:sSup>
                            <m:sSupPr>
                              <m:ctrlPr>
                                <a:rPr lang="es-MX" sz="2400" i="1">
                                  <a:latin typeface="Cambria Math"/>
                                </a:rPr>
                              </m:ctrlPr>
                            </m:sSupPr>
                            <m:e>
                              <m:r>
                                <a:rPr lang="es-MX" sz="2400" i="1">
                                  <a:latin typeface="Cambria Math"/>
                                </a:rPr>
                                <m:t>𝜆</m:t>
                              </m:r>
                            </m:e>
                            <m:sup>
                              <m:r>
                                <a:rPr lang="es-MX" sz="2400" i="1">
                                  <a:latin typeface="Cambria Math"/>
                                </a:rPr>
                                <m:t>2</m:t>
                              </m:r>
                            </m:sup>
                          </m:sSup>
                          <m:r>
                            <a:rPr lang="es-MX" sz="2400" i="1">
                              <a:latin typeface="Cambria Math"/>
                            </a:rPr>
                            <m:t>+</m:t>
                          </m:r>
                          <m:sSup>
                            <m:sSupPr>
                              <m:ctrlPr>
                                <a:rPr lang="es-MX" sz="2400" i="1">
                                  <a:latin typeface="Cambria Math"/>
                                </a:rPr>
                              </m:ctrlPr>
                            </m:sSupPr>
                            <m:e>
                              <m:r>
                                <a:rPr lang="es-MX" sz="2400" i="1">
                                  <a:latin typeface="Cambria Math"/>
                                </a:rPr>
                                <m:t>𝜇</m:t>
                              </m:r>
                            </m:e>
                            <m:sup>
                              <m:r>
                                <a:rPr lang="es-MX" sz="2400" i="1">
                                  <a:latin typeface="Cambria Math"/>
                                </a:rPr>
                                <m:t>2</m:t>
                              </m:r>
                            </m:sup>
                          </m:sSup>
                        </m:e>
                      </m:d>
                      <m:r>
                        <a:rPr lang="es-MX" sz="2400" i="1">
                          <a:latin typeface="Cambria Math"/>
                        </a:rPr>
                        <m:t>𝑇</m:t>
                      </m:r>
                      <m:r>
                        <a:rPr lang="es-MX" sz="2400" i="1">
                          <a:latin typeface="Cambria Math"/>
                        </a:rPr>
                        <m:t>=0</m:t>
                      </m:r>
                    </m:oMath>
                  </m:oMathPara>
                </a14:m>
                <a:endParaRPr lang="es-MX" sz="2400" dirty="0"/>
              </a:p>
              <a:p>
                <a:pPr marL="0" indent="0">
                  <a:buNone/>
                </a:pPr>
                <a:endParaRPr lang="es-MX" sz="1400" dirty="0" smtClean="0"/>
              </a:p>
              <a:p>
                <a:pPr marL="0" indent="0">
                  <a:buNone/>
                </a:pPr>
                <a:r>
                  <a:rPr lang="es-MX" sz="2400" dirty="0"/>
                  <a:t>Son tres </a:t>
                </a:r>
                <a:r>
                  <a:rPr lang="es-MX" sz="2400" dirty="0" err="1"/>
                  <a:t>EDO’s</a:t>
                </a:r>
                <a:r>
                  <a:rPr lang="es-MX" sz="2400" dirty="0"/>
                  <a:t>; resolviendo primero para “x</a:t>
                </a:r>
                <a:r>
                  <a:rPr lang="es-MX" sz="2400" dirty="0" smtClean="0"/>
                  <a:t>”:</a:t>
                </a:r>
              </a:p>
              <a:p>
                <a:pPr marL="0" indent="0">
                  <a:buNone/>
                </a:pPr>
                <a:endParaRPr lang="es-MX" sz="2400" dirty="0"/>
              </a:p>
              <a:p>
                <a:r>
                  <a:rPr lang="es-MX" sz="2400" dirty="0"/>
                  <a:t>Para     </a:t>
                </a:r>
                <a14:m>
                  <m:oMath xmlns:m="http://schemas.openxmlformats.org/officeDocument/2006/math">
                    <m:sSup>
                      <m:sSupPr>
                        <m:ctrlPr>
                          <a:rPr lang="es-MX" sz="2400" i="1">
                            <a:latin typeface="Cambria Math"/>
                          </a:rPr>
                        </m:ctrlPr>
                      </m:sSupPr>
                      <m:e>
                        <m:r>
                          <a:rPr lang="es-MX" sz="2400" i="1">
                            <a:latin typeface="Cambria Math"/>
                          </a:rPr>
                          <m:t>𝜆</m:t>
                        </m:r>
                      </m:e>
                      <m:sup>
                        <m:r>
                          <a:rPr lang="es-MX" sz="2400" i="1">
                            <a:latin typeface="Cambria Math"/>
                          </a:rPr>
                          <m:t>2</m:t>
                        </m:r>
                      </m:sup>
                    </m:sSup>
                    <m:r>
                      <a:rPr lang="es-MX" sz="2400" i="1">
                        <a:latin typeface="Cambria Math"/>
                      </a:rPr>
                      <m:t>&gt;0</m:t>
                    </m:r>
                  </m:oMath>
                </a14:m>
                <a:r>
                  <a:rPr lang="es-MX" sz="2400" dirty="0"/>
                  <a:t>    solución trivial*</a:t>
                </a:r>
              </a:p>
              <a:p>
                <a:r>
                  <a:rPr lang="es-MX" sz="2400" dirty="0"/>
                  <a:t>Para     </a:t>
                </a:r>
                <a14:m>
                  <m:oMath xmlns:m="http://schemas.openxmlformats.org/officeDocument/2006/math">
                    <m:sSup>
                      <m:sSupPr>
                        <m:ctrlPr>
                          <a:rPr lang="es-MX" sz="2400" i="1">
                            <a:latin typeface="Cambria Math"/>
                          </a:rPr>
                        </m:ctrlPr>
                      </m:sSupPr>
                      <m:e>
                        <m:r>
                          <a:rPr lang="es-MX" sz="2400" i="1">
                            <a:latin typeface="Cambria Math"/>
                          </a:rPr>
                          <m:t>𝜆</m:t>
                        </m:r>
                      </m:e>
                      <m:sup>
                        <m:r>
                          <a:rPr lang="es-MX" sz="2400" i="1">
                            <a:latin typeface="Cambria Math"/>
                          </a:rPr>
                          <m:t>2</m:t>
                        </m:r>
                      </m:sup>
                    </m:sSup>
                    <m:r>
                      <a:rPr lang="es-MX" sz="2400" i="1">
                        <a:latin typeface="Cambria Math"/>
                      </a:rPr>
                      <m:t>=0</m:t>
                    </m:r>
                  </m:oMath>
                </a14:m>
                <a:r>
                  <a:rPr lang="es-MX" sz="2400" dirty="0"/>
                  <a:t>    solución trivial*</a:t>
                </a:r>
              </a:p>
              <a:p>
                <a:r>
                  <a:rPr lang="es-MX" sz="2400" dirty="0"/>
                  <a:t>Para     </a:t>
                </a:r>
                <a14:m>
                  <m:oMath xmlns:m="http://schemas.openxmlformats.org/officeDocument/2006/math">
                    <m:sSup>
                      <m:sSupPr>
                        <m:ctrlPr>
                          <a:rPr lang="es-MX" sz="2400" i="1">
                            <a:latin typeface="Cambria Math"/>
                          </a:rPr>
                        </m:ctrlPr>
                      </m:sSupPr>
                      <m:e>
                        <m:r>
                          <a:rPr lang="es-MX" sz="2400" i="1">
                            <a:latin typeface="Cambria Math"/>
                          </a:rPr>
                          <m:t>𝜆</m:t>
                        </m:r>
                      </m:e>
                      <m:sup>
                        <m:r>
                          <a:rPr lang="es-MX" sz="2400" i="1">
                            <a:latin typeface="Cambria Math"/>
                          </a:rPr>
                          <m:t>2</m:t>
                        </m:r>
                      </m:sup>
                    </m:sSup>
                    <m:r>
                      <a:rPr lang="es-MX" sz="2400" i="1">
                        <a:latin typeface="Cambria Math"/>
                      </a:rPr>
                      <m:t>&lt;0</m:t>
                    </m:r>
                  </m:oMath>
                </a14:m>
                <a:r>
                  <a:rPr lang="es-MX" sz="2400" dirty="0"/>
                  <a:t>    </a:t>
                </a:r>
                <a14:m>
                  <m:oMath xmlns:m="http://schemas.openxmlformats.org/officeDocument/2006/math">
                    <m:sSub>
                      <m:sSubPr>
                        <m:ctrlPr>
                          <a:rPr lang="es-MX" sz="2400" i="1">
                            <a:latin typeface="Cambria Math"/>
                          </a:rPr>
                        </m:ctrlPr>
                      </m:sSubPr>
                      <m:e>
                        <m:r>
                          <a:rPr lang="es-MX" sz="2400" i="1">
                            <a:latin typeface="Cambria Math"/>
                          </a:rPr>
                          <m:t>𝑐</m:t>
                        </m:r>
                      </m:e>
                      <m:sub>
                        <m:r>
                          <a:rPr lang="es-MX" sz="2400" i="1">
                            <a:latin typeface="Cambria Math"/>
                          </a:rPr>
                          <m:t>1</m:t>
                        </m:r>
                      </m:sub>
                    </m:sSub>
                    <m:func>
                      <m:funcPr>
                        <m:ctrlPr>
                          <a:rPr lang="es-MX" sz="2400" b="0" i="1" smtClean="0">
                            <a:latin typeface="Cambria Math"/>
                          </a:rPr>
                        </m:ctrlPr>
                      </m:funcPr>
                      <m:fName>
                        <m:r>
                          <m:rPr>
                            <m:sty m:val="p"/>
                          </m:rPr>
                          <a:rPr lang="es-MX" sz="2400" i="0">
                            <a:latin typeface="Cambria Math"/>
                          </a:rPr>
                          <m:t>cos</m:t>
                        </m:r>
                      </m:fName>
                      <m:e>
                        <m:r>
                          <a:rPr lang="es-MX" sz="2400" i="1" smtClean="0">
                            <a:latin typeface="Cambria Math"/>
                          </a:rPr>
                          <m:t>𝜆</m:t>
                        </m:r>
                        <m:r>
                          <a:rPr lang="es-MX" sz="2400" i="1" smtClean="0">
                            <a:latin typeface="Cambria Math"/>
                          </a:rPr>
                          <m:t>𝑥</m:t>
                        </m:r>
                      </m:e>
                    </m:func>
                    <m:r>
                      <a:rPr lang="es-MX" sz="2400" i="1">
                        <a:latin typeface="Cambria Math"/>
                      </a:rPr>
                      <m:t>+</m:t>
                    </m:r>
                    <m:sSub>
                      <m:sSubPr>
                        <m:ctrlPr>
                          <a:rPr lang="es-MX" sz="2400" i="1">
                            <a:latin typeface="Cambria Math"/>
                          </a:rPr>
                        </m:ctrlPr>
                      </m:sSubPr>
                      <m:e>
                        <m:r>
                          <a:rPr lang="es-MX" sz="2400" i="1">
                            <a:latin typeface="Cambria Math"/>
                          </a:rPr>
                          <m:t>𝑐</m:t>
                        </m:r>
                      </m:e>
                      <m:sub>
                        <m:r>
                          <a:rPr lang="es-MX" sz="2400" i="1">
                            <a:latin typeface="Cambria Math"/>
                          </a:rPr>
                          <m:t>2</m:t>
                        </m:r>
                      </m:sub>
                    </m:sSub>
                    <m:r>
                      <a:rPr lang="es-MX" sz="2400" b="0" i="1" smtClean="0">
                        <a:latin typeface="Cambria Math"/>
                      </a:rPr>
                      <m:t> </m:t>
                    </m:r>
                    <m:r>
                      <a:rPr lang="es-MX" sz="2400" i="1">
                        <a:latin typeface="Cambria Math"/>
                      </a:rPr>
                      <m:t>𝑠𝑒𝑛</m:t>
                    </m:r>
                    <m:r>
                      <a:rPr lang="es-MX" sz="2400" b="0" i="1" smtClean="0">
                        <a:latin typeface="Cambria Math"/>
                      </a:rPr>
                      <m:t> </m:t>
                    </m:r>
                    <m:r>
                      <a:rPr lang="es-MX" sz="2400" i="1">
                        <a:latin typeface="Cambria Math"/>
                      </a:rPr>
                      <m:t>𝜆</m:t>
                    </m:r>
                    <m:r>
                      <a:rPr lang="es-MX" sz="2400" i="1">
                        <a:latin typeface="Cambria Math"/>
                      </a:rPr>
                      <m:t>𝑥</m:t>
                    </m:r>
                  </m:oMath>
                </a14:m>
                <a:endParaRPr lang="es-MX" sz="24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67544" y="1052736"/>
                <a:ext cx="8229600" cy="5688632"/>
              </a:xfrm>
              <a:blipFill rotWithShape="1">
                <a:blip r:embed="rId2"/>
                <a:stretch>
                  <a:fillRect l="-1185" t="-750"/>
                </a:stretch>
              </a:blipFill>
            </p:spPr>
            <p:txBody>
              <a:bodyPr/>
              <a:lstStyle/>
              <a:p>
                <a:r>
                  <a:rPr lang="es-MX">
                    <a:noFill/>
                  </a:rPr>
                  <a:t> </a:t>
                </a:r>
              </a:p>
            </p:txBody>
          </p:sp>
        </mc:Fallback>
      </mc:AlternateContent>
    </p:spTree>
    <p:extLst>
      <p:ext uri="{BB962C8B-B14F-4D97-AF65-F5344CB8AC3E}">
        <p14:creationId xmlns:p14="http://schemas.microsoft.com/office/powerpoint/2010/main" val="5586319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67544" y="1196752"/>
                <a:ext cx="8229600" cy="5472608"/>
              </a:xfrm>
            </p:spPr>
            <p:txBody>
              <a:bodyPr>
                <a:normAutofit/>
              </a:bodyPr>
              <a:lstStyle/>
              <a:p>
                <a:pPr marL="0" indent="0">
                  <a:buNone/>
                </a:pPr>
                <a:r>
                  <a:rPr lang="es-MX" sz="2800" dirty="0" smtClean="0"/>
                  <a:t>Resolviendo para “y”:                        *</a:t>
                </a:r>
                <a:r>
                  <a:rPr lang="es-MX" sz="2800" dirty="0"/>
                  <a:t>al aplicar </a:t>
                </a:r>
                <a:r>
                  <a:rPr lang="es-MX" sz="2800" dirty="0" smtClean="0"/>
                  <a:t>CF</a:t>
                </a:r>
              </a:p>
              <a:p>
                <a:pPr marL="0" indent="0">
                  <a:buNone/>
                </a:pPr>
                <a:endParaRPr lang="es-MX" sz="2800" dirty="0" smtClean="0"/>
              </a:p>
              <a:p>
                <a:r>
                  <a:rPr lang="es-MX" sz="2800" dirty="0" smtClean="0"/>
                  <a:t>Para     </a:t>
                </a:r>
                <a14:m>
                  <m:oMath xmlns:m="http://schemas.openxmlformats.org/officeDocument/2006/math">
                    <m:sSup>
                      <m:sSupPr>
                        <m:ctrlPr>
                          <a:rPr lang="es-MX" sz="2800" i="1">
                            <a:latin typeface="Cambria Math"/>
                          </a:rPr>
                        </m:ctrlPr>
                      </m:sSupPr>
                      <m:e>
                        <m:r>
                          <a:rPr lang="es-MX" sz="2800" i="1">
                            <a:latin typeface="Cambria Math"/>
                          </a:rPr>
                          <m:t>𝜇</m:t>
                        </m:r>
                      </m:e>
                      <m:sup>
                        <m:r>
                          <a:rPr lang="es-MX" sz="2800" i="1">
                            <a:latin typeface="Cambria Math"/>
                          </a:rPr>
                          <m:t>2</m:t>
                        </m:r>
                      </m:sup>
                    </m:sSup>
                    <m:r>
                      <a:rPr lang="es-MX" sz="2800" i="1">
                        <a:latin typeface="Cambria Math"/>
                      </a:rPr>
                      <m:t>&gt;0</m:t>
                    </m:r>
                  </m:oMath>
                </a14:m>
                <a:r>
                  <a:rPr lang="es-MX" sz="2800" dirty="0"/>
                  <a:t>    solución trivial*</a:t>
                </a:r>
              </a:p>
              <a:p>
                <a:r>
                  <a:rPr lang="es-MX" sz="2800" dirty="0"/>
                  <a:t>Para     </a:t>
                </a:r>
                <a14:m>
                  <m:oMath xmlns:m="http://schemas.openxmlformats.org/officeDocument/2006/math">
                    <m:sSup>
                      <m:sSupPr>
                        <m:ctrlPr>
                          <a:rPr lang="es-MX" sz="2800" i="1">
                            <a:latin typeface="Cambria Math"/>
                          </a:rPr>
                        </m:ctrlPr>
                      </m:sSupPr>
                      <m:e>
                        <m:r>
                          <a:rPr lang="es-MX" sz="2800" i="1">
                            <a:latin typeface="Cambria Math"/>
                          </a:rPr>
                          <m:t>𝜇</m:t>
                        </m:r>
                      </m:e>
                      <m:sup>
                        <m:r>
                          <a:rPr lang="es-MX" sz="2800" i="1">
                            <a:latin typeface="Cambria Math"/>
                          </a:rPr>
                          <m:t>2</m:t>
                        </m:r>
                      </m:sup>
                    </m:sSup>
                    <m:r>
                      <a:rPr lang="es-MX" sz="2800" i="1">
                        <a:latin typeface="Cambria Math"/>
                      </a:rPr>
                      <m:t>=0</m:t>
                    </m:r>
                  </m:oMath>
                </a14:m>
                <a:r>
                  <a:rPr lang="es-MX" sz="2800" dirty="0"/>
                  <a:t>    solución trivial*</a:t>
                </a:r>
              </a:p>
              <a:p>
                <a:r>
                  <a:rPr lang="es-MX" sz="2800" dirty="0"/>
                  <a:t>Para     </a:t>
                </a:r>
                <a14:m>
                  <m:oMath xmlns:m="http://schemas.openxmlformats.org/officeDocument/2006/math">
                    <m:sSup>
                      <m:sSupPr>
                        <m:ctrlPr>
                          <a:rPr lang="es-MX" sz="2800" i="1">
                            <a:latin typeface="Cambria Math"/>
                          </a:rPr>
                        </m:ctrlPr>
                      </m:sSupPr>
                      <m:e>
                        <m:r>
                          <a:rPr lang="es-MX" sz="2800" i="1">
                            <a:latin typeface="Cambria Math"/>
                          </a:rPr>
                          <m:t>𝜇</m:t>
                        </m:r>
                      </m:e>
                      <m:sup>
                        <m:r>
                          <a:rPr lang="es-MX" sz="2800" i="1">
                            <a:latin typeface="Cambria Math"/>
                          </a:rPr>
                          <m:t>2</m:t>
                        </m:r>
                      </m:sup>
                    </m:sSup>
                    <m:r>
                      <a:rPr lang="es-MX" sz="2800" i="1">
                        <a:latin typeface="Cambria Math"/>
                      </a:rPr>
                      <m:t>&lt;0</m:t>
                    </m:r>
                  </m:oMath>
                </a14:m>
                <a:r>
                  <a:rPr lang="es-MX" sz="2800" dirty="0"/>
                  <a:t>    </a:t>
                </a:r>
                <a14:m>
                  <m:oMath xmlns:m="http://schemas.openxmlformats.org/officeDocument/2006/math">
                    <m:r>
                      <a:rPr lang="es-MX" sz="2800" i="1">
                        <a:latin typeface="Cambria Math"/>
                      </a:rPr>
                      <m:t>𝑌</m:t>
                    </m:r>
                    <m:d>
                      <m:dPr>
                        <m:ctrlPr>
                          <a:rPr lang="es-MX" sz="2800" i="1">
                            <a:latin typeface="Cambria Math"/>
                          </a:rPr>
                        </m:ctrlPr>
                      </m:dPr>
                      <m:e>
                        <m:r>
                          <a:rPr lang="es-MX" sz="2800" i="1">
                            <a:latin typeface="Cambria Math"/>
                          </a:rPr>
                          <m:t>𝑦</m:t>
                        </m:r>
                      </m:e>
                    </m:d>
                    <m:r>
                      <a:rPr lang="es-MX" sz="2800" i="1">
                        <a:latin typeface="Cambria Math"/>
                      </a:rPr>
                      <m:t>=</m:t>
                    </m:r>
                    <m:sSub>
                      <m:sSubPr>
                        <m:ctrlPr>
                          <a:rPr lang="es-MX" sz="2800" i="1">
                            <a:latin typeface="Cambria Math"/>
                          </a:rPr>
                        </m:ctrlPr>
                      </m:sSubPr>
                      <m:e>
                        <m:r>
                          <a:rPr lang="es-MX" sz="2800" i="1">
                            <a:latin typeface="Cambria Math"/>
                          </a:rPr>
                          <m:t>𝑐</m:t>
                        </m:r>
                      </m:e>
                      <m:sub>
                        <m:r>
                          <a:rPr lang="es-MX" sz="2800" i="1">
                            <a:latin typeface="Cambria Math"/>
                          </a:rPr>
                          <m:t>3</m:t>
                        </m:r>
                      </m:sub>
                    </m:sSub>
                    <m:func>
                      <m:funcPr>
                        <m:ctrlPr>
                          <a:rPr lang="es-MX" sz="2800" b="0" i="1" smtClean="0">
                            <a:latin typeface="Cambria Math"/>
                          </a:rPr>
                        </m:ctrlPr>
                      </m:funcPr>
                      <m:fName>
                        <m:r>
                          <m:rPr>
                            <m:sty m:val="p"/>
                          </m:rPr>
                          <a:rPr lang="es-MX" sz="2800" i="0">
                            <a:latin typeface="Cambria Math"/>
                          </a:rPr>
                          <m:t>cos</m:t>
                        </m:r>
                      </m:fName>
                      <m:e>
                        <m:r>
                          <a:rPr lang="es-MX" sz="2800" i="1" smtClean="0">
                            <a:latin typeface="Cambria Math"/>
                          </a:rPr>
                          <m:t>𝜇</m:t>
                        </m:r>
                        <m:r>
                          <a:rPr lang="es-MX" sz="2800" i="1" smtClean="0">
                            <a:latin typeface="Cambria Math"/>
                          </a:rPr>
                          <m:t>𝑦</m:t>
                        </m:r>
                      </m:e>
                    </m:func>
                    <m:r>
                      <a:rPr lang="es-MX" sz="2800" i="1">
                        <a:latin typeface="Cambria Math"/>
                      </a:rPr>
                      <m:t>+</m:t>
                    </m:r>
                    <m:sSub>
                      <m:sSubPr>
                        <m:ctrlPr>
                          <a:rPr lang="es-MX" sz="2800" i="1">
                            <a:latin typeface="Cambria Math"/>
                          </a:rPr>
                        </m:ctrlPr>
                      </m:sSubPr>
                      <m:e>
                        <m:r>
                          <a:rPr lang="es-MX" sz="2800" i="1">
                            <a:latin typeface="Cambria Math"/>
                          </a:rPr>
                          <m:t>𝑐</m:t>
                        </m:r>
                      </m:e>
                      <m:sub>
                        <m:r>
                          <a:rPr lang="es-MX" sz="2800" i="1">
                            <a:latin typeface="Cambria Math"/>
                          </a:rPr>
                          <m:t>4</m:t>
                        </m:r>
                      </m:sub>
                    </m:sSub>
                    <m:r>
                      <a:rPr lang="es-MX" sz="2800" b="0" i="1" smtClean="0">
                        <a:latin typeface="Cambria Math"/>
                      </a:rPr>
                      <m:t> </m:t>
                    </m:r>
                    <m:r>
                      <a:rPr lang="es-MX" sz="2800" i="1">
                        <a:latin typeface="Cambria Math"/>
                      </a:rPr>
                      <m:t>𝑠𝑒𝑛</m:t>
                    </m:r>
                    <m:r>
                      <a:rPr lang="es-MX" sz="2800" b="0" i="1" smtClean="0">
                        <a:latin typeface="Cambria Math"/>
                      </a:rPr>
                      <m:t> </m:t>
                    </m:r>
                    <m:r>
                      <a:rPr lang="es-MX" sz="2800" i="1">
                        <a:latin typeface="Cambria Math"/>
                      </a:rPr>
                      <m:t>𝜇</m:t>
                    </m:r>
                    <m:r>
                      <a:rPr lang="es-MX" sz="2800" i="1">
                        <a:latin typeface="Cambria Math"/>
                      </a:rPr>
                      <m:t>𝑦</m:t>
                    </m:r>
                  </m:oMath>
                </a14:m>
                <a:endParaRPr lang="es-MX" sz="2800" dirty="0" smtClean="0"/>
              </a:p>
              <a:p>
                <a:pPr marL="0" indent="0">
                  <a:buNone/>
                </a:pPr>
                <a:endParaRPr lang="es-MX" sz="2800" dirty="0"/>
              </a:p>
              <a:p>
                <a:pPr marL="0" indent="0">
                  <a:buNone/>
                </a:pPr>
                <a:r>
                  <a:rPr lang="es-MX" sz="2800" dirty="0"/>
                  <a:t>Resolviendo para “t” con    </a:t>
                </a:r>
                <a14:m>
                  <m:oMath xmlns:m="http://schemas.openxmlformats.org/officeDocument/2006/math">
                    <m:sSup>
                      <m:sSupPr>
                        <m:ctrlPr>
                          <a:rPr lang="es-MX" sz="2800" i="1">
                            <a:latin typeface="Cambria Math"/>
                          </a:rPr>
                        </m:ctrlPr>
                      </m:sSupPr>
                      <m:e>
                        <m:r>
                          <a:rPr lang="es-MX" sz="2800" i="1">
                            <a:latin typeface="Cambria Math"/>
                          </a:rPr>
                          <m:t>𝜆</m:t>
                        </m:r>
                      </m:e>
                      <m:sup>
                        <m:r>
                          <a:rPr lang="es-MX" sz="2800" i="1">
                            <a:latin typeface="Cambria Math"/>
                          </a:rPr>
                          <m:t>2</m:t>
                        </m:r>
                      </m:sup>
                    </m:sSup>
                    <m:r>
                      <a:rPr lang="es-MX" sz="2800" i="1">
                        <a:latin typeface="Cambria Math"/>
                      </a:rPr>
                      <m:t>&lt;0</m:t>
                    </m:r>
                  </m:oMath>
                </a14:m>
                <a:r>
                  <a:rPr lang="es-MX" sz="2800" dirty="0"/>
                  <a:t>    y    </a:t>
                </a:r>
                <a14:m>
                  <m:oMath xmlns:m="http://schemas.openxmlformats.org/officeDocument/2006/math">
                    <m:sSup>
                      <m:sSupPr>
                        <m:ctrlPr>
                          <a:rPr lang="es-MX" sz="2800" i="1">
                            <a:latin typeface="Cambria Math"/>
                          </a:rPr>
                        </m:ctrlPr>
                      </m:sSupPr>
                      <m:e>
                        <m:r>
                          <a:rPr lang="es-MX" sz="2800" i="1">
                            <a:latin typeface="Cambria Math"/>
                          </a:rPr>
                          <m:t>𝜇</m:t>
                        </m:r>
                      </m:e>
                      <m:sup>
                        <m:r>
                          <a:rPr lang="es-MX" sz="2800" i="1">
                            <a:latin typeface="Cambria Math"/>
                          </a:rPr>
                          <m:t>2</m:t>
                        </m:r>
                      </m:sup>
                    </m:sSup>
                    <m:r>
                      <a:rPr lang="es-MX" sz="2800" i="1">
                        <a:latin typeface="Cambria Math"/>
                      </a:rPr>
                      <m:t>&lt;0</m:t>
                    </m:r>
                  </m:oMath>
                </a14:m>
                <a:endParaRPr lang="es-MX" sz="2800" dirty="0" smtClean="0"/>
              </a:p>
              <a:p>
                <a:pPr marL="0" indent="0">
                  <a:buNone/>
                </a:pPr>
                <a:endParaRPr lang="es-MX" sz="2800" dirty="0"/>
              </a:p>
              <a:p>
                <a:pPr marL="0" indent="0">
                  <a:buNone/>
                </a:pPr>
                <a14:m>
                  <m:oMathPara xmlns:m="http://schemas.openxmlformats.org/officeDocument/2006/math">
                    <m:oMathParaPr>
                      <m:jc m:val="centerGroup"/>
                    </m:oMathParaPr>
                    <m:oMath xmlns:m="http://schemas.openxmlformats.org/officeDocument/2006/math">
                      <m:sSup>
                        <m:sSupPr>
                          <m:ctrlPr>
                            <a:rPr lang="es-MX" sz="2800" i="1">
                              <a:latin typeface="Cambria Math"/>
                            </a:rPr>
                          </m:ctrlPr>
                        </m:sSupPr>
                        <m:e>
                          <m:r>
                            <a:rPr lang="es-MX" sz="2800" i="1">
                              <a:latin typeface="Cambria Math"/>
                            </a:rPr>
                            <m:t>𝑇</m:t>
                          </m:r>
                        </m:e>
                        <m:sup>
                          <m:r>
                            <a:rPr lang="es-MX" sz="2800" i="1">
                              <a:latin typeface="Cambria Math"/>
                            </a:rPr>
                            <m:t>′</m:t>
                          </m:r>
                        </m:sup>
                      </m:sSup>
                      <m:r>
                        <a:rPr lang="es-MX" sz="2800" i="1">
                          <a:latin typeface="Cambria Math"/>
                        </a:rPr>
                        <m:t>+</m:t>
                      </m:r>
                      <m:r>
                        <a:rPr lang="es-MX" sz="2800" i="1">
                          <a:latin typeface="Cambria Math"/>
                        </a:rPr>
                        <m:t>𝑘</m:t>
                      </m:r>
                      <m:d>
                        <m:dPr>
                          <m:ctrlPr>
                            <a:rPr lang="es-MX" sz="2800" i="1">
                              <a:latin typeface="Cambria Math"/>
                            </a:rPr>
                          </m:ctrlPr>
                        </m:dPr>
                        <m:e>
                          <m:sSup>
                            <m:sSupPr>
                              <m:ctrlPr>
                                <a:rPr lang="es-MX" sz="2800" i="1">
                                  <a:latin typeface="Cambria Math"/>
                                </a:rPr>
                              </m:ctrlPr>
                            </m:sSupPr>
                            <m:e>
                              <m:r>
                                <a:rPr lang="es-MX" sz="2800" i="1">
                                  <a:latin typeface="Cambria Math"/>
                                </a:rPr>
                                <m:t>𝜆</m:t>
                              </m:r>
                            </m:e>
                            <m:sup>
                              <m:r>
                                <a:rPr lang="es-MX" sz="2800" i="1">
                                  <a:latin typeface="Cambria Math"/>
                                </a:rPr>
                                <m:t>2</m:t>
                              </m:r>
                            </m:sup>
                          </m:sSup>
                          <m:r>
                            <a:rPr lang="es-MX" sz="2800" i="1">
                              <a:latin typeface="Cambria Math"/>
                            </a:rPr>
                            <m:t>+</m:t>
                          </m:r>
                          <m:sSup>
                            <m:sSupPr>
                              <m:ctrlPr>
                                <a:rPr lang="es-MX" sz="2800" i="1">
                                  <a:latin typeface="Cambria Math"/>
                                </a:rPr>
                              </m:ctrlPr>
                            </m:sSupPr>
                            <m:e>
                              <m:r>
                                <a:rPr lang="es-MX" sz="2800" i="1">
                                  <a:latin typeface="Cambria Math"/>
                                </a:rPr>
                                <m:t>𝜇</m:t>
                              </m:r>
                            </m:e>
                            <m:sup>
                              <m:r>
                                <a:rPr lang="es-MX" sz="2800" i="1">
                                  <a:latin typeface="Cambria Math"/>
                                </a:rPr>
                                <m:t>2</m:t>
                              </m:r>
                            </m:sup>
                          </m:sSup>
                        </m:e>
                      </m:d>
                      <m:r>
                        <a:rPr lang="es-MX" sz="2800" i="1">
                          <a:latin typeface="Cambria Math"/>
                        </a:rPr>
                        <m:t>𝑇</m:t>
                      </m:r>
                      <m:r>
                        <a:rPr lang="es-MX" sz="2800" i="1">
                          <a:latin typeface="Cambria Math"/>
                        </a:rPr>
                        <m:t>=0→</m:t>
                      </m:r>
                      <m:r>
                        <a:rPr lang="es-MX" sz="2800" i="1">
                          <a:latin typeface="Cambria Math"/>
                        </a:rPr>
                        <m:t>𝑇</m:t>
                      </m:r>
                      <m:d>
                        <m:dPr>
                          <m:ctrlPr>
                            <a:rPr lang="es-MX" sz="2800" i="1">
                              <a:latin typeface="Cambria Math"/>
                            </a:rPr>
                          </m:ctrlPr>
                        </m:dPr>
                        <m:e>
                          <m:r>
                            <a:rPr lang="es-MX" sz="2800" i="1">
                              <a:latin typeface="Cambria Math"/>
                            </a:rPr>
                            <m:t>𝑡</m:t>
                          </m:r>
                        </m:e>
                      </m:d>
                      <m:r>
                        <a:rPr lang="es-MX" sz="2800" i="1">
                          <a:latin typeface="Cambria Math"/>
                        </a:rPr>
                        <m:t>=</m:t>
                      </m:r>
                      <m:sSub>
                        <m:sSubPr>
                          <m:ctrlPr>
                            <a:rPr lang="es-MX" sz="2800" i="1">
                              <a:latin typeface="Cambria Math"/>
                            </a:rPr>
                          </m:ctrlPr>
                        </m:sSubPr>
                        <m:e>
                          <m:r>
                            <a:rPr lang="es-MX" sz="2800" i="1">
                              <a:latin typeface="Cambria Math"/>
                            </a:rPr>
                            <m:t>𝑐</m:t>
                          </m:r>
                        </m:e>
                        <m:sub>
                          <m:r>
                            <a:rPr lang="es-MX" sz="2800" i="1">
                              <a:latin typeface="Cambria Math"/>
                            </a:rPr>
                            <m:t>5</m:t>
                          </m:r>
                        </m:sub>
                      </m:sSub>
                      <m:sSup>
                        <m:sSupPr>
                          <m:ctrlPr>
                            <a:rPr lang="es-MX" sz="2800" i="1">
                              <a:latin typeface="Cambria Math"/>
                            </a:rPr>
                          </m:ctrlPr>
                        </m:sSupPr>
                        <m:e>
                          <m:r>
                            <a:rPr lang="es-MX" sz="2800" i="1">
                              <a:latin typeface="Cambria Math"/>
                            </a:rPr>
                            <m:t>𝑒</m:t>
                          </m:r>
                        </m:e>
                        <m:sup>
                          <m:r>
                            <a:rPr lang="es-MX" sz="2800" i="1">
                              <a:latin typeface="Cambria Math"/>
                            </a:rPr>
                            <m:t>−</m:t>
                          </m:r>
                          <m:r>
                            <a:rPr lang="es-MX" sz="2800" i="1">
                              <a:latin typeface="Cambria Math"/>
                            </a:rPr>
                            <m:t>𝑘</m:t>
                          </m:r>
                          <m:d>
                            <m:dPr>
                              <m:ctrlPr>
                                <a:rPr lang="es-MX" sz="2800" i="1">
                                  <a:latin typeface="Cambria Math"/>
                                </a:rPr>
                              </m:ctrlPr>
                            </m:dPr>
                            <m:e>
                              <m:sSup>
                                <m:sSupPr>
                                  <m:ctrlPr>
                                    <a:rPr lang="es-MX" sz="2800" i="1">
                                      <a:latin typeface="Cambria Math"/>
                                    </a:rPr>
                                  </m:ctrlPr>
                                </m:sSupPr>
                                <m:e>
                                  <m:r>
                                    <a:rPr lang="es-MX" sz="2800" i="1">
                                      <a:latin typeface="Cambria Math"/>
                                    </a:rPr>
                                    <m:t>𝜆</m:t>
                                  </m:r>
                                </m:e>
                                <m:sup>
                                  <m:r>
                                    <a:rPr lang="es-MX" sz="2800" i="1">
                                      <a:latin typeface="Cambria Math"/>
                                    </a:rPr>
                                    <m:t>2</m:t>
                                  </m:r>
                                </m:sup>
                              </m:sSup>
                              <m:r>
                                <a:rPr lang="es-MX" sz="2800" i="1">
                                  <a:latin typeface="Cambria Math"/>
                                </a:rPr>
                                <m:t>+</m:t>
                              </m:r>
                              <m:sSup>
                                <m:sSupPr>
                                  <m:ctrlPr>
                                    <a:rPr lang="es-MX" sz="2800" i="1">
                                      <a:latin typeface="Cambria Math"/>
                                    </a:rPr>
                                  </m:ctrlPr>
                                </m:sSupPr>
                                <m:e>
                                  <m:r>
                                    <a:rPr lang="es-MX" sz="2800" i="1">
                                      <a:latin typeface="Cambria Math"/>
                                    </a:rPr>
                                    <m:t>𝜇</m:t>
                                  </m:r>
                                </m:e>
                                <m:sup>
                                  <m:r>
                                    <a:rPr lang="es-MX" sz="2800" i="1">
                                      <a:latin typeface="Cambria Math"/>
                                    </a:rPr>
                                    <m:t>2</m:t>
                                  </m:r>
                                </m:sup>
                              </m:sSup>
                            </m:e>
                          </m:d>
                          <m:r>
                            <a:rPr lang="es-MX" sz="2800" i="1">
                              <a:latin typeface="Cambria Math"/>
                            </a:rPr>
                            <m:t>𝑡</m:t>
                          </m:r>
                        </m:sup>
                      </m:sSup>
                    </m:oMath>
                  </m:oMathPara>
                </a14:m>
                <a:endParaRPr lang="es-MX" sz="2800" dirty="0"/>
              </a:p>
              <a:p>
                <a:endParaRPr lang="es-MX" sz="28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67544" y="1196752"/>
                <a:ext cx="8229600" cy="5472608"/>
              </a:xfrm>
              <a:blipFill rotWithShape="1">
                <a:blip r:embed="rId2"/>
                <a:stretch>
                  <a:fillRect l="-1556" t="-1002"/>
                </a:stretch>
              </a:blipFill>
            </p:spPr>
            <p:txBody>
              <a:bodyPr/>
              <a:lstStyle/>
              <a:p>
                <a:r>
                  <a:rPr lang="es-MX">
                    <a:noFill/>
                  </a:rPr>
                  <a:t> </a:t>
                </a:r>
              </a:p>
            </p:txBody>
          </p:sp>
        </mc:Fallback>
      </mc:AlternateContent>
    </p:spTree>
    <p:extLst>
      <p:ext uri="{BB962C8B-B14F-4D97-AF65-F5344CB8AC3E}">
        <p14:creationId xmlns:p14="http://schemas.microsoft.com/office/powerpoint/2010/main" val="417189128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67544" y="1196752"/>
                <a:ext cx="8229600" cy="5328592"/>
              </a:xfrm>
            </p:spPr>
            <p:txBody>
              <a:bodyPr>
                <a:noAutofit/>
              </a:bodyPr>
              <a:lstStyle/>
              <a:p>
                <a:pPr marL="0" indent="0" algn="just">
                  <a:buNone/>
                </a:pPr>
                <a:endParaRPr lang="es-MX" sz="1600" dirty="0" smtClean="0"/>
              </a:p>
              <a:p>
                <a:pPr marL="0" indent="0" algn="just">
                  <a:buNone/>
                </a:pPr>
                <a14:m>
                  <m:oMathPara xmlns:m="http://schemas.openxmlformats.org/officeDocument/2006/math">
                    <m:oMathParaPr>
                      <m:jc m:val="centerGroup"/>
                    </m:oMathParaPr>
                    <m:oMath xmlns:m="http://schemas.openxmlformats.org/officeDocument/2006/math">
                      <m:r>
                        <a:rPr lang="es-MX" sz="2100" i="1">
                          <a:latin typeface="Cambria Math"/>
                        </a:rPr>
                        <m:t>𝑢</m:t>
                      </m:r>
                      <m:d>
                        <m:dPr>
                          <m:ctrlPr>
                            <a:rPr lang="es-MX" sz="2100" i="1">
                              <a:latin typeface="Cambria Math"/>
                            </a:rPr>
                          </m:ctrlPr>
                        </m:dPr>
                        <m:e>
                          <m:r>
                            <a:rPr lang="es-MX" sz="2100" i="1">
                              <a:latin typeface="Cambria Math"/>
                            </a:rPr>
                            <m:t>𝑥</m:t>
                          </m:r>
                          <m:r>
                            <a:rPr lang="es-MX" sz="2100" i="1">
                              <a:latin typeface="Cambria Math"/>
                            </a:rPr>
                            <m:t>,</m:t>
                          </m:r>
                          <m:r>
                            <a:rPr lang="es-MX" sz="2100" i="1">
                              <a:latin typeface="Cambria Math"/>
                            </a:rPr>
                            <m:t>𝑦</m:t>
                          </m:r>
                          <m:r>
                            <a:rPr lang="es-MX" sz="2100" i="1">
                              <a:latin typeface="Cambria Math"/>
                            </a:rPr>
                            <m:t>,</m:t>
                          </m:r>
                          <m:r>
                            <a:rPr lang="es-MX" sz="2100" i="1">
                              <a:latin typeface="Cambria Math"/>
                            </a:rPr>
                            <m:t>𝑡</m:t>
                          </m:r>
                        </m:e>
                      </m:d>
                      <m:r>
                        <a:rPr lang="es-MX" sz="2100" i="1">
                          <a:latin typeface="Cambria Math"/>
                        </a:rPr>
                        <m:t>=</m:t>
                      </m:r>
                      <m:d>
                        <m:dPr>
                          <m:begChr m:val="["/>
                          <m:endChr m:val="]"/>
                          <m:ctrlPr>
                            <a:rPr lang="es-MX" sz="2100" i="1">
                              <a:latin typeface="Cambria Math"/>
                            </a:rPr>
                          </m:ctrlPr>
                        </m:dPr>
                        <m:e>
                          <m:sSub>
                            <m:sSubPr>
                              <m:ctrlPr>
                                <a:rPr lang="es-MX" sz="2100" i="1">
                                  <a:latin typeface="Cambria Math"/>
                                </a:rPr>
                              </m:ctrlPr>
                            </m:sSubPr>
                            <m:e>
                              <m:r>
                                <a:rPr lang="es-MX" sz="2100" i="1">
                                  <a:latin typeface="Cambria Math"/>
                                </a:rPr>
                                <m:t>𝑐</m:t>
                              </m:r>
                            </m:e>
                            <m:sub>
                              <m:r>
                                <a:rPr lang="es-MX" sz="2100" i="1">
                                  <a:latin typeface="Cambria Math"/>
                                </a:rPr>
                                <m:t>1</m:t>
                              </m:r>
                            </m:sub>
                          </m:sSub>
                          <m:r>
                            <a:rPr lang="es-MX" sz="2100" i="1">
                              <a:latin typeface="Cambria Math"/>
                            </a:rPr>
                            <m:t>𝑐𝑜𝑠</m:t>
                          </m:r>
                          <m:r>
                            <a:rPr lang="es-MX" sz="2100" i="1">
                              <a:latin typeface="Cambria Math"/>
                            </a:rPr>
                            <m:t>𝜆</m:t>
                          </m:r>
                          <m:r>
                            <a:rPr lang="es-MX" sz="2100" i="1">
                              <a:latin typeface="Cambria Math"/>
                            </a:rPr>
                            <m:t>𝑥</m:t>
                          </m:r>
                          <m:r>
                            <a:rPr lang="es-MX" sz="2100" i="1">
                              <a:latin typeface="Cambria Math"/>
                            </a:rPr>
                            <m:t>+</m:t>
                          </m:r>
                          <m:sSub>
                            <m:sSubPr>
                              <m:ctrlPr>
                                <a:rPr lang="es-MX" sz="2100" i="1">
                                  <a:latin typeface="Cambria Math"/>
                                </a:rPr>
                              </m:ctrlPr>
                            </m:sSubPr>
                            <m:e>
                              <m:r>
                                <a:rPr lang="es-MX" sz="2100" i="1">
                                  <a:latin typeface="Cambria Math"/>
                                </a:rPr>
                                <m:t>𝑐</m:t>
                              </m:r>
                            </m:e>
                            <m:sub>
                              <m:r>
                                <a:rPr lang="es-MX" sz="2100" i="1">
                                  <a:latin typeface="Cambria Math"/>
                                </a:rPr>
                                <m:t>2</m:t>
                              </m:r>
                            </m:sub>
                          </m:sSub>
                          <m:r>
                            <a:rPr lang="es-MX" sz="2100" i="1">
                              <a:latin typeface="Cambria Math"/>
                            </a:rPr>
                            <m:t>𝑠𝑒𝑛</m:t>
                          </m:r>
                          <m:r>
                            <a:rPr lang="es-MX" sz="2100" i="1">
                              <a:latin typeface="Cambria Math"/>
                            </a:rPr>
                            <m:t>𝜆</m:t>
                          </m:r>
                          <m:r>
                            <a:rPr lang="es-MX" sz="2100" i="1">
                              <a:latin typeface="Cambria Math"/>
                            </a:rPr>
                            <m:t>𝑥</m:t>
                          </m:r>
                        </m:e>
                      </m:d>
                      <m:d>
                        <m:dPr>
                          <m:begChr m:val="["/>
                          <m:endChr m:val="]"/>
                          <m:ctrlPr>
                            <a:rPr lang="es-MX" sz="2100" i="1">
                              <a:latin typeface="Cambria Math"/>
                            </a:rPr>
                          </m:ctrlPr>
                        </m:dPr>
                        <m:e>
                          <m:sSub>
                            <m:sSubPr>
                              <m:ctrlPr>
                                <a:rPr lang="es-MX" sz="2100" i="1">
                                  <a:latin typeface="Cambria Math"/>
                                </a:rPr>
                              </m:ctrlPr>
                            </m:sSubPr>
                            <m:e>
                              <m:r>
                                <a:rPr lang="es-MX" sz="2100" i="1">
                                  <a:latin typeface="Cambria Math"/>
                                </a:rPr>
                                <m:t>𝑐</m:t>
                              </m:r>
                            </m:e>
                            <m:sub>
                              <m:r>
                                <a:rPr lang="es-MX" sz="2100" i="1">
                                  <a:latin typeface="Cambria Math"/>
                                </a:rPr>
                                <m:t>3</m:t>
                              </m:r>
                            </m:sub>
                          </m:sSub>
                          <m:r>
                            <a:rPr lang="es-MX" sz="2100" i="1">
                              <a:latin typeface="Cambria Math"/>
                            </a:rPr>
                            <m:t>𝑐𝑜𝑠</m:t>
                          </m:r>
                          <m:r>
                            <a:rPr lang="es-MX" sz="2100" i="1">
                              <a:latin typeface="Cambria Math"/>
                            </a:rPr>
                            <m:t>𝜇</m:t>
                          </m:r>
                          <m:r>
                            <a:rPr lang="es-MX" sz="2100" i="1">
                              <a:latin typeface="Cambria Math"/>
                            </a:rPr>
                            <m:t>𝑦</m:t>
                          </m:r>
                          <m:r>
                            <a:rPr lang="es-MX" sz="2100" i="1">
                              <a:latin typeface="Cambria Math"/>
                            </a:rPr>
                            <m:t>+</m:t>
                          </m:r>
                          <m:sSub>
                            <m:sSubPr>
                              <m:ctrlPr>
                                <a:rPr lang="es-MX" sz="2100" i="1">
                                  <a:latin typeface="Cambria Math"/>
                                </a:rPr>
                              </m:ctrlPr>
                            </m:sSubPr>
                            <m:e>
                              <m:r>
                                <a:rPr lang="es-MX" sz="2100" i="1">
                                  <a:latin typeface="Cambria Math"/>
                                </a:rPr>
                                <m:t>𝑐</m:t>
                              </m:r>
                            </m:e>
                            <m:sub>
                              <m:r>
                                <a:rPr lang="es-MX" sz="2100" i="1">
                                  <a:latin typeface="Cambria Math"/>
                                </a:rPr>
                                <m:t>4</m:t>
                              </m:r>
                            </m:sub>
                          </m:sSub>
                          <m:r>
                            <a:rPr lang="es-MX" sz="2100" i="1">
                              <a:latin typeface="Cambria Math"/>
                            </a:rPr>
                            <m:t>𝑠𝑒𝑛</m:t>
                          </m:r>
                          <m:r>
                            <a:rPr lang="es-MX" sz="2100" i="1">
                              <a:latin typeface="Cambria Math"/>
                            </a:rPr>
                            <m:t>𝜇</m:t>
                          </m:r>
                          <m:r>
                            <a:rPr lang="es-MX" sz="2100" i="1">
                              <a:latin typeface="Cambria Math"/>
                            </a:rPr>
                            <m:t>𝑦</m:t>
                          </m:r>
                        </m:e>
                      </m:d>
                      <m:d>
                        <m:dPr>
                          <m:begChr m:val="["/>
                          <m:endChr m:val="]"/>
                          <m:ctrlPr>
                            <a:rPr lang="es-MX" sz="2100" i="1">
                              <a:latin typeface="Cambria Math"/>
                            </a:rPr>
                          </m:ctrlPr>
                        </m:dPr>
                        <m:e>
                          <m:sSub>
                            <m:sSubPr>
                              <m:ctrlPr>
                                <a:rPr lang="es-MX" sz="2100" i="1">
                                  <a:latin typeface="Cambria Math"/>
                                </a:rPr>
                              </m:ctrlPr>
                            </m:sSubPr>
                            <m:e>
                              <m:r>
                                <a:rPr lang="es-MX" sz="2100" i="1">
                                  <a:latin typeface="Cambria Math"/>
                                </a:rPr>
                                <m:t>𝑐</m:t>
                              </m:r>
                            </m:e>
                            <m:sub>
                              <m:r>
                                <a:rPr lang="es-MX" sz="2100" i="1">
                                  <a:latin typeface="Cambria Math"/>
                                </a:rPr>
                                <m:t>5</m:t>
                              </m:r>
                            </m:sub>
                          </m:sSub>
                          <m:sSup>
                            <m:sSupPr>
                              <m:ctrlPr>
                                <a:rPr lang="es-MX" sz="2100" i="1">
                                  <a:latin typeface="Cambria Math"/>
                                </a:rPr>
                              </m:ctrlPr>
                            </m:sSupPr>
                            <m:e>
                              <m:r>
                                <a:rPr lang="es-MX" sz="2100" i="1">
                                  <a:latin typeface="Cambria Math"/>
                                </a:rPr>
                                <m:t>𝑒</m:t>
                              </m:r>
                            </m:e>
                            <m:sup>
                              <m:r>
                                <a:rPr lang="es-MX" sz="2100" i="1">
                                  <a:latin typeface="Cambria Math"/>
                                </a:rPr>
                                <m:t>−</m:t>
                              </m:r>
                              <m:r>
                                <a:rPr lang="es-MX" sz="2100" i="1">
                                  <a:latin typeface="Cambria Math"/>
                                </a:rPr>
                                <m:t>𝑘</m:t>
                              </m:r>
                              <m:d>
                                <m:dPr>
                                  <m:ctrlPr>
                                    <a:rPr lang="es-MX" sz="2100" i="1">
                                      <a:latin typeface="Cambria Math"/>
                                    </a:rPr>
                                  </m:ctrlPr>
                                </m:dPr>
                                <m:e>
                                  <m:sSup>
                                    <m:sSupPr>
                                      <m:ctrlPr>
                                        <a:rPr lang="es-MX" sz="2100" i="1">
                                          <a:latin typeface="Cambria Math"/>
                                        </a:rPr>
                                      </m:ctrlPr>
                                    </m:sSupPr>
                                    <m:e>
                                      <m:r>
                                        <a:rPr lang="es-MX" sz="2100" i="1">
                                          <a:latin typeface="Cambria Math"/>
                                        </a:rPr>
                                        <m:t>𝜆</m:t>
                                      </m:r>
                                    </m:e>
                                    <m:sup>
                                      <m:r>
                                        <a:rPr lang="es-MX" sz="2100" i="1">
                                          <a:latin typeface="Cambria Math"/>
                                        </a:rPr>
                                        <m:t>2</m:t>
                                      </m:r>
                                    </m:sup>
                                  </m:sSup>
                                  <m:r>
                                    <a:rPr lang="es-MX" sz="2100" i="1">
                                      <a:latin typeface="Cambria Math"/>
                                    </a:rPr>
                                    <m:t>+</m:t>
                                  </m:r>
                                  <m:sSup>
                                    <m:sSupPr>
                                      <m:ctrlPr>
                                        <a:rPr lang="es-MX" sz="2100" i="1">
                                          <a:latin typeface="Cambria Math"/>
                                        </a:rPr>
                                      </m:ctrlPr>
                                    </m:sSupPr>
                                    <m:e>
                                      <m:r>
                                        <a:rPr lang="es-MX" sz="2100" i="1">
                                          <a:latin typeface="Cambria Math"/>
                                        </a:rPr>
                                        <m:t>𝜇</m:t>
                                      </m:r>
                                    </m:e>
                                    <m:sup>
                                      <m:r>
                                        <a:rPr lang="es-MX" sz="2100" i="1">
                                          <a:latin typeface="Cambria Math"/>
                                        </a:rPr>
                                        <m:t>2</m:t>
                                      </m:r>
                                    </m:sup>
                                  </m:sSup>
                                </m:e>
                              </m:d>
                              <m:r>
                                <a:rPr lang="es-MX" sz="2100" i="1">
                                  <a:latin typeface="Cambria Math"/>
                                </a:rPr>
                                <m:t>𝑡</m:t>
                              </m:r>
                            </m:sup>
                          </m:sSup>
                        </m:e>
                      </m:d>
                    </m:oMath>
                  </m:oMathPara>
                </a14:m>
                <a:endParaRPr lang="es-MX" sz="2100" dirty="0" smtClean="0"/>
              </a:p>
              <a:p>
                <a:pPr marL="0" indent="0" algn="just">
                  <a:buNone/>
                </a:pPr>
                <a:endParaRPr lang="es-MX" sz="2100" dirty="0" smtClean="0"/>
              </a:p>
              <a:p>
                <a:pPr marL="0" indent="0" algn="just">
                  <a:buNone/>
                </a:pPr>
                <a:endParaRPr lang="en-US" sz="1600" dirty="0" smtClean="0"/>
              </a:p>
              <a:p>
                <a:pPr marL="0" indent="0" algn="just">
                  <a:buNone/>
                </a:pPr>
                <a:r>
                  <a:rPr lang="en-US" sz="2800" b="1" dirty="0" smtClean="0"/>
                  <a:t>CF1</a:t>
                </a:r>
                <a14:m>
                  <m:oMath xmlns:m="http://schemas.openxmlformats.org/officeDocument/2006/math">
                    <m:r>
                      <a:rPr lang="es-MX" sz="2400" b="1" i="0" smtClean="0">
                        <a:latin typeface="Cambria Math"/>
                      </a:rPr>
                      <m:t>   </m:t>
                    </m:r>
                    <m:r>
                      <a:rPr lang="es-MX" sz="2400" b="0" i="0" smtClean="0">
                        <a:latin typeface="Cambria Math"/>
                      </a:rPr>
                      <m:t>        </m:t>
                    </m:r>
                    <m:r>
                      <a:rPr lang="es-MX" sz="2400" i="1">
                        <a:latin typeface="Cambria Math"/>
                      </a:rPr>
                      <m:t>𝑢</m:t>
                    </m:r>
                    <m:d>
                      <m:dPr>
                        <m:ctrlPr>
                          <a:rPr lang="es-MX" sz="2400" i="1">
                            <a:latin typeface="Cambria Math"/>
                          </a:rPr>
                        </m:ctrlPr>
                      </m:dPr>
                      <m:e>
                        <m:r>
                          <a:rPr lang="en-US" sz="2400" i="1">
                            <a:latin typeface="Cambria Math"/>
                          </a:rPr>
                          <m:t>0,</m:t>
                        </m:r>
                        <m:r>
                          <a:rPr lang="es-MX" sz="2400" i="1">
                            <a:latin typeface="Cambria Math"/>
                          </a:rPr>
                          <m:t>𝑦</m:t>
                        </m:r>
                        <m:r>
                          <a:rPr lang="en-US" sz="2400" i="1">
                            <a:latin typeface="Cambria Math"/>
                          </a:rPr>
                          <m:t>,</m:t>
                        </m:r>
                        <m:r>
                          <a:rPr lang="es-MX" sz="2400" i="1">
                            <a:latin typeface="Cambria Math"/>
                          </a:rPr>
                          <m:t>𝑡</m:t>
                        </m:r>
                      </m:e>
                    </m:d>
                    <m:r>
                      <a:rPr lang="en-US" sz="2400" i="1">
                        <a:latin typeface="Cambria Math"/>
                      </a:rPr>
                      <m:t>=0</m:t>
                    </m:r>
                  </m:oMath>
                </a14:m>
                <a:r>
                  <a:rPr lang="en-US" sz="2400" dirty="0"/>
                  <a:t>            </a:t>
                </a:r>
                <a14:m>
                  <m:oMath xmlns:m="http://schemas.openxmlformats.org/officeDocument/2006/math">
                    <m:r>
                      <a:rPr lang="en-US" sz="2400" i="1">
                        <a:latin typeface="Cambria Math"/>
                      </a:rPr>
                      <m:t>0=</m:t>
                    </m:r>
                    <m:d>
                      <m:dPr>
                        <m:begChr m:val="["/>
                        <m:endChr m:val="]"/>
                        <m:ctrlPr>
                          <a:rPr lang="es-MX" sz="2400" i="1">
                            <a:latin typeface="Cambria Math"/>
                          </a:rPr>
                        </m:ctrlPr>
                      </m:dPr>
                      <m:e>
                        <m:sSub>
                          <m:sSubPr>
                            <m:ctrlPr>
                              <a:rPr lang="es-MX" sz="2400" i="1">
                                <a:latin typeface="Cambria Math"/>
                              </a:rPr>
                            </m:ctrlPr>
                          </m:sSubPr>
                          <m:e>
                            <m:r>
                              <a:rPr lang="es-MX" sz="2400" i="1">
                                <a:latin typeface="Cambria Math"/>
                              </a:rPr>
                              <m:t>𝑐</m:t>
                            </m:r>
                          </m:e>
                          <m:sub>
                            <m:r>
                              <a:rPr lang="en-US" sz="2400" i="1">
                                <a:latin typeface="Cambria Math"/>
                              </a:rPr>
                              <m:t>1</m:t>
                            </m:r>
                          </m:sub>
                        </m:sSub>
                        <m:r>
                          <a:rPr lang="es-MX" sz="2400" i="1">
                            <a:latin typeface="Cambria Math"/>
                          </a:rPr>
                          <m:t>𝑐𝑜𝑠</m:t>
                        </m:r>
                        <m:r>
                          <a:rPr lang="en-US" sz="2400" i="1">
                            <a:latin typeface="Cambria Math"/>
                          </a:rPr>
                          <m:t>0+</m:t>
                        </m:r>
                        <m:sSub>
                          <m:sSubPr>
                            <m:ctrlPr>
                              <a:rPr lang="es-MX" sz="2400" i="1">
                                <a:latin typeface="Cambria Math"/>
                              </a:rPr>
                            </m:ctrlPr>
                          </m:sSubPr>
                          <m:e>
                            <m:r>
                              <a:rPr lang="es-MX" sz="2400" i="1">
                                <a:latin typeface="Cambria Math"/>
                              </a:rPr>
                              <m:t>𝑐</m:t>
                            </m:r>
                          </m:e>
                          <m:sub>
                            <m:r>
                              <a:rPr lang="en-US" sz="2400" i="1">
                                <a:latin typeface="Cambria Math"/>
                              </a:rPr>
                              <m:t>2</m:t>
                            </m:r>
                          </m:sub>
                        </m:sSub>
                        <m:r>
                          <a:rPr lang="es-MX" sz="2400" i="1">
                            <a:latin typeface="Cambria Math"/>
                          </a:rPr>
                          <m:t>𝑠𝑒𝑛</m:t>
                        </m:r>
                        <m:r>
                          <a:rPr lang="en-US" sz="2400" i="1">
                            <a:latin typeface="Cambria Math"/>
                          </a:rPr>
                          <m:t>0</m:t>
                        </m:r>
                      </m:e>
                    </m:d>
                    <m:d>
                      <m:dPr>
                        <m:begChr m:val="["/>
                        <m:endChr m:val="]"/>
                        <m:ctrlPr>
                          <a:rPr lang="es-MX" sz="2400" i="1">
                            <a:latin typeface="Cambria Math"/>
                          </a:rPr>
                        </m:ctrlPr>
                      </m:dPr>
                      <m:e/>
                    </m:d>
                    <m:d>
                      <m:dPr>
                        <m:begChr m:val="["/>
                        <m:endChr m:val="]"/>
                        <m:ctrlPr>
                          <a:rPr lang="es-MX" sz="2400" i="1">
                            <a:latin typeface="Cambria Math"/>
                          </a:rPr>
                        </m:ctrlPr>
                      </m:dPr>
                      <m:e/>
                    </m:d>
                  </m:oMath>
                </a14:m>
                <a:endParaRPr lang="es-MX" sz="2800" dirty="0"/>
              </a:p>
              <a:p>
                <a:pPr marL="0" indent="0" algn="just">
                  <a:buNone/>
                </a:pPr>
                <a:endParaRPr lang="es-MX" sz="2800" dirty="0" smtClean="0"/>
              </a:p>
              <a:p>
                <a:pPr marL="0" indent="0" algn="just">
                  <a:buNone/>
                </a:pPr>
                <a:r>
                  <a:rPr lang="es-MX" sz="2800" dirty="0" smtClean="0"/>
                  <a:t>Las </a:t>
                </a:r>
                <a:r>
                  <a:rPr lang="es-MX" sz="2800" dirty="0"/>
                  <a:t>partes de “y” y “t” en “u” pasan dividiendo, de aquí  </a:t>
                </a:r>
                <a14:m>
                  <m:oMath xmlns:m="http://schemas.openxmlformats.org/officeDocument/2006/math">
                    <m:sSub>
                      <m:sSubPr>
                        <m:ctrlPr>
                          <a:rPr lang="es-MX" sz="2800" i="1">
                            <a:latin typeface="Cambria Math"/>
                          </a:rPr>
                        </m:ctrlPr>
                      </m:sSubPr>
                      <m:e>
                        <m:r>
                          <a:rPr lang="es-MX" sz="2800" i="1">
                            <a:latin typeface="Cambria Math"/>
                          </a:rPr>
                          <m:t>𝑐</m:t>
                        </m:r>
                      </m:e>
                      <m:sub>
                        <m:r>
                          <a:rPr lang="es-MX" sz="2800" i="1">
                            <a:latin typeface="Cambria Math"/>
                          </a:rPr>
                          <m:t>1</m:t>
                        </m:r>
                      </m:sub>
                    </m:sSub>
                    <m:r>
                      <a:rPr lang="es-MX" sz="2800" i="1">
                        <a:latin typeface="Cambria Math"/>
                      </a:rPr>
                      <m:t>=0</m:t>
                    </m:r>
                  </m:oMath>
                </a14:m>
                <a:r>
                  <a:rPr lang="es-MX" sz="2800" dirty="0"/>
                  <a:t>    </a:t>
                </a:r>
                <a:r>
                  <a:rPr lang="es-MX" sz="2800" dirty="0" smtClean="0"/>
                  <a:t>y</a:t>
                </a:r>
              </a:p>
              <a:p>
                <a:pPr marL="0" indent="0" algn="just">
                  <a:buNone/>
                </a:pPr>
                <a:endParaRPr lang="es-MX" sz="2800" dirty="0"/>
              </a:p>
              <a:p>
                <a:pPr marL="0" indent="0" algn="just">
                  <a:buNone/>
                </a:pPr>
                <a14:m>
                  <m:oMathPara xmlns:m="http://schemas.openxmlformats.org/officeDocument/2006/math">
                    <m:oMathParaPr>
                      <m:jc m:val="centerGroup"/>
                    </m:oMathParaPr>
                    <m:oMath xmlns:m="http://schemas.openxmlformats.org/officeDocument/2006/math">
                      <m:r>
                        <a:rPr lang="es-MX" sz="2400" i="1">
                          <a:latin typeface="Cambria Math"/>
                        </a:rPr>
                        <m:t>𝑢</m:t>
                      </m:r>
                      <m:d>
                        <m:dPr>
                          <m:ctrlPr>
                            <a:rPr lang="es-MX" sz="2400" i="1">
                              <a:latin typeface="Cambria Math"/>
                            </a:rPr>
                          </m:ctrlPr>
                        </m:dPr>
                        <m:e>
                          <m:r>
                            <a:rPr lang="es-MX" sz="2400" i="1">
                              <a:latin typeface="Cambria Math"/>
                            </a:rPr>
                            <m:t>𝑥</m:t>
                          </m:r>
                          <m:r>
                            <a:rPr lang="es-MX" sz="2400" i="1">
                              <a:latin typeface="Cambria Math"/>
                            </a:rPr>
                            <m:t>,</m:t>
                          </m:r>
                          <m:r>
                            <a:rPr lang="es-MX" sz="2400" i="1">
                              <a:latin typeface="Cambria Math"/>
                            </a:rPr>
                            <m:t>𝑦</m:t>
                          </m:r>
                          <m:r>
                            <a:rPr lang="es-MX" sz="2400" i="1">
                              <a:latin typeface="Cambria Math"/>
                            </a:rPr>
                            <m:t>,</m:t>
                          </m:r>
                          <m:r>
                            <a:rPr lang="es-MX" sz="2400" i="1">
                              <a:latin typeface="Cambria Math"/>
                            </a:rPr>
                            <m:t>𝑡</m:t>
                          </m:r>
                        </m:e>
                      </m:d>
                      <m:r>
                        <a:rPr lang="es-MX" sz="2400" i="1">
                          <a:latin typeface="Cambria Math"/>
                        </a:rPr>
                        <m:t>=</m:t>
                      </m:r>
                      <m:d>
                        <m:dPr>
                          <m:begChr m:val="["/>
                          <m:endChr m:val="]"/>
                          <m:ctrlPr>
                            <a:rPr lang="es-MX" sz="2400" i="1">
                              <a:latin typeface="Cambria Math"/>
                            </a:rPr>
                          </m:ctrlPr>
                        </m:dPr>
                        <m:e>
                          <m:sSub>
                            <m:sSubPr>
                              <m:ctrlPr>
                                <a:rPr lang="es-MX" sz="2400" i="1">
                                  <a:latin typeface="Cambria Math"/>
                                </a:rPr>
                              </m:ctrlPr>
                            </m:sSubPr>
                            <m:e>
                              <m:r>
                                <a:rPr lang="es-MX" sz="2400" i="1">
                                  <a:latin typeface="Cambria Math"/>
                                </a:rPr>
                                <m:t>𝑐</m:t>
                              </m:r>
                            </m:e>
                            <m:sub>
                              <m:r>
                                <a:rPr lang="es-MX" sz="2400" i="1">
                                  <a:latin typeface="Cambria Math"/>
                                </a:rPr>
                                <m:t>2</m:t>
                              </m:r>
                            </m:sub>
                          </m:sSub>
                          <m:r>
                            <a:rPr lang="es-MX" sz="2400" i="1">
                              <a:latin typeface="Cambria Math"/>
                            </a:rPr>
                            <m:t>𝑠𝑒𝑛</m:t>
                          </m:r>
                          <m:r>
                            <a:rPr lang="es-MX" sz="2400" i="1">
                              <a:latin typeface="Cambria Math"/>
                            </a:rPr>
                            <m:t>𝜆</m:t>
                          </m:r>
                          <m:r>
                            <a:rPr lang="es-MX" sz="2400" i="1">
                              <a:latin typeface="Cambria Math"/>
                            </a:rPr>
                            <m:t>𝑥</m:t>
                          </m:r>
                        </m:e>
                      </m:d>
                      <m:d>
                        <m:dPr>
                          <m:begChr m:val="["/>
                          <m:endChr m:val="]"/>
                          <m:ctrlPr>
                            <a:rPr lang="es-MX" sz="2400" i="1">
                              <a:latin typeface="Cambria Math"/>
                            </a:rPr>
                          </m:ctrlPr>
                        </m:dPr>
                        <m:e>
                          <m:sSub>
                            <m:sSubPr>
                              <m:ctrlPr>
                                <a:rPr lang="es-MX" sz="2400" i="1">
                                  <a:latin typeface="Cambria Math"/>
                                </a:rPr>
                              </m:ctrlPr>
                            </m:sSubPr>
                            <m:e>
                              <m:r>
                                <a:rPr lang="es-MX" sz="2400" i="1">
                                  <a:latin typeface="Cambria Math"/>
                                </a:rPr>
                                <m:t>𝑐</m:t>
                              </m:r>
                            </m:e>
                            <m:sub>
                              <m:r>
                                <a:rPr lang="es-MX" sz="2400" i="1">
                                  <a:latin typeface="Cambria Math"/>
                                </a:rPr>
                                <m:t>3</m:t>
                              </m:r>
                            </m:sub>
                          </m:sSub>
                          <m:r>
                            <a:rPr lang="es-MX" sz="2400" i="1">
                              <a:latin typeface="Cambria Math"/>
                            </a:rPr>
                            <m:t>𝑐𝑜𝑠</m:t>
                          </m:r>
                          <m:r>
                            <a:rPr lang="es-MX" sz="2400" i="1">
                              <a:latin typeface="Cambria Math"/>
                            </a:rPr>
                            <m:t>𝜇</m:t>
                          </m:r>
                          <m:r>
                            <a:rPr lang="es-MX" sz="2400" i="1">
                              <a:latin typeface="Cambria Math"/>
                            </a:rPr>
                            <m:t>𝑦</m:t>
                          </m:r>
                          <m:r>
                            <a:rPr lang="es-MX" sz="2400" i="1">
                              <a:latin typeface="Cambria Math"/>
                            </a:rPr>
                            <m:t>+</m:t>
                          </m:r>
                          <m:sSub>
                            <m:sSubPr>
                              <m:ctrlPr>
                                <a:rPr lang="es-MX" sz="2400" i="1">
                                  <a:latin typeface="Cambria Math"/>
                                </a:rPr>
                              </m:ctrlPr>
                            </m:sSubPr>
                            <m:e>
                              <m:r>
                                <a:rPr lang="es-MX" sz="2400" i="1">
                                  <a:latin typeface="Cambria Math"/>
                                </a:rPr>
                                <m:t>𝑐</m:t>
                              </m:r>
                            </m:e>
                            <m:sub>
                              <m:r>
                                <a:rPr lang="es-MX" sz="2400" i="1">
                                  <a:latin typeface="Cambria Math"/>
                                </a:rPr>
                                <m:t>4</m:t>
                              </m:r>
                            </m:sub>
                          </m:sSub>
                          <m:r>
                            <a:rPr lang="es-MX" sz="2400" i="1">
                              <a:latin typeface="Cambria Math"/>
                            </a:rPr>
                            <m:t>𝑠𝑒𝑛</m:t>
                          </m:r>
                          <m:r>
                            <a:rPr lang="es-MX" sz="2400" i="1">
                              <a:latin typeface="Cambria Math"/>
                            </a:rPr>
                            <m:t>𝜇</m:t>
                          </m:r>
                          <m:r>
                            <a:rPr lang="es-MX" sz="2400" i="1">
                              <a:latin typeface="Cambria Math"/>
                            </a:rPr>
                            <m:t>𝑦</m:t>
                          </m:r>
                        </m:e>
                      </m:d>
                      <m:d>
                        <m:dPr>
                          <m:begChr m:val="["/>
                          <m:endChr m:val="]"/>
                          <m:ctrlPr>
                            <a:rPr lang="es-MX" sz="2400" i="1">
                              <a:latin typeface="Cambria Math"/>
                            </a:rPr>
                          </m:ctrlPr>
                        </m:dPr>
                        <m:e>
                          <m:sSub>
                            <m:sSubPr>
                              <m:ctrlPr>
                                <a:rPr lang="es-MX" sz="2400" i="1">
                                  <a:latin typeface="Cambria Math"/>
                                </a:rPr>
                              </m:ctrlPr>
                            </m:sSubPr>
                            <m:e>
                              <m:r>
                                <a:rPr lang="es-MX" sz="2400" i="1">
                                  <a:latin typeface="Cambria Math"/>
                                </a:rPr>
                                <m:t>𝑐</m:t>
                              </m:r>
                            </m:e>
                            <m:sub>
                              <m:r>
                                <a:rPr lang="es-MX" sz="2400" i="1">
                                  <a:latin typeface="Cambria Math"/>
                                </a:rPr>
                                <m:t>5</m:t>
                              </m:r>
                            </m:sub>
                          </m:sSub>
                          <m:sSup>
                            <m:sSupPr>
                              <m:ctrlPr>
                                <a:rPr lang="es-MX" sz="2400" i="1">
                                  <a:latin typeface="Cambria Math"/>
                                </a:rPr>
                              </m:ctrlPr>
                            </m:sSupPr>
                            <m:e>
                              <m:r>
                                <a:rPr lang="es-MX" sz="2400" i="1">
                                  <a:latin typeface="Cambria Math"/>
                                </a:rPr>
                                <m:t>𝑒</m:t>
                              </m:r>
                            </m:e>
                            <m:sup>
                              <m:r>
                                <a:rPr lang="es-MX" sz="2400" i="1">
                                  <a:latin typeface="Cambria Math"/>
                                </a:rPr>
                                <m:t>−</m:t>
                              </m:r>
                              <m:r>
                                <a:rPr lang="es-MX" sz="2400" i="1">
                                  <a:latin typeface="Cambria Math"/>
                                </a:rPr>
                                <m:t>𝑘</m:t>
                              </m:r>
                              <m:d>
                                <m:dPr>
                                  <m:ctrlPr>
                                    <a:rPr lang="es-MX" sz="2400" i="1">
                                      <a:latin typeface="Cambria Math"/>
                                    </a:rPr>
                                  </m:ctrlPr>
                                </m:dPr>
                                <m:e>
                                  <m:sSup>
                                    <m:sSupPr>
                                      <m:ctrlPr>
                                        <a:rPr lang="es-MX" sz="2400" i="1">
                                          <a:latin typeface="Cambria Math"/>
                                        </a:rPr>
                                      </m:ctrlPr>
                                    </m:sSupPr>
                                    <m:e>
                                      <m:r>
                                        <a:rPr lang="es-MX" sz="2400" i="1">
                                          <a:latin typeface="Cambria Math"/>
                                        </a:rPr>
                                        <m:t>𝜆</m:t>
                                      </m:r>
                                    </m:e>
                                    <m:sup>
                                      <m:r>
                                        <a:rPr lang="es-MX" sz="2400" i="1">
                                          <a:latin typeface="Cambria Math"/>
                                        </a:rPr>
                                        <m:t>2</m:t>
                                      </m:r>
                                    </m:sup>
                                  </m:sSup>
                                  <m:r>
                                    <a:rPr lang="es-MX" sz="2400" i="1">
                                      <a:latin typeface="Cambria Math"/>
                                    </a:rPr>
                                    <m:t>+</m:t>
                                  </m:r>
                                  <m:sSup>
                                    <m:sSupPr>
                                      <m:ctrlPr>
                                        <a:rPr lang="es-MX" sz="2400" i="1">
                                          <a:latin typeface="Cambria Math"/>
                                        </a:rPr>
                                      </m:ctrlPr>
                                    </m:sSupPr>
                                    <m:e>
                                      <m:r>
                                        <a:rPr lang="es-MX" sz="2400" i="1">
                                          <a:latin typeface="Cambria Math"/>
                                        </a:rPr>
                                        <m:t>𝜇</m:t>
                                      </m:r>
                                    </m:e>
                                    <m:sup>
                                      <m:r>
                                        <a:rPr lang="es-MX" sz="2400" i="1">
                                          <a:latin typeface="Cambria Math"/>
                                        </a:rPr>
                                        <m:t>2</m:t>
                                      </m:r>
                                    </m:sup>
                                  </m:sSup>
                                </m:e>
                              </m:d>
                              <m:r>
                                <a:rPr lang="es-MX" sz="2400" i="1">
                                  <a:latin typeface="Cambria Math"/>
                                </a:rPr>
                                <m:t>𝑡</m:t>
                              </m:r>
                            </m:sup>
                          </m:sSup>
                        </m:e>
                      </m:d>
                    </m:oMath>
                  </m:oMathPara>
                </a14:m>
                <a:endParaRPr lang="es-MX" sz="24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67544" y="1196752"/>
                <a:ext cx="8229600" cy="5328592"/>
              </a:xfrm>
              <a:blipFill rotWithShape="1">
                <a:blip r:embed="rId2"/>
                <a:stretch>
                  <a:fillRect l="-1556" r="-1481"/>
                </a:stretch>
              </a:blipFill>
            </p:spPr>
            <p:txBody>
              <a:bodyPr/>
              <a:lstStyle/>
              <a:p>
                <a:r>
                  <a:rPr lang="es-MX">
                    <a:noFill/>
                  </a:rPr>
                  <a:t> </a:t>
                </a:r>
              </a:p>
            </p:txBody>
          </p:sp>
        </mc:Fallback>
      </mc:AlternateContent>
      <p:sp>
        <p:nvSpPr>
          <p:cNvPr id="4" name="1 Título"/>
          <p:cNvSpPr>
            <a:spLocks noGrp="1"/>
          </p:cNvSpPr>
          <p:nvPr>
            <p:ph type="title"/>
          </p:nvPr>
        </p:nvSpPr>
        <p:spPr>
          <a:xfrm>
            <a:off x="304800" y="457200"/>
            <a:ext cx="8686800" cy="838200"/>
          </a:xfrm>
        </p:spPr>
        <p:txBody>
          <a:bodyPr>
            <a:normAutofit fontScale="90000"/>
          </a:bodyPr>
          <a:lstStyle/>
          <a:p>
            <a:pPr algn="l"/>
            <a:r>
              <a:rPr lang="es-MX" i="1" dirty="0" smtClean="0"/>
              <a:t>Por lo tanto</a:t>
            </a:r>
            <a:br>
              <a:rPr lang="es-MX" i="1" dirty="0" smtClean="0"/>
            </a:br>
            <a:endParaRPr lang="es-MX" i="1" dirty="0"/>
          </a:p>
        </p:txBody>
      </p:sp>
    </p:spTree>
    <p:extLst>
      <p:ext uri="{BB962C8B-B14F-4D97-AF65-F5344CB8AC3E}">
        <p14:creationId xmlns:p14="http://schemas.microsoft.com/office/powerpoint/2010/main" val="293487380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67544" y="1052736"/>
                <a:ext cx="8229600" cy="5472608"/>
              </a:xfrm>
            </p:spPr>
            <p:txBody>
              <a:bodyPr>
                <a:normAutofit/>
              </a:bodyPr>
              <a:lstStyle/>
              <a:p>
                <a:pPr marL="0" indent="0">
                  <a:buNone/>
                </a:pPr>
                <a:r>
                  <a:rPr lang="en-US" sz="2800" b="1" dirty="0" smtClean="0"/>
                  <a:t>CF2    </a:t>
                </a:r>
                <a:r>
                  <a:rPr lang="en-US" sz="2800" dirty="0" smtClean="0"/>
                  <a:t>       </a:t>
                </a:r>
                <a14:m>
                  <m:oMath xmlns:m="http://schemas.openxmlformats.org/officeDocument/2006/math">
                    <m:r>
                      <a:rPr lang="es-MX" sz="2800" i="1">
                        <a:latin typeface="Cambria Math"/>
                      </a:rPr>
                      <m:t>𝑢</m:t>
                    </m:r>
                    <m:d>
                      <m:dPr>
                        <m:ctrlPr>
                          <a:rPr lang="es-MX" sz="2800" i="1">
                            <a:latin typeface="Cambria Math"/>
                          </a:rPr>
                        </m:ctrlPr>
                      </m:dPr>
                      <m:e>
                        <m:r>
                          <a:rPr lang="es-MX" sz="2800" i="1">
                            <a:latin typeface="Cambria Math"/>
                          </a:rPr>
                          <m:t>𝑏</m:t>
                        </m:r>
                        <m:r>
                          <a:rPr lang="en-US" sz="2800" i="1">
                            <a:latin typeface="Cambria Math"/>
                          </a:rPr>
                          <m:t>,</m:t>
                        </m:r>
                        <m:r>
                          <a:rPr lang="es-MX" sz="2800" i="1">
                            <a:latin typeface="Cambria Math"/>
                          </a:rPr>
                          <m:t>𝑦</m:t>
                        </m:r>
                        <m:r>
                          <a:rPr lang="en-US" sz="2800" i="1">
                            <a:latin typeface="Cambria Math"/>
                          </a:rPr>
                          <m:t>,</m:t>
                        </m:r>
                        <m:r>
                          <a:rPr lang="es-MX" sz="2800" i="1">
                            <a:latin typeface="Cambria Math"/>
                          </a:rPr>
                          <m:t>𝑡</m:t>
                        </m:r>
                      </m:e>
                    </m:d>
                    <m:r>
                      <a:rPr lang="en-US" sz="2800" i="1">
                        <a:latin typeface="Cambria Math"/>
                      </a:rPr>
                      <m:t>=0</m:t>
                    </m:r>
                  </m:oMath>
                </a14:m>
                <a:r>
                  <a:rPr lang="en-US" sz="2800" dirty="0"/>
                  <a:t>           </a:t>
                </a:r>
                <a14:m>
                  <m:oMath xmlns:m="http://schemas.openxmlformats.org/officeDocument/2006/math">
                    <m:r>
                      <a:rPr lang="en-US" sz="2800" i="1">
                        <a:latin typeface="Cambria Math"/>
                      </a:rPr>
                      <m:t>0=</m:t>
                    </m:r>
                    <m:d>
                      <m:dPr>
                        <m:begChr m:val="["/>
                        <m:endChr m:val="]"/>
                        <m:ctrlPr>
                          <a:rPr lang="es-MX" sz="2800" i="1">
                            <a:latin typeface="Cambria Math"/>
                          </a:rPr>
                        </m:ctrlPr>
                      </m:dPr>
                      <m:e>
                        <m:sSub>
                          <m:sSubPr>
                            <m:ctrlPr>
                              <a:rPr lang="es-MX" sz="2800" i="1">
                                <a:latin typeface="Cambria Math"/>
                              </a:rPr>
                            </m:ctrlPr>
                          </m:sSubPr>
                          <m:e>
                            <m:r>
                              <a:rPr lang="es-MX" sz="2800" i="1">
                                <a:latin typeface="Cambria Math"/>
                              </a:rPr>
                              <m:t>𝑐</m:t>
                            </m:r>
                          </m:e>
                          <m:sub>
                            <m:r>
                              <a:rPr lang="en-US" sz="2800" i="1">
                                <a:latin typeface="Cambria Math"/>
                              </a:rPr>
                              <m:t>2</m:t>
                            </m:r>
                          </m:sub>
                        </m:sSub>
                        <m:r>
                          <a:rPr lang="es-MX" sz="2800" i="1">
                            <a:latin typeface="Cambria Math"/>
                          </a:rPr>
                          <m:t>𝑠𝑒𝑛</m:t>
                        </m:r>
                        <m:r>
                          <a:rPr lang="es-MX" sz="2800" i="1">
                            <a:latin typeface="Cambria Math"/>
                          </a:rPr>
                          <m:t>𝜆</m:t>
                        </m:r>
                        <m:r>
                          <a:rPr lang="es-MX" sz="2800" i="1">
                            <a:latin typeface="Cambria Math"/>
                          </a:rPr>
                          <m:t>𝑏</m:t>
                        </m:r>
                      </m:e>
                    </m:d>
                    <m:d>
                      <m:dPr>
                        <m:begChr m:val="["/>
                        <m:endChr m:val="]"/>
                        <m:ctrlPr>
                          <a:rPr lang="es-MX" sz="2800" i="1">
                            <a:latin typeface="Cambria Math"/>
                          </a:rPr>
                        </m:ctrlPr>
                      </m:dPr>
                      <m:e/>
                    </m:d>
                    <m:d>
                      <m:dPr>
                        <m:begChr m:val="["/>
                        <m:endChr m:val="]"/>
                        <m:ctrlPr>
                          <a:rPr lang="es-MX" sz="2800" i="1">
                            <a:latin typeface="Cambria Math"/>
                          </a:rPr>
                        </m:ctrlPr>
                      </m:dPr>
                      <m:e/>
                    </m:d>
                  </m:oMath>
                </a14:m>
                <a:endParaRPr lang="es-MX" sz="2800" dirty="0" smtClean="0"/>
              </a:p>
              <a:p>
                <a:pPr marL="0" indent="0">
                  <a:buNone/>
                </a:pPr>
                <a:endParaRPr lang="es-MX" sz="1400" dirty="0" smtClean="0"/>
              </a:p>
              <a:p>
                <a:pPr marL="0" indent="0">
                  <a:buNone/>
                </a:pPr>
                <a:endParaRPr lang="es-MX" sz="1800" dirty="0"/>
              </a:p>
              <a:p>
                <a:pPr marL="0" indent="0">
                  <a:buNone/>
                </a:pPr>
                <a:r>
                  <a:rPr lang="es-MX" dirty="0"/>
                  <a:t>Para no tener solución trivial hacemos   </a:t>
                </a:r>
                <a14:m>
                  <m:oMath xmlns:m="http://schemas.openxmlformats.org/officeDocument/2006/math">
                    <m:r>
                      <a:rPr lang="es-MX" i="1">
                        <a:latin typeface="Cambria Math"/>
                      </a:rPr>
                      <m:t>𝑠𝑒𝑛</m:t>
                    </m:r>
                    <m:r>
                      <a:rPr lang="es-MX" b="0" i="1" smtClean="0">
                        <a:latin typeface="Cambria Math"/>
                      </a:rPr>
                      <m:t> </m:t>
                    </m:r>
                    <m:r>
                      <a:rPr lang="es-MX" i="1">
                        <a:latin typeface="Cambria Math"/>
                      </a:rPr>
                      <m:t>𝜆</m:t>
                    </m:r>
                    <m:r>
                      <a:rPr lang="es-MX" i="1">
                        <a:latin typeface="Cambria Math"/>
                      </a:rPr>
                      <m:t>𝑏</m:t>
                    </m:r>
                    <m:r>
                      <a:rPr lang="es-MX" i="1">
                        <a:latin typeface="Cambria Math"/>
                      </a:rPr>
                      <m:t>=0</m:t>
                    </m:r>
                  </m:oMath>
                </a14:m>
                <a:endParaRPr lang="es-MX" dirty="0" smtClean="0"/>
              </a:p>
              <a:p>
                <a:pPr marL="0" indent="0">
                  <a:buNone/>
                </a:pPr>
                <a:endParaRPr lang="es-MX" sz="1600" dirty="0" smtClean="0"/>
              </a:p>
              <a:p>
                <a:pPr marL="0" indent="0">
                  <a:buNone/>
                </a:pPr>
                <a:endParaRPr lang="es-MX" sz="1800" dirty="0"/>
              </a:p>
              <a:p>
                <a:pPr marL="0" indent="0">
                  <a:buNone/>
                </a:pPr>
                <a:r>
                  <a:rPr lang="es-MX" dirty="0"/>
                  <a:t>Para lo cual      </a:t>
                </a:r>
                <a14:m>
                  <m:oMath xmlns:m="http://schemas.openxmlformats.org/officeDocument/2006/math">
                    <m:r>
                      <a:rPr lang="es-MX" sz="2800" i="1">
                        <a:latin typeface="Cambria Math"/>
                      </a:rPr>
                      <m:t>𝜆</m:t>
                    </m:r>
                    <m:r>
                      <a:rPr lang="es-MX" sz="2800" i="1">
                        <a:latin typeface="Cambria Math"/>
                      </a:rPr>
                      <m:t>𝑏</m:t>
                    </m:r>
                    <m:r>
                      <a:rPr lang="es-MX" sz="2800" i="1">
                        <a:latin typeface="Cambria Math"/>
                      </a:rPr>
                      <m:t>=</m:t>
                    </m:r>
                    <m:r>
                      <a:rPr lang="es-MX" sz="2800" i="1">
                        <a:latin typeface="Cambria Math"/>
                      </a:rPr>
                      <m:t>𝑚</m:t>
                    </m:r>
                    <m:r>
                      <a:rPr lang="es-MX" sz="2800" i="1">
                        <a:latin typeface="Cambria Math"/>
                      </a:rPr>
                      <m:t>𝜋</m:t>
                    </m:r>
                    <m:r>
                      <a:rPr lang="es-MX" sz="2800" i="1">
                        <a:latin typeface="Cambria Math"/>
                      </a:rPr>
                      <m:t>→</m:t>
                    </m:r>
                    <m:r>
                      <a:rPr lang="es-MX" sz="2800" i="1">
                        <a:latin typeface="Cambria Math"/>
                      </a:rPr>
                      <m:t>𝜆</m:t>
                    </m:r>
                    <m:r>
                      <a:rPr lang="es-MX" sz="2800" i="1">
                        <a:latin typeface="Cambria Math"/>
                      </a:rPr>
                      <m:t>=</m:t>
                    </m:r>
                    <m:f>
                      <m:fPr>
                        <m:ctrlPr>
                          <a:rPr lang="es-MX" sz="2800" i="1">
                            <a:latin typeface="Cambria Math"/>
                          </a:rPr>
                        </m:ctrlPr>
                      </m:fPr>
                      <m:num>
                        <m:r>
                          <a:rPr lang="es-MX" sz="2800" i="1">
                            <a:latin typeface="Cambria Math"/>
                          </a:rPr>
                          <m:t>𝑚</m:t>
                        </m:r>
                        <m:r>
                          <a:rPr lang="es-MX" sz="2800" i="1">
                            <a:latin typeface="Cambria Math"/>
                          </a:rPr>
                          <m:t>𝜋</m:t>
                        </m:r>
                      </m:num>
                      <m:den>
                        <m:r>
                          <a:rPr lang="es-MX" sz="2800" i="1">
                            <a:latin typeface="Cambria Math"/>
                          </a:rPr>
                          <m:t>𝑏</m:t>
                        </m:r>
                      </m:den>
                    </m:f>
                    <m:r>
                      <a:rPr lang="es-MX" sz="2800" i="1">
                        <a:latin typeface="Cambria Math"/>
                      </a:rPr>
                      <m:t>      </m:t>
                    </m:r>
                    <m:r>
                      <a:rPr lang="es-MX" sz="2800" i="1">
                        <a:latin typeface="Cambria Math"/>
                      </a:rPr>
                      <m:t>𝑚</m:t>
                    </m:r>
                    <m:r>
                      <a:rPr lang="es-MX" sz="2800" i="1">
                        <a:latin typeface="Cambria Math"/>
                      </a:rPr>
                      <m:t>=1,2,3,…</m:t>
                    </m:r>
                  </m:oMath>
                </a14:m>
                <a:endParaRPr lang="es-MX" sz="2800" dirty="0" smtClean="0"/>
              </a:p>
              <a:p>
                <a:pPr marL="0" indent="0">
                  <a:buNone/>
                </a:pPr>
                <a:endParaRPr lang="es-MX" sz="1400" dirty="0" smtClean="0"/>
              </a:p>
              <a:p>
                <a:pPr marL="0" indent="0">
                  <a:buNone/>
                </a:pPr>
                <a:endParaRPr lang="es-MX" sz="1800" dirty="0"/>
              </a:p>
              <a:p>
                <a:pPr marL="0" indent="0">
                  <a:buNone/>
                </a:pPr>
                <a:r>
                  <a:rPr lang="en-US" sz="2800" b="1" dirty="0"/>
                  <a:t>CF3  </a:t>
                </a:r>
                <a:r>
                  <a:rPr lang="en-US" sz="2800" dirty="0"/>
                  <a:t>         </a:t>
                </a:r>
                <a14:m>
                  <m:oMath xmlns:m="http://schemas.openxmlformats.org/officeDocument/2006/math">
                    <m:r>
                      <a:rPr lang="es-MX" sz="2400" i="1">
                        <a:latin typeface="Cambria Math"/>
                      </a:rPr>
                      <m:t>𝑢</m:t>
                    </m:r>
                    <m:d>
                      <m:dPr>
                        <m:ctrlPr>
                          <a:rPr lang="es-MX" sz="2400" i="1">
                            <a:latin typeface="Cambria Math"/>
                          </a:rPr>
                        </m:ctrlPr>
                      </m:dPr>
                      <m:e>
                        <m:r>
                          <a:rPr lang="es-MX" sz="2400" i="1">
                            <a:latin typeface="Cambria Math"/>
                          </a:rPr>
                          <m:t>𝑥</m:t>
                        </m:r>
                        <m:r>
                          <a:rPr lang="en-US" sz="2400" i="1">
                            <a:latin typeface="Cambria Math"/>
                          </a:rPr>
                          <m:t>,0,</m:t>
                        </m:r>
                        <m:r>
                          <a:rPr lang="es-MX" sz="2400" i="1">
                            <a:latin typeface="Cambria Math"/>
                          </a:rPr>
                          <m:t>𝑦</m:t>
                        </m:r>
                      </m:e>
                    </m:d>
                    <m:r>
                      <a:rPr lang="en-US" sz="2400" i="1">
                        <a:latin typeface="Cambria Math"/>
                      </a:rPr>
                      <m:t>=0</m:t>
                    </m:r>
                  </m:oMath>
                </a14:m>
                <a:r>
                  <a:rPr lang="en-US" sz="2400" dirty="0"/>
                  <a:t>           </a:t>
                </a:r>
                <a14:m>
                  <m:oMath xmlns:m="http://schemas.openxmlformats.org/officeDocument/2006/math">
                    <m:r>
                      <a:rPr lang="en-US" sz="2400" i="1">
                        <a:latin typeface="Cambria Math"/>
                      </a:rPr>
                      <m:t>0=</m:t>
                    </m:r>
                    <m:d>
                      <m:dPr>
                        <m:begChr m:val="["/>
                        <m:endChr m:val="]"/>
                        <m:ctrlPr>
                          <a:rPr lang="es-MX" sz="2400" i="1">
                            <a:latin typeface="Cambria Math"/>
                          </a:rPr>
                        </m:ctrlPr>
                      </m:dPr>
                      <m:e/>
                    </m:d>
                    <m:d>
                      <m:dPr>
                        <m:begChr m:val="["/>
                        <m:endChr m:val="]"/>
                        <m:ctrlPr>
                          <a:rPr lang="es-MX" sz="2400" i="1">
                            <a:latin typeface="Cambria Math"/>
                          </a:rPr>
                        </m:ctrlPr>
                      </m:dPr>
                      <m:e>
                        <m:sSub>
                          <m:sSubPr>
                            <m:ctrlPr>
                              <a:rPr lang="es-MX" sz="2400" i="1">
                                <a:latin typeface="Cambria Math"/>
                              </a:rPr>
                            </m:ctrlPr>
                          </m:sSubPr>
                          <m:e>
                            <m:r>
                              <a:rPr lang="es-MX" sz="2400" i="1">
                                <a:latin typeface="Cambria Math"/>
                              </a:rPr>
                              <m:t>𝑐</m:t>
                            </m:r>
                          </m:e>
                          <m:sub>
                            <m:r>
                              <a:rPr lang="en-US" sz="2400" i="1">
                                <a:latin typeface="Cambria Math"/>
                              </a:rPr>
                              <m:t>3</m:t>
                            </m:r>
                          </m:sub>
                        </m:sSub>
                        <m:r>
                          <a:rPr lang="es-MX" sz="2400" i="1">
                            <a:latin typeface="Cambria Math"/>
                          </a:rPr>
                          <m:t>𝑐𝑜𝑠</m:t>
                        </m:r>
                        <m:r>
                          <a:rPr lang="en-US" sz="2400" i="1">
                            <a:latin typeface="Cambria Math"/>
                          </a:rPr>
                          <m:t>0+</m:t>
                        </m:r>
                        <m:sSub>
                          <m:sSubPr>
                            <m:ctrlPr>
                              <a:rPr lang="es-MX" sz="2400" i="1">
                                <a:latin typeface="Cambria Math"/>
                              </a:rPr>
                            </m:ctrlPr>
                          </m:sSubPr>
                          <m:e>
                            <m:r>
                              <a:rPr lang="es-MX" sz="2400" i="1">
                                <a:latin typeface="Cambria Math"/>
                              </a:rPr>
                              <m:t>𝑐</m:t>
                            </m:r>
                          </m:e>
                          <m:sub>
                            <m:r>
                              <a:rPr lang="en-US" sz="2400" i="1">
                                <a:latin typeface="Cambria Math"/>
                              </a:rPr>
                              <m:t>4</m:t>
                            </m:r>
                          </m:sub>
                        </m:sSub>
                        <m:r>
                          <a:rPr lang="es-MX" sz="2400" i="1">
                            <a:latin typeface="Cambria Math"/>
                          </a:rPr>
                          <m:t>𝑠𝑒𝑛</m:t>
                        </m:r>
                        <m:r>
                          <a:rPr lang="en-US" sz="2400" i="1">
                            <a:latin typeface="Cambria Math"/>
                          </a:rPr>
                          <m:t>0</m:t>
                        </m:r>
                        <m:d>
                          <m:dPr>
                            <m:begChr m:val="["/>
                            <m:endChr m:val="]"/>
                            <m:ctrlPr>
                              <a:rPr lang="es-MX" sz="2400" i="1">
                                <a:latin typeface="Cambria Math"/>
                              </a:rPr>
                            </m:ctrlPr>
                          </m:dPr>
                          <m:e/>
                        </m:d>
                      </m:e>
                    </m:d>
                  </m:oMath>
                </a14:m>
                <a:endParaRPr lang="es-MX" sz="2400" dirty="0" smtClean="0"/>
              </a:p>
              <a:p>
                <a:pPr marL="0" indent="0">
                  <a:buNone/>
                </a:pPr>
                <a:endParaRPr lang="es-MX" sz="1800" dirty="0"/>
              </a:p>
              <a:p>
                <a:endParaRPr lang="es-MX" sz="28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67544" y="1052736"/>
                <a:ext cx="8229600" cy="5472608"/>
              </a:xfrm>
              <a:blipFill rotWithShape="1">
                <a:blip r:embed="rId2"/>
                <a:stretch>
                  <a:fillRect l="-1926" t="-1003"/>
                </a:stretch>
              </a:blipFill>
            </p:spPr>
            <p:txBody>
              <a:bodyPr/>
              <a:lstStyle/>
              <a:p>
                <a:r>
                  <a:rPr lang="es-MX">
                    <a:noFill/>
                  </a:rPr>
                  <a:t> </a:t>
                </a:r>
              </a:p>
            </p:txBody>
          </p:sp>
        </mc:Fallback>
      </mc:AlternateContent>
    </p:spTree>
    <p:extLst>
      <p:ext uri="{BB962C8B-B14F-4D97-AF65-F5344CB8AC3E}">
        <p14:creationId xmlns:p14="http://schemas.microsoft.com/office/powerpoint/2010/main" val="23262281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188640"/>
            <a:ext cx="8686800" cy="838200"/>
          </a:xfrm>
        </p:spPr>
        <p:txBody>
          <a:bodyPr/>
          <a:lstStyle/>
          <a:p>
            <a:r>
              <a:rPr lang="es-MX" dirty="0" smtClean="0"/>
              <a:t>CONTENIDO</a:t>
            </a:r>
            <a:endParaRPr lang="es-MX" dirty="0"/>
          </a:p>
        </p:txBody>
      </p:sp>
      <p:sp>
        <p:nvSpPr>
          <p:cNvPr id="3" name="2 Marcador de contenido"/>
          <p:cNvSpPr>
            <a:spLocks noGrp="1"/>
          </p:cNvSpPr>
          <p:nvPr>
            <p:ph idx="1"/>
          </p:nvPr>
        </p:nvSpPr>
        <p:spPr/>
        <p:txBody>
          <a:bodyPr>
            <a:normAutofit/>
          </a:bodyPr>
          <a:lstStyle/>
          <a:p>
            <a:r>
              <a:rPr lang="es-MX" sz="2800" dirty="0" smtClean="0"/>
              <a:t>Ecuación no homogénea</a:t>
            </a:r>
          </a:p>
          <a:p>
            <a:r>
              <a:rPr lang="es-MX" sz="2800" dirty="0" smtClean="0"/>
              <a:t>Condiciones no homogéneas</a:t>
            </a:r>
          </a:p>
          <a:p>
            <a:r>
              <a:rPr lang="es-MX" sz="2800" dirty="0" smtClean="0"/>
              <a:t>Problemas en dos variables</a:t>
            </a:r>
          </a:p>
          <a:p>
            <a:r>
              <a:rPr lang="es-MX" sz="2800" dirty="0" smtClean="0"/>
              <a:t>Doble serie de senos</a:t>
            </a:r>
          </a:p>
          <a:p>
            <a:r>
              <a:rPr lang="es-MX" sz="2800" dirty="0" smtClean="0"/>
              <a:t>Doble serie de cosenos</a:t>
            </a:r>
          </a:p>
        </p:txBody>
      </p:sp>
    </p:spTree>
    <p:extLst>
      <p:ext uri="{BB962C8B-B14F-4D97-AF65-F5344CB8AC3E}">
        <p14:creationId xmlns:p14="http://schemas.microsoft.com/office/powerpoint/2010/main" val="23164504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67544" y="1052736"/>
                <a:ext cx="8229600" cy="5616624"/>
              </a:xfrm>
            </p:spPr>
            <p:txBody>
              <a:bodyPr>
                <a:normAutofit fontScale="85000" lnSpcReduction="10000"/>
              </a:bodyPr>
              <a:lstStyle/>
              <a:p>
                <a:pPr marL="0" indent="0">
                  <a:buNone/>
                </a:pPr>
                <a:r>
                  <a:rPr lang="es-MX" dirty="0" smtClean="0"/>
                  <a:t>Las partes de “x” y “t” en “u” pasan dividiendo, de aquí   </a:t>
                </a:r>
                <a14:m>
                  <m:oMath xmlns:m="http://schemas.openxmlformats.org/officeDocument/2006/math">
                    <m:sSub>
                      <m:sSubPr>
                        <m:ctrlPr>
                          <a:rPr lang="es-MX" i="1">
                            <a:latin typeface="Cambria Math"/>
                          </a:rPr>
                        </m:ctrlPr>
                      </m:sSubPr>
                      <m:e>
                        <m:r>
                          <a:rPr lang="es-MX" i="1">
                            <a:latin typeface="Cambria Math"/>
                          </a:rPr>
                          <m:t>𝑐</m:t>
                        </m:r>
                      </m:e>
                      <m:sub>
                        <m:r>
                          <a:rPr lang="es-MX" i="1">
                            <a:latin typeface="Cambria Math"/>
                          </a:rPr>
                          <m:t>3</m:t>
                        </m:r>
                      </m:sub>
                    </m:sSub>
                    <m:r>
                      <a:rPr lang="es-MX" i="1">
                        <a:latin typeface="Cambria Math"/>
                      </a:rPr>
                      <m:t>=0</m:t>
                    </m:r>
                  </m:oMath>
                </a14:m>
                <a:r>
                  <a:rPr lang="es-MX" dirty="0"/>
                  <a:t>    </a:t>
                </a:r>
                <a:r>
                  <a:rPr lang="es-MX" dirty="0" smtClean="0"/>
                  <a:t>y</a:t>
                </a:r>
              </a:p>
              <a:p>
                <a:pPr marL="0" indent="0">
                  <a:buNone/>
                </a:pPr>
                <a:endParaRPr lang="es-MX" sz="1700" dirty="0"/>
              </a:p>
              <a:p>
                <a:pPr marL="0" indent="0">
                  <a:buNone/>
                </a:pPr>
                <a14:m>
                  <m:oMathPara xmlns:m="http://schemas.openxmlformats.org/officeDocument/2006/math">
                    <m:oMathParaPr>
                      <m:jc m:val="centerGroup"/>
                    </m:oMathParaPr>
                    <m:oMath xmlns:m="http://schemas.openxmlformats.org/officeDocument/2006/math">
                      <m:r>
                        <a:rPr lang="es-MX" sz="3000" i="1">
                          <a:latin typeface="Cambria Math"/>
                        </a:rPr>
                        <m:t>𝑢</m:t>
                      </m:r>
                      <m:d>
                        <m:dPr>
                          <m:ctrlPr>
                            <a:rPr lang="es-MX" sz="3000" i="1">
                              <a:latin typeface="Cambria Math"/>
                            </a:rPr>
                          </m:ctrlPr>
                        </m:dPr>
                        <m:e>
                          <m:r>
                            <a:rPr lang="es-MX" sz="3000" i="1">
                              <a:latin typeface="Cambria Math"/>
                            </a:rPr>
                            <m:t>𝑥</m:t>
                          </m:r>
                          <m:r>
                            <a:rPr lang="es-MX" sz="3000" i="1">
                              <a:latin typeface="Cambria Math"/>
                            </a:rPr>
                            <m:t>,</m:t>
                          </m:r>
                          <m:r>
                            <a:rPr lang="es-MX" sz="3000" i="1">
                              <a:latin typeface="Cambria Math"/>
                            </a:rPr>
                            <m:t>𝑦</m:t>
                          </m:r>
                          <m:r>
                            <a:rPr lang="es-MX" sz="3000" i="1">
                              <a:latin typeface="Cambria Math"/>
                            </a:rPr>
                            <m:t>,</m:t>
                          </m:r>
                          <m:r>
                            <a:rPr lang="es-MX" sz="3000" i="1">
                              <a:latin typeface="Cambria Math"/>
                            </a:rPr>
                            <m:t>𝑡</m:t>
                          </m:r>
                        </m:e>
                      </m:d>
                      <m:r>
                        <a:rPr lang="es-MX" sz="3000" i="1">
                          <a:latin typeface="Cambria Math"/>
                        </a:rPr>
                        <m:t>=</m:t>
                      </m:r>
                      <m:d>
                        <m:dPr>
                          <m:begChr m:val="["/>
                          <m:endChr m:val="]"/>
                          <m:ctrlPr>
                            <a:rPr lang="es-MX" sz="3000" i="1">
                              <a:latin typeface="Cambria Math"/>
                            </a:rPr>
                          </m:ctrlPr>
                        </m:dPr>
                        <m:e>
                          <m:sSub>
                            <m:sSubPr>
                              <m:ctrlPr>
                                <a:rPr lang="es-MX" sz="3000" i="1">
                                  <a:latin typeface="Cambria Math"/>
                                </a:rPr>
                              </m:ctrlPr>
                            </m:sSubPr>
                            <m:e>
                              <m:r>
                                <a:rPr lang="es-MX" sz="3000" i="1">
                                  <a:latin typeface="Cambria Math"/>
                                </a:rPr>
                                <m:t>𝑐</m:t>
                              </m:r>
                            </m:e>
                            <m:sub>
                              <m:r>
                                <a:rPr lang="es-MX" sz="3000" i="1">
                                  <a:latin typeface="Cambria Math"/>
                                </a:rPr>
                                <m:t>2</m:t>
                              </m:r>
                            </m:sub>
                          </m:sSub>
                          <m:r>
                            <a:rPr lang="es-MX" sz="3000" i="1">
                              <a:latin typeface="Cambria Math"/>
                            </a:rPr>
                            <m:t>𝑠𝑒𝑛</m:t>
                          </m:r>
                          <m:f>
                            <m:fPr>
                              <m:ctrlPr>
                                <a:rPr lang="es-MX" sz="3000" i="1">
                                  <a:latin typeface="Cambria Math"/>
                                </a:rPr>
                              </m:ctrlPr>
                            </m:fPr>
                            <m:num>
                              <m:r>
                                <a:rPr lang="es-MX" sz="3000" i="1">
                                  <a:latin typeface="Cambria Math"/>
                                </a:rPr>
                                <m:t>𝑚</m:t>
                              </m:r>
                              <m:r>
                                <a:rPr lang="es-MX" sz="3000" i="1">
                                  <a:latin typeface="Cambria Math"/>
                                </a:rPr>
                                <m:t>𝜋</m:t>
                              </m:r>
                            </m:num>
                            <m:den>
                              <m:r>
                                <a:rPr lang="es-MX" sz="3000" i="1">
                                  <a:latin typeface="Cambria Math"/>
                                </a:rPr>
                                <m:t>𝑏</m:t>
                              </m:r>
                            </m:den>
                          </m:f>
                          <m:r>
                            <a:rPr lang="es-MX" sz="3000" i="1">
                              <a:latin typeface="Cambria Math"/>
                            </a:rPr>
                            <m:t>𝑥</m:t>
                          </m:r>
                        </m:e>
                      </m:d>
                      <m:d>
                        <m:dPr>
                          <m:begChr m:val="["/>
                          <m:endChr m:val="]"/>
                          <m:ctrlPr>
                            <a:rPr lang="es-MX" sz="3000" i="1">
                              <a:latin typeface="Cambria Math"/>
                            </a:rPr>
                          </m:ctrlPr>
                        </m:dPr>
                        <m:e>
                          <m:sSub>
                            <m:sSubPr>
                              <m:ctrlPr>
                                <a:rPr lang="es-MX" sz="3000" i="1">
                                  <a:latin typeface="Cambria Math"/>
                                </a:rPr>
                              </m:ctrlPr>
                            </m:sSubPr>
                            <m:e>
                              <m:r>
                                <a:rPr lang="es-MX" sz="3000" i="1">
                                  <a:latin typeface="Cambria Math"/>
                                </a:rPr>
                                <m:t>𝑐</m:t>
                              </m:r>
                            </m:e>
                            <m:sub>
                              <m:r>
                                <a:rPr lang="es-MX" sz="3000" i="1">
                                  <a:latin typeface="Cambria Math"/>
                                </a:rPr>
                                <m:t>4</m:t>
                              </m:r>
                            </m:sub>
                          </m:sSub>
                          <m:r>
                            <a:rPr lang="es-MX" sz="3000" i="1">
                              <a:latin typeface="Cambria Math"/>
                            </a:rPr>
                            <m:t>𝑠𝑒𝑛</m:t>
                          </m:r>
                          <m:r>
                            <a:rPr lang="es-MX" sz="3000" i="1">
                              <a:latin typeface="Cambria Math"/>
                            </a:rPr>
                            <m:t>𝜇</m:t>
                          </m:r>
                          <m:r>
                            <a:rPr lang="es-MX" sz="3000" i="1">
                              <a:latin typeface="Cambria Math"/>
                            </a:rPr>
                            <m:t>𝑦</m:t>
                          </m:r>
                        </m:e>
                      </m:d>
                      <m:d>
                        <m:dPr>
                          <m:begChr m:val="["/>
                          <m:endChr m:val="]"/>
                          <m:ctrlPr>
                            <a:rPr lang="es-MX" sz="3000" i="1">
                              <a:latin typeface="Cambria Math"/>
                            </a:rPr>
                          </m:ctrlPr>
                        </m:dPr>
                        <m:e>
                          <m:sSub>
                            <m:sSubPr>
                              <m:ctrlPr>
                                <a:rPr lang="es-MX" sz="3000" i="1">
                                  <a:latin typeface="Cambria Math"/>
                                </a:rPr>
                              </m:ctrlPr>
                            </m:sSubPr>
                            <m:e>
                              <m:r>
                                <a:rPr lang="es-MX" sz="3000" i="1">
                                  <a:latin typeface="Cambria Math"/>
                                </a:rPr>
                                <m:t>𝑐</m:t>
                              </m:r>
                            </m:e>
                            <m:sub>
                              <m:r>
                                <a:rPr lang="es-MX" sz="3000" i="1">
                                  <a:latin typeface="Cambria Math"/>
                                </a:rPr>
                                <m:t>5</m:t>
                              </m:r>
                            </m:sub>
                          </m:sSub>
                          <m:sSup>
                            <m:sSupPr>
                              <m:ctrlPr>
                                <a:rPr lang="es-MX" sz="3000" i="1">
                                  <a:latin typeface="Cambria Math"/>
                                </a:rPr>
                              </m:ctrlPr>
                            </m:sSupPr>
                            <m:e>
                              <m:r>
                                <a:rPr lang="es-MX" sz="3000" i="1">
                                  <a:latin typeface="Cambria Math"/>
                                </a:rPr>
                                <m:t>𝑒</m:t>
                              </m:r>
                            </m:e>
                            <m:sup>
                              <m:r>
                                <a:rPr lang="es-MX" sz="3000" i="1">
                                  <a:latin typeface="Cambria Math"/>
                                </a:rPr>
                                <m:t>−</m:t>
                              </m:r>
                              <m:r>
                                <a:rPr lang="es-MX" sz="3000" i="1">
                                  <a:latin typeface="Cambria Math"/>
                                </a:rPr>
                                <m:t>𝑘</m:t>
                              </m:r>
                              <m:d>
                                <m:dPr>
                                  <m:ctrlPr>
                                    <a:rPr lang="es-MX" sz="3000" i="1">
                                      <a:latin typeface="Cambria Math"/>
                                    </a:rPr>
                                  </m:ctrlPr>
                                </m:dPr>
                                <m:e>
                                  <m:sSup>
                                    <m:sSupPr>
                                      <m:ctrlPr>
                                        <a:rPr lang="es-MX" sz="3000" i="1">
                                          <a:latin typeface="Cambria Math"/>
                                        </a:rPr>
                                      </m:ctrlPr>
                                    </m:sSupPr>
                                    <m:e>
                                      <m:r>
                                        <a:rPr lang="es-MX" sz="3000" i="1">
                                          <a:latin typeface="Cambria Math"/>
                                        </a:rPr>
                                        <m:t>𝜆</m:t>
                                      </m:r>
                                    </m:e>
                                    <m:sup>
                                      <m:r>
                                        <a:rPr lang="es-MX" sz="3000" i="1">
                                          <a:latin typeface="Cambria Math"/>
                                        </a:rPr>
                                        <m:t>2</m:t>
                                      </m:r>
                                    </m:sup>
                                  </m:sSup>
                                  <m:r>
                                    <a:rPr lang="es-MX" sz="3000" i="1">
                                      <a:latin typeface="Cambria Math"/>
                                    </a:rPr>
                                    <m:t>+</m:t>
                                  </m:r>
                                  <m:sSup>
                                    <m:sSupPr>
                                      <m:ctrlPr>
                                        <a:rPr lang="es-MX" sz="3000" i="1">
                                          <a:latin typeface="Cambria Math"/>
                                        </a:rPr>
                                      </m:ctrlPr>
                                    </m:sSupPr>
                                    <m:e>
                                      <m:r>
                                        <a:rPr lang="es-MX" sz="3000" i="1">
                                          <a:latin typeface="Cambria Math"/>
                                        </a:rPr>
                                        <m:t>𝜇</m:t>
                                      </m:r>
                                    </m:e>
                                    <m:sup>
                                      <m:r>
                                        <a:rPr lang="es-MX" sz="3000" i="1">
                                          <a:latin typeface="Cambria Math"/>
                                        </a:rPr>
                                        <m:t>2</m:t>
                                      </m:r>
                                    </m:sup>
                                  </m:sSup>
                                </m:e>
                              </m:d>
                              <m:r>
                                <a:rPr lang="es-MX" sz="3000" i="1">
                                  <a:latin typeface="Cambria Math"/>
                                </a:rPr>
                                <m:t>𝑡</m:t>
                              </m:r>
                            </m:sup>
                          </m:sSup>
                        </m:e>
                      </m:d>
                    </m:oMath>
                  </m:oMathPara>
                </a14:m>
                <a:endParaRPr lang="es-MX" dirty="0"/>
              </a:p>
              <a:p>
                <a:pPr marL="0" indent="0" algn="just">
                  <a:buNone/>
                </a:pPr>
                <a:endParaRPr lang="en-US" dirty="0" smtClean="0"/>
              </a:p>
              <a:p>
                <a:pPr marL="0" indent="0" algn="just">
                  <a:buNone/>
                </a:pPr>
                <a:endParaRPr lang="en-US" sz="2100" dirty="0"/>
              </a:p>
              <a:p>
                <a:pPr marL="0" indent="0" algn="just">
                  <a:buNone/>
                </a:pPr>
                <a:r>
                  <a:rPr lang="en-US" b="1" dirty="0" smtClean="0"/>
                  <a:t>CF4 </a:t>
                </a:r>
                <a:r>
                  <a:rPr lang="en-US" dirty="0" smtClean="0"/>
                  <a:t>      </a:t>
                </a:r>
                <a14:m>
                  <m:oMath xmlns:m="http://schemas.openxmlformats.org/officeDocument/2006/math">
                    <m:r>
                      <a:rPr lang="es-MX" i="1">
                        <a:latin typeface="Cambria Math"/>
                      </a:rPr>
                      <m:t>𝑢</m:t>
                    </m:r>
                    <m:d>
                      <m:dPr>
                        <m:ctrlPr>
                          <a:rPr lang="es-MX" i="1">
                            <a:latin typeface="Cambria Math"/>
                          </a:rPr>
                        </m:ctrlPr>
                      </m:dPr>
                      <m:e>
                        <m:r>
                          <a:rPr lang="es-MX" i="1">
                            <a:latin typeface="Cambria Math"/>
                          </a:rPr>
                          <m:t>𝑥</m:t>
                        </m:r>
                        <m:r>
                          <a:rPr lang="en-US" i="1">
                            <a:latin typeface="Cambria Math"/>
                          </a:rPr>
                          <m:t>,</m:t>
                        </m:r>
                        <m:r>
                          <a:rPr lang="es-MX" i="1">
                            <a:latin typeface="Cambria Math"/>
                          </a:rPr>
                          <m:t>𝑐</m:t>
                        </m:r>
                        <m:r>
                          <a:rPr lang="en-US" i="1">
                            <a:latin typeface="Cambria Math"/>
                          </a:rPr>
                          <m:t>,</m:t>
                        </m:r>
                        <m:r>
                          <a:rPr lang="es-MX" i="1">
                            <a:latin typeface="Cambria Math"/>
                          </a:rPr>
                          <m:t>𝑡</m:t>
                        </m:r>
                      </m:e>
                    </m:d>
                    <m:r>
                      <a:rPr lang="en-US" i="1">
                        <a:latin typeface="Cambria Math"/>
                      </a:rPr>
                      <m:t>=0</m:t>
                    </m:r>
                  </m:oMath>
                </a14:m>
                <a:r>
                  <a:rPr lang="en-US" dirty="0"/>
                  <a:t>      </a:t>
                </a:r>
                <a14:m>
                  <m:oMath xmlns:m="http://schemas.openxmlformats.org/officeDocument/2006/math">
                    <m:r>
                      <a:rPr lang="en-US" i="1">
                        <a:latin typeface="Cambria Math"/>
                      </a:rPr>
                      <m:t>0=</m:t>
                    </m:r>
                    <m:d>
                      <m:dPr>
                        <m:begChr m:val="["/>
                        <m:endChr m:val="]"/>
                        <m:ctrlPr>
                          <a:rPr lang="es-MX" i="1">
                            <a:latin typeface="Cambria Math"/>
                          </a:rPr>
                        </m:ctrlPr>
                      </m:dPr>
                      <m:e/>
                    </m:d>
                    <m:d>
                      <m:dPr>
                        <m:begChr m:val="["/>
                        <m:endChr m:val="]"/>
                        <m:ctrlPr>
                          <a:rPr lang="es-MX" i="1">
                            <a:latin typeface="Cambria Math"/>
                          </a:rPr>
                        </m:ctrlPr>
                      </m:dPr>
                      <m:e>
                        <m:sSub>
                          <m:sSubPr>
                            <m:ctrlPr>
                              <a:rPr lang="es-MX" i="1">
                                <a:latin typeface="Cambria Math"/>
                              </a:rPr>
                            </m:ctrlPr>
                          </m:sSubPr>
                          <m:e>
                            <m:r>
                              <a:rPr lang="es-MX" i="1">
                                <a:latin typeface="Cambria Math"/>
                              </a:rPr>
                              <m:t>𝑐</m:t>
                            </m:r>
                          </m:e>
                          <m:sub>
                            <m:r>
                              <a:rPr lang="en-US" i="1">
                                <a:latin typeface="Cambria Math"/>
                              </a:rPr>
                              <m:t>4</m:t>
                            </m:r>
                          </m:sub>
                        </m:sSub>
                        <m:r>
                          <a:rPr lang="es-MX" i="1">
                            <a:latin typeface="Cambria Math"/>
                          </a:rPr>
                          <m:t>𝑠𝑒𝑛</m:t>
                        </m:r>
                        <m:r>
                          <a:rPr lang="es-MX" i="1">
                            <a:latin typeface="Cambria Math"/>
                          </a:rPr>
                          <m:t>𝜇</m:t>
                        </m:r>
                        <m:r>
                          <a:rPr lang="es-MX" i="1">
                            <a:latin typeface="Cambria Math"/>
                          </a:rPr>
                          <m:t>𝑐</m:t>
                        </m:r>
                      </m:e>
                    </m:d>
                    <m:d>
                      <m:dPr>
                        <m:begChr m:val="["/>
                        <m:endChr m:val="]"/>
                        <m:ctrlPr>
                          <a:rPr lang="es-MX" i="1">
                            <a:latin typeface="Cambria Math"/>
                          </a:rPr>
                        </m:ctrlPr>
                      </m:dPr>
                      <m:e/>
                    </m:d>
                  </m:oMath>
                </a14:m>
                <a:endParaRPr lang="es-MX" dirty="0" smtClean="0"/>
              </a:p>
              <a:p>
                <a:pPr marL="0" indent="0" algn="just">
                  <a:buNone/>
                </a:pPr>
                <a:endParaRPr lang="es-MX" sz="2400" dirty="0"/>
              </a:p>
              <a:p>
                <a:pPr marL="0" indent="0" algn="just">
                  <a:buNone/>
                </a:pPr>
                <a:r>
                  <a:rPr lang="es-MX" dirty="0"/>
                  <a:t>Para no tener solución trivial hacemos que    </a:t>
                </a:r>
                <a14:m>
                  <m:oMath xmlns:m="http://schemas.openxmlformats.org/officeDocument/2006/math">
                    <m:r>
                      <a:rPr lang="es-MX" i="1">
                        <a:latin typeface="Cambria Math"/>
                      </a:rPr>
                      <m:t>𝑠𝑒𝑛</m:t>
                    </m:r>
                    <m:r>
                      <a:rPr lang="es-MX" i="1">
                        <a:latin typeface="Cambria Math"/>
                      </a:rPr>
                      <m:t>𝜇</m:t>
                    </m:r>
                    <m:r>
                      <a:rPr lang="es-MX" i="1">
                        <a:latin typeface="Cambria Math"/>
                      </a:rPr>
                      <m:t>𝑐</m:t>
                    </m:r>
                    <m:r>
                      <a:rPr lang="es-MX" i="1">
                        <a:latin typeface="Cambria Math"/>
                      </a:rPr>
                      <m:t>=0</m:t>
                    </m:r>
                  </m:oMath>
                </a14:m>
                <a:r>
                  <a:rPr lang="es-MX" dirty="0"/>
                  <a:t>; para lo cual    </a:t>
                </a:r>
                <a:endParaRPr lang="es-MX" dirty="0" smtClean="0"/>
              </a:p>
              <a:p>
                <a:pPr marL="0" indent="0" algn="just">
                  <a:buNone/>
                </a:pPr>
                <a:endParaRPr lang="es-MX" sz="2000" dirty="0"/>
              </a:p>
              <a:p>
                <a:pPr marL="0" indent="0" algn="just">
                  <a:buNone/>
                </a:pPr>
                <a14:m>
                  <m:oMathPara xmlns:m="http://schemas.openxmlformats.org/officeDocument/2006/math">
                    <m:oMathParaPr>
                      <m:jc m:val="centerGroup"/>
                    </m:oMathParaPr>
                    <m:oMath xmlns:m="http://schemas.openxmlformats.org/officeDocument/2006/math">
                      <m:r>
                        <a:rPr lang="es-MX" i="1">
                          <a:latin typeface="Cambria Math"/>
                        </a:rPr>
                        <m:t>𝜇</m:t>
                      </m:r>
                      <m:r>
                        <a:rPr lang="es-MX" i="1">
                          <a:latin typeface="Cambria Math"/>
                        </a:rPr>
                        <m:t>𝑐</m:t>
                      </m:r>
                      <m:r>
                        <a:rPr lang="es-MX" i="1">
                          <a:latin typeface="Cambria Math"/>
                        </a:rPr>
                        <m:t>=</m:t>
                      </m:r>
                      <m:r>
                        <a:rPr lang="es-MX" i="1">
                          <a:latin typeface="Cambria Math"/>
                        </a:rPr>
                        <m:t>𝑛</m:t>
                      </m:r>
                      <m:r>
                        <a:rPr lang="es-MX" i="1">
                          <a:latin typeface="Cambria Math"/>
                        </a:rPr>
                        <m:t>𝜋</m:t>
                      </m:r>
                      <m:r>
                        <a:rPr lang="es-MX" i="1">
                          <a:latin typeface="Cambria Math"/>
                        </a:rPr>
                        <m:t>→</m:t>
                      </m:r>
                      <m:r>
                        <a:rPr lang="es-MX" i="1">
                          <a:latin typeface="Cambria Math"/>
                        </a:rPr>
                        <m:t>𝜇</m:t>
                      </m:r>
                      <m:r>
                        <a:rPr lang="es-MX" i="1">
                          <a:latin typeface="Cambria Math"/>
                        </a:rPr>
                        <m:t>=</m:t>
                      </m:r>
                      <m:f>
                        <m:fPr>
                          <m:ctrlPr>
                            <a:rPr lang="es-MX" i="1">
                              <a:latin typeface="Cambria Math"/>
                            </a:rPr>
                          </m:ctrlPr>
                        </m:fPr>
                        <m:num>
                          <m:r>
                            <a:rPr lang="es-MX" i="1">
                              <a:latin typeface="Cambria Math"/>
                            </a:rPr>
                            <m:t>𝑛</m:t>
                          </m:r>
                          <m:r>
                            <a:rPr lang="es-MX" i="1">
                              <a:latin typeface="Cambria Math"/>
                            </a:rPr>
                            <m:t>𝜋</m:t>
                          </m:r>
                        </m:num>
                        <m:den>
                          <m:r>
                            <a:rPr lang="es-MX" i="1">
                              <a:latin typeface="Cambria Math"/>
                            </a:rPr>
                            <m:t>𝑐</m:t>
                          </m:r>
                        </m:den>
                      </m:f>
                      <m:r>
                        <a:rPr lang="es-MX" i="1">
                          <a:latin typeface="Cambria Math"/>
                        </a:rPr>
                        <m:t>           </m:t>
                      </m:r>
                      <m:r>
                        <a:rPr lang="es-MX" i="1">
                          <a:latin typeface="Cambria Math"/>
                        </a:rPr>
                        <m:t>𝑛</m:t>
                      </m:r>
                      <m:r>
                        <a:rPr lang="es-MX" i="1">
                          <a:latin typeface="Cambria Math"/>
                        </a:rPr>
                        <m:t>=1,2,3,…</m:t>
                      </m:r>
                    </m:oMath>
                  </m:oMathPara>
                </a14:m>
                <a:endParaRPr lang="es-MX" dirty="0"/>
              </a:p>
              <a:p>
                <a:pPr marL="0" indent="0" algn="just">
                  <a:buNone/>
                </a:pP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67544" y="1052736"/>
                <a:ext cx="8229600" cy="5616624"/>
              </a:xfrm>
              <a:blipFill rotWithShape="1">
                <a:blip r:embed="rId2"/>
                <a:stretch>
                  <a:fillRect l="-1407" t="-1629" r="-3407"/>
                </a:stretch>
              </a:blipFill>
            </p:spPr>
            <p:txBody>
              <a:bodyPr/>
              <a:lstStyle/>
              <a:p>
                <a:r>
                  <a:rPr lang="es-MX">
                    <a:noFill/>
                  </a:rPr>
                  <a:t> </a:t>
                </a:r>
              </a:p>
            </p:txBody>
          </p:sp>
        </mc:Fallback>
      </mc:AlternateContent>
    </p:spTree>
    <p:extLst>
      <p:ext uri="{BB962C8B-B14F-4D97-AF65-F5344CB8AC3E}">
        <p14:creationId xmlns:p14="http://schemas.microsoft.com/office/powerpoint/2010/main" val="416258089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67544" y="1124744"/>
                <a:ext cx="8229600" cy="5400600"/>
              </a:xfrm>
            </p:spPr>
            <p:txBody>
              <a:bodyPr>
                <a:normAutofit/>
              </a:bodyPr>
              <a:lstStyle/>
              <a:p>
                <a:pPr marL="0" indent="0" algn="just">
                  <a:buNone/>
                </a:pPr>
                <a:endParaRPr lang="es-MX" dirty="0" smtClean="0"/>
              </a:p>
              <a:p>
                <a:pPr marL="0" indent="0" algn="just">
                  <a:buNone/>
                </a:pPr>
                <a:endParaRPr lang="es-MX" dirty="0"/>
              </a:p>
              <a:p>
                <a:pPr marL="0" indent="0" algn="just">
                  <a:buNone/>
                </a:pPr>
                <a:r>
                  <a:rPr lang="es-MX" dirty="0" smtClean="0"/>
                  <a:t>Si    </a:t>
                </a:r>
                <a14:m>
                  <m:oMath xmlns:m="http://schemas.openxmlformats.org/officeDocument/2006/math">
                    <m:sSub>
                      <m:sSubPr>
                        <m:ctrlPr>
                          <a:rPr lang="es-MX" i="1">
                            <a:latin typeface="Cambria Math"/>
                          </a:rPr>
                        </m:ctrlPr>
                      </m:sSubPr>
                      <m:e>
                        <m:r>
                          <a:rPr lang="es-MX" i="1">
                            <a:latin typeface="Cambria Math"/>
                          </a:rPr>
                          <m:t>𝑐</m:t>
                        </m:r>
                      </m:e>
                      <m:sub>
                        <m:r>
                          <a:rPr lang="es-MX" i="1">
                            <a:latin typeface="Cambria Math"/>
                          </a:rPr>
                          <m:t>2</m:t>
                        </m:r>
                      </m:sub>
                    </m:sSub>
                    <m:r>
                      <a:rPr lang="es-MX" i="1">
                        <a:latin typeface="Cambria Math"/>
                      </a:rPr>
                      <m:t>∙</m:t>
                    </m:r>
                    <m:sSub>
                      <m:sSubPr>
                        <m:ctrlPr>
                          <a:rPr lang="es-MX" i="1">
                            <a:latin typeface="Cambria Math"/>
                          </a:rPr>
                        </m:ctrlPr>
                      </m:sSubPr>
                      <m:e>
                        <m:r>
                          <a:rPr lang="es-MX" i="1">
                            <a:latin typeface="Cambria Math"/>
                          </a:rPr>
                          <m:t>𝑐</m:t>
                        </m:r>
                      </m:e>
                      <m:sub>
                        <m:r>
                          <a:rPr lang="es-MX" i="1">
                            <a:latin typeface="Cambria Math"/>
                          </a:rPr>
                          <m:t>4</m:t>
                        </m:r>
                      </m:sub>
                    </m:sSub>
                    <m:r>
                      <a:rPr lang="es-MX" i="1">
                        <a:latin typeface="Cambria Math"/>
                      </a:rPr>
                      <m:t>∙</m:t>
                    </m:r>
                    <m:sSub>
                      <m:sSubPr>
                        <m:ctrlPr>
                          <a:rPr lang="es-MX" i="1">
                            <a:latin typeface="Cambria Math"/>
                          </a:rPr>
                        </m:ctrlPr>
                      </m:sSubPr>
                      <m:e>
                        <m:r>
                          <a:rPr lang="es-MX" i="1">
                            <a:latin typeface="Cambria Math"/>
                          </a:rPr>
                          <m:t>𝑐</m:t>
                        </m:r>
                      </m:e>
                      <m:sub>
                        <m:r>
                          <a:rPr lang="es-MX" i="1">
                            <a:latin typeface="Cambria Math"/>
                          </a:rPr>
                          <m:t>5</m:t>
                        </m:r>
                      </m:sub>
                    </m:sSub>
                    <m:r>
                      <a:rPr lang="es-MX" i="1">
                        <a:latin typeface="Cambria Math"/>
                      </a:rPr>
                      <m:t>=</m:t>
                    </m:r>
                    <m:sSub>
                      <m:sSubPr>
                        <m:ctrlPr>
                          <a:rPr lang="es-MX" i="1">
                            <a:latin typeface="Cambria Math"/>
                          </a:rPr>
                        </m:ctrlPr>
                      </m:sSubPr>
                      <m:e>
                        <m:r>
                          <a:rPr lang="es-MX" i="1">
                            <a:latin typeface="Cambria Math"/>
                          </a:rPr>
                          <m:t>𝐵</m:t>
                        </m:r>
                      </m:e>
                      <m:sub>
                        <m:r>
                          <a:rPr lang="es-MX" i="1">
                            <a:latin typeface="Cambria Math"/>
                          </a:rPr>
                          <m:t>𝑚𝑛</m:t>
                        </m:r>
                      </m:sub>
                    </m:sSub>
                  </m:oMath>
                </a14:m>
                <a:endParaRPr lang="es-MX" dirty="0" smtClean="0"/>
              </a:p>
              <a:p>
                <a:pPr marL="0" indent="0" algn="just">
                  <a:buNone/>
                </a:pPr>
                <a:endParaRPr lang="es-MX" sz="1900" dirty="0"/>
              </a:p>
              <a:p>
                <a:pPr marL="0" indent="0" algn="just">
                  <a:buNone/>
                </a:pPr>
                <a14:m>
                  <m:oMathPara xmlns:m="http://schemas.openxmlformats.org/officeDocument/2006/math">
                    <m:oMathParaPr>
                      <m:jc m:val="centerGroup"/>
                    </m:oMathParaPr>
                    <m:oMath xmlns:m="http://schemas.openxmlformats.org/officeDocument/2006/math">
                      <m:sSub>
                        <m:sSubPr>
                          <m:ctrlPr>
                            <a:rPr lang="es-MX" sz="2800" i="1">
                              <a:latin typeface="Cambria Math"/>
                            </a:rPr>
                          </m:ctrlPr>
                        </m:sSubPr>
                        <m:e>
                          <m:r>
                            <a:rPr lang="es-MX" sz="2800" i="1">
                              <a:latin typeface="Cambria Math"/>
                            </a:rPr>
                            <m:t>𝑢</m:t>
                          </m:r>
                        </m:e>
                        <m:sub>
                          <m:r>
                            <a:rPr lang="es-MX" sz="2800" i="1">
                              <a:latin typeface="Cambria Math"/>
                            </a:rPr>
                            <m:t>𝑚𝑛</m:t>
                          </m:r>
                        </m:sub>
                      </m:sSub>
                      <m:d>
                        <m:dPr>
                          <m:ctrlPr>
                            <a:rPr lang="es-MX" sz="2800" i="1">
                              <a:latin typeface="Cambria Math"/>
                            </a:rPr>
                          </m:ctrlPr>
                        </m:dPr>
                        <m:e>
                          <m:r>
                            <a:rPr lang="es-MX" sz="2800" i="1">
                              <a:latin typeface="Cambria Math"/>
                            </a:rPr>
                            <m:t>𝑥</m:t>
                          </m:r>
                          <m:r>
                            <a:rPr lang="es-MX" sz="2800" i="1">
                              <a:latin typeface="Cambria Math"/>
                            </a:rPr>
                            <m:t>,</m:t>
                          </m:r>
                          <m:r>
                            <a:rPr lang="es-MX" sz="2800" i="1">
                              <a:latin typeface="Cambria Math"/>
                            </a:rPr>
                            <m:t>𝑦</m:t>
                          </m:r>
                          <m:r>
                            <a:rPr lang="es-MX" sz="2800" i="1">
                              <a:latin typeface="Cambria Math"/>
                            </a:rPr>
                            <m:t>,</m:t>
                          </m:r>
                          <m:r>
                            <a:rPr lang="es-MX" sz="2800" i="1">
                              <a:latin typeface="Cambria Math"/>
                            </a:rPr>
                            <m:t>𝑡</m:t>
                          </m:r>
                        </m:e>
                      </m:d>
                      <m:r>
                        <a:rPr lang="es-MX" sz="2800" i="1">
                          <a:latin typeface="Cambria Math"/>
                        </a:rPr>
                        <m:t>=</m:t>
                      </m:r>
                      <m:sSub>
                        <m:sSubPr>
                          <m:ctrlPr>
                            <a:rPr lang="es-MX" sz="2800" i="1">
                              <a:latin typeface="Cambria Math"/>
                            </a:rPr>
                          </m:ctrlPr>
                        </m:sSubPr>
                        <m:e>
                          <m:r>
                            <a:rPr lang="es-MX" sz="2800" i="1">
                              <a:latin typeface="Cambria Math"/>
                            </a:rPr>
                            <m:t>𝐵</m:t>
                          </m:r>
                        </m:e>
                        <m:sub>
                          <m:r>
                            <a:rPr lang="es-MX" sz="2800" i="1">
                              <a:latin typeface="Cambria Math"/>
                            </a:rPr>
                            <m:t>𝑚𝑛</m:t>
                          </m:r>
                        </m:sub>
                      </m:sSub>
                      <m:sSup>
                        <m:sSupPr>
                          <m:ctrlPr>
                            <a:rPr lang="es-MX" sz="2800" i="1">
                              <a:latin typeface="Cambria Math"/>
                            </a:rPr>
                          </m:ctrlPr>
                        </m:sSupPr>
                        <m:e>
                          <m:r>
                            <a:rPr lang="es-MX" sz="2800" i="1">
                              <a:latin typeface="Cambria Math"/>
                            </a:rPr>
                            <m:t>𝑒</m:t>
                          </m:r>
                        </m:e>
                        <m:sup>
                          <m:r>
                            <a:rPr lang="es-MX" sz="2800" i="1">
                              <a:latin typeface="Cambria Math"/>
                            </a:rPr>
                            <m:t>−</m:t>
                          </m:r>
                          <m:r>
                            <a:rPr lang="es-MX" sz="2800" i="1">
                              <a:latin typeface="Cambria Math"/>
                            </a:rPr>
                            <m:t>𝑘</m:t>
                          </m:r>
                          <m:r>
                            <a:rPr lang="es-MX" sz="2800" i="1">
                              <a:latin typeface="Cambria Math"/>
                            </a:rPr>
                            <m:t>((</m:t>
                          </m:r>
                          <m:f>
                            <m:fPr>
                              <m:ctrlPr>
                                <a:rPr lang="es-MX" sz="2800" i="1">
                                  <a:latin typeface="Cambria Math"/>
                                </a:rPr>
                              </m:ctrlPr>
                            </m:fPr>
                            <m:num>
                              <m:sSup>
                                <m:sSupPr>
                                  <m:ctrlPr>
                                    <a:rPr lang="es-MX" sz="2800" i="1">
                                      <a:latin typeface="Cambria Math"/>
                                    </a:rPr>
                                  </m:ctrlPr>
                                </m:sSupPr>
                                <m:e>
                                  <m:r>
                                    <a:rPr lang="es-MX" sz="2800" i="1">
                                      <a:latin typeface="Cambria Math"/>
                                    </a:rPr>
                                    <m:t>𝑚</m:t>
                                  </m:r>
                                </m:e>
                                <m:sup>
                                  <m:r>
                                    <a:rPr lang="es-MX" sz="2800" i="1">
                                      <a:latin typeface="Cambria Math"/>
                                    </a:rPr>
                                    <m:t>2</m:t>
                                  </m:r>
                                </m:sup>
                              </m:sSup>
                              <m:sSup>
                                <m:sSupPr>
                                  <m:ctrlPr>
                                    <a:rPr lang="es-MX" sz="2800" i="1">
                                      <a:latin typeface="Cambria Math"/>
                                    </a:rPr>
                                  </m:ctrlPr>
                                </m:sSupPr>
                                <m:e>
                                  <m:r>
                                    <a:rPr lang="es-MX" sz="2800" i="1">
                                      <a:latin typeface="Cambria Math"/>
                                    </a:rPr>
                                    <m:t>𝜋</m:t>
                                  </m:r>
                                </m:e>
                                <m:sup>
                                  <m:r>
                                    <a:rPr lang="es-MX" sz="2800" i="1">
                                      <a:latin typeface="Cambria Math"/>
                                    </a:rPr>
                                    <m:t>2</m:t>
                                  </m:r>
                                </m:sup>
                              </m:sSup>
                            </m:num>
                            <m:den>
                              <m:sSup>
                                <m:sSupPr>
                                  <m:ctrlPr>
                                    <a:rPr lang="es-MX" sz="2800" i="1">
                                      <a:latin typeface="Cambria Math"/>
                                    </a:rPr>
                                  </m:ctrlPr>
                                </m:sSupPr>
                                <m:e>
                                  <m:r>
                                    <a:rPr lang="es-MX" sz="2800" i="1">
                                      <a:latin typeface="Cambria Math"/>
                                    </a:rPr>
                                    <m:t>𝑏</m:t>
                                  </m:r>
                                </m:e>
                                <m:sup>
                                  <m:r>
                                    <a:rPr lang="es-MX" sz="2800" i="1">
                                      <a:latin typeface="Cambria Math"/>
                                    </a:rPr>
                                    <m:t>2</m:t>
                                  </m:r>
                                </m:sup>
                              </m:sSup>
                            </m:den>
                          </m:f>
                          <m:r>
                            <a:rPr lang="es-MX" sz="2800" i="1">
                              <a:latin typeface="Cambria Math"/>
                            </a:rPr>
                            <m:t>+</m:t>
                          </m:r>
                          <m:f>
                            <m:fPr>
                              <m:ctrlPr>
                                <a:rPr lang="es-MX" sz="2800" i="1">
                                  <a:latin typeface="Cambria Math"/>
                                </a:rPr>
                              </m:ctrlPr>
                            </m:fPr>
                            <m:num>
                              <m:sSup>
                                <m:sSupPr>
                                  <m:ctrlPr>
                                    <a:rPr lang="es-MX" sz="2800" i="1">
                                      <a:latin typeface="Cambria Math"/>
                                    </a:rPr>
                                  </m:ctrlPr>
                                </m:sSupPr>
                                <m:e>
                                  <m:r>
                                    <a:rPr lang="es-MX" sz="2800" i="1">
                                      <a:latin typeface="Cambria Math"/>
                                    </a:rPr>
                                    <m:t>𝑛</m:t>
                                  </m:r>
                                </m:e>
                                <m:sup>
                                  <m:r>
                                    <a:rPr lang="es-MX" sz="2800" i="1">
                                      <a:latin typeface="Cambria Math"/>
                                    </a:rPr>
                                    <m:t>2</m:t>
                                  </m:r>
                                </m:sup>
                              </m:sSup>
                              <m:sSup>
                                <m:sSupPr>
                                  <m:ctrlPr>
                                    <a:rPr lang="es-MX" sz="2800" i="1">
                                      <a:latin typeface="Cambria Math"/>
                                    </a:rPr>
                                  </m:ctrlPr>
                                </m:sSupPr>
                                <m:e>
                                  <m:r>
                                    <a:rPr lang="es-MX" sz="2800" i="1">
                                      <a:latin typeface="Cambria Math"/>
                                    </a:rPr>
                                    <m:t>𝜋</m:t>
                                  </m:r>
                                </m:e>
                                <m:sup>
                                  <m:r>
                                    <a:rPr lang="es-MX" sz="2800" i="1">
                                      <a:latin typeface="Cambria Math"/>
                                    </a:rPr>
                                    <m:t>2</m:t>
                                  </m:r>
                                </m:sup>
                              </m:sSup>
                            </m:num>
                            <m:den>
                              <m:sSup>
                                <m:sSupPr>
                                  <m:ctrlPr>
                                    <a:rPr lang="es-MX" sz="2800" i="1">
                                      <a:latin typeface="Cambria Math"/>
                                    </a:rPr>
                                  </m:ctrlPr>
                                </m:sSupPr>
                                <m:e>
                                  <m:r>
                                    <a:rPr lang="es-MX" sz="2800" i="1">
                                      <a:latin typeface="Cambria Math"/>
                                    </a:rPr>
                                    <m:t>𝑐</m:t>
                                  </m:r>
                                </m:e>
                                <m:sup>
                                  <m:r>
                                    <a:rPr lang="es-MX" sz="2800" i="1">
                                      <a:latin typeface="Cambria Math"/>
                                    </a:rPr>
                                    <m:t>2</m:t>
                                  </m:r>
                                </m:sup>
                              </m:sSup>
                            </m:den>
                          </m:f>
                          <m:r>
                            <a:rPr lang="es-MX" sz="2800" i="1">
                              <a:latin typeface="Cambria Math"/>
                            </a:rPr>
                            <m:t>)</m:t>
                          </m:r>
                          <m:r>
                            <a:rPr lang="es-MX" sz="2800" i="1">
                              <a:latin typeface="Cambria Math"/>
                            </a:rPr>
                            <m:t>𝑡</m:t>
                          </m:r>
                        </m:sup>
                      </m:sSup>
                      <m:r>
                        <a:rPr lang="es-MX" sz="2800" i="1">
                          <a:latin typeface="Cambria Math"/>
                        </a:rPr>
                        <m:t>𝑠𝑒𝑛</m:t>
                      </m:r>
                      <m:f>
                        <m:fPr>
                          <m:ctrlPr>
                            <a:rPr lang="es-MX" sz="2800" i="1">
                              <a:latin typeface="Cambria Math"/>
                            </a:rPr>
                          </m:ctrlPr>
                        </m:fPr>
                        <m:num>
                          <m:r>
                            <a:rPr lang="es-MX" sz="2800" i="1">
                              <a:latin typeface="Cambria Math"/>
                            </a:rPr>
                            <m:t>𝑚</m:t>
                          </m:r>
                          <m:r>
                            <a:rPr lang="es-MX" sz="2800" i="1">
                              <a:latin typeface="Cambria Math"/>
                            </a:rPr>
                            <m:t>𝜋</m:t>
                          </m:r>
                        </m:num>
                        <m:den>
                          <m:r>
                            <a:rPr lang="es-MX" sz="2800" i="1">
                              <a:latin typeface="Cambria Math"/>
                            </a:rPr>
                            <m:t>𝑏</m:t>
                          </m:r>
                        </m:den>
                      </m:f>
                      <m:r>
                        <a:rPr lang="es-MX" sz="2800" i="1">
                          <a:latin typeface="Cambria Math"/>
                        </a:rPr>
                        <m:t>𝑥𝑠𝑒𝑛</m:t>
                      </m:r>
                      <m:f>
                        <m:fPr>
                          <m:ctrlPr>
                            <a:rPr lang="es-MX" sz="2800" i="1">
                              <a:latin typeface="Cambria Math"/>
                            </a:rPr>
                          </m:ctrlPr>
                        </m:fPr>
                        <m:num>
                          <m:r>
                            <a:rPr lang="es-MX" sz="2800" i="1">
                              <a:latin typeface="Cambria Math"/>
                            </a:rPr>
                            <m:t>𝑛</m:t>
                          </m:r>
                          <m:r>
                            <a:rPr lang="es-MX" sz="2800" i="1">
                              <a:latin typeface="Cambria Math"/>
                            </a:rPr>
                            <m:t>𝜋</m:t>
                          </m:r>
                        </m:num>
                        <m:den>
                          <m:r>
                            <a:rPr lang="es-MX" sz="2800" i="1">
                              <a:latin typeface="Cambria Math"/>
                            </a:rPr>
                            <m:t>𝑐</m:t>
                          </m:r>
                        </m:den>
                      </m:f>
                      <m:r>
                        <a:rPr lang="es-MX" sz="2800" i="1">
                          <a:latin typeface="Cambria Math"/>
                        </a:rPr>
                        <m:t>𝑦</m:t>
                      </m:r>
                    </m:oMath>
                  </m:oMathPara>
                </a14:m>
                <a:endParaRPr lang="es-MX" sz="2800" i="1" dirty="0" smtClean="0"/>
              </a:p>
              <a:p>
                <a:pPr marL="0" indent="0" algn="just">
                  <a:buNone/>
                </a:pPr>
                <a:endParaRPr lang="es-MX" sz="2600" i="1" dirty="0" smtClean="0"/>
              </a:p>
              <a:p>
                <a:pPr marL="0" indent="0" algn="ctr">
                  <a:buNone/>
                </a:pPr>
                <a14:m>
                  <m:oMath xmlns:m="http://schemas.openxmlformats.org/officeDocument/2006/math">
                    <m:r>
                      <a:rPr lang="es-MX" i="1">
                        <a:latin typeface="Cambria Math"/>
                      </a:rPr>
                      <m:t>𝑚</m:t>
                    </m:r>
                    <m:r>
                      <a:rPr lang="es-MX" i="1">
                        <a:latin typeface="Cambria Math"/>
                      </a:rPr>
                      <m:t>=1,2,3,… </m:t>
                    </m:r>
                  </m:oMath>
                </a14:m>
                <a:r>
                  <a:rPr lang="es-MX" dirty="0"/>
                  <a:t>       y          </a:t>
                </a:r>
                <a14:m>
                  <m:oMath xmlns:m="http://schemas.openxmlformats.org/officeDocument/2006/math">
                    <m:r>
                      <a:rPr lang="es-MX" i="1">
                        <a:latin typeface="Cambria Math"/>
                      </a:rPr>
                      <m:t>𝑛</m:t>
                    </m:r>
                    <m:r>
                      <a:rPr lang="es-MX" i="1">
                        <a:latin typeface="Cambria Math"/>
                      </a:rPr>
                      <m:t>=1,2,3,…</m:t>
                    </m:r>
                  </m:oMath>
                </a14:m>
                <a:endParaRPr lang="es-MX" dirty="0" smtClean="0"/>
              </a:p>
              <a:p>
                <a:pPr marL="0" indent="0" algn="ctr">
                  <a:buNone/>
                </a:pPr>
                <a:endParaRPr lang="es-MX" sz="2000" dirty="0"/>
              </a:p>
              <a:p>
                <a:pPr marL="0" indent="0" algn="just">
                  <a:buNone/>
                </a:pP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67544" y="1124744"/>
                <a:ext cx="8229600" cy="5400600"/>
              </a:xfrm>
              <a:blipFill rotWithShape="1">
                <a:blip r:embed="rId2"/>
                <a:stretch>
                  <a:fillRect l="-1926"/>
                </a:stretch>
              </a:blipFill>
            </p:spPr>
            <p:txBody>
              <a:bodyPr/>
              <a:lstStyle/>
              <a:p>
                <a:r>
                  <a:rPr lang="es-MX">
                    <a:noFill/>
                  </a:rPr>
                  <a:t> </a:t>
                </a:r>
              </a:p>
            </p:txBody>
          </p:sp>
        </mc:Fallback>
      </mc:AlternateContent>
    </p:spTree>
    <p:extLst>
      <p:ext uri="{BB962C8B-B14F-4D97-AF65-F5344CB8AC3E}">
        <p14:creationId xmlns:p14="http://schemas.microsoft.com/office/powerpoint/2010/main" val="5836165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60648"/>
            <a:ext cx="8686800" cy="838200"/>
          </a:xfrm>
        </p:spPr>
        <p:txBody>
          <a:bodyPr/>
          <a:lstStyle/>
          <a:p>
            <a:r>
              <a:rPr lang="es-MX" dirty="0" smtClean="0"/>
              <a:t>Doble serie de senos</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a:bodyPr>
              <a:lstStyle/>
              <a:p>
                <a:pPr marL="0" indent="0" algn="just">
                  <a:buNone/>
                </a:pPr>
                <a:r>
                  <a:rPr lang="es-MX" sz="3000" dirty="0"/>
                  <a:t>Aplicando sumatoria sobre  </a:t>
                </a:r>
                <a14:m>
                  <m:oMath xmlns:m="http://schemas.openxmlformats.org/officeDocument/2006/math">
                    <m:r>
                      <a:rPr lang="es-MX" sz="3000" i="1">
                        <a:latin typeface="Cambria Math"/>
                      </a:rPr>
                      <m:t>𝑚</m:t>
                    </m:r>
                  </m:oMath>
                </a14:m>
                <a:r>
                  <a:rPr lang="es-MX" sz="3000" dirty="0"/>
                  <a:t>   y   </a:t>
                </a:r>
                <a14:m>
                  <m:oMath xmlns:m="http://schemas.openxmlformats.org/officeDocument/2006/math">
                    <m:r>
                      <a:rPr lang="es-MX" sz="3000" i="1">
                        <a:latin typeface="Cambria Math"/>
                      </a:rPr>
                      <m:t>𝑛</m:t>
                    </m:r>
                  </m:oMath>
                </a14:m>
                <a:endParaRPr lang="es-MX" sz="3000" dirty="0"/>
              </a:p>
              <a:p>
                <a:pPr marL="0" indent="0" algn="just">
                  <a:buNone/>
                </a:pPr>
                <a:endParaRPr lang="es-MX" sz="3000" dirty="0"/>
              </a:p>
              <a:p>
                <a:pPr marL="0" indent="0" algn="just">
                  <a:buNone/>
                </a:pPr>
                <a14:m>
                  <m:oMathPara xmlns:m="http://schemas.openxmlformats.org/officeDocument/2006/math">
                    <m:oMathParaPr>
                      <m:jc m:val="centerGroup"/>
                    </m:oMathParaPr>
                    <m:oMath xmlns:m="http://schemas.openxmlformats.org/officeDocument/2006/math">
                      <m:r>
                        <a:rPr lang="es-MX" sz="3000" i="1">
                          <a:latin typeface="Cambria Math"/>
                        </a:rPr>
                        <m:t>𝑢</m:t>
                      </m:r>
                      <m:d>
                        <m:dPr>
                          <m:ctrlPr>
                            <a:rPr lang="es-MX" sz="3000" i="1">
                              <a:latin typeface="Cambria Math"/>
                            </a:rPr>
                          </m:ctrlPr>
                        </m:dPr>
                        <m:e>
                          <m:r>
                            <a:rPr lang="es-MX" sz="3000" i="1">
                              <a:latin typeface="Cambria Math"/>
                            </a:rPr>
                            <m:t>𝑥</m:t>
                          </m:r>
                          <m:r>
                            <a:rPr lang="es-MX" sz="3000" i="1">
                              <a:latin typeface="Cambria Math"/>
                            </a:rPr>
                            <m:t>,</m:t>
                          </m:r>
                          <m:r>
                            <a:rPr lang="es-MX" sz="3000" i="1">
                              <a:latin typeface="Cambria Math"/>
                            </a:rPr>
                            <m:t>𝑦</m:t>
                          </m:r>
                          <m:r>
                            <a:rPr lang="es-MX" sz="3000" i="1">
                              <a:latin typeface="Cambria Math"/>
                            </a:rPr>
                            <m:t>,</m:t>
                          </m:r>
                          <m:r>
                            <a:rPr lang="es-MX" sz="3000" i="1">
                              <a:latin typeface="Cambria Math"/>
                            </a:rPr>
                            <m:t>𝑡</m:t>
                          </m:r>
                        </m:e>
                      </m:d>
                      <m:r>
                        <a:rPr lang="es-MX" sz="3000" i="1">
                          <a:latin typeface="Cambria Math"/>
                        </a:rPr>
                        <m:t>=</m:t>
                      </m:r>
                      <m:nary>
                        <m:naryPr>
                          <m:chr m:val="∑"/>
                          <m:limLoc m:val="undOvr"/>
                          <m:ctrlPr>
                            <a:rPr lang="es-MX" sz="3000" i="1">
                              <a:latin typeface="Cambria Math"/>
                            </a:rPr>
                          </m:ctrlPr>
                        </m:naryPr>
                        <m:sub>
                          <m:r>
                            <a:rPr lang="es-MX" sz="3000" i="1">
                              <a:latin typeface="Cambria Math"/>
                            </a:rPr>
                            <m:t>𝑚</m:t>
                          </m:r>
                          <m:r>
                            <a:rPr lang="es-MX" sz="3000" i="1">
                              <a:latin typeface="Cambria Math"/>
                            </a:rPr>
                            <m:t>=1</m:t>
                          </m:r>
                        </m:sub>
                        <m:sup>
                          <m:r>
                            <a:rPr lang="es-MX" sz="3000" i="1">
                              <a:latin typeface="Cambria Math"/>
                            </a:rPr>
                            <m:t>∞</m:t>
                          </m:r>
                        </m:sup>
                        <m:e>
                          <m:nary>
                            <m:naryPr>
                              <m:chr m:val="∑"/>
                              <m:limLoc m:val="undOvr"/>
                              <m:ctrlPr>
                                <a:rPr lang="es-MX" sz="3000" i="1">
                                  <a:latin typeface="Cambria Math"/>
                                </a:rPr>
                              </m:ctrlPr>
                            </m:naryPr>
                            <m:sub>
                              <m:r>
                                <a:rPr lang="es-MX" sz="3000" i="1">
                                  <a:latin typeface="Cambria Math"/>
                                </a:rPr>
                                <m:t>𝑛</m:t>
                              </m:r>
                              <m:r>
                                <a:rPr lang="es-MX" sz="3000" i="1">
                                  <a:latin typeface="Cambria Math"/>
                                </a:rPr>
                                <m:t>=1</m:t>
                              </m:r>
                            </m:sub>
                            <m:sup>
                              <m:r>
                                <a:rPr lang="es-MX" sz="3000" i="1">
                                  <a:latin typeface="Cambria Math"/>
                                </a:rPr>
                                <m:t>∞</m:t>
                              </m:r>
                            </m:sup>
                            <m:e>
                              <m:sSub>
                                <m:sSubPr>
                                  <m:ctrlPr>
                                    <a:rPr lang="es-MX" sz="3000" i="1">
                                      <a:latin typeface="Cambria Math"/>
                                    </a:rPr>
                                  </m:ctrlPr>
                                </m:sSubPr>
                                <m:e>
                                  <m:r>
                                    <a:rPr lang="es-MX" sz="3000" i="1">
                                      <a:latin typeface="Cambria Math"/>
                                    </a:rPr>
                                    <m:t>𝐵</m:t>
                                  </m:r>
                                </m:e>
                                <m:sub>
                                  <m:r>
                                    <a:rPr lang="es-MX" sz="3000" i="1">
                                      <a:latin typeface="Cambria Math"/>
                                    </a:rPr>
                                    <m:t>𝑚𝑛</m:t>
                                  </m:r>
                                </m:sub>
                              </m:sSub>
                              <m:sSup>
                                <m:sSupPr>
                                  <m:ctrlPr>
                                    <a:rPr lang="es-MX" sz="3000" i="1">
                                      <a:latin typeface="Cambria Math"/>
                                    </a:rPr>
                                  </m:ctrlPr>
                                </m:sSupPr>
                                <m:e>
                                  <m:r>
                                    <a:rPr lang="es-MX" sz="3000" i="1">
                                      <a:latin typeface="Cambria Math"/>
                                    </a:rPr>
                                    <m:t>𝑒</m:t>
                                  </m:r>
                                </m:e>
                                <m:sup>
                                  <m:r>
                                    <a:rPr lang="es-MX" sz="3000" i="1">
                                      <a:latin typeface="Cambria Math"/>
                                    </a:rPr>
                                    <m:t>−</m:t>
                                  </m:r>
                                  <m:r>
                                    <a:rPr lang="es-MX" sz="3000" i="1">
                                      <a:latin typeface="Cambria Math"/>
                                    </a:rPr>
                                    <m:t>𝑘</m:t>
                                  </m:r>
                                  <m:d>
                                    <m:dPr>
                                      <m:ctrlPr>
                                        <a:rPr lang="es-MX" sz="3000" i="1">
                                          <a:latin typeface="Cambria Math"/>
                                        </a:rPr>
                                      </m:ctrlPr>
                                    </m:dPr>
                                    <m:e>
                                      <m:f>
                                        <m:fPr>
                                          <m:ctrlPr>
                                            <a:rPr lang="es-MX" sz="3000" i="1">
                                              <a:latin typeface="Cambria Math"/>
                                            </a:rPr>
                                          </m:ctrlPr>
                                        </m:fPr>
                                        <m:num>
                                          <m:sSup>
                                            <m:sSupPr>
                                              <m:ctrlPr>
                                                <a:rPr lang="es-MX" sz="3000" i="1">
                                                  <a:latin typeface="Cambria Math"/>
                                                </a:rPr>
                                              </m:ctrlPr>
                                            </m:sSupPr>
                                            <m:e>
                                              <m:r>
                                                <a:rPr lang="es-MX" sz="3000" i="1">
                                                  <a:latin typeface="Cambria Math"/>
                                                </a:rPr>
                                                <m:t>𝑚</m:t>
                                              </m:r>
                                            </m:e>
                                            <m:sup>
                                              <m:r>
                                                <a:rPr lang="es-MX" sz="3000" i="1">
                                                  <a:latin typeface="Cambria Math"/>
                                                </a:rPr>
                                                <m:t>2</m:t>
                                              </m:r>
                                            </m:sup>
                                          </m:sSup>
                                          <m:sSup>
                                            <m:sSupPr>
                                              <m:ctrlPr>
                                                <a:rPr lang="es-MX" sz="3000" i="1">
                                                  <a:latin typeface="Cambria Math"/>
                                                </a:rPr>
                                              </m:ctrlPr>
                                            </m:sSupPr>
                                            <m:e>
                                              <m:r>
                                                <a:rPr lang="es-MX" sz="3000" i="1">
                                                  <a:latin typeface="Cambria Math"/>
                                                </a:rPr>
                                                <m:t>𝜋</m:t>
                                              </m:r>
                                            </m:e>
                                            <m:sup>
                                              <m:r>
                                                <a:rPr lang="es-MX" sz="3000" i="1">
                                                  <a:latin typeface="Cambria Math"/>
                                                </a:rPr>
                                                <m:t>2</m:t>
                                              </m:r>
                                            </m:sup>
                                          </m:sSup>
                                        </m:num>
                                        <m:den>
                                          <m:sSup>
                                            <m:sSupPr>
                                              <m:ctrlPr>
                                                <a:rPr lang="es-MX" sz="3000" i="1">
                                                  <a:latin typeface="Cambria Math"/>
                                                </a:rPr>
                                              </m:ctrlPr>
                                            </m:sSupPr>
                                            <m:e>
                                              <m:r>
                                                <a:rPr lang="es-MX" sz="3000" i="1">
                                                  <a:latin typeface="Cambria Math"/>
                                                </a:rPr>
                                                <m:t>𝑏</m:t>
                                              </m:r>
                                            </m:e>
                                            <m:sup>
                                              <m:r>
                                                <a:rPr lang="es-MX" sz="3000" i="1">
                                                  <a:latin typeface="Cambria Math"/>
                                                </a:rPr>
                                                <m:t>2</m:t>
                                              </m:r>
                                            </m:sup>
                                          </m:sSup>
                                        </m:den>
                                      </m:f>
                                      <m:r>
                                        <a:rPr lang="es-MX" sz="3000" i="1">
                                          <a:latin typeface="Cambria Math"/>
                                        </a:rPr>
                                        <m:t>+</m:t>
                                      </m:r>
                                      <m:f>
                                        <m:fPr>
                                          <m:ctrlPr>
                                            <a:rPr lang="es-MX" sz="3000" i="1">
                                              <a:latin typeface="Cambria Math"/>
                                            </a:rPr>
                                          </m:ctrlPr>
                                        </m:fPr>
                                        <m:num>
                                          <m:sSup>
                                            <m:sSupPr>
                                              <m:ctrlPr>
                                                <a:rPr lang="es-MX" sz="3000" i="1">
                                                  <a:latin typeface="Cambria Math"/>
                                                </a:rPr>
                                              </m:ctrlPr>
                                            </m:sSupPr>
                                            <m:e>
                                              <m:r>
                                                <a:rPr lang="es-MX" sz="3000" i="1">
                                                  <a:latin typeface="Cambria Math"/>
                                                </a:rPr>
                                                <m:t>𝑛</m:t>
                                              </m:r>
                                            </m:e>
                                            <m:sup>
                                              <m:r>
                                                <a:rPr lang="es-MX" sz="3000" i="1">
                                                  <a:latin typeface="Cambria Math"/>
                                                </a:rPr>
                                                <m:t>2</m:t>
                                              </m:r>
                                            </m:sup>
                                          </m:sSup>
                                          <m:sSup>
                                            <m:sSupPr>
                                              <m:ctrlPr>
                                                <a:rPr lang="es-MX" sz="3000" i="1">
                                                  <a:latin typeface="Cambria Math"/>
                                                </a:rPr>
                                              </m:ctrlPr>
                                            </m:sSupPr>
                                            <m:e>
                                              <m:r>
                                                <a:rPr lang="es-MX" sz="3000" i="1">
                                                  <a:latin typeface="Cambria Math"/>
                                                </a:rPr>
                                                <m:t>𝜋</m:t>
                                              </m:r>
                                            </m:e>
                                            <m:sup>
                                              <m:r>
                                                <a:rPr lang="es-MX" sz="3000" i="1">
                                                  <a:latin typeface="Cambria Math"/>
                                                </a:rPr>
                                                <m:t>2</m:t>
                                              </m:r>
                                            </m:sup>
                                          </m:sSup>
                                        </m:num>
                                        <m:den>
                                          <m:sSup>
                                            <m:sSupPr>
                                              <m:ctrlPr>
                                                <a:rPr lang="es-MX" sz="3000" i="1">
                                                  <a:latin typeface="Cambria Math"/>
                                                </a:rPr>
                                              </m:ctrlPr>
                                            </m:sSupPr>
                                            <m:e>
                                              <m:r>
                                                <a:rPr lang="es-MX" sz="3000" i="1">
                                                  <a:latin typeface="Cambria Math"/>
                                                </a:rPr>
                                                <m:t>𝑐</m:t>
                                              </m:r>
                                            </m:e>
                                            <m:sup>
                                              <m:r>
                                                <a:rPr lang="es-MX" sz="3000" i="1">
                                                  <a:latin typeface="Cambria Math"/>
                                                </a:rPr>
                                                <m:t>2</m:t>
                                              </m:r>
                                            </m:sup>
                                          </m:sSup>
                                        </m:den>
                                      </m:f>
                                    </m:e>
                                  </m:d>
                                  <m:r>
                                    <a:rPr lang="es-MX" sz="3000" i="1">
                                      <a:latin typeface="Cambria Math"/>
                                    </a:rPr>
                                    <m:t>𝑡</m:t>
                                  </m:r>
                                </m:sup>
                              </m:sSup>
                            </m:e>
                          </m:nary>
                        </m:e>
                      </m:nary>
                      <m:r>
                        <a:rPr lang="es-MX" sz="3000" i="1">
                          <a:latin typeface="Cambria Math"/>
                        </a:rPr>
                        <m:t> </m:t>
                      </m:r>
                      <m:r>
                        <a:rPr lang="es-MX" sz="3000" i="1">
                          <a:latin typeface="Cambria Math"/>
                        </a:rPr>
                        <m:t>𝑠𝑒𝑛</m:t>
                      </m:r>
                      <m:f>
                        <m:fPr>
                          <m:ctrlPr>
                            <a:rPr lang="es-MX" sz="3000" i="1">
                              <a:latin typeface="Cambria Math"/>
                            </a:rPr>
                          </m:ctrlPr>
                        </m:fPr>
                        <m:num>
                          <m:r>
                            <a:rPr lang="es-MX" sz="3000" i="1">
                              <a:latin typeface="Cambria Math"/>
                            </a:rPr>
                            <m:t>𝑚</m:t>
                          </m:r>
                          <m:r>
                            <a:rPr lang="es-MX" sz="3000" i="1">
                              <a:latin typeface="Cambria Math"/>
                            </a:rPr>
                            <m:t>𝜋</m:t>
                          </m:r>
                        </m:num>
                        <m:den>
                          <m:r>
                            <a:rPr lang="es-MX" sz="3000" i="1">
                              <a:latin typeface="Cambria Math"/>
                            </a:rPr>
                            <m:t>𝑏</m:t>
                          </m:r>
                        </m:den>
                      </m:f>
                      <m:r>
                        <a:rPr lang="es-MX" sz="3000" i="1">
                          <a:latin typeface="Cambria Math"/>
                        </a:rPr>
                        <m:t>𝑥𝑠𝑒𝑛</m:t>
                      </m:r>
                      <m:f>
                        <m:fPr>
                          <m:ctrlPr>
                            <a:rPr lang="es-MX" sz="3000" i="1">
                              <a:latin typeface="Cambria Math"/>
                            </a:rPr>
                          </m:ctrlPr>
                        </m:fPr>
                        <m:num>
                          <m:r>
                            <a:rPr lang="es-MX" sz="3000" i="1">
                              <a:latin typeface="Cambria Math"/>
                            </a:rPr>
                            <m:t>𝑛</m:t>
                          </m:r>
                          <m:r>
                            <a:rPr lang="es-MX" sz="3000" i="1">
                              <a:latin typeface="Cambria Math"/>
                            </a:rPr>
                            <m:t>𝜋</m:t>
                          </m:r>
                        </m:num>
                        <m:den>
                          <m:r>
                            <a:rPr lang="es-MX" sz="3000" i="1">
                              <a:latin typeface="Cambria Math"/>
                            </a:rPr>
                            <m:t>𝑐</m:t>
                          </m:r>
                        </m:den>
                      </m:f>
                      <m:r>
                        <a:rPr lang="es-MX" sz="3000" i="1">
                          <a:latin typeface="Cambria Math"/>
                        </a:rPr>
                        <m:t>𝑦</m:t>
                      </m:r>
                    </m:oMath>
                  </m:oMathPara>
                </a14:m>
                <a:endParaRPr lang="es-MX" sz="3000" dirty="0"/>
              </a:p>
              <a:p>
                <a:endParaRPr lang="es-MX" sz="30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1614" t="-1617"/>
                </a:stretch>
              </a:blipFill>
            </p:spPr>
            <p:txBody>
              <a:bodyPr/>
              <a:lstStyle/>
              <a:p>
                <a:r>
                  <a:rPr lang="es-MX">
                    <a:noFill/>
                  </a:rPr>
                  <a:t> </a:t>
                </a:r>
              </a:p>
            </p:txBody>
          </p:sp>
        </mc:Fallback>
      </mc:AlternateContent>
    </p:spTree>
    <p:extLst>
      <p:ext uri="{BB962C8B-B14F-4D97-AF65-F5344CB8AC3E}">
        <p14:creationId xmlns:p14="http://schemas.microsoft.com/office/powerpoint/2010/main" val="39084806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57200" y="1340768"/>
                <a:ext cx="8229600" cy="5229200"/>
              </a:xfrm>
            </p:spPr>
            <p:txBody>
              <a:bodyPr>
                <a:noAutofit/>
              </a:bodyPr>
              <a:lstStyle/>
              <a:p>
                <a:pPr marL="0" indent="0" algn="just">
                  <a:buNone/>
                </a:pPr>
                <a:r>
                  <a:rPr lang="es-MX" sz="2400" dirty="0"/>
                  <a:t>CI1        </a:t>
                </a:r>
                <a:r>
                  <a:rPr lang="es-MX" sz="2400" dirty="0" smtClean="0"/>
                  <a:t> </a:t>
                </a:r>
                <a14:m>
                  <m:oMath xmlns:m="http://schemas.openxmlformats.org/officeDocument/2006/math">
                    <m:r>
                      <a:rPr lang="es-MX" sz="2400" i="1">
                        <a:latin typeface="Cambria Math"/>
                      </a:rPr>
                      <m:t>𝑓</m:t>
                    </m:r>
                    <m:d>
                      <m:dPr>
                        <m:ctrlPr>
                          <a:rPr lang="es-MX" sz="2400" i="1">
                            <a:latin typeface="Cambria Math"/>
                          </a:rPr>
                        </m:ctrlPr>
                      </m:dPr>
                      <m:e>
                        <m:r>
                          <a:rPr lang="es-MX" sz="2400" i="1">
                            <a:latin typeface="Cambria Math"/>
                          </a:rPr>
                          <m:t>𝑥</m:t>
                        </m:r>
                        <m:r>
                          <a:rPr lang="es-MX" sz="2400" i="1">
                            <a:latin typeface="Cambria Math"/>
                          </a:rPr>
                          <m:t>,</m:t>
                        </m:r>
                        <m:r>
                          <a:rPr lang="es-MX" sz="2400" i="1">
                            <a:latin typeface="Cambria Math"/>
                          </a:rPr>
                          <m:t>𝑦</m:t>
                        </m:r>
                      </m:e>
                    </m:d>
                    <m:r>
                      <a:rPr lang="es-MX" sz="2400" i="1">
                        <a:latin typeface="Cambria Math"/>
                      </a:rPr>
                      <m:t>=</m:t>
                    </m:r>
                    <m:nary>
                      <m:naryPr>
                        <m:chr m:val="∑"/>
                        <m:limLoc m:val="undOvr"/>
                        <m:ctrlPr>
                          <a:rPr lang="es-MX" sz="2400" i="1">
                            <a:latin typeface="Cambria Math"/>
                          </a:rPr>
                        </m:ctrlPr>
                      </m:naryPr>
                      <m:sub>
                        <m:r>
                          <a:rPr lang="es-MX" sz="2400" i="1">
                            <a:latin typeface="Cambria Math"/>
                          </a:rPr>
                          <m:t>𝑚</m:t>
                        </m:r>
                        <m:r>
                          <a:rPr lang="es-MX" sz="2400" i="1">
                            <a:latin typeface="Cambria Math"/>
                          </a:rPr>
                          <m:t>=1</m:t>
                        </m:r>
                      </m:sub>
                      <m:sup>
                        <m:r>
                          <a:rPr lang="es-MX" sz="2400" i="1">
                            <a:latin typeface="Cambria Math"/>
                          </a:rPr>
                          <m:t>∞</m:t>
                        </m:r>
                      </m:sup>
                      <m:e>
                        <m:nary>
                          <m:naryPr>
                            <m:chr m:val="∑"/>
                            <m:limLoc m:val="undOvr"/>
                            <m:ctrlPr>
                              <a:rPr lang="es-MX" sz="2400" i="1">
                                <a:latin typeface="Cambria Math"/>
                              </a:rPr>
                            </m:ctrlPr>
                          </m:naryPr>
                          <m:sub>
                            <m:r>
                              <a:rPr lang="es-MX" sz="2400" i="1">
                                <a:latin typeface="Cambria Math"/>
                              </a:rPr>
                              <m:t>𝑛</m:t>
                            </m:r>
                            <m:r>
                              <a:rPr lang="es-MX" sz="2400" i="1">
                                <a:latin typeface="Cambria Math"/>
                              </a:rPr>
                              <m:t>=1</m:t>
                            </m:r>
                          </m:sub>
                          <m:sup>
                            <m:r>
                              <a:rPr lang="es-MX" sz="2400" i="1">
                                <a:latin typeface="Cambria Math"/>
                              </a:rPr>
                              <m:t>∞</m:t>
                            </m:r>
                          </m:sup>
                          <m:e>
                            <m:sSub>
                              <m:sSubPr>
                                <m:ctrlPr>
                                  <a:rPr lang="es-MX" sz="2400" i="1">
                                    <a:latin typeface="Cambria Math"/>
                                  </a:rPr>
                                </m:ctrlPr>
                              </m:sSubPr>
                              <m:e>
                                <m:r>
                                  <a:rPr lang="es-MX" sz="2400" i="1">
                                    <a:latin typeface="Cambria Math"/>
                                  </a:rPr>
                                  <m:t>𝐵</m:t>
                                </m:r>
                              </m:e>
                              <m:sub>
                                <m:r>
                                  <a:rPr lang="es-MX" sz="2400" i="1">
                                    <a:latin typeface="Cambria Math"/>
                                  </a:rPr>
                                  <m:t>𝑚𝑛</m:t>
                                </m:r>
                              </m:sub>
                            </m:sSub>
                            <m:r>
                              <a:rPr lang="es-MX" sz="2400" i="1">
                                <a:latin typeface="Cambria Math"/>
                              </a:rPr>
                              <m:t>𝑠𝑒𝑛</m:t>
                            </m:r>
                            <m:f>
                              <m:fPr>
                                <m:ctrlPr>
                                  <a:rPr lang="es-MX" sz="2400" i="1">
                                    <a:latin typeface="Cambria Math"/>
                                  </a:rPr>
                                </m:ctrlPr>
                              </m:fPr>
                              <m:num>
                                <m:r>
                                  <a:rPr lang="es-MX" sz="2400" i="1">
                                    <a:latin typeface="Cambria Math"/>
                                  </a:rPr>
                                  <m:t>𝑚</m:t>
                                </m:r>
                                <m:r>
                                  <a:rPr lang="es-MX" sz="2400" i="1">
                                    <a:latin typeface="Cambria Math"/>
                                  </a:rPr>
                                  <m:t>𝜋</m:t>
                                </m:r>
                              </m:num>
                              <m:den>
                                <m:r>
                                  <a:rPr lang="es-MX" sz="2400" i="1">
                                    <a:latin typeface="Cambria Math"/>
                                  </a:rPr>
                                  <m:t>𝑏</m:t>
                                </m:r>
                              </m:den>
                            </m:f>
                            <m:r>
                              <a:rPr lang="es-MX" sz="2400" i="1">
                                <a:latin typeface="Cambria Math"/>
                              </a:rPr>
                              <m:t>𝑥𝑠𝑒𝑛</m:t>
                            </m:r>
                            <m:f>
                              <m:fPr>
                                <m:ctrlPr>
                                  <a:rPr lang="es-MX" sz="2400" i="1">
                                    <a:latin typeface="Cambria Math"/>
                                  </a:rPr>
                                </m:ctrlPr>
                              </m:fPr>
                              <m:num>
                                <m:r>
                                  <a:rPr lang="es-MX" sz="2400" i="1">
                                    <a:latin typeface="Cambria Math"/>
                                  </a:rPr>
                                  <m:t>𝑛</m:t>
                                </m:r>
                                <m:r>
                                  <a:rPr lang="es-MX" sz="2400" i="1">
                                    <a:latin typeface="Cambria Math"/>
                                  </a:rPr>
                                  <m:t>𝜋</m:t>
                                </m:r>
                              </m:num>
                              <m:den>
                                <m:r>
                                  <a:rPr lang="es-MX" sz="2400" i="1">
                                    <a:latin typeface="Cambria Math"/>
                                  </a:rPr>
                                  <m:t>𝑐</m:t>
                                </m:r>
                              </m:den>
                            </m:f>
                            <m:r>
                              <a:rPr lang="es-MX" sz="2400" i="1">
                                <a:latin typeface="Cambria Math"/>
                              </a:rPr>
                              <m:t>𝑦</m:t>
                            </m:r>
                          </m:e>
                        </m:nary>
                      </m:e>
                    </m:nary>
                  </m:oMath>
                </a14:m>
                <a:r>
                  <a:rPr lang="es-MX" sz="2400" dirty="0"/>
                  <a:t>      </a:t>
                </a:r>
                <a:r>
                  <a:rPr lang="es-MX" sz="2400" dirty="0" smtClean="0"/>
                  <a:t>***</a:t>
                </a:r>
              </a:p>
              <a:p>
                <a:pPr marL="0" indent="0" algn="just">
                  <a:buNone/>
                </a:pPr>
                <a:endParaRPr lang="es-MX" sz="1100" dirty="0" smtClean="0"/>
              </a:p>
              <a:p>
                <a:pPr marL="0" indent="0" algn="just">
                  <a:buNone/>
                </a:pPr>
                <a:endParaRPr lang="es-MX" sz="1100" dirty="0" smtClean="0"/>
              </a:p>
              <a:p>
                <a:pPr marL="0" indent="0" algn="just">
                  <a:buNone/>
                </a:pPr>
                <a:endParaRPr lang="es-MX" sz="1100" dirty="0" smtClean="0"/>
              </a:p>
              <a:p>
                <a:pPr marL="0" indent="0" algn="just">
                  <a:buNone/>
                </a:pPr>
                <a:r>
                  <a:rPr lang="es-MX" sz="2400" dirty="0" smtClean="0"/>
                  <a:t>Donde    </a:t>
                </a:r>
                <a14:m>
                  <m:oMath xmlns:m="http://schemas.openxmlformats.org/officeDocument/2006/math">
                    <m:sSub>
                      <m:sSubPr>
                        <m:ctrlPr>
                          <a:rPr lang="es-MX" sz="2400" i="1">
                            <a:latin typeface="Cambria Math"/>
                          </a:rPr>
                        </m:ctrlPr>
                      </m:sSubPr>
                      <m:e>
                        <m:r>
                          <a:rPr lang="es-MX" sz="2400" i="1">
                            <a:latin typeface="Cambria Math"/>
                          </a:rPr>
                          <m:t>𝐵</m:t>
                        </m:r>
                      </m:e>
                      <m:sub>
                        <m:r>
                          <a:rPr lang="es-MX" sz="2400" i="1">
                            <a:latin typeface="Cambria Math"/>
                          </a:rPr>
                          <m:t>𝑚𝑛</m:t>
                        </m:r>
                      </m:sub>
                    </m:sSub>
                  </m:oMath>
                </a14:m>
                <a:r>
                  <a:rPr lang="es-MX" sz="2400" dirty="0"/>
                  <a:t>    se puede hallar integrando en el rectángulo    </a:t>
                </a:r>
                <a14:m>
                  <m:oMath xmlns:m="http://schemas.openxmlformats.org/officeDocument/2006/math">
                    <m:r>
                      <a:rPr lang="es-MX" sz="2400" i="1">
                        <a:latin typeface="Cambria Math"/>
                      </a:rPr>
                      <m:t>0≤</m:t>
                    </m:r>
                    <m:r>
                      <a:rPr lang="es-MX" sz="2400" i="1">
                        <a:latin typeface="Cambria Math"/>
                      </a:rPr>
                      <m:t>𝑥</m:t>
                    </m:r>
                    <m:r>
                      <a:rPr lang="es-MX" sz="2400" i="1">
                        <a:latin typeface="Cambria Math"/>
                      </a:rPr>
                      <m:t>≤</m:t>
                    </m:r>
                    <m:r>
                      <a:rPr lang="es-MX" sz="2400" i="1">
                        <a:latin typeface="Cambria Math"/>
                      </a:rPr>
                      <m:t>𝑏</m:t>
                    </m:r>
                  </m:oMath>
                </a14:m>
                <a:r>
                  <a:rPr lang="es-MX" sz="2400" dirty="0"/>
                  <a:t>,    </a:t>
                </a:r>
                <a14:m>
                  <m:oMath xmlns:m="http://schemas.openxmlformats.org/officeDocument/2006/math">
                    <m:r>
                      <a:rPr lang="es-MX" sz="2400" i="1">
                        <a:latin typeface="Cambria Math"/>
                      </a:rPr>
                      <m:t>0≤</m:t>
                    </m:r>
                    <m:r>
                      <a:rPr lang="es-MX" sz="2400" i="1">
                        <a:latin typeface="Cambria Math"/>
                      </a:rPr>
                      <m:t>𝑦</m:t>
                    </m:r>
                    <m:r>
                      <a:rPr lang="es-MX" sz="2400" i="1">
                        <a:latin typeface="Cambria Math"/>
                      </a:rPr>
                      <m:t>≤</m:t>
                    </m:r>
                    <m:r>
                      <a:rPr lang="es-MX" sz="2400" i="1">
                        <a:latin typeface="Cambria Math"/>
                      </a:rPr>
                      <m:t>𝑐</m:t>
                    </m:r>
                  </m:oMath>
                </a14:m>
                <a:r>
                  <a:rPr lang="es-MX" sz="2400" dirty="0"/>
                  <a:t>     la doble suma sobre    </a:t>
                </a:r>
                <a14:m>
                  <m:oMath xmlns:m="http://schemas.openxmlformats.org/officeDocument/2006/math">
                    <m:r>
                      <a:rPr lang="es-MX" sz="2400" i="1">
                        <a:latin typeface="Cambria Math"/>
                      </a:rPr>
                      <m:t>𝑠𝑒𝑛</m:t>
                    </m:r>
                    <m:f>
                      <m:fPr>
                        <m:ctrlPr>
                          <a:rPr lang="es-MX" sz="2400" i="1">
                            <a:latin typeface="Cambria Math"/>
                          </a:rPr>
                        </m:ctrlPr>
                      </m:fPr>
                      <m:num>
                        <m:r>
                          <a:rPr lang="es-MX" sz="2400" i="1">
                            <a:latin typeface="Cambria Math"/>
                          </a:rPr>
                          <m:t>𝑚</m:t>
                        </m:r>
                        <m:r>
                          <a:rPr lang="es-MX" sz="2400" i="1">
                            <a:latin typeface="Cambria Math"/>
                          </a:rPr>
                          <m:t>𝜋</m:t>
                        </m:r>
                      </m:num>
                      <m:den>
                        <m:r>
                          <a:rPr lang="es-MX" sz="2400" i="1">
                            <a:latin typeface="Cambria Math"/>
                          </a:rPr>
                          <m:t>𝑏</m:t>
                        </m:r>
                      </m:den>
                    </m:f>
                    <m:r>
                      <a:rPr lang="es-MX" sz="2400" i="1">
                        <a:latin typeface="Cambria Math"/>
                      </a:rPr>
                      <m:t>𝑥</m:t>
                    </m:r>
                  </m:oMath>
                </a14:m>
                <a:r>
                  <a:rPr lang="es-MX" sz="2400" dirty="0"/>
                  <a:t>    y    </a:t>
                </a:r>
                <a14:m>
                  <m:oMath xmlns:m="http://schemas.openxmlformats.org/officeDocument/2006/math">
                    <m:r>
                      <a:rPr lang="es-MX" sz="2400" i="1">
                        <a:latin typeface="Cambria Math"/>
                      </a:rPr>
                      <m:t>𝑠𝑒𝑛</m:t>
                    </m:r>
                    <m:f>
                      <m:fPr>
                        <m:ctrlPr>
                          <a:rPr lang="es-MX" sz="2400" i="1">
                            <a:latin typeface="Cambria Math"/>
                          </a:rPr>
                        </m:ctrlPr>
                      </m:fPr>
                      <m:num>
                        <m:r>
                          <a:rPr lang="es-MX" sz="2400" i="1">
                            <a:latin typeface="Cambria Math"/>
                          </a:rPr>
                          <m:t>𝑛</m:t>
                        </m:r>
                        <m:r>
                          <a:rPr lang="es-MX" sz="2400" i="1">
                            <a:latin typeface="Cambria Math"/>
                          </a:rPr>
                          <m:t>𝜋</m:t>
                        </m:r>
                      </m:num>
                      <m:den>
                        <m:r>
                          <a:rPr lang="es-MX" sz="2400" i="1">
                            <a:latin typeface="Cambria Math"/>
                          </a:rPr>
                          <m:t>𝑐</m:t>
                        </m:r>
                      </m:den>
                    </m:f>
                    <m:r>
                      <a:rPr lang="es-MX" sz="2400" i="1">
                        <a:latin typeface="Cambria Math"/>
                      </a:rPr>
                      <m:t>𝑦</m:t>
                    </m:r>
                  </m:oMath>
                </a14:m>
                <a:r>
                  <a:rPr lang="es-MX" sz="2400" dirty="0"/>
                  <a:t>     por  </a:t>
                </a:r>
                <a14:m>
                  <m:oMath xmlns:m="http://schemas.openxmlformats.org/officeDocument/2006/math">
                    <m:r>
                      <a:rPr lang="es-MX" sz="2400" i="1" dirty="0" smtClean="0">
                        <a:latin typeface="Cambria Math"/>
                      </a:rPr>
                      <m:t>𝑓</m:t>
                    </m:r>
                    <m:r>
                      <a:rPr lang="es-MX" sz="2400" i="1" dirty="0" smtClean="0">
                        <a:latin typeface="Cambria Math"/>
                      </a:rPr>
                      <m:t>(</m:t>
                    </m:r>
                    <m:r>
                      <a:rPr lang="es-MX" sz="2400" i="1" dirty="0" err="1">
                        <a:latin typeface="Cambria Math"/>
                      </a:rPr>
                      <m:t>𝑥</m:t>
                    </m:r>
                    <m:r>
                      <a:rPr lang="es-MX" sz="2400" i="1" dirty="0" err="1">
                        <a:latin typeface="Cambria Math"/>
                      </a:rPr>
                      <m:t>,</m:t>
                    </m:r>
                    <m:r>
                      <a:rPr lang="es-MX" sz="2400" i="1" dirty="0" err="1">
                        <a:latin typeface="Cambria Math"/>
                      </a:rPr>
                      <m:t>𝑦</m:t>
                    </m:r>
                    <m:r>
                      <a:rPr lang="es-MX" sz="2400" i="1" dirty="0">
                        <a:latin typeface="Cambria Math"/>
                      </a:rPr>
                      <m:t>)</m:t>
                    </m:r>
                  </m:oMath>
                </a14:m>
                <a:endParaRPr lang="es-MX" sz="2400" dirty="0" smtClean="0"/>
              </a:p>
              <a:p>
                <a:pPr marL="0" indent="0" algn="just">
                  <a:buNone/>
                </a:pPr>
                <a:endParaRPr lang="es-MX" sz="2400" dirty="0" smtClean="0"/>
              </a:p>
              <a:p>
                <a:pPr marL="0" indent="0" algn="just">
                  <a:buNone/>
                </a:pPr>
                <a14:m>
                  <m:oMathPara xmlns:m="http://schemas.openxmlformats.org/officeDocument/2006/math">
                    <m:oMathParaPr>
                      <m:jc m:val="centerGroup"/>
                    </m:oMathParaPr>
                    <m:oMath xmlns:m="http://schemas.openxmlformats.org/officeDocument/2006/math">
                      <m:sSub>
                        <m:sSubPr>
                          <m:ctrlPr>
                            <a:rPr lang="es-MX" sz="2400" i="1">
                              <a:latin typeface="Cambria Math"/>
                            </a:rPr>
                          </m:ctrlPr>
                        </m:sSubPr>
                        <m:e>
                          <m:r>
                            <a:rPr lang="es-MX" sz="2400" i="1">
                              <a:latin typeface="Cambria Math"/>
                            </a:rPr>
                            <m:t>𝐵</m:t>
                          </m:r>
                        </m:e>
                        <m:sub>
                          <m:r>
                            <a:rPr lang="es-MX" sz="2400" i="1">
                              <a:latin typeface="Cambria Math"/>
                            </a:rPr>
                            <m:t>𝑚𝑛</m:t>
                          </m:r>
                        </m:sub>
                      </m:sSub>
                      <m:r>
                        <a:rPr lang="es-MX" sz="2400" i="1">
                          <a:latin typeface="Cambria Math"/>
                        </a:rPr>
                        <m:t>=</m:t>
                      </m:r>
                      <m:f>
                        <m:fPr>
                          <m:ctrlPr>
                            <a:rPr lang="es-MX" sz="2400" i="1">
                              <a:latin typeface="Cambria Math"/>
                            </a:rPr>
                          </m:ctrlPr>
                        </m:fPr>
                        <m:num>
                          <m:r>
                            <a:rPr lang="es-MX" sz="2400" i="1">
                              <a:latin typeface="Cambria Math"/>
                            </a:rPr>
                            <m:t>2</m:t>
                          </m:r>
                        </m:num>
                        <m:den>
                          <m:r>
                            <a:rPr lang="es-MX" sz="2400" i="1">
                              <a:latin typeface="Cambria Math"/>
                            </a:rPr>
                            <m:t>𝑏</m:t>
                          </m:r>
                        </m:den>
                      </m:f>
                      <m:r>
                        <a:rPr lang="es-MX" sz="2400" i="1">
                          <a:latin typeface="Cambria Math"/>
                        </a:rPr>
                        <m:t>∙</m:t>
                      </m:r>
                      <m:f>
                        <m:fPr>
                          <m:ctrlPr>
                            <a:rPr lang="es-MX" sz="2400" i="1">
                              <a:latin typeface="Cambria Math"/>
                            </a:rPr>
                          </m:ctrlPr>
                        </m:fPr>
                        <m:num>
                          <m:r>
                            <a:rPr lang="es-MX" sz="2400" i="1">
                              <a:latin typeface="Cambria Math"/>
                            </a:rPr>
                            <m:t>2</m:t>
                          </m:r>
                        </m:num>
                        <m:den>
                          <m:r>
                            <a:rPr lang="es-MX" sz="2400" i="1">
                              <a:latin typeface="Cambria Math"/>
                            </a:rPr>
                            <m:t>𝑐</m:t>
                          </m:r>
                        </m:den>
                      </m:f>
                      <m:nary>
                        <m:naryPr>
                          <m:limLoc m:val="subSup"/>
                          <m:ctrlPr>
                            <a:rPr lang="es-MX" sz="2400" i="1">
                              <a:latin typeface="Cambria Math"/>
                            </a:rPr>
                          </m:ctrlPr>
                        </m:naryPr>
                        <m:sub>
                          <m:r>
                            <a:rPr lang="es-MX" sz="2400" i="1">
                              <a:latin typeface="Cambria Math"/>
                            </a:rPr>
                            <m:t>0</m:t>
                          </m:r>
                        </m:sub>
                        <m:sup>
                          <m:r>
                            <a:rPr lang="es-MX" sz="2400" i="1">
                              <a:latin typeface="Cambria Math"/>
                            </a:rPr>
                            <m:t>𝑐</m:t>
                          </m:r>
                        </m:sup>
                        <m:e>
                          <m:nary>
                            <m:naryPr>
                              <m:limLoc m:val="subSup"/>
                              <m:ctrlPr>
                                <a:rPr lang="es-MX" sz="2400" i="1">
                                  <a:latin typeface="Cambria Math"/>
                                </a:rPr>
                              </m:ctrlPr>
                            </m:naryPr>
                            <m:sub>
                              <m:r>
                                <a:rPr lang="es-MX" sz="2400" i="1">
                                  <a:latin typeface="Cambria Math"/>
                                </a:rPr>
                                <m:t>0</m:t>
                              </m:r>
                            </m:sub>
                            <m:sup>
                              <m:r>
                                <a:rPr lang="es-MX" sz="2400" i="1">
                                  <a:latin typeface="Cambria Math"/>
                                </a:rPr>
                                <m:t>𝑏</m:t>
                              </m:r>
                            </m:sup>
                            <m:e>
                              <m:r>
                                <a:rPr lang="es-MX" sz="2400" i="1">
                                  <a:latin typeface="Cambria Math"/>
                                </a:rPr>
                                <m:t>𝑓</m:t>
                              </m:r>
                              <m:d>
                                <m:dPr>
                                  <m:ctrlPr>
                                    <a:rPr lang="es-MX" sz="2400" i="1">
                                      <a:latin typeface="Cambria Math"/>
                                    </a:rPr>
                                  </m:ctrlPr>
                                </m:dPr>
                                <m:e>
                                  <m:r>
                                    <a:rPr lang="es-MX" sz="2400" i="1">
                                      <a:latin typeface="Cambria Math"/>
                                    </a:rPr>
                                    <m:t>𝑥</m:t>
                                  </m:r>
                                  <m:r>
                                    <a:rPr lang="es-MX" sz="2400" i="1">
                                      <a:latin typeface="Cambria Math"/>
                                    </a:rPr>
                                    <m:t>,</m:t>
                                  </m:r>
                                  <m:r>
                                    <a:rPr lang="es-MX" sz="2400" i="1">
                                      <a:latin typeface="Cambria Math"/>
                                    </a:rPr>
                                    <m:t>𝑦</m:t>
                                  </m:r>
                                </m:e>
                              </m:d>
                              <m:r>
                                <a:rPr lang="es-MX" sz="2400" i="1">
                                  <a:latin typeface="Cambria Math"/>
                                </a:rPr>
                                <m:t>𝑠𝑒𝑛</m:t>
                              </m:r>
                              <m:f>
                                <m:fPr>
                                  <m:ctrlPr>
                                    <a:rPr lang="es-MX" sz="2400" i="1">
                                      <a:latin typeface="Cambria Math"/>
                                    </a:rPr>
                                  </m:ctrlPr>
                                </m:fPr>
                                <m:num>
                                  <m:r>
                                    <a:rPr lang="es-MX" sz="2400" i="1">
                                      <a:latin typeface="Cambria Math"/>
                                    </a:rPr>
                                    <m:t>𝑚</m:t>
                                  </m:r>
                                  <m:r>
                                    <a:rPr lang="es-MX" sz="2400" i="1">
                                      <a:latin typeface="Cambria Math"/>
                                    </a:rPr>
                                    <m:t>𝜋</m:t>
                                  </m:r>
                                </m:num>
                                <m:den>
                                  <m:r>
                                    <a:rPr lang="es-MX" sz="2400" i="1">
                                      <a:latin typeface="Cambria Math"/>
                                    </a:rPr>
                                    <m:t>𝑏</m:t>
                                  </m:r>
                                </m:den>
                              </m:f>
                              <m:r>
                                <a:rPr lang="es-MX" sz="2400" i="1">
                                  <a:latin typeface="Cambria Math"/>
                                </a:rPr>
                                <m:t>𝑥𝑠𝑒𝑛</m:t>
                              </m:r>
                              <m:f>
                                <m:fPr>
                                  <m:ctrlPr>
                                    <a:rPr lang="es-MX" sz="2400" i="1">
                                      <a:latin typeface="Cambria Math"/>
                                    </a:rPr>
                                  </m:ctrlPr>
                                </m:fPr>
                                <m:num>
                                  <m:r>
                                    <a:rPr lang="es-MX" sz="2400" i="1">
                                      <a:latin typeface="Cambria Math"/>
                                    </a:rPr>
                                    <m:t>𝑛</m:t>
                                  </m:r>
                                  <m:r>
                                    <a:rPr lang="es-MX" sz="2400" i="1">
                                      <a:latin typeface="Cambria Math"/>
                                    </a:rPr>
                                    <m:t>𝜋</m:t>
                                  </m:r>
                                </m:num>
                                <m:den>
                                  <m:r>
                                    <a:rPr lang="es-MX" sz="2400" i="1">
                                      <a:latin typeface="Cambria Math"/>
                                    </a:rPr>
                                    <m:t>𝑐</m:t>
                                  </m:r>
                                </m:den>
                              </m:f>
                              <m:r>
                                <a:rPr lang="es-MX" sz="2400" i="1">
                                  <a:latin typeface="Cambria Math"/>
                                </a:rPr>
                                <m:t>𝑦𝑑𝑥𝑑𝑦</m:t>
                              </m:r>
                            </m:e>
                          </m:nary>
                        </m:e>
                      </m:nary>
                    </m:oMath>
                  </m:oMathPara>
                </a14:m>
                <a:endParaRPr lang="es-MX" sz="2400" dirty="0" smtClean="0"/>
              </a:p>
              <a:p>
                <a:pPr marL="0" indent="0" algn="just">
                  <a:buNone/>
                </a:pPr>
                <a:endParaRPr lang="es-MX" sz="2400" dirty="0" smtClean="0"/>
              </a:p>
              <a:p>
                <a:pPr marL="0" indent="0" algn="just">
                  <a:buNone/>
                </a:pPr>
                <a:r>
                  <a:rPr lang="es-MX" sz="2400" dirty="0" smtClean="0"/>
                  <a:t>*** </a:t>
                </a:r>
                <a:r>
                  <a:rPr lang="es-MX" sz="2400" dirty="0"/>
                  <a:t>Esto se llama doble serie de senos o serie de senos de dos variables</a:t>
                </a:r>
                <a:r>
                  <a:rPr lang="es-MX" sz="2400" dirty="0" smtClean="0"/>
                  <a:t>.</a:t>
                </a:r>
                <a:endParaRPr lang="es-MX" sz="24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57200" y="1340768"/>
                <a:ext cx="8229600" cy="5229200"/>
              </a:xfrm>
              <a:blipFill rotWithShape="1">
                <a:blip r:embed="rId2"/>
                <a:stretch>
                  <a:fillRect l="-1111" t="-117" r="-1111" b="-583"/>
                </a:stretch>
              </a:blipFill>
            </p:spPr>
            <p:txBody>
              <a:bodyPr/>
              <a:lstStyle/>
              <a:p>
                <a:r>
                  <a:rPr lang="es-MX">
                    <a:noFill/>
                  </a:rPr>
                  <a:t> </a:t>
                </a:r>
              </a:p>
            </p:txBody>
          </p:sp>
        </mc:Fallback>
      </mc:AlternateContent>
    </p:spTree>
    <p:extLst>
      <p:ext uri="{BB962C8B-B14F-4D97-AF65-F5344CB8AC3E}">
        <p14:creationId xmlns:p14="http://schemas.microsoft.com/office/powerpoint/2010/main" val="188236520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60648"/>
            <a:ext cx="8686800" cy="838200"/>
          </a:xfrm>
        </p:spPr>
        <p:txBody>
          <a:bodyPr>
            <a:normAutofit/>
          </a:bodyPr>
          <a:lstStyle/>
          <a:p>
            <a:r>
              <a:rPr lang="es-MX" b="1" i="1" dirty="0"/>
              <a:t>Doble serie de </a:t>
            </a:r>
            <a:r>
              <a:rPr lang="es-MX" b="1" i="1" dirty="0" smtClean="0"/>
              <a:t>cosenos</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395536" y="1412776"/>
                <a:ext cx="8229600" cy="5184576"/>
              </a:xfrm>
            </p:spPr>
            <p:txBody>
              <a:bodyPr>
                <a:normAutofit fontScale="25000" lnSpcReduction="20000"/>
              </a:bodyPr>
              <a:lstStyle/>
              <a:p>
                <a:pPr marL="0" indent="0" algn="just">
                  <a:buNone/>
                </a:pPr>
                <a:r>
                  <a:rPr lang="es-MX" sz="12800" dirty="0" smtClean="0"/>
                  <a:t>Definida sobre una región rectangular    </a:t>
                </a:r>
                <a14:m>
                  <m:oMath xmlns:m="http://schemas.openxmlformats.org/officeDocument/2006/math">
                    <m:r>
                      <a:rPr lang="es-MX" sz="12800" i="1">
                        <a:latin typeface="Cambria Math"/>
                      </a:rPr>
                      <m:t>0≤</m:t>
                    </m:r>
                    <m:r>
                      <a:rPr lang="es-MX" sz="12800" i="1">
                        <a:latin typeface="Cambria Math"/>
                      </a:rPr>
                      <m:t>𝑥</m:t>
                    </m:r>
                    <m:r>
                      <a:rPr lang="es-MX" sz="12800" i="1">
                        <a:latin typeface="Cambria Math"/>
                      </a:rPr>
                      <m:t>≤</m:t>
                    </m:r>
                    <m:r>
                      <a:rPr lang="es-MX" sz="12800" i="1">
                        <a:latin typeface="Cambria Math"/>
                      </a:rPr>
                      <m:t>𝑏</m:t>
                    </m:r>
                  </m:oMath>
                </a14:m>
                <a:r>
                  <a:rPr lang="es-MX" sz="12800" dirty="0"/>
                  <a:t>    y    </a:t>
                </a:r>
                <a14:m>
                  <m:oMath xmlns:m="http://schemas.openxmlformats.org/officeDocument/2006/math">
                    <m:r>
                      <a:rPr lang="es-MX" sz="12800" i="1">
                        <a:latin typeface="Cambria Math"/>
                      </a:rPr>
                      <m:t>0≤</m:t>
                    </m:r>
                    <m:r>
                      <a:rPr lang="es-MX" sz="12800" i="1">
                        <a:latin typeface="Cambria Math"/>
                      </a:rPr>
                      <m:t>𝑦</m:t>
                    </m:r>
                    <m:r>
                      <a:rPr lang="es-MX" sz="12800" i="1">
                        <a:latin typeface="Cambria Math"/>
                      </a:rPr>
                      <m:t>≤</m:t>
                    </m:r>
                    <m:r>
                      <a:rPr lang="es-MX" sz="12800" i="1">
                        <a:latin typeface="Cambria Math"/>
                      </a:rPr>
                      <m:t>𝑐</m:t>
                    </m:r>
                  </m:oMath>
                </a14:m>
                <a:r>
                  <a:rPr lang="es-MX" sz="12800" dirty="0"/>
                  <a:t>    de una función  </a:t>
                </a:r>
                <a14:m>
                  <m:oMath xmlns:m="http://schemas.openxmlformats.org/officeDocument/2006/math">
                    <m:r>
                      <a:rPr lang="es-MX" sz="12800" i="1">
                        <a:latin typeface="Cambria Math"/>
                      </a:rPr>
                      <m:t>𝑓</m:t>
                    </m:r>
                    <m:r>
                      <a:rPr lang="es-MX" sz="12800" i="1">
                        <a:latin typeface="Cambria Math"/>
                      </a:rPr>
                      <m:t>(</m:t>
                    </m:r>
                    <m:r>
                      <a:rPr lang="es-MX" sz="12800" i="1">
                        <a:latin typeface="Cambria Math"/>
                      </a:rPr>
                      <m:t>𝑥</m:t>
                    </m:r>
                    <m:r>
                      <a:rPr lang="es-MX" sz="12800" i="1">
                        <a:latin typeface="Cambria Math"/>
                      </a:rPr>
                      <m:t>,</m:t>
                    </m:r>
                    <m:r>
                      <a:rPr lang="es-MX" sz="12800" i="1">
                        <a:latin typeface="Cambria Math"/>
                      </a:rPr>
                      <m:t>𝑦</m:t>
                    </m:r>
                    <m:r>
                      <a:rPr lang="es-MX" sz="12800" i="1">
                        <a:latin typeface="Cambria Math"/>
                      </a:rPr>
                      <m:t>)</m:t>
                    </m:r>
                  </m:oMath>
                </a14:m>
                <a:r>
                  <a:rPr lang="es-MX" sz="12800" dirty="0"/>
                  <a:t> es</a:t>
                </a:r>
                <a:r>
                  <a:rPr lang="es-MX" sz="12800" dirty="0" smtClean="0"/>
                  <a:t>:</a:t>
                </a:r>
              </a:p>
              <a:p>
                <a:pPr marL="0" indent="0" algn="just">
                  <a:buNone/>
                </a:pPr>
                <a:endParaRPr lang="es-MX" sz="14400" dirty="0"/>
              </a:p>
              <a:p>
                <a:pPr marL="0" indent="0" algn="just">
                  <a:buNone/>
                </a:pPr>
                <a:endParaRPr lang="es-MX" sz="7400" i="1" dirty="0"/>
              </a:p>
              <a:p>
                <a:pPr marL="0" indent="0" algn="just">
                  <a:buNone/>
                </a:pPr>
                <a14:m>
                  <m:oMathPara xmlns:m="http://schemas.openxmlformats.org/officeDocument/2006/math">
                    <m:oMathParaPr>
                      <m:jc m:val="centerGroup"/>
                    </m:oMathParaPr>
                    <m:oMath xmlns:m="http://schemas.openxmlformats.org/officeDocument/2006/math">
                      <m:r>
                        <a:rPr lang="es-MX" sz="7200" i="1">
                          <a:latin typeface="Cambria Math"/>
                        </a:rPr>
                        <m:t>𝑓</m:t>
                      </m:r>
                      <m:d>
                        <m:dPr>
                          <m:ctrlPr>
                            <a:rPr lang="es-MX" sz="7200" i="1">
                              <a:latin typeface="Cambria Math"/>
                            </a:rPr>
                          </m:ctrlPr>
                        </m:dPr>
                        <m:e>
                          <m:r>
                            <a:rPr lang="es-MX" sz="7200" i="1">
                              <a:latin typeface="Cambria Math"/>
                            </a:rPr>
                            <m:t>𝑥</m:t>
                          </m:r>
                          <m:r>
                            <a:rPr lang="es-MX" sz="7200" i="1">
                              <a:latin typeface="Cambria Math"/>
                            </a:rPr>
                            <m:t>,</m:t>
                          </m:r>
                          <m:r>
                            <a:rPr lang="es-MX" sz="7200" i="1">
                              <a:latin typeface="Cambria Math"/>
                            </a:rPr>
                            <m:t>𝑦</m:t>
                          </m:r>
                        </m:e>
                      </m:d>
                      <m:r>
                        <a:rPr lang="es-MX" sz="7200" i="1">
                          <a:latin typeface="Cambria Math"/>
                        </a:rPr>
                        <m:t>=</m:t>
                      </m:r>
                      <m:sSub>
                        <m:sSubPr>
                          <m:ctrlPr>
                            <a:rPr lang="es-MX" sz="7200" i="1">
                              <a:latin typeface="Cambria Math"/>
                            </a:rPr>
                          </m:ctrlPr>
                        </m:sSubPr>
                        <m:e>
                          <m:r>
                            <a:rPr lang="es-MX" sz="7200" i="1">
                              <a:latin typeface="Cambria Math"/>
                            </a:rPr>
                            <m:t>𝐴</m:t>
                          </m:r>
                        </m:e>
                        <m:sub>
                          <m:r>
                            <a:rPr lang="es-MX" sz="7200" i="1">
                              <a:latin typeface="Cambria Math"/>
                            </a:rPr>
                            <m:t>00</m:t>
                          </m:r>
                        </m:sub>
                      </m:sSub>
                      <m:r>
                        <a:rPr lang="es-MX" sz="7200" i="1">
                          <a:latin typeface="Cambria Math"/>
                        </a:rPr>
                        <m:t>+</m:t>
                      </m:r>
                      <m:nary>
                        <m:naryPr>
                          <m:chr m:val="∑"/>
                          <m:limLoc m:val="undOvr"/>
                          <m:ctrlPr>
                            <a:rPr lang="es-MX" sz="7200" i="1" smtClean="0">
                              <a:latin typeface="Cambria Math"/>
                            </a:rPr>
                          </m:ctrlPr>
                        </m:naryPr>
                        <m:sub>
                          <m:r>
                            <a:rPr lang="es-MX" sz="7200" i="1">
                              <a:latin typeface="Cambria Math"/>
                            </a:rPr>
                            <m:t>𝑚</m:t>
                          </m:r>
                          <m:r>
                            <a:rPr lang="es-MX" sz="7200" i="1">
                              <a:latin typeface="Cambria Math"/>
                            </a:rPr>
                            <m:t>=1</m:t>
                          </m:r>
                        </m:sub>
                        <m:sup>
                          <m:r>
                            <a:rPr lang="es-MX" sz="7200" i="1">
                              <a:latin typeface="Cambria Math"/>
                            </a:rPr>
                            <m:t>∞</m:t>
                          </m:r>
                        </m:sup>
                        <m:e>
                          <m:sSub>
                            <m:sSubPr>
                              <m:ctrlPr>
                                <a:rPr lang="es-MX" sz="7200" i="1">
                                  <a:latin typeface="Cambria Math"/>
                                </a:rPr>
                              </m:ctrlPr>
                            </m:sSubPr>
                            <m:e>
                              <m:r>
                                <a:rPr lang="es-MX" sz="7200" i="1">
                                  <a:latin typeface="Cambria Math"/>
                                </a:rPr>
                                <m:t>𝐴</m:t>
                              </m:r>
                            </m:e>
                            <m:sub>
                              <m:r>
                                <a:rPr lang="es-MX" sz="7200" i="1">
                                  <a:latin typeface="Cambria Math"/>
                                </a:rPr>
                                <m:t>𝑚</m:t>
                              </m:r>
                              <m:r>
                                <a:rPr lang="es-MX" sz="7200" i="1">
                                  <a:latin typeface="Cambria Math"/>
                                </a:rPr>
                                <m:t>0</m:t>
                              </m:r>
                            </m:sub>
                          </m:sSub>
                          <m:r>
                            <a:rPr lang="es-MX" sz="7200" i="1">
                              <a:latin typeface="Cambria Math"/>
                            </a:rPr>
                            <m:t>𝑐𝑜𝑠</m:t>
                          </m:r>
                          <m:f>
                            <m:fPr>
                              <m:ctrlPr>
                                <a:rPr lang="es-MX" sz="7200" i="1">
                                  <a:latin typeface="Cambria Math"/>
                                </a:rPr>
                              </m:ctrlPr>
                            </m:fPr>
                            <m:num>
                              <m:r>
                                <a:rPr lang="es-MX" sz="7200" i="1">
                                  <a:latin typeface="Cambria Math"/>
                                </a:rPr>
                                <m:t>𝑚</m:t>
                              </m:r>
                              <m:r>
                                <a:rPr lang="es-MX" sz="7200" i="1">
                                  <a:latin typeface="Cambria Math"/>
                                </a:rPr>
                                <m:t>𝜋</m:t>
                              </m:r>
                            </m:num>
                            <m:den>
                              <m:r>
                                <a:rPr lang="es-MX" sz="7200" i="1">
                                  <a:latin typeface="Cambria Math"/>
                                </a:rPr>
                                <m:t>𝑏</m:t>
                              </m:r>
                            </m:den>
                          </m:f>
                          <m:r>
                            <a:rPr lang="es-MX" sz="7200" i="1">
                              <a:latin typeface="Cambria Math"/>
                            </a:rPr>
                            <m:t>𝑥</m:t>
                          </m:r>
                          <m:r>
                            <a:rPr lang="es-MX" sz="7200" i="1">
                              <a:latin typeface="Cambria Math"/>
                            </a:rPr>
                            <m:t>+</m:t>
                          </m:r>
                          <m:nary>
                            <m:naryPr>
                              <m:chr m:val="∑"/>
                              <m:limLoc m:val="undOvr"/>
                              <m:ctrlPr>
                                <a:rPr lang="es-MX" sz="7200" i="1">
                                  <a:latin typeface="Cambria Math"/>
                                </a:rPr>
                              </m:ctrlPr>
                            </m:naryPr>
                            <m:sub>
                              <m:r>
                                <a:rPr lang="es-MX" sz="7200" i="1">
                                  <a:latin typeface="Cambria Math"/>
                                </a:rPr>
                                <m:t>𝑛</m:t>
                              </m:r>
                              <m:r>
                                <a:rPr lang="es-MX" sz="7200" i="1">
                                  <a:latin typeface="Cambria Math"/>
                                </a:rPr>
                                <m:t>=1</m:t>
                              </m:r>
                            </m:sub>
                            <m:sup>
                              <m:r>
                                <a:rPr lang="es-MX" sz="7200" i="1">
                                  <a:latin typeface="Cambria Math"/>
                                </a:rPr>
                                <m:t>∞</m:t>
                              </m:r>
                            </m:sup>
                            <m:e>
                              <m:sSub>
                                <m:sSubPr>
                                  <m:ctrlPr>
                                    <a:rPr lang="es-MX" sz="7200" i="1">
                                      <a:latin typeface="Cambria Math"/>
                                    </a:rPr>
                                  </m:ctrlPr>
                                </m:sSubPr>
                                <m:e>
                                  <m:r>
                                    <a:rPr lang="es-MX" sz="7200" i="1">
                                      <a:latin typeface="Cambria Math"/>
                                    </a:rPr>
                                    <m:t>𝐴</m:t>
                                  </m:r>
                                </m:e>
                                <m:sub>
                                  <m:r>
                                    <a:rPr lang="es-MX" sz="7200" i="1">
                                      <a:latin typeface="Cambria Math"/>
                                    </a:rPr>
                                    <m:t>0</m:t>
                                  </m:r>
                                  <m:r>
                                    <a:rPr lang="es-MX" sz="7200" i="1">
                                      <a:latin typeface="Cambria Math"/>
                                    </a:rPr>
                                    <m:t>𝑛</m:t>
                                  </m:r>
                                </m:sub>
                              </m:sSub>
                              <m:r>
                                <a:rPr lang="es-MX" sz="7200" i="1">
                                  <a:latin typeface="Cambria Math"/>
                                </a:rPr>
                                <m:t>𝑐𝑜𝑠</m:t>
                              </m:r>
                              <m:f>
                                <m:fPr>
                                  <m:ctrlPr>
                                    <a:rPr lang="es-MX" sz="7200" i="1">
                                      <a:latin typeface="Cambria Math"/>
                                    </a:rPr>
                                  </m:ctrlPr>
                                </m:fPr>
                                <m:num>
                                  <m:r>
                                    <a:rPr lang="es-MX" sz="7200" i="1">
                                      <a:latin typeface="Cambria Math"/>
                                    </a:rPr>
                                    <m:t>𝑛</m:t>
                                  </m:r>
                                  <m:r>
                                    <a:rPr lang="es-MX" sz="7200" i="1">
                                      <a:latin typeface="Cambria Math"/>
                                    </a:rPr>
                                    <m:t>𝜋</m:t>
                                  </m:r>
                                </m:num>
                                <m:den>
                                  <m:r>
                                    <a:rPr lang="es-MX" sz="7200" i="1">
                                      <a:latin typeface="Cambria Math"/>
                                    </a:rPr>
                                    <m:t>𝑐</m:t>
                                  </m:r>
                                </m:den>
                              </m:f>
                              <m:r>
                                <a:rPr lang="es-MX" sz="7200" i="1">
                                  <a:latin typeface="Cambria Math"/>
                                </a:rPr>
                                <m:t>𝑦</m:t>
                              </m:r>
                              <m:r>
                                <a:rPr lang="es-MX" sz="7200" i="1">
                                  <a:latin typeface="Cambria Math"/>
                                </a:rPr>
                                <m:t>+</m:t>
                              </m:r>
                              <m:nary>
                                <m:naryPr>
                                  <m:chr m:val="∑"/>
                                  <m:limLoc m:val="undOvr"/>
                                  <m:ctrlPr>
                                    <a:rPr lang="es-MX" sz="7200" i="1">
                                      <a:latin typeface="Cambria Math"/>
                                    </a:rPr>
                                  </m:ctrlPr>
                                </m:naryPr>
                                <m:sub>
                                  <m:r>
                                    <a:rPr lang="es-MX" sz="7200" i="1">
                                      <a:latin typeface="Cambria Math"/>
                                    </a:rPr>
                                    <m:t>𝑚</m:t>
                                  </m:r>
                                  <m:r>
                                    <a:rPr lang="es-MX" sz="7200" i="1">
                                      <a:latin typeface="Cambria Math"/>
                                    </a:rPr>
                                    <m:t>=1</m:t>
                                  </m:r>
                                </m:sub>
                                <m:sup>
                                  <m:r>
                                    <a:rPr lang="es-MX" sz="7200" i="1">
                                      <a:latin typeface="Cambria Math"/>
                                    </a:rPr>
                                    <m:t>∞</m:t>
                                  </m:r>
                                </m:sup>
                                <m:e>
                                  <m:nary>
                                    <m:naryPr>
                                      <m:chr m:val="∑"/>
                                      <m:limLoc m:val="undOvr"/>
                                      <m:ctrlPr>
                                        <a:rPr lang="es-MX" sz="7200" i="1">
                                          <a:latin typeface="Cambria Math"/>
                                        </a:rPr>
                                      </m:ctrlPr>
                                    </m:naryPr>
                                    <m:sub>
                                      <m:r>
                                        <a:rPr lang="es-MX" sz="7200" i="1">
                                          <a:latin typeface="Cambria Math"/>
                                        </a:rPr>
                                        <m:t>𝑛</m:t>
                                      </m:r>
                                      <m:r>
                                        <a:rPr lang="es-MX" sz="7200" i="1">
                                          <a:latin typeface="Cambria Math"/>
                                        </a:rPr>
                                        <m:t>=1</m:t>
                                      </m:r>
                                    </m:sub>
                                    <m:sup>
                                      <m:r>
                                        <a:rPr lang="es-MX" sz="7200" i="1">
                                          <a:latin typeface="Cambria Math"/>
                                        </a:rPr>
                                        <m:t>∞</m:t>
                                      </m:r>
                                    </m:sup>
                                    <m:e>
                                      <m:sSub>
                                        <m:sSubPr>
                                          <m:ctrlPr>
                                            <a:rPr lang="es-MX" sz="7200" i="1">
                                              <a:latin typeface="Cambria Math"/>
                                            </a:rPr>
                                          </m:ctrlPr>
                                        </m:sSubPr>
                                        <m:e>
                                          <m:r>
                                            <a:rPr lang="es-MX" sz="7200" i="1">
                                              <a:latin typeface="Cambria Math"/>
                                            </a:rPr>
                                            <m:t>𝐴</m:t>
                                          </m:r>
                                        </m:e>
                                        <m:sub>
                                          <m:r>
                                            <a:rPr lang="es-MX" sz="7200" i="1">
                                              <a:latin typeface="Cambria Math"/>
                                            </a:rPr>
                                            <m:t>𝑚𝑛</m:t>
                                          </m:r>
                                        </m:sub>
                                      </m:sSub>
                                      <m:r>
                                        <a:rPr lang="es-MX" sz="7200" i="1">
                                          <a:latin typeface="Cambria Math"/>
                                        </a:rPr>
                                        <m:t>𝑐𝑜𝑠</m:t>
                                      </m:r>
                                      <m:f>
                                        <m:fPr>
                                          <m:ctrlPr>
                                            <a:rPr lang="es-MX" sz="7200" i="1">
                                              <a:latin typeface="Cambria Math"/>
                                            </a:rPr>
                                          </m:ctrlPr>
                                        </m:fPr>
                                        <m:num>
                                          <m:r>
                                            <a:rPr lang="es-MX" sz="7200" i="1">
                                              <a:latin typeface="Cambria Math"/>
                                            </a:rPr>
                                            <m:t>𝑚</m:t>
                                          </m:r>
                                          <m:r>
                                            <a:rPr lang="es-MX" sz="7200" i="1">
                                              <a:latin typeface="Cambria Math"/>
                                            </a:rPr>
                                            <m:t>𝜋</m:t>
                                          </m:r>
                                        </m:num>
                                        <m:den>
                                          <m:r>
                                            <a:rPr lang="es-MX" sz="7200" i="1">
                                              <a:latin typeface="Cambria Math"/>
                                            </a:rPr>
                                            <m:t>𝑏</m:t>
                                          </m:r>
                                        </m:den>
                                      </m:f>
                                      <m:r>
                                        <a:rPr lang="es-MX" sz="7200" i="1">
                                          <a:latin typeface="Cambria Math"/>
                                        </a:rPr>
                                        <m:t>𝑥𝑐𝑜𝑠</m:t>
                                      </m:r>
                                      <m:f>
                                        <m:fPr>
                                          <m:ctrlPr>
                                            <a:rPr lang="es-MX" sz="7200" i="1">
                                              <a:latin typeface="Cambria Math"/>
                                            </a:rPr>
                                          </m:ctrlPr>
                                        </m:fPr>
                                        <m:num>
                                          <m:r>
                                            <a:rPr lang="es-MX" sz="7200" i="1">
                                              <a:latin typeface="Cambria Math"/>
                                            </a:rPr>
                                            <m:t>𝑛</m:t>
                                          </m:r>
                                          <m:r>
                                            <a:rPr lang="es-MX" sz="7200" i="1">
                                              <a:latin typeface="Cambria Math"/>
                                            </a:rPr>
                                            <m:t>𝜋</m:t>
                                          </m:r>
                                        </m:num>
                                        <m:den>
                                          <m:r>
                                            <a:rPr lang="es-MX" sz="7200" i="1">
                                              <a:latin typeface="Cambria Math"/>
                                            </a:rPr>
                                            <m:t>𝑐</m:t>
                                          </m:r>
                                        </m:den>
                                      </m:f>
                                      <m:r>
                                        <a:rPr lang="es-MX" sz="7200" i="1">
                                          <a:latin typeface="Cambria Math"/>
                                        </a:rPr>
                                        <m:t>𝑦</m:t>
                                      </m:r>
                                    </m:e>
                                  </m:nary>
                                </m:e>
                              </m:nary>
                            </m:e>
                          </m:nary>
                        </m:e>
                      </m:nary>
                    </m:oMath>
                  </m:oMathPara>
                </a14:m>
                <a:endParaRPr lang="es-MX" sz="7200" dirty="0" smtClean="0"/>
              </a:p>
              <a:p>
                <a:pPr marL="0" indent="0" algn="just">
                  <a:buNone/>
                </a:pPr>
                <a:endParaRPr lang="es-MX" sz="7200" dirty="0" smtClean="0"/>
              </a:p>
              <a:p>
                <a:pPr marL="0" indent="0">
                  <a:buNone/>
                </a:pPr>
                <a:endParaRPr lang="es-MX" sz="7200" dirty="0" smtClean="0"/>
              </a:p>
              <a:p>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395536" y="1412776"/>
                <a:ext cx="8229600" cy="5184576"/>
              </a:xfrm>
              <a:blipFill rotWithShape="1">
                <a:blip r:embed="rId2"/>
                <a:stretch>
                  <a:fillRect l="-1926" t="-3176" r="-1852"/>
                </a:stretch>
              </a:blipFill>
            </p:spPr>
            <p:txBody>
              <a:bodyPr/>
              <a:lstStyle/>
              <a:p>
                <a:r>
                  <a:rPr lang="es-MX">
                    <a:noFill/>
                  </a:rPr>
                  <a:t> </a:t>
                </a:r>
              </a:p>
            </p:txBody>
          </p:sp>
        </mc:Fallback>
      </mc:AlternateContent>
    </p:spTree>
    <p:extLst>
      <p:ext uri="{BB962C8B-B14F-4D97-AF65-F5344CB8AC3E}">
        <p14:creationId xmlns:p14="http://schemas.microsoft.com/office/powerpoint/2010/main" val="410439709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60648"/>
            <a:ext cx="8686800" cy="838200"/>
          </a:xfrm>
        </p:spPr>
        <p:txBody>
          <a:bodyPr/>
          <a:lstStyle/>
          <a:p>
            <a:r>
              <a:rPr lang="es-MX" b="1" i="1" dirty="0"/>
              <a:t>Doble serie de cosenos</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fontScale="70000" lnSpcReduction="20000"/>
              </a:bodyPr>
              <a:lstStyle/>
              <a:p>
                <a:pPr marL="0" indent="0">
                  <a:buNone/>
                </a:pPr>
                <a14:m>
                  <m:oMathPara xmlns:m="http://schemas.openxmlformats.org/officeDocument/2006/math">
                    <m:oMathParaPr>
                      <m:jc m:val="centerGroup"/>
                    </m:oMathParaPr>
                    <m:oMath xmlns:m="http://schemas.openxmlformats.org/officeDocument/2006/math">
                      <m:sSub>
                        <m:sSubPr>
                          <m:ctrlPr>
                            <a:rPr lang="es-MX" i="1" smtClean="0">
                              <a:latin typeface="Cambria Math"/>
                            </a:rPr>
                          </m:ctrlPr>
                        </m:sSubPr>
                        <m:e>
                          <m:r>
                            <a:rPr lang="es-MX" i="1">
                              <a:latin typeface="Cambria Math"/>
                            </a:rPr>
                            <m:t>𝐴</m:t>
                          </m:r>
                        </m:e>
                        <m:sub>
                          <m:r>
                            <a:rPr lang="es-MX" i="1">
                              <a:latin typeface="Cambria Math"/>
                            </a:rPr>
                            <m:t>00</m:t>
                          </m:r>
                        </m:sub>
                      </m:sSub>
                      <m:r>
                        <a:rPr lang="es-MX" i="1">
                          <a:latin typeface="Cambria Math"/>
                        </a:rPr>
                        <m:t>=</m:t>
                      </m:r>
                      <m:f>
                        <m:fPr>
                          <m:ctrlPr>
                            <a:rPr lang="es-MX" i="1">
                              <a:latin typeface="Cambria Math"/>
                            </a:rPr>
                          </m:ctrlPr>
                        </m:fPr>
                        <m:num>
                          <m:r>
                            <a:rPr lang="es-MX" i="1">
                              <a:latin typeface="Cambria Math"/>
                            </a:rPr>
                            <m:t>1</m:t>
                          </m:r>
                        </m:num>
                        <m:den>
                          <m:r>
                            <a:rPr lang="es-MX" i="1">
                              <a:latin typeface="Cambria Math"/>
                            </a:rPr>
                            <m:t>𝑏𝑐</m:t>
                          </m:r>
                        </m:den>
                      </m:f>
                      <m:nary>
                        <m:naryPr>
                          <m:limLoc m:val="undOvr"/>
                          <m:ctrlPr>
                            <a:rPr lang="es-MX" i="1">
                              <a:latin typeface="Cambria Math"/>
                            </a:rPr>
                          </m:ctrlPr>
                        </m:naryPr>
                        <m:sub>
                          <m:r>
                            <a:rPr lang="es-MX" i="1">
                              <a:latin typeface="Cambria Math"/>
                            </a:rPr>
                            <m:t>0</m:t>
                          </m:r>
                        </m:sub>
                        <m:sup>
                          <m:r>
                            <a:rPr lang="es-MX" i="1">
                              <a:latin typeface="Cambria Math"/>
                            </a:rPr>
                            <m:t>𝑐</m:t>
                          </m:r>
                        </m:sup>
                        <m:e>
                          <m:nary>
                            <m:naryPr>
                              <m:limLoc m:val="undOvr"/>
                              <m:ctrlPr>
                                <a:rPr lang="es-MX" i="1">
                                  <a:latin typeface="Cambria Math"/>
                                </a:rPr>
                              </m:ctrlPr>
                            </m:naryPr>
                            <m:sub>
                              <m:r>
                                <a:rPr lang="es-MX" i="1">
                                  <a:latin typeface="Cambria Math"/>
                                </a:rPr>
                                <m:t>0</m:t>
                              </m:r>
                            </m:sub>
                            <m:sup>
                              <m:r>
                                <a:rPr lang="es-MX" i="1">
                                  <a:latin typeface="Cambria Math"/>
                                </a:rPr>
                                <m:t>𝑏</m:t>
                              </m:r>
                            </m:sup>
                            <m:e>
                              <m:r>
                                <a:rPr lang="es-MX" i="1">
                                  <a:latin typeface="Cambria Math"/>
                                </a:rPr>
                                <m:t>𝑓</m:t>
                              </m:r>
                              <m:d>
                                <m:dPr>
                                  <m:ctrlPr>
                                    <a:rPr lang="es-MX" i="1">
                                      <a:latin typeface="Cambria Math"/>
                                    </a:rPr>
                                  </m:ctrlPr>
                                </m:dPr>
                                <m:e>
                                  <m:r>
                                    <a:rPr lang="es-MX" i="1">
                                      <a:latin typeface="Cambria Math"/>
                                    </a:rPr>
                                    <m:t>𝑥</m:t>
                                  </m:r>
                                  <m:r>
                                    <a:rPr lang="es-MX" i="1">
                                      <a:latin typeface="Cambria Math"/>
                                    </a:rPr>
                                    <m:t>,</m:t>
                                  </m:r>
                                  <m:r>
                                    <a:rPr lang="es-MX" i="1">
                                      <a:latin typeface="Cambria Math"/>
                                    </a:rPr>
                                    <m:t>𝑦</m:t>
                                  </m:r>
                                </m:e>
                              </m:d>
                              <m:r>
                                <a:rPr lang="es-MX" i="1">
                                  <a:latin typeface="Cambria Math"/>
                                </a:rPr>
                                <m:t>𝑑𝑥𝑑𝑦</m:t>
                              </m:r>
                            </m:e>
                          </m:nary>
                        </m:e>
                      </m:nary>
                      <m:r>
                        <a:rPr lang="es-MX">
                          <a:latin typeface="Cambria Math"/>
                        </a:rPr>
                        <m:t>    </m:t>
                      </m:r>
                    </m:oMath>
                  </m:oMathPara>
                </a14:m>
                <a:endParaRPr lang="es-MX" dirty="0" smtClean="0">
                  <a:latin typeface="Cambria Math"/>
                </a:endParaRPr>
              </a:p>
              <a:p>
                <a:pPr marL="0" indent="0">
                  <a:buNone/>
                </a:pPr>
                <a14:m>
                  <m:oMathPara xmlns:m="http://schemas.openxmlformats.org/officeDocument/2006/math">
                    <m:oMathParaPr>
                      <m:jc m:val="centerGroup"/>
                    </m:oMathParaPr>
                    <m:oMath xmlns:m="http://schemas.openxmlformats.org/officeDocument/2006/math">
                      <m:r>
                        <a:rPr lang="es-MX">
                          <a:latin typeface="Cambria Math"/>
                        </a:rPr>
                        <m:t> </m:t>
                      </m:r>
                      <m:sSub>
                        <m:sSubPr>
                          <m:ctrlPr>
                            <a:rPr lang="es-MX" i="1">
                              <a:latin typeface="Cambria Math"/>
                            </a:rPr>
                          </m:ctrlPr>
                        </m:sSubPr>
                        <m:e>
                          <m:r>
                            <a:rPr lang="es-MX" i="1">
                              <a:latin typeface="Cambria Math"/>
                            </a:rPr>
                            <m:t>𝐴</m:t>
                          </m:r>
                        </m:e>
                        <m:sub>
                          <m:r>
                            <a:rPr lang="es-MX" i="1">
                              <a:latin typeface="Cambria Math"/>
                            </a:rPr>
                            <m:t>𝑚</m:t>
                          </m:r>
                          <m:r>
                            <a:rPr lang="es-MX" i="1">
                              <a:latin typeface="Cambria Math"/>
                            </a:rPr>
                            <m:t>0</m:t>
                          </m:r>
                        </m:sub>
                      </m:sSub>
                      <m:r>
                        <a:rPr lang="es-MX" i="1">
                          <a:latin typeface="Cambria Math"/>
                        </a:rPr>
                        <m:t>=</m:t>
                      </m:r>
                      <m:f>
                        <m:fPr>
                          <m:ctrlPr>
                            <a:rPr lang="es-MX" i="1">
                              <a:latin typeface="Cambria Math"/>
                            </a:rPr>
                          </m:ctrlPr>
                        </m:fPr>
                        <m:num>
                          <m:r>
                            <a:rPr lang="es-MX" i="1">
                              <a:latin typeface="Cambria Math"/>
                            </a:rPr>
                            <m:t>2</m:t>
                          </m:r>
                        </m:num>
                        <m:den>
                          <m:r>
                            <a:rPr lang="es-MX" i="1">
                              <a:latin typeface="Cambria Math"/>
                            </a:rPr>
                            <m:t>𝑏𝑐</m:t>
                          </m:r>
                        </m:den>
                      </m:f>
                      <m:nary>
                        <m:naryPr>
                          <m:limLoc m:val="undOvr"/>
                          <m:ctrlPr>
                            <a:rPr lang="es-MX" i="1">
                              <a:latin typeface="Cambria Math"/>
                            </a:rPr>
                          </m:ctrlPr>
                        </m:naryPr>
                        <m:sub>
                          <m:r>
                            <a:rPr lang="es-MX" i="1">
                              <a:latin typeface="Cambria Math"/>
                            </a:rPr>
                            <m:t>0</m:t>
                          </m:r>
                        </m:sub>
                        <m:sup>
                          <m:r>
                            <a:rPr lang="es-MX" i="1">
                              <a:latin typeface="Cambria Math"/>
                            </a:rPr>
                            <m:t>𝑐</m:t>
                          </m:r>
                        </m:sup>
                        <m:e>
                          <m:nary>
                            <m:naryPr>
                              <m:limLoc m:val="undOvr"/>
                              <m:ctrlPr>
                                <a:rPr lang="es-MX" i="1">
                                  <a:latin typeface="Cambria Math"/>
                                </a:rPr>
                              </m:ctrlPr>
                            </m:naryPr>
                            <m:sub>
                              <m:r>
                                <a:rPr lang="es-MX" i="1">
                                  <a:latin typeface="Cambria Math"/>
                                </a:rPr>
                                <m:t>0</m:t>
                              </m:r>
                            </m:sub>
                            <m:sup>
                              <m:r>
                                <a:rPr lang="es-MX" i="1">
                                  <a:latin typeface="Cambria Math"/>
                                </a:rPr>
                                <m:t>𝑏</m:t>
                              </m:r>
                            </m:sup>
                            <m:e>
                              <m:r>
                                <a:rPr lang="es-MX" i="1">
                                  <a:latin typeface="Cambria Math"/>
                                </a:rPr>
                                <m:t>𝑓</m:t>
                              </m:r>
                              <m:d>
                                <m:dPr>
                                  <m:ctrlPr>
                                    <a:rPr lang="es-MX" i="1">
                                      <a:latin typeface="Cambria Math"/>
                                    </a:rPr>
                                  </m:ctrlPr>
                                </m:dPr>
                                <m:e>
                                  <m:r>
                                    <a:rPr lang="es-MX" i="1">
                                      <a:latin typeface="Cambria Math"/>
                                    </a:rPr>
                                    <m:t>𝑥</m:t>
                                  </m:r>
                                  <m:r>
                                    <a:rPr lang="es-MX" i="1">
                                      <a:latin typeface="Cambria Math"/>
                                    </a:rPr>
                                    <m:t>,</m:t>
                                  </m:r>
                                  <m:r>
                                    <a:rPr lang="es-MX" i="1">
                                      <a:latin typeface="Cambria Math"/>
                                    </a:rPr>
                                    <m:t>𝑦</m:t>
                                  </m:r>
                                </m:e>
                              </m:d>
                              <m:r>
                                <a:rPr lang="es-MX" i="1">
                                  <a:latin typeface="Cambria Math"/>
                                </a:rPr>
                                <m:t>𝑐𝑜𝑠</m:t>
                              </m:r>
                              <m:f>
                                <m:fPr>
                                  <m:ctrlPr>
                                    <a:rPr lang="es-MX" i="1">
                                      <a:latin typeface="Cambria Math"/>
                                    </a:rPr>
                                  </m:ctrlPr>
                                </m:fPr>
                                <m:num>
                                  <m:r>
                                    <a:rPr lang="es-MX" i="1">
                                      <a:latin typeface="Cambria Math"/>
                                    </a:rPr>
                                    <m:t>𝑚</m:t>
                                  </m:r>
                                  <m:r>
                                    <a:rPr lang="es-MX" i="1">
                                      <a:latin typeface="Cambria Math"/>
                                    </a:rPr>
                                    <m:t>𝜋</m:t>
                                  </m:r>
                                </m:num>
                                <m:den>
                                  <m:r>
                                    <a:rPr lang="es-MX" i="1">
                                      <a:latin typeface="Cambria Math"/>
                                    </a:rPr>
                                    <m:t>𝑏</m:t>
                                  </m:r>
                                </m:den>
                              </m:f>
                              <m:r>
                                <a:rPr lang="es-MX" i="1">
                                  <a:latin typeface="Cambria Math"/>
                                </a:rPr>
                                <m:t>𝑥𝑑𝑥𝑑𝑦</m:t>
                              </m:r>
                            </m:e>
                          </m:nary>
                        </m:e>
                      </m:nary>
                    </m:oMath>
                  </m:oMathPara>
                </a14:m>
                <a:endParaRPr lang="es-MX" dirty="0"/>
              </a:p>
              <a:p>
                <a:pPr marL="0" indent="0">
                  <a:buNone/>
                </a:pPr>
                <a:endParaRPr lang="es-MX" dirty="0"/>
              </a:p>
              <a:p>
                <a:pPr marL="0" indent="0">
                  <a:buNone/>
                </a:pPr>
                <a14:m>
                  <m:oMathPara xmlns:m="http://schemas.openxmlformats.org/officeDocument/2006/math">
                    <m:oMathParaPr>
                      <m:jc m:val="centerGroup"/>
                    </m:oMathParaPr>
                    <m:oMath xmlns:m="http://schemas.openxmlformats.org/officeDocument/2006/math">
                      <m:sSub>
                        <m:sSubPr>
                          <m:ctrlPr>
                            <a:rPr lang="es-MX" i="1">
                              <a:latin typeface="Cambria Math"/>
                            </a:rPr>
                          </m:ctrlPr>
                        </m:sSubPr>
                        <m:e>
                          <m:r>
                            <a:rPr lang="es-MX" i="1">
                              <a:latin typeface="Cambria Math"/>
                            </a:rPr>
                            <m:t>𝐴</m:t>
                          </m:r>
                        </m:e>
                        <m:sub>
                          <m:r>
                            <a:rPr lang="es-MX" i="1">
                              <a:latin typeface="Cambria Math"/>
                            </a:rPr>
                            <m:t>0</m:t>
                          </m:r>
                          <m:r>
                            <a:rPr lang="es-MX" i="1">
                              <a:latin typeface="Cambria Math"/>
                            </a:rPr>
                            <m:t>𝑛</m:t>
                          </m:r>
                        </m:sub>
                      </m:sSub>
                      <m:r>
                        <a:rPr lang="es-MX" i="1">
                          <a:latin typeface="Cambria Math"/>
                        </a:rPr>
                        <m:t>=</m:t>
                      </m:r>
                      <m:f>
                        <m:fPr>
                          <m:ctrlPr>
                            <a:rPr lang="es-MX" i="1">
                              <a:latin typeface="Cambria Math"/>
                            </a:rPr>
                          </m:ctrlPr>
                        </m:fPr>
                        <m:num>
                          <m:r>
                            <a:rPr lang="es-MX" i="1">
                              <a:latin typeface="Cambria Math"/>
                            </a:rPr>
                            <m:t>2</m:t>
                          </m:r>
                        </m:num>
                        <m:den>
                          <m:r>
                            <a:rPr lang="es-MX" i="1">
                              <a:latin typeface="Cambria Math"/>
                            </a:rPr>
                            <m:t>𝑏𝑐</m:t>
                          </m:r>
                        </m:den>
                      </m:f>
                      <m:nary>
                        <m:naryPr>
                          <m:limLoc m:val="undOvr"/>
                          <m:ctrlPr>
                            <a:rPr lang="es-MX" i="1">
                              <a:latin typeface="Cambria Math"/>
                            </a:rPr>
                          </m:ctrlPr>
                        </m:naryPr>
                        <m:sub>
                          <m:r>
                            <a:rPr lang="es-MX" i="1">
                              <a:latin typeface="Cambria Math"/>
                            </a:rPr>
                            <m:t>0</m:t>
                          </m:r>
                        </m:sub>
                        <m:sup>
                          <m:r>
                            <a:rPr lang="es-MX" i="1">
                              <a:latin typeface="Cambria Math"/>
                            </a:rPr>
                            <m:t>𝑐</m:t>
                          </m:r>
                        </m:sup>
                        <m:e>
                          <m:nary>
                            <m:naryPr>
                              <m:limLoc m:val="undOvr"/>
                              <m:ctrlPr>
                                <a:rPr lang="es-MX" i="1">
                                  <a:latin typeface="Cambria Math"/>
                                </a:rPr>
                              </m:ctrlPr>
                            </m:naryPr>
                            <m:sub>
                              <m:r>
                                <a:rPr lang="es-MX" i="1">
                                  <a:latin typeface="Cambria Math"/>
                                </a:rPr>
                                <m:t>0</m:t>
                              </m:r>
                            </m:sub>
                            <m:sup>
                              <m:r>
                                <a:rPr lang="es-MX" i="1">
                                  <a:latin typeface="Cambria Math"/>
                                </a:rPr>
                                <m:t>𝑏</m:t>
                              </m:r>
                            </m:sup>
                            <m:e>
                              <m:r>
                                <a:rPr lang="es-MX" i="1">
                                  <a:latin typeface="Cambria Math"/>
                                </a:rPr>
                                <m:t>𝑓</m:t>
                              </m:r>
                              <m:d>
                                <m:dPr>
                                  <m:ctrlPr>
                                    <a:rPr lang="es-MX" i="1">
                                      <a:latin typeface="Cambria Math"/>
                                    </a:rPr>
                                  </m:ctrlPr>
                                </m:dPr>
                                <m:e>
                                  <m:r>
                                    <a:rPr lang="es-MX" i="1">
                                      <a:latin typeface="Cambria Math"/>
                                    </a:rPr>
                                    <m:t>𝑥</m:t>
                                  </m:r>
                                  <m:r>
                                    <a:rPr lang="es-MX" i="1">
                                      <a:latin typeface="Cambria Math"/>
                                    </a:rPr>
                                    <m:t>,</m:t>
                                  </m:r>
                                  <m:r>
                                    <a:rPr lang="es-MX" i="1">
                                      <a:latin typeface="Cambria Math"/>
                                    </a:rPr>
                                    <m:t>𝑦</m:t>
                                  </m:r>
                                </m:e>
                              </m:d>
                              <m:r>
                                <a:rPr lang="es-MX" i="1">
                                  <a:latin typeface="Cambria Math"/>
                                </a:rPr>
                                <m:t>𝑐𝑜𝑠</m:t>
                              </m:r>
                              <m:f>
                                <m:fPr>
                                  <m:ctrlPr>
                                    <a:rPr lang="es-MX" i="1">
                                      <a:latin typeface="Cambria Math"/>
                                    </a:rPr>
                                  </m:ctrlPr>
                                </m:fPr>
                                <m:num>
                                  <m:r>
                                    <a:rPr lang="es-MX" i="1">
                                      <a:latin typeface="Cambria Math"/>
                                    </a:rPr>
                                    <m:t>𝑛</m:t>
                                  </m:r>
                                  <m:r>
                                    <a:rPr lang="es-MX" i="1">
                                      <a:latin typeface="Cambria Math"/>
                                    </a:rPr>
                                    <m:t>𝜋</m:t>
                                  </m:r>
                                </m:num>
                                <m:den>
                                  <m:r>
                                    <a:rPr lang="es-MX" i="1">
                                      <a:latin typeface="Cambria Math"/>
                                    </a:rPr>
                                    <m:t>𝑐</m:t>
                                  </m:r>
                                </m:den>
                              </m:f>
                              <m:r>
                                <a:rPr lang="es-MX" i="1">
                                  <a:latin typeface="Cambria Math"/>
                                </a:rPr>
                                <m:t>𝑦𝑑𝑦𝑑𝑥</m:t>
                              </m:r>
                            </m:e>
                          </m:nary>
                        </m:e>
                      </m:nary>
                      <m:r>
                        <a:rPr lang="es-MX" i="1">
                          <a:latin typeface="Cambria Math"/>
                        </a:rPr>
                        <m:t>               </m:t>
                      </m:r>
                    </m:oMath>
                  </m:oMathPara>
                </a14:m>
                <a:endParaRPr lang="es-MX" i="1" dirty="0" smtClean="0">
                  <a:latin typeface="Cambria Math"/>
                </a:endParaRPr>
              </a:p>
              <a:p>
                <a:pPr marL="0" indent="0">
                  <a:buNone/>
                </a:pPr>
                <a14:m>
                  <m:oMathPara xmlns:m="http://schemas.openxmlformats.org/officeDocument/2006/math">
                    <m:oMathParaPr>
                      <m:jc m:val="centerGroup"/>
                    </m:oMathParaPr>
                    <m:oMath xmlns:m="http://schemas.openxmlformats.org/officeDocument/2006/math">
                      <m:sSub>
                        <m:sSubPr>
                          <m:ctrlPr>
                            <a:rPr lang="es-MX" i="1">
                              <a:latin typeface="Cambria Math"/>
                            </a:rPr>
                          </m:ctrlPr>
                        </m:sSubPr>
                        <m:e>
                          <m:r>
                            <a:rPr lang="es-MX" i="1">
                              <a:latin typeface="Cambria Math"/>
                            </a:rPr>
                            <m:t>𝐴</m:t>
                          </m:r>
                        </m:e>
                        <m:sub>
                          <m:r>
                            <a:rPr lang="es-MX" i="1">
                              <a:latin typeface="Cambria Math"/>
                            </a:rPr>
                            <m:t>𝑚𝑛</m:t>
                          </m:r>
                        </m:sub>
                      </m:sSub>
                      <m:r>
                        <a:rPr lang="es-MX" i="1">
                          <a:latin typeface="Cambria Math"/>
                        </a:rPr>
                        <m:t>=</m:t>
                      </m:r>
                      <m:f>
                        <m:fPr>
                          <m:ctrlPr>
                            <a:rPr lang="es-MX" i="1">
                              <a:latin typeface="Cambria Math"/>
                            </a:rPr>
                          </m:ctrlPr>
                        </m:fPr>
                        <m:num>
                          <m:r>
                            <a:rPr lang="es-MX" i="1">
                              <a:latin typeface="Cambria Math"/>
                            </a:rPr>
                            <m:t>4</m:t>
                          </m:r>
                        </m:num>
                        <m:den>
                          <m:r>
                            <a:rPr lang="es-MX" i="1">
                              <a:latin typeface="Cambria Math"/>
                            </a:rPr>
                            <m:t>𝑏𝑐</m:t>
                          </m:r>
                        </m:den>
                      </m:f>
                      <m:nary>
                        <m:naryPr>
                          <m:limLoc m:val="undOvr"/>
                          <m:ctrlPr>
                            <a:rPr lang="es-MX" i="1">
                              <a:latin typeface="Cambria Math"/>
                            </a:rPr>
                          </m:ctrlPr>
                        </m:naryPr>
                        <m:sub>
                          <m:r>
                            <a:rPr lang="es-MX" i="1">
                              <a:latin typeface="Cambria Math"/>
                            </a:rPr>
                            <m:t>0</m:t>
                          </m:r>
                        </m:sub>
                        <m:sup>
                          <m:r>
                            <a:rPr lang="es-MX" i="1">
                              <a:latin typeface="Cambria Math"/>
                            </a:rPr>
                            <m:t>𝑐</m:t>
                          </m:r>
                        </m:sup>
                        <m:e>
                          <m:nary>
                            <m:naryPr>
                              <m:limLoc m:val="undOvr"/>
                              <m:ctrlPr>
                                <a:rPr lang="es-MX" i="1">
                                  <a:latin typeface="Cambria Math"/>
                                </a:rPr>
                              </m:ctrlPr>
                            </m:naryPr>
                            <m:sub>
                              <m:r>
                                <a:rPr lang="es-MX" i="1">
                                  <a:latin typeface="Cambria Math"/>
                                </a:rPr>
                                <m:t>0</m:t>
                              </m:r>
                            </m:sub>
                            <m:sup>
                              <m:r>
                                <a:rPr lang="es-MX" i="1">
                                  <a:latin typeface="Cambria Math"/>
                                </a:rPr>
                                <m:t>𝑏</m:t>
                              </m:r>
                            </m:sup>
                            <m:e>
                              <m:r>
                                <a:rPr lang="es-MX" i="1">
                                  <a:latin typeface="Cambria Math"/>
                                </a:rPr>
                                <m:t>𝑓</m:t>
                              </m:r>
                              <m:d>
                                <m:dPr>
                                  <m:ctrlPr>
                                    <a:rPr lang="es-MX" i="1">
                                      <a:latin typeface="Cambria Math"/>
                                    </a:rPr>
                                  </m:ctrlPr>
                                </m:dPr>
                                <m:e>
                                  <m:r>
                                    <a:rPr lang="es-MX" i="1">
                                      <a:latin typeface="Cambria Math"/>
                                    </a:rPr>
                                    <m:t>𝑥</m:t>
                                  </m:r>
                                  <m:r>
                                    <a:rPr lang="es-MX" i="1">
                                      <a:latin typeface="Cambria Math"/>
                                    </a:rPr>
                                    <m:t>,</m:t>
                                  </m:r>
                                  <m:r>
                                    <a:rPr lang="es-MX" i="1">
                                      <a:latin typeface="Cambria Math"/>
                                    </a:rPr>
                                    <m:t>𝑦</m:t>
                                  </m:r>
                                </m:e>
                              </m:d>
                              <m:r>
                                <a:rPr lang="es-MX" i="1">
                                  <a:latin typeface="Cambria Math"/>
                                </a:rPr>
                                <m:t>𝑐𝑜𝑠</m:t>
                              </m:r>
                              <m:f>
                                <m:fPr>
                                  <m:ctrlPr>
                                    <a:rPr lang="es-MX" i="1">
                                      <a:latin typeface="Cambria Math"/>
                                    </a:rPr>
                                  </m:ctrlPr>
                                </m:fPr>
                                <m:num>
                                  <m:r>
                                    <a:rPr lang="es-MX" i="1">
                                      <a:latin typeface="Cambria Math"/>
                                    </a:rPr>
                                    <m:t>𝑚</m:t>
                                  </m:r>
                                  <m:r>
                                    <a:rPr lang="es-MX" i="1">
                                      <a:latin typeface="Cambria Math"/>
                                    </a:rPr>
                                    <m:t>𝜋</m:t>
                                  </m:r>
                                </m:num>
                                <m:den>
                                  <m:r>
                                    <a:rPr lang="es-MX" i="1">
                                      <a:latin typeface="Cambria Math"/>
                                    </a:rPr>
                                    <m:t>𝑏</m:t>
                                  </m:r>
                                </m:den>
                              </m:f>
                              <m:r>
                                <a:rPr lang="es-MX" i="1">
                                  <a:latin typeface="Cambria Math"/>
                                </a:rPr>
                                <m:t>𝑥𝑐𝑜𝑠</m:t>
                              </m:r>
                              <m:f>
                                <m:fPr>
                                  <m:ctrlPr>
                                    <a:rPr lang="es-MX" i="1">
                                      <a:latin typeface="Cambria Math"/>
                                    </a:rPr>
                                  </m:ctrlPr>
                                </m:fPr>
                                <m:num>
                                  <m:r>
                                    <a:rPr lang="es-MX" i="1">
                                      <a:latin typeface="Cambria Math"/>
                                    </a:rPr>
                                    <m:t>𝑛</m:t>
                                  </m:r>
                                  <m:r>
                                    <a:rPr lang="es-MX" i="1">
                                      <a:latin typeface="Cambria Math"/>
                                    </a:rPr>
                                    <m:t>𝜋</m:t>
                                  </m:r>
                                </m:num>
                                <m:den>
                                  <m:r>
                                    <a:rPr lang="es-MX" i="1">
                                      <a:latin typeface="Cambria Math"/>
                                    </a:rPr>
                                    <m:t>𝑐</m:t>
                                  </m:r>
                                </m:den>
                              </m:f>
                              <m:r>
                                <a:rPr lang="es-MX" i="1">
                                  <a:latin typeface="Cambria Math"/>
                                </a:rPr>
                                <m:t>𝑦𝑑𝑥𝑑𝑦</m:t>
                              </m:r>
                            </m:e>
                          </m:nary>
                        </m:e>
                      </m:nary>
                    </m:oMath>
                  </m:oMathPara>
                </a14:m>
                <a:endParaRPr lang="es-MX" dirty="0"/>
              </a:p>
              <a:p>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40019532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60648"/>
            <a:ext cx="8686800" cy="838200"/>
          </a:xfrm>
        </p:spPr>
        <p:txBody>
          <a:bodyPr/>
          <a:lstStyle/>
          <a:p>
            <a:r>
              <a:rPr lang="es-MX" dirty="0" smtClean="0"/>
              <a:t>BIBLIOGRAFÍA</a:t>
            </a:r>
            <a:endParaRPr lang="es-MX" dirty="0"/>
          </a:p>
        </p:txBody>
      </p:sp>
      <p:sp>
        <p:nvSpPr>
          <p:cNvPr id="3" name="2 Marcador de contenido"/>
          <p:cNvSpPr>
            <a:spLocks noGrp="1"/>
          </p:cNvSpPr>
          <p:nvPr>
            <p:ph idx="1"/>
          </p:nvPr>
        </p:nvSpPr>
        <p:spPr>
          <a:xfrm>
            <a:off x="251520" y="1626170"/>
            <a:ext cx="8686800" cy="3675038"/>
          </a:xfrm>
        </p:spPr>
        <p:txBody>
          <a:bodyPr/>
          <a:lstStyle/>
          <a:p>
            <a:pPr algn="just"/>
            <a:r>
              <a:rPr lang="es-MX" sz="2400" dirty="0"/>
              <a:t>Ecuaciones Diferenciales con Aplicaciones. </a:t>
            </a:r>
            <a:r>
              <a:rPr lang="es-ES" sz="2400" dirty="0" err="1"/>
              <a:t>Zill</a:t>
            </a:r>
            <a:r>
              <a:rPr lang="es-ES" sz="2400" dirty="0"/>
              <a:t>, Denis. 6ª ed. </a:t>
            </a:r>
            <a:r>
              <a:rPr lang="es-MX" sz="2400" dirty="0"/>
              <a:t>Grupo Editorial Iberoamericana. México. 2000. pp. </a:t>
            </a:r>
            <a:r>
              <a:rPr lang="es-MX" sz="2400" dirty="0" smtClean="0"/>
              <a:t>516</a:t>
            </a:r>
          </a:p>
          <a:p>
            <a:pPr algn="just"/>
            <a:r>
              <a:rPr lang="en-US" sz="2400" dirty="0"/>
              <a:t>Applied Mathematics and Modeling for Chemical Engineers. Rice, G. Richard, Do Duong. Ed. Wiley. New York. 1995. pp 705. </a:t>
            </a:r>
            <a:endParaRPr lang="en-US" sz="2400" dirty="0" smtClean="0"/>
          </a:p>
          <a:p>
            <a:pPr algn="just"/>
            <a:r>
              <a:rPr lang="es-MX" sz="2400" dirty="0"/>
              <a:t>Ecuaciones Diferenciales. </a:t>
            </a:r>
            <a:r>
              <a:rPr lang="es-MX" sz="2400" dirty="0" err="1"/>
              <a:t>Rainville</a:t>
            </a:r>
            <a:r>
              <a:rPr lang="es-MX" sz="2400" dirty="0"/>
              <a:t>, </a:t>
            </a:r>
            <a:r>
              <a:rPr lang="es-MX" sz="2400" dirty="0" err="1"/>
              <a:t>Bendient</a:t>
            </a:r>
            <a:r>
              <a:rPr lang="es-MX" sz="2400" dirty="0"/>
              <a:t>. </a:t>
            </a:r>
            <a:r>
              <a:rPr lang="es-ES" sz="2400" dirty="0"/>
              <a:t>8a. ed. </a:t>
            </a:r>
            <a:r>
              <a:rPr lang="en-US" sz="2400" dirty="0"/>
              <a:t>Prentice Hall. </a:t>
            </a:r>
            <a:r>
              <a:rPr lang="es-MX" sz="2400" dirty="0"/>
              <a:t>México. 1998. pp. 420. </a:t>
            </a:r>
            <a:endParaRPr lang="es-MX" sz="2400" dirty="0" smtClean="0"/>
          </a:p>
          <a:p>
            <a:endParaRPr lang="es-MX" dirty="0"/>
          </a:p>
        </p:txBody>
      </p:sp>
    </p:spTree>
    <p:extLst>
      <p:ext uri="{BB962C8B-B14F-4D97-AF65-F5344CB8AC3E}">
        <p14:creationId xmlns:p14="http://schemas.microsoft.com/office/powerpoint/2010/main" val="588181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60648"/>
            <a:ext cx="8686800" cy="838200"/>
          </a:xfrm>
        </p:spPr>
        <p:txBody>
          <a:bodyPr>
            <a:normAutofit/>
          </a:bodyPr>
          <a:lstStyle/>
          <a:p>
            <a:r>
              <a:rPr lang="es-MX" b="1" i="1" dirty="0"/>
              <a:t>Ecuación no </a:t>
            </a:r>
            <a:r>
              <a:rPr lang="es-MX" b="1" i="1" dirty="0" smtClean="0"/>
              <a:t>homogénea</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57200" y="1844824"/>
                <a:ext cx="8229600" cy="4525963"/>
              </a:xfrm>
            </p:spPr>
            <p:txBody>
              <a:bodyPr>
                <a:noAutofit/>
              </a:bodyPr>
              <a:lstStyle/>
              <a:p>
                <a:pPr marL="0" indent="0" algn="just">
                  <a:buNone/>
                </a:pPr>
                <a:r>
                  <a:rPr lang="es-MX" sz="2800" dirty="0"/>
                  <a:t>En la ecuación de calor   </a:t>
                </a:r>
                <a14:m>
                  <m:oMath xmlns:m="http://schemas.openxmlformats.org/officeDocument/2006/math">
                    <m:r>
                      <a:rPr lang="es-MX" sz="2800" i="1">
                        <a:latin typeface="Cambria Math"/>
                      </a:rPr>
                      <m:t>𝑘</m:t>
                    </m:r>
                    <m:f>
                      <m:fPr>
                        <m:ctrlPr>
                          <a:rPr lang="es-MX" sz="2800" i="1">
                            <a:latin typeface="Cambria Math"/>
                          </a:rPr>
                        </m:ctrlPr>
                      </m:fPr>
                      <m:num>
                        <m:sSup>
                          <m:sSupPr>
                            <m:ctrlPr>
                              <a:rPr lang="es-MX" sz="2800" i="1">
                                <a:latin typeface="Cambria Math"/>
                              </a:rPr>
                            </m:ctrlPr>
                          </m:sSupPr>
                          <m:e>
                            <m:r>
                              <a:rPr lang="es-MX" sz="2800" i="1">
                                <a:latin typeface="Cambria Math"/>
                              </a:rPr>
                              <m:t>𝜕</m:t>
                            </m:r>
                          </m:e>
                          <m:sup>
                            <m:r>
                              <a:rPr lang="es-MX" sz="2800" i="1">
                                <a:latin typeface="Cambria Math"/>
                              </a:rPr>
                              <m:t>2</m:t>
                            </m:r>
                          </m:sup>
                        </m:sSup>
                        <m:r>
                          <a:rPr lang="es-MX" sz="2800" i="1">
                            <a:latin typeface="Cambria Math"/>
                          </a:rPr>
                          <m:t>𝑢</m:t>
                        </m:r>
                      </m:num>
                      <m:den>
                        <m:r>
                          <a:rPr lang="es-MX" sz="2800" i="1">
                            <a:latin typeface="Cambria Math"/>
                          </a:rPr>
                          <m:t>𝜕</m:t>
                        </m:r>
                        <m:sSup>
                          <m:sSupPr>
                            <m:ctrlPr>
                              <a:rPr lang="es-MX" sz="2800" i="1">
                                <a:latin typeface="Cambria Math"/>
                              </a:rPr>
                            </m:ctrlPr>
                          </m:sSupPr>
                          <m:e>
                            <m:r>
                              <a:rPr lang="es-MX" sz="2800" i="1">
                                <a:latin typeface="Cambria Math"/>
                              </a:rPr>
                              <m:t>𝑥</m:t>
                            </m:r>
                          </m:e>
                          <m:sup>
                            <m:r>
                              <a:rPr lang="es-MX" sz="2800" i="1">
                                <a:latin typeface="Cambria Math"/>
                              </a:rPr>
                              <m:t>2</m:t>
                            </m:r>
                          </m:sup>
                        </m:sSup>
                      </m:den>
                    </m:f>
                    <m:r>
                      <a:rPr lang="es-MX" sz="2800" i="1">
                        <a:latin typeface="Cambria Math"/>
                      </a:rPr>
                      <m:t>=</m:t>
                    </m:r>
                    <m:f>
                      <m:fPr>
                        <m:ctrlPr>
                          <a:rPr lang="es-MX" sz="2800" i="1">
                            <a:latin typeface="Cambria Math"/>
                          </a:rPr>
                        </m:ctrlPr>
                      </m:fPr>
                      <m:num>
                        <m:r>
                          <a:rPr lang="es-MX" sz="2800" i="1">
                            <a:latin typeface="Cambria Math"/>
                          </a:rPr>
                          <m:t>𝜕</m:t>
                        </m:r>
                        <m:r>
                          <a:rPr lang="es-MX" sz="2800" i="1">
                            <a:latin typeface="Cambria Math"/>
                          </a:rPr>
                          <m:t>𝑢</m:t>
                        </m:r>
                      </m:num>
                      <m:den>
                        <m:r>
                          <a:rPr lang="es-MX" sz="2800" i="1">
                            <a:latin typeface="Cambria Math"/>
                          </a:rPr>
                          <m:t>𝜕</m:t>
                        </m:r>
                        <m:r>
                          <a:rPr lang="es-MX" sz="2800" i="1">
                            <a:latin typeface="Cambria Math"/>
                          </a:rPr>
                          <m:t>𝑡</m:t>
                        </m:r>
                      </m:den>
                    </m:f>
                  </m:oMath>
                </a14:m>
                <a:r>
                  <a:rPr lang="es-MX" sz="2800" dirty="0"/>
                  <a:t> ; si se genera calor a una razón constante </a:t>
                </a:r>
                <a14:m>
                  <m:oMath xmlns:m="http://schemas.openxmlformats.org/officeDocument/2006/math">
                    <m:r>
                      <a:rPr lang="es-MX" sz="2800" i="1">
                        <a:latin typeface="Cambria Math"/>
                      </a:rPr>
                      <m:t>𝑟</m:t>
                    </m:r>
                  </m:oMath>
                </a14:m>
                <a:r>
                  <a:rPr lang="es-MX" sz="2800" dirty="0"/>
                  <a:t> en una varilla de longitud finita la ecuación se transforma en   </a:t>
                </a:r>
                <a14:m>
                  <m:oMath xmlns:m="http://schemas.openxmlformats.org/officeDocument/2006/math">
                    <m:r>
                      <a:rPr lang="es-MX" sz="2800" i="1">
                        <a:latin typeface="Cambria Math"/>
                      </a:rPr>
                      <m:t>𝑘</m:t>
                    </m:r>
                    <m:f>
                      <m:fPr>
                        <m:ctrlPr>
                          <a:rPr lang="es-MX" sz="2800" i="1">
                            <a:latin typeface="Cambria Math"/>
                          </a:rPr>
                        </m:ctrlPr>
                      </m:fPr>
                      <m:num>
                        <m:sSup>
                          <m:sSupPr>
                            <m:ctrlPr>
                              <a:rPr lang="es-MX" sz="2800" i="1">
                                <a:latin typeface="Cambria Math"/>
                              </a:rPr>
                            </m:ctrlPr>
                          </m:sSupPr>
                          <m:e>
                            <m:r>
                              <a:rPr lang="es-MX" sz="2800" i="1">
                                <a:latin typeface="Cambria Math"/>
                              </a:rPr>
                              <m:t>𝜕</m:t>
                            </m:r>
                          </m:e>
                          <m:sup>
                            <m:r>
                              <a:rPr lang="es-MX" sz="2800" i="1">
                                <a:latin typeface="Cambria Math"/>
                              </a:rPr>
                              <m:t>2</m:t>
                            </m:r>
                          </m:sup>
                        </m:sSup>
                        <m:r>
                          <a:rPr lang="es-MX" sz="2800" i="1">
                            <a:latin typeface="Cambria Math"/>
                          </a:rPr>
                          <m:t>𝑢</m:t>
                        </m:r>
                      </m:num>
                      <m:den>
                        <m:r>
                          <a:rPr lang="es-MX" sz="2800" i="1">
                            <a:latin typeface="Cambria Math"/>
                          </a:rPr>
                          <m:t>𝜕</m:t>
                        </m:r>
                        <m:sSup>
                          <m:sSupPr>
                            <m:ctrlPr>
                              <a:rPr lang="es-MX" sz="2800" i="1">
                                <a:latin typeface="Cambria Math"/>
                              </a:rPr>
                            </m:ctrlPr>
                          </m:sSupPr>
                          <m:e>
                            <m:r>
                              <a:rPr lang="es-MX" sz="2800" i="1">
                                <a:latin typeface="Cambria Math"/>
                              </a:rPr>
                              <m:t>𝑥</m:t>
                            </m:r>
                          </m:e>
                          <m:sup>
                            <m:r>
                              <a:rPr lang="es-MX" sz="2800" i="1">
                                <a:latin typeface="Cambria Math"/>
                              </a:rPr>
                              <m:t>2</m:t>
                            </m:r>
                          </m:sup>
                        </m:sSup>
                      </m:den>
                    </m:f>
                    <m:r>
                      <a:rPr lang="es-MX" sz="2800" i="1">
                        <a:latin typeface="Cambria Math"/>
                      </a:rPr>
                      <m:t>+</m:t>
                    </m:r>
                    <m:r>
                      <a:rPr lang="es-MX" sz="2800" i="1">
                        <a:latin typeface="Cambria Math"/>
                      </a:rPr>
                      <m:t>𝑟</m:t>
                    </m:r>
                    <m:r>
                      <a:rPr lang="es-MX" sz="2800" i="1">
                        <a:latin typeface="Cambria Math"/>
                      </a:rPr>
                      <m:t>=</m:t>
                    </m:r>
                    <m:f>
                      <m:fPr>
                        <m:ctrlPr>
                          <a:rPr lang="es-MX" sz="2800" i="1">
                            <a:latin typeface="Cambria Math"/>
                          </a:rPr>
                        </m:ctrlPr>
                      </m:fPr>
                      <m:num>
                        <m:r>
                          <a:rPr lang="es-MX" sz="2800" i="1">
                            <a:latin typeface="Cambria Math"/>
                          </a:rPr>
                          <m:t>𝜕</m:t>
                        </m:r>
                        <m:r>
                          <a:rPr lang="es-MX" sz="2800" i="1">
                            <a:latin typeface="Cambria Math"/>
                          </a:rPr>
                          <m:t>𝑢</m:t>
                        </m:r>
                      </m:num>
                      <m:den>
                        <m:r>
                          <a:rPr lang="es-MX" sz="2800" i="1">
                            <a:latin typeface="Cambria Math"/>
                          </a:rPr>
                          <m:t>𝜕</m:t>
                        </m:r>
                        <m:r>
                          <a:rPr lang="es-MX" sz="2800" i="1">
                            <a:latin typeface="Cambria Math"/>
                          </a:rPr>
                          <m:t>𝑡</m:t>
                        </m:r>
                      </m:den>
                    </m:f>
                  </m:oMath>
                </a14:m>
                <a:r>
                  <a:rPr lang="es-MX" sz="2800" dirty="0"/>
                  <a:t>  que es </a:t>
                </a:r>
                <a:r>
                  <a:rPr lang="es-MX" sz="2800" b="1" dirty="0"/>
                  <a:t>no homogénea</a:t>
                </a:r>
                <a:r>
                  <a:rPr lang="es-MX" sz="2800" dirty="0"/>
                  <a:t> y </a:t>
                </a:r>
                <a:r>
                  <a:rPr lang="es-MX" sz="2800" b="1" dirty="0"/>
                  <a:t>no es separable</a:t>
                </a:r>
                <a:r>
                  <a:rPr lang="es-MX" sz="2800" b="1" dirty="0" smtClean="0"/>
                  <a:t>.</a:t>
                </a:r>
                <a:endParaRPr lang="es-MX" sz="2800" b="1"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57200" y="1844824"/>
                <a:ext cx="8229600" cy="4525963"/>
              </a:xfrm>
              <a:blipFill rotWithShape="1">
                <a:blip r:embed="rId2"/>
                <a:stretch>
                  <a:fillRect l="-1481" r="-1481"/>
                </a:stretch>
              </a:blipFill>
            </p:spPr>
            <p:txBody>
              <a:bodyPr/>
              <a:lstStyle/>
              <a:p>
                <a:r>
                  <a:rPr lang="es-MX">
                    <a:noFill/>
                  </a:rPr>
                  <a:t> </a:t>
                </a:r>
              </a:p>
            </p:txBody>
          </p:sp>
        </mc:Fallback>
      </mc:AlternateContent>
    </p:spTree>
    <p:extLst>
      <p:ext uri="{BB962C8B-B14F-4D97-AF65-F5344CB8AC3E}">
        <p14:creationId xmlns:p14="http://schemas.microsoft.com/office/powerpoint/2010/main" val="32273490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188640"/>
            <a:ext cx="8686800" cy="838200"/>
          </a:xfrm>
        </p:spPr>
        <p:txBody>
          <a:bodyPr>
            <a:normAutofit/>
          </a:bodyPr>
          <a:lstStyle/>
          <a:p>
            <a:r>
              <a:rPr lang="es-MX" b="1" i="1" dirty="0"/>
              <a:t>Condiciones no </a:t>
            </a:r>
            <a:r>
              <a:rPr lang="es-MX" b="1" i="1" dirty="0" smtClean="0"/>
              <a:t>homogéneas</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395536" y="1484784"/>
                <a:ext cx="8229600" cy="4525963"/>
              </a:xfrm>
            </p:spPr>
            <p:txBody>
              <a:bodyPr>
                <a:noAutofit/>
              </a:bodyPr>
              <a:lstStyle/>
              <a:p>
                <a:pPr marL="0" indent="0">
                  <a:buNone/>
                </a:pPr>
                <a:r>
                  <a:rPr lang="es-MX" sz="2800" dirty="0"/>
                  <a:t>Tomando como ejemplo la ecuación de calor </a:t>
                </a:r>
                <a:endParaRPr lang="es-MX" sz="2800" dirty="0" smtClean="0"/>
              </a:p>
              <a:p>
                <a:pPr marL="0" indent="0">
                  <a:buNone/>
                </a:pPr>
                <a:endParaRPr lang="es-MX" dirty="0"/>
              </a:p>
              <a:p>
                <a:pPr marL="0" indent="0">
                  <a:buNone/>
                </a:pPr>
                <a14:m>
                  <m:oMathPara xmlns:m="http://schemas.openxmlformats.org/officeDocument/2006/math">
                    <m:oMathParaPr>
                      <m:jc m:val="centerGroup"/>
                    </m:oMathParaPr>
                    <m:oMath xmlns:m="http://schemas.openxmlformats.org/officeDocument/2006/math">
                      <m:r>
                        <a:rPr lang="es-MX" i="1">
                          <a:latin typeface="Cambria Math"/>
                        </a:rPr>
                        <m:t>𝑘</m:t>
                      </m:r>
                      <m:f>
                        <m:fPr>
                          <m:ctrlPr>
                            <a:rPr lang="es-MX" i="1">
                              <a:latin typeface="Cambria Math"/>
                            </a:rPr>
                          </m:ctrlPr>
                        </m:fPr>
                        <m:num>
                          <m:sSup>
                            <m:sSupPr>
                              <m:ctrlPr>
                                <a:rPr lang="es-MX" i="1">
                                  <a:latin typeface="Cambria Math"/>
                                </a:rPr>
                              </m:ctrlPr>
                            </m:sSupPr>
                            <m:e>
                              <m:r>
                                <a:rPr lang="es-MX" i="1">
                                  <a:latin typeface="Cambria Math"/>
                                </a:rPr>
                                <m:t>𝜕</m:t>
                              </m:r>
                            </m:e>
                            <m:sup>
                              <m:r>
                                <a:rPr lang="es-MX" i="1">
                                  <a:latin typeface="Cambria Math"/>
                                </a:rPr>
                                <m:t>2</m:t>
                              </m:r>
                            </m:sup>
                          </m:sSup>
                          <m:r>
                            <a:rPr lang="es-MX" i="1">
                              <a:latin typeface="Cambria Math"/>
                            </a:rPr>
                            <m:t>𝑢</m:t>
                          </m:r>
                        </m:num>
                        <m:den>
                          <m:r>
                            <a:rPr lang="es-MX" i="1">
                              <a:latin typeface="Cambria Math"/>
                            </a:rPr>
                            <m:t>𝜕</m:t>
                          </m:r>
                          <m:sSup>
                            <m:sSupPr>
                              <m:ctrlPr>
                                <a:rPr lang="es-MX" i="1">
                                  <a:latin typeface="Cambria Math"/>
                                </a:rPr>
                              </m:ctrlPr>
                            </m:sSupPr>
                            <m:e>
                              <m:r>
                                <a:rPr lang="es-MX" i="1">
                                  <a:latin typeface="Cambria Math"/>
                                </a:rPr>
                                <m:t>𝑥</m:t>
                              </m:r>
                            </m:e>
                            <m:sup>
                              <m:r>
                                <a:rPr lang="es-MX" i="1">
                                  <a:latin typeface="Cambria Math"/>
                                </a:rPr>
                                <m:t>2</m:t>
                              </m:r>
                            </m:sup>
                          </m:sSup>
                        </m:den>
                      </m:f>
                      <m:r>
                        <a:rPr lang="es-MX" i="1">
                          <a:latin typeface="Cambria Math"/>
                        </a:rPr>
                        <m:t>=</m:t>
                      </m:r>
                      <m:f>
                        <m:fPr>
                          <m:ctrlPr>
                            <a:rPr lang="es-MX" i="1">
                              <a:latin typeface="Cambria Math"/>
                            </a:rPr>
                          </m:ctrlPr>
                        </m:fPr>
                        <m:num>
                          <m:r>
                            <a:rPr lang="es-MX" i="1">
                              <a:latin typeface="Cambria Math"/>
                            </a:rPr>
                            <m:t>𝜕</m:t>
                          </m:r>
                          <m:r>
                            <a:rPr lang="es-MX" i="1">
                              <a:latin typeface="Cambria Math"/>
                            </a:rPr>
                            <m:t>𝑢</m:t>
                          </m:r>
                        </m:num>
                        <m:den>
                          <m:r>
                            <a:rPr lang="es-MX" i="1">
                              <a:latin typeface="Cambria Math"/>
                            </a:rPr>
                            <m:t>𝜕</m:t>
                          </m:r>
                          <m:r>
                            <a:rPr lang="es-MX" i="1">
                              <a:latin typeface="Cambria Math"/>
                            </a:rPr>
                            <m:t>𝑡</m:t>
                          </m:r>
                        </m:den>
                      </m:f>
                    </m:oMath>
                  </m:oMathPara>
                </a14:m>
                <a:endParaRPr lang="es-MX" dirty="0" smtClean="0"/>
              </a:p>
              <a:p>
                <a:pPr marL="0" indent="0">
                  <a:buNone/>
                </a:pPr>
                <a:r>
                  <a:rPr lang="es-MX" sz="2800" dirty="0"/>
                  <a:t>Sujeta </a:t>
                </a:r>
                <a:r>
                  <a:rPr lang="es-MX" sz="2800" dirty="0" smtClean="0"/>
                  <a:t>a</a:t>
                </a:r>
              </a:p>
              <a:p>
                <a:pPr marL="0" indent="0">
                  <a:buNone/>
                </a:pPr>
                <a:endParaRPr lang="es-MX" dirty="0" smtClean="0"/>
              </a:p>
              <a:p>
                <a:pPr marL="0" indent="0" algn="ctr">
                  <a:buNone/>
                </a:pPr>
                <a14:m>
                  <m:oMath xmlns:m="http://schemas.openxmlformats.org/officeDocument/2006/math">
                    <m:r>
                      <a:rPr lang="es-MX" i="1">
                        <a:latin typeface="Cambria Math"/>
                      </a:rPr>
                      <m:t>𝑢</m:t>
                    </m:r>
                    <m:d>
                      <m:dPr>
                        <m:ctrlPr>
                          <a:rPr lang="es-MX" i="1">
                            <a:latin typeface="Cambria Math"/>
                          </a:rPr>
                        </m:ctrlPr>
                      </m:dPr>
                      <m:e>
                        <m:r>
                          <a:rPr lang="es-MX" i="1">
                            <a:latin typeface="Cambria Math"/>
                          </a:rPr>
                          <m:t>0, </m:t>
                        </m:r>
                        <m:r>
                          <a:rPr lang="es-MX" i="1">
                            <a:latin typeface="Cambria Math"/>
                          </a:rPr>
                          <m:t>𝑡</m:t>
                        </m:r>
                      </m:e>
                    </m:d>
                    <m:r>
                      <a:rPr lang="es-MX" i="1">
                        <a:latin typeface="Cambria Math"/>
                      </a:rPr>
                      <m:t>=</m:t>
                    </m:r>
                    <m:sSub>
                      <m:sSubPr>
                        <m:ctrlPr>
                          <a:rPr lang="es-MX" i="1">
                            <a:latin typeface="Cambria Math"/>
                          </a:rPr>
                        </m:ctrlPr>
                      </m:sSubPr>
                      <m:e>
                        <m:r>
                          <a:rPr lang="es-MX" i="1">
                            <a:latin typeface="Cambria Math"/>
                          </a:rPr>
                          <m:t>𝑘</m:t>
                        </m:r>
                      </m:e>
                      <m:sub>
                        <m:r>
                          <a:rPr lang="es-MX" i="1">
                            <a:latin typeface="Cambria Math"/>
                          </a:rPr>
                          <m:t>1</m:t>
                        </m:r>
                      </m:sub>
                    </m:sSub>
                  </m:oMath>
                </a14:m>
                <a:r>
                  <a:rPr lang="es-MX" dirty="0"/>
                  <a:t>  y  </a:t>
                </a:r>
                <a14:m>
                  <m:oMath xmlns:m="http://schemas.openxmlformats.org/officeDocument/2006/math">
                    <m:r>
                      <a:rPr lang="es-MX" i="1">
                        <a:latin typeface="Cambria Math"/>
                      </a:rPr>
                      <m:t>𝑢</m:t>
                    </m:r>
                    <m:d>
                      <m:dPr>
                        <m:ctrlPr>
                          <a:rPr lang="es-MX" i="1">
                            <a:latin typeface="Cambria Math"/>
                          </a:rPr>
                        </m:ctrlPr>
                      </m:dPr>
                      <m:e>
                        <m:r>
                          <a:rPr lang="es-MX" i="1">
                            <a:latin typeface="Cambria Math"/>
                          </a:rPr>
                          <m:t>𝐿</m:t>
                        </m:r>
                        <m:r>
                          <a:rPr lang="es-MX" i="1">
                            <a:latin typeface="Cambria Math"/>
                          </a:rPr>
                          <m:t>, </m:t>
                        </m:r>
                        <m:r>
                          <a:rPr lang="es-MX" i="1">
                            <a:latin typeface="Cambria Math"/>
                          </a:rPr>
                          <m:t>𝑡</m:t>
                        </m:r>
                      </m:e>
                    </m:d>
                    <m:r>
                      <a:rPr lang="es-MX" i="1">
                        <a:latin typeface="Cambria Math"/>
                      </a:rPr>
                      <m:t>=</m:t>
                    </m:r>
                    <m:sSub>
                      <m:sSubPr>
                        <m:ctrlPr>
                          <a:rPr lang="es-MX" i="1">
                            <a:latin typeface="Cambria Math"/>
                          </a:rPr>
                        </m:ctrlPr>
                      </m:sSubPr>
                      <m:e>
                        <m:r>
                          <a:rPr lang="es-MX" i="1">
                            <a:latin typeface="Cambria Math"/>
                          </a:rPr>
                          <m:t>𝑘</m:t>
                        </m:r>
                      </m:e>
                      <m:sub>
                        <m:r>
                          <a:rPr lang="es-MX" i="1">
                            <a:latin typeface="Cambria Math"/>
                          </a:rPr>
                          <m:t>2</m:t>
                        </m:r>
                      </m:sub>
                    </m:sSub>
                  </m:oMath>
                </a14:m>
                <a:r>
                  <a:rPr lang="es-MX" dirty="0"/>
                  <a:t>     </a:t>
                </a:r>
                <a:endParaRPr lang="es-MX" dirty="0" smtClean="0"/>
              </a:p>
              <a:p>
                <a:pPr marL="0" indent="0" algn="ctr">
                  <a:buNone/>
                </a:pPr>
                <a:r>
                  <a:rPr lang="es-MX" dirty="0" smtClean="0"/>
                  <a:t>                         </a:t>
                </a:r>
              </a:p>
              <a:p>
                <a:pPr marL="0" indent="0" algn="ctr">
                  <a:buNone/>
                </a:pPr>
                <a:r>
                  <a:rPr lang="es-MX" dirty="0" smtClean="0"/>
                  <a:t> </a:t>
                </a:r>
                <a14:m>
                  <m:oMath xmlns:m="http://schemas.openxmlformats.org/officeDocument/2006/math">
                    <m:sSub>
                      <m:sSubPr>
                        <m:ctrlPr>
                          <a:rPr lang="es-MX" i="1">
                            <a:latin typeface="Cambria Math"/>
                          </a:rPr>
                        </m:ctrlPr>
                      </m:sSubPr>
                      <m:e>
                        <m:r>
                          <a:rPr lang="es-MX" i="1">
                            <a:latin typeface="Cambria Math"/>
                          </a:rPr>
                          <m:t>𝑘</m:t>
                        </m:r>
                      </m:e>
                      <m:sub>
                        <m:r>
                          <a:rPr lang="es-MX" i="1">
                            <a:latin typeface="Cambria Math"/>
                          </a:rPr>
                          <m:t>1</m:t>
                        </m:r>
                      </m:sub>
                    </m:sSub>
                    <m:r>
                      <a:rPr lang="es-MX" i="1">
                        <a:latin typeface="Cambria Math"/>
                      </a:rPr>
                      <m:t>≠0</m:t>
                    </m:r>
                  </m:oMath>
                </a14:m>
                <a:r>
                  <a:rPr lang="es-MX" dirty="0"/>
                  <a:t>   y   </a:t>
                </a:r>
                <a14:m>
                  <m:oMath xmlns:m="http://schemas.openxmlformats.org/officeDocument/2006/math">
                    <m:sSub>
                      <m:sSubPr>
                        <m:ctrlPr>
                          <a:rPr lang="es-MX" i="1">
                            <a:latin typeface="Cambria Math"/>
                          </a:rPr>
                        </m:ctrlPr>
                      </m:sSubPr>
                      <m:e>
                        <m:r>
                          <a:rPr lang="es-MX" i="1">
                            <a:latin typeface="Cambria Math"/>
                          </a:rPr>
                          <m:t>𝑘</m:t>
                        </m:r>
                      </m:e>
                      <m:sub>
                        <m:r>
                          <a:rPr lang="es-MX" i="1">
                            <a:latin typeface="Cambria Math"/>
                          </a:rPr>
                          <m:t>2</m:t>
                        </m:r>
                      </m:sub>
                    </m:sSub>
                    <m:r>
                      <a:rPr lang="es-MX" i="1">
                        <a:latin typeface="Cambria Math"/>
                      </a:rPr>
                      <m:t>≠0</m:t>
                    </m:r>
                  </m:oMath>
                </a14:m>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395536" y="1484784"/>
                <a:ext cx="8229600" cy="4525963"/>
              </a:xfrm>
              <a:blipFill rotWithShape="1">
                <a:blip r:embed="rId2"/>
                <a:stretch>
                  <a:fillRect l="-1556" t="-1213" b="-13612"/>
                </a:stretch>
              </a:blipFill>
            </p:spPr>
            <p:txBody>
              <a:bodyPr/>
              <a:lstStyle/>
              <a:p>
                <a:r>
                  <a:rPr lang="es-MX">
                    <a:noFill/>
                  </a:rPr>
                  <a:t> </a:t>
                </a:r>
              </a:p>
            </p:txBody>
          </p:sp>
        </mc:Fallback>
      </mc:AlternateContent>
    </p:spTree>
    <p:extLst>
      <p:ext uri="{BB962C8B-B14F-4D97-AF65-F5344CB8AC3E}">
        <p14:creationId xmlns:p14="http://schemas.microsoft.com/office/powerpoint/2010/main" val="16860344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60648"/>
            <a:ext cx="8686800" cy="838200"/>
          </a:xfrm>
        </p:spPr>
        <p:txBody>
          <a:bodyPr/>
          <a:lstStyle/>
          <a:p>
            <a:r>
              <a:rPr lang="es-MX" b="1" i="1" dirty="0"/>
              <a:t>Condiciones no homogéneas</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67544" y="1554162"/>
                <a:ext cx="8208912" cy="4525963"/>
              </a:xfrm>
            </p:spPr>
            <p:txBody>
              <a:bodyPr>
                <a:normAutofit/>
              </a:bodyPr>
              <a:lstStyle/>
              <a:p>
                <a:pPr marL="0" indent="0" algn="just">
                  <a:buNone/>
                </a:pPr>
                <a:r>
                  <a:rPr lang="es-MX" sz="2400" dirty="0"/>
                  <a:t>Aunque la ecuación se </a:t>
                </a:r>
                <a:r>
                  <a:rPr lang="es-MX" sz="2400" dirty="0" smtClean="0"/>
                  <a:t>pueda </a:t>
                </a:r>
                <a:r>
                  <a:rPr lang="es-MX" sz="2400" dirty="0"/>
                  <a:t>separar y resolver, al evaluar las condiciones de frontera, </a:t>
                </a:r>
                <a:r>
                  <a:rPr lang="es-MX" sz="2400" dirty="0" smtClean="0"/>
                  <a:t>tendríamos</a:t>
                </a:r>
              </a:p>
              <a:p>
                <a:pPr marL="0" indent="0" algn="just">
                  <a:buNone/>
                </a:pPr>
                <a:endParaRPr lang="es-MX" dirty="0" smtClean="0"/>
              </a:p>
              <a:p>
                <a:pPr marL="0" indent="0" algn="just">
                  <a:buNone/>
                </a:pPr>
                <a14:m>
                  <m:oMathPara xmlns:m="http://schemas.openxmlformats.org/officeDocument/2006/math">
                    <m:oMathParaPr>
                      <m:jc m:val="centerGroup"/>
                    </m:oMathParaPr>
                    <m:oMath xmlns:m="http://schemas.openxmlformats.org/officeDocument/2006/math">
                      <m:r>
                        <a:rPr lang="es-MX" i="1">
                          <a:latin typeface="Cambria Math"/>
                        </a:rPr>
                        <m:t>𝑋</m:t>
                      </m:r>
                      <m:d>
                        <m:dPr>
                          <m:ctrlPr>
                            <a:rPr lang="es-MX" i="1">
                              <a:latin typeface="Cambria Math"/>
                            </a:rPr>
                          </m:ctrlPr>
                        </m:dPr>
                        <m:e>
                          <m:r>
                            <a:rPr lang="es-MX" i="1">
                              <a:latin typeface="Cambria Math"/>
                            </a:rPr>
                            <m:t>0</m:t>
                          </m:r>
                        </m:e>
                      </m:d>
                      <m:r>
                        <a:rPr lang="es-MX" i="1">
                          <a:latin typeface="Cambria Math"/>
                        </a:rPr>
                        <m:t>𝑇</m:t>
                      </m:r>
                      <m:d>
                        <m:dPr>
                          <m:ctrlPr>
                            <a:rPr lang="es-MX" i="1">
                              <a:latin typeface="Cambria Math"/>
                            </a:rPr>
                          </m:ctrlPr>
                        </m:dPr>
                        <m:e>
                          <m:r>
                            <a:rPr lang="es-MX" i="1">
                              <a:latin typeface="Cambria Math"/>
                            </a:rPr>
                            <m:t>𝑡</m:t>
                          </m:r>
                        </m:e>
                      </m:d>
                      <m:r>
                        <a:rPr lang="es-MX" i="1">
                          <a:latin typeface="Cambria Math"/>
                        </a:rPr>
                        <m:t>=</m:t>
                      </m:r>
                      <m:sSub>
                        <m:sSubPr>
                          <m:ctrlPr>
                            <a:rPr lang="es-MX" i="1">
                              <a:latin typeface="Cambria Math"/>
                            </a:rPr>
                          </m:ctrlPr>
                        </m:sSubPr>
                        <m:e>
                          <m:r>
                            <a:rPr lang="es-MX" i="1">
                              <a:latin typeface="Cambria Math"/>
                            </a:rPr>
                            <m:t>𝑘</m:t>
                          </m:r>
                        </m:e>
                        <m:sub>
                          <m:r>
                            <a:rPr lang="es-MX" i="1">
                              <a:latin typeface="Cambria Math"/>
                            </a:rPr>
                            <m:t>1</m:t>
                          </m:r>
                        </m:sub>
                      </m:sSub>
                      <m:r>
                        <a:rPr lang="es-MX" i="1">
                          <a:latin typeface="Cambria Math"/>
                        </a:rPr>
                        <m:t>   </m:t>
                      </m:r>
                      <m:r>
                        <a:rPr lang="es-MX" i="1">
                          <a:latin typeface="Cambria Math"/>
                        </a:rPr>
                        <m:t>𝑦</m:t>
                      </m:r>
                      <m:r>
                        <a:rPr lang="es-MX" i="1">
                          <a:latin typeface="Cambria Math"/>
                        </a:rPr>
                        <m:t>   </m:t>
                      </m:r>
                      <m:r>
                        <a:rPr lang="es-MX" i="1">
                          <a:latin typeface="Cambria Math"/>
                        </a:rPr>
                        <m:t>𝑋</m:t>
                      </m:r>
                      <m:d>
                        <m:dPr>
                          <m:ctrlPr>
                            <a:rPr lang="es-MX" i="1">
                              <a:latin typeface="Cambria Math"/>
                            </a:rPr>
                          </m:ctrlPr>
                        </m:dPr>
                        <m:e>
                          <m:r>
                            <a:rPr lang="es-MX" i="1">
                              <a:latin typeface="Cambria Math"/>
                            </a:rPr>
                            <m:t>𝐿</m:t>
                          </m:r>
                        </m:e>
                      </m:d>
                      <m:r>
                        <a:rPr lang="es-MX" i="1">
                          <a:latin typeface="Cambria Math"/>
                        </a:rPr>
                        <m:t>𝑇</m:t>
                      </m:r>
                      <m:d>
                        <m:dPr>
                          <m:ctrlPr>
                            <a:rPr lang="es-MX" i="1">
                              <a:latin typeface="Cambria Math"/>
                            </a:rPr>
                          </m:ctrlPr>
                        </m:dPr>
                        <m:e>
                          <m:r>
                            <a:rPr lang="es-MX" i="1">
                              <a:latin typeface="Cambria Math"/>
                            </a:rPr>
                            <m:t>𝑡</m:t>
                          </m:r>
                        </m:e>
                      </m:d>
                      <m:r>
                        <a:rPr lang="es-MX" i="1">
                          <a:latin typeface="Cambria Math"/>
                        </a:rPr>
                        <m:t>=</m:t>
                      </m:r>
                      <m:sSub>
                        <m:sSubPr>
                          <m:ctrlPr>
                            <a:rPr lang="es-MX" i="1">
                              <a:latin typeface="Cambria Math"/>
                            </a:rPr>
                          </m:ctrlPr>
                        </m:sSubPr>
                        <m:e>
                          <m:r>
                            <a:rPr lang="es-MX" i="1">
                              <a:latin typeface="Cambria Math"/>
                            </a:rPr>
                            <m:t>𝑘</m:t>
                          </m:r>
                        </m:e>
                        <m:sub>
                          <m:r>
                            <a:rPr lang="es-MX" i="1">
                              <a:latin typeface="Cambria Math"/>
                            </a:rPr>
                            <m:t>2</m:t>
                          </m:r>
                        </m:sub>
                      </m:sSub>
                    </m:oMath>
                  </m:oMathPara>
                </a14:m>
                <a:endParaRPr lang="es-MX" dirty="0" smtClean="0"/>
              </a:p>
              <a:p>
                <a:pPr marL="0" indent="0" algn="just">
                  <a:buNone/>
                </a:pPr>
                <a:endParaRPr lang="es-MX" dirty="0"/>
              </a:p>
              <a:p>
                <a:pPr marL="0" indent="0" algn="just">
                  <a:buNone/>
                </a:pPr>
                <a:r>
                  <a:rPr lang="es-MX" sz="2400" dirty="0"/>
                  <a:t>Por lo tanto no es posible eliminar una parte de la ecuación como lo hacemos al quedar iguales a cero.</a:t>
                </a:r>
              </a:p>
              <a:p>
                <a:pPr marL="0" indent="0" algn="just">
                  <a:buNone/>
                </a:pP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67544" y="1554162"/>
                <a:ext cx="8208912" cy="4525963"/>
              </a:xfrm>
              <a:blipFill rotWithShape="1">
                <a:blip r:embed="rId2"/>
                <a:stretch>
                  <a:fillRect l="-1189" t="-943" r="-1114"/>
                </a:stretch>
              </a:blipFill>
            </p:spPr>
            <p:txBody>
              <a:bodyPr/>
              <a:lstStyle/>
              <a:p>
                <a:r>
                  <a:rPr lang="es-MX">
                    <a:noFill/>
                  </a:rPr>
                  <a:t> </a:t>
                </a:r>
              </a:p>
            </p:txBody>
          </p:sp>
        </mc:Fallback>
      </mc:AlternateContent>
    </p:spTree>
    <p:extLst>
      <p:ext uri="{BB962C8B-B14F-4D97-AF65-F5344CB8AC3E}">
        <p14:creationId xmlns:p14="http://schemas.microsoft.com/office/powerpoint/2010/main" val="12062248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60648"/>
            <a:ext cx="8686800" cy="838200"/>
          </a:xfrm>
        </p:spPr>
        <p:txBody>
          <a:bodyPr/>
          <a:lstStyle/>
          <a:p>
            <a:r>
              <a:rPr lang="es-MX" b="1" i="1" dirty="0"/>
              <a:t>Condiciones no homogéneas</a:t>
            </a:r>
            <a:endParaRPr lang="es-MX" dirty="0"/>
          </a:p>
        </p:txBody>
      </p:sp>
      <p:sp>
        <p:nvSpPr>
          <p:cNvPr id="3" name="2 Marcador de contenido"/>
          <p:cNvSpPr>
            <a:spLocks noGrp="1"/>
          </p:cNvSpPr>
          <p:nvPr>
            <p:ph idx="1"/>
          </p:nvPr>
        </p:nvSpPr>
        <p:spPr>
          <a:xfrm>
            <a:off x="467544" y="2143397"/>
            <a:ext cx="8229600" cy="4525963"/>
          </a:xfrm>
        </p:spPr>
        <p:txBody>
          <a:bodyPr>
            <a:normAutofit/>
          </a:bodyPr>
          <a:lstStyle/>
          <a:p>
            <a:pPr marL="0" indent="0" algn="just">
              <a:buNone/>
            </a:pPr>
            <a:r>
              <a:rPr lang="es-MX" sz="3000" b="1" dirty="0"/>
              <a:t>Nota: </a:t>
            </a:r>
            <a:r>
              <a:rPr lang="es-MX" sz="3000" dirty="0"/>
              <a:t>es posible que no podamos aplicar el método de separación de variables o que al evaluar las condiciones de frontera, no es posible concluir el análisis.</a:t>
            </a:r>
          </a:p>
          <a:p>
            <a:pPr algn="just"/>
            <a:endParaRPr lang="es-MX" sz="2800" dirty="0"/>
          </a:p>
        </p:txBody>
      </p:sp>
    </p:spTree>
    <p:extLst>
      <p:ext uri="{BB962C8B-B14F-4D97-AF65-F5344CB8AC3E}">
        <p14:creationId xmlns:p14="http://schemas.microsoft.com/office/powerpoint/2010/main" val="38971137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60648"/>
            <a:ext cx="8686800" cy="838200"/>
          </a:xfrm>
        </p:spPr>
        <p:txBody>
          <a:bodyPr/>
          <a:lstStyle/>
          <a:p>
            <a:r>
              <a:rPr lang="es-MX" dirty="0" smtClean="0"/>
              <a:t>Solución</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539552" y="1556792"/>
                <a:ext cx="8064896" cy="4525963"/>
              </a:xfrm>
            </p:spPr>
            <p:txBody>
              <a:bodyPr>
                <a:noAutofit/>
              </a:bodyPr>
              <a:lstStyle/>
              <a:p>
                <a:pPr marL="0" indent="0" algn="just">
                  <a:buNone/>
                </a:pPr>
                <a:r>
                  <a:rPr lang="es-MX" sz="3000" dirty="0"/>
                  <a:t>En algunos casos, es posible resolver problemas mediante un cambio de la variable dependiente </a:t>
                </a:r>
                <a:r>
                  <a:rPr lang="es-MX" sz="3000" b="1" dirty="0"/>
                  <a:t>“u”</a:t>
                </a:r>
                <a:r>
                  <a:rPr lang="es-MX" sz="3000" dirty="0"/>
                  <a:t> por una nueva variable dependiente </a:t>
                </a:r>
                <a:r>
                  <a:rPr lang="es-MX" sz="3000" b="1" dirty="0"/>
                  <a:t>“v”</a:t>
                </a:r>
                <a:r>
                  <a:rPr lang="es-MX" sz="3000" dirty="0"/>
                  <a:t> que se relacionan   </a:t>
                </a:r>
                <a14:m>
                  <m:oMath xmlns:m="http://schemas.openxmlformats.org/officeDocument/2006/math">
                    <m:r>
                      <a:rPr lang="es-MX" sz="3000" b="1" i="1">
                        <a:latin typeface="Cambria Math"/>
                      </a:rPr>
                      <m:t>𝒖</m:t>
                    </m:r>
                    <m:r>
                      <a:rPr lang="es-MX" sz="3000" b="1" i="1">
                        <a:latin typeface="Cambria Math"/>
                      </a:rPr>
                      <m:t>=</m:t>
                    </m:r>
                    <m:r>
                      <a:rPr lang="es-MX" sz="3000" b="1" i="1">
                        <a:latin typeface="Cambria Math"/>
                      </a:rPr>
                      <m:t>𝒗</m:t>
                    </m:r>
                    <m:r>
                      <a:rPr lang="es-MX" sz="3000" b="1" i="1">
                        <a:latin typeface="Cambria Math"/>
                      </a:rPr>
                      <m:t>+</m:t>
                    </m:r>
                    <m:r>
                      <a:rPr lang="es-MX" sz="3000" b="1" i="1">
                        <a:latin typeface="Cambria Math"/>
                      </a:rPr>
                      <m:t>𝜳</m:t>
                    </m:r>
                  </m:oMath>
                </a14:m>
                <a:r>
                  <a:rPr lang="es-MX" sz="3000" b="1" dirty="0"/>
                  <a:t>  </a:t>
                </a:r>
                <a:r>
                  <a:rPr lang="es-MX" sz="3000" dirty="0"/>
                  <a:t>; donde “v” es una función de dos variables y Ψ es una función de una variable.</a:t>
                </a:r>
              </a:p>
              <a:p>
                <a:pPr marL="0" indent="0" algn="just">
                  <a:buNone/>
                </a:pPr>
                <a:endParaRPr lang="es-MX" sz="30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539552" y="1556792"/>
                <a:ext cx="8064896" cy="4525963"/>
              </a:xfrm>
              <a:blipFill rotWithShape="1">
                <a:blip r:embed="rId2"/>
                <a:stretch>
                  <a:fillRect l="-1815" t="-1615" r="-1815"/>
                </a:stretch>
              </a:blipFill>
            </p:spPr>
            <p:txBody>
              <a:bodyPr/>
              <a:lstStyle/>
              <a:p>
                <a:r>
                  <a:rPr lang="es-MX">
                    <a:noFill/>
                  </a:rPr>
                  <a:t> </a:t>
                </a:r>
              </a:p>
            </p:txBody>
          </p:sp>
        </mc:Fallback>
      </mc:AlternateContent>
    </p:spTree>
    <p:extLst>
      <p:ext uri="{BB962C8B-B14F-4D97-AF65-F5344CB8AC3E}">
        <p14:creationId xmlns:p14="http://schemas.microsoft.com/office/powerpoint/2010/main" val="30552849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txDef>
      <a:spPr>
        <a:noFill/>
      </a:spPr>
      <a:bodyPr wrap="none" rtlCol="0">
        <a:spAutoFit/>
      </a:bodyPr>
      <a:lstStyle>
        <a:defPPr>
          <a:defRPr dirty="0" smtClean="0"/>
        </a:defPPr>
      </a:lstStyle>
    </a:txDef>
  </a:objectDefaults>
  <a:extraClrSchemeLst/>
</a:theme>
</file>

<file path=docProps/app.xml><?xml version="1.0" encoding="utf-8"?>
<Properties xmlns="http://schemas.openxmlformats.org/officeDocument/2006/extended-properties" xmlns:vt="http://schemas.openxmlformats.org/officeDocument/2006/docPropsVTypes">
  <Template>Trek</Template>
  <TotalTime>237</TotalTime>
  <Words>3879</Words>
  <Application>Microsoft Office PowerPoint</Application>
  <PresentationFormat>Presentación en pantalla (4:3)</PresentationFormat>
  <Paragraphs>336</Paragraphs>
  <Slides>46</Slides>
  <Notes>0</Notes>
  <HiddenSlides>0</HiddenSlides>
  <MMClips>0</MMClips>
  <ScaleCrop>false</ScaleCrop>
  <HeadingPairs>
    <vt:vector size="4" baseType="variant">
      <vt:variant>
        <vt:lpstr>Tema</vt:lpstr>
      </vt:variant>
      <vt:variant>
        <vt:i4>1</vt:i4>
      </vt:variant>
      <vt:variant>
        <vt:lpstr>Títulos de diapositiva</vt:lpstr>
      </vt:variant>
      <vt:variant>
        <vt:i4>46</vt:i4>
      </vt:variant>
    </vt:vector>
  </HeadingPairs>
  <TitlesOfParts>
    <vt:vector size="47" baseType="lpstr">
      <vt:lpstr>Viajes</vt:lpstr>
      <vt:lpstr>Presentación de PowerPoint</vt:lpstr>
      <vt:lpstr>OBJETIVO DE LA UA</vt:lpstr>
      <vt:lpstr>GUÍA DE USO DEL MATERIAL</vt:lpstr>
      <vt:lpstr>CONTENIDO</vt:lpstr>
      <vt:lpstr>Ecuación no homogénea</vt:lpstr>
      <vt:lpstr>Condiciones no homogéneas</vt:lpstr>
      <vt:lpstr>Condiciones no homogéneas</vt:lpstr>
      <vt:lpstr>Condiciones no homogéneas</vt:lpstr>
      <vt:lpstr>Solución</vt:lpstr>
      <vt:lpstr>Ejemplo:</vt:lpstr>
      <vt:lpstr>Solución</vt:lpstr>
      <vt:lpstr>Solución</vt:lpstr>
      <vt:lpstr>Presentación de PowerPoint</vt:lpstr>
      <vt:lpstr>Solución</vt:lpstr>
      <vt:lpstr>Solución</vt:lpstr>
      <vt:lpstr>Solución</vt:lpstr>
      <vt:lpstr>Solución</vt:lpstr>
      <vt:lpstr>Presentación de PowerPoint</vt:lpstr>
      <vt:lpstr>Solución</vt:lpstr>
      <vt:lpstr>Presentación de PowerPoint</vt:lpstr>
      <vt:lpstr>Solución</vt:lpstr>
      <vt:lpstr>Presentación de PowerPoint</vt:lpstr>
      <vt:lpstr>Aplicando las condiciones: </vt:lpstr>
      <vt:lpstr>Presentación de PowerPoint</vt:lpstr>
      <vt:lpstr>Presentación de PowerPoint</vt:lpstr>
      <vt:lpstr>Presentación de PowerPoint</vt:lpstr>
      <vt:lpstr>Solución</vt:lpstr>
      <vt:lpstr>Problemas de valores en la frontera con series de Fourier en dos variables</vt:lpstr>
      <vt:lpstr>Ecuaciones en dos variables</vt:lpstr>
      <vt:lpstr>Ecuaciones en dos variables</vt:lpstr>
      <vt:lpstr>Presentación de PowerPoint</vt:lpstr>
      <vt:lpstr>Ejemplo: </vt:lpstr>
      <vt:lpstr>Resolver </vt:lpstr>
      <vt:lpstr>Suponiendo: </vt:lpstr>
      <vt:lpstr>Continuación…</vt:lpstr>
      <vt:lpstr>Presentación de PowerPoint</vt:lpstr>
      <vt:lpstr>Presentación de PowerPoint</vt:lpstr>
      <vt:lpstr>Por lo tanto </vt:lpstr>
      <vt:lpstr>Presentación de PowerPoint</vt:lpstr>
      <vt:lpstr>Presentación de PowerPoint</vt:lpstr>
      <vt:lpstr>Presentación de PowerPoint</vt:lpstr>
      <vt:lpstr>Doble serie de senos</vt:lpstr>
      <vt:lpstr>Presentación de PowerPoint</vt:lpstr>
      <vt:lpstr>Doble serie de cosenos</vt:lpstr>
      <vt:lpstr>Doble serie de cosenos</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Ecuaciones y condiciones de frontera no homogéneas</dc:title>
  <dc:creator>ROSARIO</dc:creator>
  <cp:lastModifiedBy>Francisco Barrera</cp:lastModifiedBy>
  <cp:revision>22</cp:revision>
  <dcterms:created xsi:type="dcterms:W3CDTF">2015-10-02T19:07:43Z</dcterms:created>
  <dcterms:modified xsi:type="dcterms:W3CDTF">2015-10-03T03:41:48Z</dcterms:modified>
</cp:coreProperties>
</file>