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307" r:id="rId2"/>
    <p:sldId id="308" r:id="rId3"/>
    <p:sldId id="309" r:id="rId4"/>
    <p:sldId id="30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7FFC4AC5-132C-4F57-99E6-2947103443B8}" type="datetimeFigureOut">
              <a:rPr lang="es-MX" smtClean="0"/>
              <a:t>02/10/2015</a:t>
            </a:fld>
            <a:endParaRPr lang="es-MX"/>
          </a:p>
        </p:txBody>
      </p:sp>
      <p:sp>
        <p:nvSpPr>
          <p:cNvPr id="20" name="19 Marcador de pie de página"/>
          <p:cNvSpPr>
            <a:spLocks noGrp="1"/>
          </p:cNvSpPr>
          <p:nvPr>
            <p:ph type="ftr" sz="quarter" idx="11"/>
          </p:nvPr>
        </p:nvSpPr>
        <p:spPr/>
        <p:txBody>
          <a:bodyPr/>
          <a:lstStyle>
            <a:extLst/>
          </a:lstStyle>
          <a:p>
            <a:endParaRPr lang="es-MX"/>
          </a:p>
        </p:txBody>
      </p:sp>
      <p:sp>
        <p:nvSpPr>
          <p:cNvPr id="10" name="9 Marcador de número de diapositiva"/>
          <p:cNvSpPr>
            <a:spLocks noGrp="1"/>
          </p:cNvSpPr>
          <p:nvPr>
            <p:ph type="sldNum" sz="quarter" idx="12"/>
          </p:nvPr>
        </p:nvSpPr>
        <p:spPr/>
        <p:txBody>
          <a:bodyPr/>
          <a:lstStyle>
            <a:extLst/>
          </a:lstStyle>
          <a:p>
            <a:fld id="{5F8AED05-4FC1-4D63-8061-9EC207E24B11}" type="slidenum">
              <a:rPr lang="es-MX" smtClean="0"/>
              <a:t>‹Nº›</a:t>
            </a:fld>
            <a:endParaRPr lang="es-MX"/>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FFC4AC5-132C-4F57-99E6-2947103443B8}" type="datetimeFigureOut">
              <a:rPr lang="es-MX" smtClean="0"/>
              <a:t>02/10/2015</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5F8AED05-4FC1-4D63-8061-9EC207E24B11}"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FFC4AC5-132C-4F57-99E6-2947103443B8}" type="datetimeFigureOut">
              <a:rPr lang="es-MX" smtClean="0"/>
              <a:t>02/10/2015</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5F8AED05-4FC1-4D63-8061-9EC207E24B11}" type="slidenum">
              <a:rPr lang="es-MX" smtClean="0"/>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990600"/>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685800" y="1752600"/>
            <a:ext cx="7772400" cy="4191000"/>
          </a:xfrm>
        </p:spPr>
        <p:txBody>
          <a:bodyPr/>
          <a:lstStyle/>
          <a:p>
            <a:endParaRPr lang="es-MX"/>
          </a:p>
        </p:txBody>
      </p:sp>
      <p:sp>
        <p:nvSpPr>
          <p:cNvPr id="4" name="3 Marcador de fecha"/>
          <p:cNvSpPr>
            <a:spLocks noGrp="1"/>
          </p:cNvSpPr>
          <p:nvPr>
            <p:ph type="dt" sz="half" idx="10"/>
          </p:nvPr>
        </p:nvSpPr>
        <p:spPr>
          <a:xfrm>
            <a:off x="457200" y="6019800"/>
            <a:ext cx="1905000" cy="457200"/>
          </a:xfrm>
        </p:spPr>
        <p:txBody>
          <a:bodyPr/>
          <a:lstStyle>
            <a:lvl1pPr>
              <a:defRPr/>
            </a:lvl1pPr>
          </a:lstStyle>
          <a:p>
            <a:endParaRPr lang="es-ES" altLang="es-MX"/>
          </a:p>
        </p:txBody>
      </p:sp>
      <p:sp>
        <p:nvSpPr>
          <p:cNvPr id="5" name="4 Marcador de pie de página"/>
          <p:cNvSpPr>
            <a:spLocks noGrp="1"/>
          </p:cNvSpPr>
          <p:nvPr>
            <p:ph type="ftr" sz="quarter" idx="11"/>
          </p:nvPr>
        </p:nvSpPr>
        <p:spPr>
          <a:xfrm>
            <a:off x="3124200" y="6019800"/>
            <a:ext cx="2895600" cy="457200"/>
          </a:xfrm>
        </p:spPr>
        <p:txBody>
          <a:bodyPr/>
          <a:lstStyle>
            <a:lvl1pPr>
              <a:defRPr/>
            </a:lvl1pPr>
          </a:lstStyle>
          <a:p>
            <a:endParaRPr lang="es-ES" altLang="es-MX"/>
          </a:p>
        </p:txBody>
      </p:sp>
      <p:sp>
        <p:nvSpPr>
          <p:cNvPr id="6" name="5 Marcador de número de diapositiva"/>
          <p:cNvSpPr>
            <a:spLocks noGrp="1"/>
          </p:cNvSpPr>
          <p:nvPr>
            <p:ph type="sldNum" sz="quarter" idx="12"/>
          </p:nvPr>
        </p:nvSpPr>
        <p:spPr>
          <a:xfrm>
            <a:off x="6858000" y="6019800"/>
            <a:ext cx="1905000" cy="457200"/>
          </a:xfrm>
        </p:spPr>
        <p:txBody>
          <a:bodyPr/>
          <a:lstStyle>
            <a:lvl1pPr>
              <a:defRPr/>
            </a:lvl1pPr>
          </a:lstStyle>
          <a:p>
            <a:fld id="{5E2F022E-E503-48FA-924D-304C4EA30415}" type="slidenum">
              <a:rPr lang="es-ES" altLang="es-MX"/>
              <a:pPr/>
              <a:t>‹Nº›</a:t>
            </a:fld>
            <a:endParaRPr lang="es-ES" altLang="es-MX"/>
          </a:p>
        </p:txBody>
      </p:sp>
    </p:spTree>
    <p:extLst>
      <p:ext uri="{BB962C8B-B14F-4D97-AF65-F5344CB8AC3E}">
        <p14:creationId xmlns:p14="http://schemas.microsoft.com/office/powerpoint/2010/main" val="447613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FFC4AC5-132C-4F57-99E6-2947103443B8}" type="datetimeFigureOut">
              <a:rPr lang="es-MX" smtClean="0"/>
              <a:t>02/10/2015</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5F8AED05-4FC1-4D63-8061-9EC207E24B11}"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FFC4AC5-132C-4F57-99E6-2947103443B8}" type="datetimeFigureOut">
              <a:rPr lang="es-MX" smtClean="0"/>
              <a:t>02/10/2015</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5F8AED05-4FC1-4D63-8061-9EC207E24B11}" type="slidenum">
              <a:rPr lang="es-MX" smtClean="0"/>
              <a:t>‹Nº›</a:t>
            </a:fld>
            <a:endParaRPr lang="es-MX"/>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FFC4AC5-132C-4F57-99E6-2947103443B8}" type="datetimeFigureOut">
              <a:rPr lang="es-MX" smtClean="0"/>
              <a:t>02/10/2015</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5F8AED05-4FC1-4D63-8061-9EC207E24B11}"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FFC4AC5-132C-4F57-99E6-2947103443B8}" type="datetimeFigureOut">
              <a:rPr lang="es-MX" smtClean="0"/>
              <a:t>02/10/2015</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5F8AED05-4FC1-4D63-8061-9EC207E24B11}"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FFC4AC5-132C-4F57-99E6-2947103443B8}" type="datetimeFigureOut">
              <a:rPr lang="es-MX" smtClean="0"/>
              <a:t>02/10/2015</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5F8AED05-4FC1-4D63-8061-9EC207E24B11}"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7FFC4AC5-132C-4F57-99E6-2947103443B8}" type="datetimeFigureOut">
              <a:rPr lang="es-MX" smtClean="0"/>
              <a:t>02/10/2015</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5F8AED05-4FC1-4D63-8061-9EC207E24B11}" type="slidenum">
              <a:rPr lang="es-MX" smtClean="0"/>
              <a:t>‹Nº›</a:t>
            </a:fld>
            <a:endParaRPr lang="es-MX"/>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FFC4AC5-132C-4F57-99E6-2947103443B8}" type="datetimeFigureOut">
              <a:rPr lang="es-MX" smtClean="0"/>
              <a:t>02/10/2015</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5F8AED05-4FC1-4D63-8061-9EC207E24B11}"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7FFC4AC5-132C-4F57-99E6-2947103443B8}" type="datetimeFigureOut">
              <a:rPr lang="es-MX" smtClean="0"/>
              <a:t>02/10/2015</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5F8AED05-4FC1-4D63-8061-9EC207E24B11}" type="slidenum">
              <a:rPr lang="es-MX" smtClean="0"/>
              <a:t>‹Nº›</a:t>
            </a:fld>
            <a:endParaRPr lang="es-MX"/>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FFC4AC5-132C-4F57-99E6-2947103443B8}" type="datetimeFigureOut">
              <a:rPr lang="es-MX" smtClean="0"/>
              <a:t>02/10/2015</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MX"/>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F8AED05-4FC1-4D63-8061-9EC207E24B11}" type="slidenum">
              <a:rPr lang="es-MX" smtClean="0"/>
              <a:t>‹Nº›</a:t>
            </a:fld>
            <a:endParaRPr lang="es-MX"/>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5.v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vmlDrawing" Target="../drawings/vmlDrawing6.vml"/><Relationship Id="rId4" Type="http://schemas.openxmlformats.org/officeDocument/2006/relationships/image" Target="../media/image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8.png"/></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323528" y="260649"/>
            <a:ext cx="8229600" cy="2664296"/>
          </a:xfrm>
          <a:prstGeom prst="rect">
            <a:avLst/>
          </a:prstGeom>
        </p:spPr>
        <p:txBody>
          <a:bodyPr vert="horz" lIns="91440" tIns="45720" rIns="91440" bIns="45720" rtlCol="0">
            <a:normAutofit fontScale="925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marR="0" lvl="0" indent="0" algn="r" defTabSz="914400" rtl="0" eaLnBrk="1" fontAlgn="auto" latinLnBrk="0" hangingPunct="1">
              <a:lnSpc>
                <a:spcPct val="120000"/>
              </a:lnSpc>
              <a:spcBef>
                <a:spcPct val="20000"/>
              </a:spcBef>
              <a:spcAft>
                <a:spcPts val="0"/>
              </a:spcAft>
              <a:buClr>
                <a:srgbClr val="4F81BD"/>
              </a:buClr>
              <a:buSzTx/>
              <a:buFont typeface="Arial" pitchFamily="34" charset="0"/>
              <a:buNone/>
              <a:tabLst/>
              <a:defRPr/>
            </a:pP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UNIVERSIDAD AUTÓNOMA DEL ESTADO DE MÉXICO </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FACULTAD DE QUÍMICA</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P.E.L: INGENIERO QUÍMICO</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U.A: </a:t>
            </a: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Principios de los Procesos Químicos</a:t>
            </a:r>
            <a:endPar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endParaRPr>
          </a:p>
          <a:p>
            <a:pPr marL="0" marR="0" lvl="0" indent="0" algn="l" defTabSz="914400" rtl="0" eaLnBrk="1" fontAlgn="auto" latinLnBrk="0" hangingPunct="1">
              <a:lnSpc>
                <a:spcPct val="100000"/>
              </a:lnSpc>
              <a:spcBef>
                <a:spcPct val="20000"/>
              </a:spcBef>
              <a:spcAft>
                <a:spcPts val="0"/>
              </a:spcAft>
              <a:buClr>
                <a:srgbClr val="4F81BD"/>
              </a:buClr>
              <a:buSzTx/>
              <a:buFont typeface="Arial" pitchFamily="34" charset="0"/>
              <a:buNone/>
              <a:tabLst/>
              <a:defRPr/>
            </a:pPr>
            <a:endParaRPr kumimoji="0" lang="es-MX" sz="2200" b="0" i="0" u="none" strike="noStrike" kern="1200" cap="none" spc="0" normalizeH="0" baseline="0" noProof="0" dirty="0">
              <a:ln>
                <a:noFill/>
              </a:ln>
              <a:solidFill>
                <a:sysClr val="windowText" lastClr="000000"/>
              </a:solidFill>
              <a:effectLst/>
              <a:uLnTx/>
              <a:uFillTx/>
              <a:latin typeface="Gill Sans MT"/>
              <a:ea typeface="+mn-ea"/>
              <a:cs typeface="+mn-cs"/>
            </a:endParaRPr>
          </a:p>
        </p:txBody>
      </p:sp>
      <p:sp>
        <p:nvSpPr>
          <p:cNvPr id="6" name="5 Rectángulo"/>
          <p:cNvSpPr/>
          <p:nvPr/>
        </p:nvSpPr>
        <p:spPr>
          <a:xfrm>
            <a:off x="683568" y="3140968"/>
            <a:ext cx="7848872" cy="3631763"/>
          </a:xfrm>
          <a:prstGeom prst="rect">
            <a:avLst/>
          </a:prstGeom>
        </p:spPr>
        <p:txBody>
          <a:bodyPr wrap="square">
            <a:spAutoFit/>
          </a:bodyPr>
          <a:lstStyle/>
          <a:p>
            <a:pPr algn="ctr"/>
            <a:r>
              <a:rPr lang="es-MX" sz="2400" b="1" u="sng" dirty="0" smtClean="0"/>
              <a:t>Unidad I </a:t>
            </a:r>
            <a:r>
              <a:rPr lang="es-MX" sz="2400" dirty="0"/>
              <a:t>Aplicación de  métodos de cálculo de variables (composiciones, densidad, presión, temperatura) que caracterizan la operación  de los procesos y de las unidades de proceso </a:t>
            </a:r>
            <a:r>
              <a:rPr lang="es-MX" sz="2400" dirty="0" smtClean="0"/>
              <a:t>individuales</a:t>
            </a:r>
          </a:p>
          <a:p>
            <a:pPr algn="ctr"/>
            <a:endParaRPr lang="es-ES" sz="2400" dirty="0" smtClean="0"/>
          </a:p>
          <a:p>
            <a:pPr algn="ctr" fontAlgn="auto">
              <a:spcAft>
                <a:spcPts val="0"/>
              </a:spcAft>
              <a:buClr>
                <a:schemeClr val="accent1">
                  <a:lumMod val="75000"/>
                </a:schemeClr>
              </a:buClr>
              <a:defRPr/>
            </a:pPr>
            <a:r>
              <a:rPr lang="es-MX" altLang="es-MX" i="1" dirty="0" smtClean="0"/>
              <a:t>Material </a:t>
            </a:r>
            <a:r>
              <a:rPr lang="es-MX" altLang="es-MX" i="1" dirty="0"/>
              <a:t>didáctico</a:t>
            </a:r>
          </a:p>
          <a:p>
            <a:pPr algn="ctr" fontAlgn="auto">
              <a:spcAft>
                <a:spcPts val="0"/>
              </a:spcAft>
              <a:buClr>
                <a:schemeClr val="accent1">
                  <a:lumMod val="75000"/>
                </a:schemeClr>
              </a:buClr>
              <a:defRPr/>
            </a:pPr>
            <a:r>
              <a:rPr lang="es-MX" altLang="es-MX" i="1" dirty="0"/>
              <a:t>Modalidad: Solo visión </a:t>
            </a:r>
            <a:r>
              <a:rPr lang="es-MX" altLang="es-MX" i="1" dirty="0" err="1"/>
              <a:t>proyectable</a:t>
            </a:r>
            <a:r>
              <a:rPr lang="es-MX" altLang="es-MX" i="1" dirty="0"/>
              <a:t> (diapositivas)</a:t>
            </a:r>
          </a:p>
          <a:p>
            <a:pPr algn="ctr"/>
            <a:endParaRPr lang="es-MX" b="1" u="sng" dirty="0"/>
          </a:p>
          <a:p>
            <a:pPr algn="ctr"/>
            <a:r>
              <a:rPr lang="es-MX" dirty="0" smtClean="0"/>
              <a:t>            </a:t>
            </a:r>
            <a:r>
              <a:rPr lang="es-MX" altLang="es-MX" dirty="0"/>
              <a:t>Responsable de la Elaboración:</a:t>
            </a:r>
          </a:p>
          <a:p>
            <a:pPr algn="ctr"/>
            <a:r>
              <a:rPr lang="es-MX" dirty="0"/>
              <a:t>            </a:t>
            </a:r>
            <a:r>
              <a:rPr lang="es-MX" dirty="0" smtClean="0"/>
              <a:t>M en C José Francisco Barrera Pichardo</a:t>
            </a:r>
            <a:endParaRPr lang="es-MX" sz="2000" dirty="0"/>
          </a:p>
          <a:p>
            <a:r>
              <a:rPr lang="es-MX" sz="2000" dirty="0" smtClean="0"/>
              <a:t> </a:t>
            </a:r>
            <a:r>
              <a:rPr lang="es-MX" sz="2000" dirty="0"/>
              <a:t>Septiembre de </a:t>
            </a:r>
            <a:r>
              <a:rPr lang="es-MX" sz="2000" dirty="0" smtClean="0"/>
              <a:t>2015</a:t>
            </a:r>
            <a:endParaRPr lang="es-MX" sz="2000" dirty="0"/>
          </a:p>
        </p:txBody>
      </p:sp>
      <p:pic>
        <p:nvPicPr>
          <p:cNvPr id="7" name="Picture 3"/>
          <p:cNvPicPr>
            <a:picLocks noChangeAspect="1"/>
          </p:cNvPicPr>
          <p:nvPr/>
        </p:nvPicPr>
        <p:blipFill>
          <a:blip r:embed="rId2"/>
          <a:stretch>
            <a:fillRect/>
          </a:stretch>
        </p:blipFill>
        <p:spPr>
          <a:xfrm>
            <a:off x="1354768" y="1122465"/>
            <a:ext cx="2046132" cy="1802004"/>
          </a:xfrm>
          <a:prstGeom prst="rect">
            <a:avLst/>
          </a:prstGeom>
        </p:spPr>
      </p:pic>
    </p:spTree>
    <p:extLst>
      <p:ext uri="{BB962C8B-B14F-4D97-AF65-F5344CB8AC3E}">
        <p14:creationId xmlns:p14="http://schemas.microsoft.com/office/powerpoint/2010/main" val="1144520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idx="1"/>
          </p:nvPr>
        </p:nvSpPr>
        <p:spPr>
          <a:xfrm>
            <a:off x="457200" y="1268413"/>
            <a:ext cx="8229600" cy="4840287"/>
          </a:xfrm>
          <a:ln>
            <a:solidFill>
              <a:srgbClr val="009900"/>
            </a:solidFill>
            <a:miter lim="800000"/>
            <a:headEnd/>
            <a:tailEnd/>
          </a:ln>
        </p:spPr>
        <p:txBody>
          <a:bodyPr/>
          <a:lstStyle/>
          <a:p>
            <a:pPr>
              <a:lnSpc>
                <a:spcPct val="90000"/>
              </a:lnSpc>
              <a:buClr>
                <a:srgbClr val="D05400"/>
              </a:buClr>
              <a:buFont typeface="Wingdings" pitchFamily="2" charset="2"/>
              <a:buChar char="ü"/>
            </a:pPr>
            <a:r>
              <a:rPr lang="es-MX" altLang="es-MX" sz="2300" b="1">
                <a:latin typeface="Arial" charset="0"/>
              </a:rPr>
              <a:t>De acuerdo a sus características internas pueden ser:</a:t>
            </a:r>
          </a:p>
          <a:p>
            <a:pPr>
              <a:lnSpc>
                <a:spcPct val="90000"/>
              </a:lnSpc>
              <a:buClr>
                <a:srgbClr val="D05400"/>
              </a:buClr>
              <a:buFont typeface="Wingdings" pitchFamily="2" charset="2"/>
              <a:buNone/>
            </a:pPr>
            <a:r>
              <a:rPr lang="es-MX" altLang="es-MX" sz="2300" b="1">
                <a:latin typeface="Arial" charset="0"/>
              </a:rPr>
              <a:t>	</a:t>
            </a:r>
            <a:r>
              <a:rPr lang="es-MX" altLang="es-MX" sz="2300" b="1" i="1">
                <a:solidFill>
                  <a:schemeClr val="tx2"/>
                </a:solidFill>
                <a:effectLst>
                  <a:outerShdw blurRad="38100" dist="38100" dir="2700000" algn="tl">
                    <a:srgbClr val="000000"/>
                  </a:outerShdw>
                </a:effectLst>
                <a:latin typeface="Arial" charset="0"/>
              </a:rPr>
              <a:t>Homogéneos</a:t>
            </a:r>
            <a:r>
              <a:rPr lang="es-MX" altLang="es-MX" sz="2300" b="1">
                <a:solidFill>
                  <a:schemeClr val="tx2"/>
                </a:solidFill>
                <a:effectLst>
                  <a:outerShdw blurRad="38100" dist="38100" dir="2700000" algn="tl">
                    <a:srgbClr val="000000"/>
                  </a:outerShdw>
                </a:effectLst>
                <a:latin typeface="Arial" charset="0"/>
              </a:rPr>
              <a:t> </a:t>
            </a:r>
            <a:r>
              <a:rPr lang="es-MX" altLang="es-MX" sz="2300" b="1">
                <a:solidFill>
                  <a:srgbClr val="006600"/>
                </a:solidFill>
                <a:effectLst>
                  <a:outerShdw blurRad="38100" dist="38100" dir="2700000" algn="tl">
                    <a:srgbClr val="000000"/>
                  </a:outerShdw>
                </a:effectLst>
                <a:latin typeface="Arial" charset="0"/>
                <a:sym typeface="Symbol" pitchFamily="18" charset="2"/>
              </a:rPr>
              <a:t>  </a:t>
            </a:r>
            <a:r>
              <a:rPr lang="es-MX" altLang="es-MX" sz="2300" b="1">
                <a:latin typeface="Arial" charset="0"/>
                <a:sym typeface="Symbol" pitchFamily="18" charset="2"/>
              </a:rPr>
              <a:t>Cuando presentan las mismas 			  	características en todos sus puntos</a:t>
            </a:r>
          </a:p>
          <a:p>
            <a:pPr>
              <a:lnSpc>
                <a:spcPct val="90000"/>
              </a:lnSpc>
              <a:buClr>
                <a:srgbClr val="D05400"/>
              </a:buClr>
              <a:buFont typeface="Wingdings" pitchFamily="2" charset="2"/>
              <a:buNone/>
            </a:pPr>
            <a:r>
              <a:rPr lang="es-MX" altLang="es-MX" sz="2300" b="1">
                <a:latin typeface="Arial" charset="0"/>
                <a:sym typeface="Symbol" pitchFamily="18" charset="2"/>
              </a:rPr>
              <a:t>	</a:t>
            </a:r>
            <a:r>
              <a:rPr lang="es-MX" altLang="es-MX" sz="2300" b="1" i="1">
                <a:solidFill>
                  <a:schemeClr val="tx2"/>
                </a:solidFill>
                <a:effectLst>
                  <a:outerShdw blurRad="38100" dist="38100" dir="2700000" algn="tl">
                    <a:srgbClr val="000000"/>
                  </a:outerShdw>
                </a:effectLst>
                <a:latin typeface="Arial" charset="0"/>
                <a:sym typeface="Symbol" pitchFamily="18" charset="2"/>
              </a:rPr>
              <a:t>Heterogéneos</a:t>
            </a:r>
            <a:r>
              <a:rPr lang="es-MX" altLang="es-MX" sz="2300" b="1" i="1">
                <a:effectLst>
                  <a:outerShdw blurRad="38100" dist="38100" dir="2700000" algn="tl">
                    <a:srgbClr val="000000"/>
                  </a:outerShdw>
                </a:effectLst>
                <a:latin typeface="Arial" charset="0"/>
                <a:sym typeface="Symbol" pitchFamily="18" charset="2"/>
              </a:rPr>
              <a:t> </a:t>
            </a:r>
            <a:r>
              <a:rPr lang="es-MX" altLang="es-MX" sz="2300" b="1">
                <a:solidFill>
                  <a:srgbClr val="006600"/>
                </a:solidFill>
                <a:effectLst>
                  <a:outerShdw blurRad="38100" dist="38100" dir="2700000" algn="tl">
                    <a:srgbClr val="000000"/>
                  </a:outerShdw>
                </a:effectLst>
                <a:latin typeface="Arial" charset="0"/>
                <a:sym typeface="Symbol" pitchFamily="18" charset="2"/>
              </a:rPr>
              <a:t></a:t>
            </a:r>
            <a:r>
              <a:rPr lang="es-MX" altLang="es-MX" sz="2300" b="1">
                <a:effectLst>
                  <a:outerShdw blurRad="38100" dist="38100" dir="2700000" algn="tl">
                    <a:srgbClr val="000000"/>
                  </a:outerShdw>
                </a:effectLst>
                <a:latin typeface="Arial" charset="0"/>
                <a:sym typeface="Symbol" pitchFamily="18" charset="2"/>
              </a:rPr>
              <a:t> </a:t>
            </a:r>
            <a:r>
              <a:rPr lang="es-MX" altLang="es-MX" sz="2300" b="1">
                <a:latin typeface="Arial" charset="0"/>
                <a:sym typeface="Symbol" pitchFamily="18" charset="2"/>
              </a:rPr>
              <a:t>Cuando no presentan las 	mismas 			características en sus puntos y están 			formados por partes homogéneas 			separadas entre sí por superficies de 			discontinuidad</a:t>
            </a:r>
          </a:p>
          <a:p>
            <a:pPr algn="just">
              <a:lnSpc>
                <a:spcPct val="90000"/>
              </a:lnSpc>
              <a:buClr>
                <a:srgbClr val="D05400"/>
              </a:buClr>
              <a:buFont typeface="Wingdings" pitchFamily="2" charset="2"/>
              <a:buNone/>
            </a:pPr>
            <a:r>
              <a:rPr lang="es-MX" altLang="es-MX" sz="2300" b="1">
                <a:latin typeface="Arial" charset="0"/>
                <a:sym typeface="Symbol" pitchFamily="18" charset="2"/>
              </a:rPr>
              <a:t>	Cada parte homogénea de un sistema heterogéneo recibe el nombre de </a:t>
            </a:r>
            <a:r>
              <a:rPr lang="es-MX" altLang="es-MX" sz="2300" b="1" i="1">
                <a:solidFill>
                  <a:schemeClr val="tx2"/>
                </a:solidFill>
                <a:effectLst>
                  <a:outerShdw blurRad="38100" dist="38100" dir="2700000" algn="tl">
                    <a:srgbClr val="000000"/>
                  </a:outerShdw>
                </a:effectLst>
                <a:latin typeface="Arial" charset="0"/>
                <a:sym typeface="Symbol" pitchFamily="18" charset="2"/>
              </a:rPr>
              <a:t>fase</a:t>
            </a:r>
            <a:r>
              <a:rPr lang="es-MX" altLang="es-MX" sz="2300" b="1">
                <a:solidFill>
                  <a:schemeClr val="tx2"/>
                </a:solidFill>
                <a:latin typeface="Arial" charset="0"/>
                <a:sym typeface="Symbol" pitchFamily="18" charset="2"/>
              </a:rPr>
              <a:t> </a:t>
            </a:r>
            <a:r>
              <a:rPr lang="es-MX" altLang="es-MX" sz="2300" b="1">
                <a:latin typeface="Arial" charset="0"/>
                <a:sym typeface="Symbol" pitchFamily="18" charset="2"/>
              </a:rPr>
              <a:t>y la superficie de separación entre las fases homogéneas se llama </a:t>
            </a:r>
            <a:r>
              <a:rPr lang="es-MX" altLang="es-MX" sz="2300" b="1" i="1">
                <a:solidFill>
                  <a:schemeClr val="tx2"/>
                </a:solidFill>
                <a:effectLst>
                  <a:outerShdw blurRad="38100" dist="38100" dir="2700000" algn="tl">
                    <a:srgbClr val="000000"/>
                  </a:outerShdw>
                </a:effectLst>
                <a:latin typeface="Arial" charset="0"/>
                <a:sym typeface="Symbol" pitchFamily="18" charset="2"/>
              </a:rPr>
              <a:t>interfase.</a:t>
            </a:r>
          </a:p>
          <a:p>
            <a:pPr algn="just">
              <a:lnSpc>
                <a:spcPct val="90000"/>
              </a:lnSpc>
              <a:buClr>
                <a:srgbClr val="D05400"/>
              </a:buClr>
              <a:buFont typeface="Wingdings" pitchFamily="2" charset="2"/>
              <a:buNone/>
            </a:pPr>
            <a:r>
              <a:rPr lang="es-MX" altLang="es-MX" sz="2300" b="1">
                <a:latin typeface="Arial" charset="0"/>
                <a:sym typeface="Symbol" pitchFamily="18" charset="2"/>
              </a:rPr>
              <a:t>	Los sistemas heterogéneos son ampliamente usados en operaciones unitarias.</a:t>
            </a:r>
            <a:endParaRPr lang="es-ES" altLang="es-MX" sz="2300" b="1">
              <a:latin typeface="Arial" charset="0"/>
              <a:sym typeface="Symbol" pitchFamily="18" charset="2"/>
            </a:endParaRPr>
          </a:p>
        </p:txBody>
      </p:sp>
      <p:sp>
        <p:nvSpPr>
          <p:cNvPr id="5" name="5 Marcador de número de diapositiva"/>
          <p:cNvSpPr>
            <a:spLocks noGrp="1"/>
          </p:cNvSpPr>
          <p:nvPr>
            <p:ph type="sldNum" sz="quarter" idx="12"/>
          </p:nvPr>
        </p:nvSpPr>
        <p:spPr/>
        <p:txBody>
          <a:bodyPr/>
          <a:lstStyle/>
          <a:p>
            <a:fld id="{323078B4-BEA4-4C49-8A7A-391913F41696}" type="slidenum">
              <a:rPr lang="es-ES" altLang="es-MX"/>
              <a:pPr/>
              <a:t>10</a:t>
            </a:fld>
            <a:endParaRPr lang="es-ES" altLang="es-MX"/>
          </a:p>
        </p:txBody>
      </p:sp>
      <p:sp>
        <p:nvSpPr>
          <p:cNvPr id="9221" name="Text Box 5"/>
          <p:cNvSpPr txBox="1">
            <a:spLocks noChangeArrowheads="1"/>
          </p:cNvSpPr>
          <p:nvPr/>
        </p:nvSpPr>
        <p:spPr bwMode="auto">
          <a:xfrm>
            <a:off x="663575" y="542925"/>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77825" indent="-377825"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lgn="just">
              <a:spcBef>
                <a:spcPct val="20000"/>
              </a:spcBef>
            </a:pPr>
            <a:endParaRPr lang="es-MX" altLang="es-MX" sz="2000">
              <a:latin typeface="Arial" charset="0"/>
            </a:endParaRPr>
          </a:p>
        </p:txBody>
      </p:sp>
      <p:sp>
        <p:nvSpPr>
          <p:cNvPr id="9222" name="Text Box 6"/>
          <p:cNvSpPr txBox="1">
            <a:spLocks noChangeArrowheads="1"/>
          </p:cNvSpPr>
          <p:nvPr/>
        </p:nvSpPr>
        <p:spPr bwMode="auto">
          <a:xfrm>
            <a:off x="735013" y="533400"/>
            <a:ext cx="513238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77825" indent="-377825"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lgn="just">
              <a:spcBef>
                <a:spcPct val="20000"/>
              </a:spcBef>
            </a:pPr>
            <a:r>
              <a:rPr lang="es-MX" altLang="es-MX" sz="2800">
                <a:solidFill>
                  <a:schemeClr val="tx2"/>
                </a:solidFill>
                <a:effectLst>
                  <a:outerShdw blurRad="38100" dist="38100" dir="2700000" algn="tl">
                    <a:srgbClr val="000000"/>
                  </a:outerShdw>
                </a:effectLst>
                <a:latin typeface="Arial" charset="0"/>
              </a:rPr>
              <a:t>Clasificación de los sistemas</a:t>
            </a:r>
          </a:p>
        </p:txBody>
      </p:sp>
    </p:spTree>
    <p:extLst>
      <p:ext uri="{BB962C8B-B14F-4D97-AF65-F5344CB8AC3E}">
        <p14:creationId xmlns:p14="http://schemas.microsoft.com/office/powerpoint/2010/main" val="698465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685800" y="685800"/>
            <a:ext cx="7772400" cy="1066800"/>
          </a:xfrm>
        </p:spPr>
        <p:txBody>
          <a:bodyPr>
            <a:normAutofit fontScale="90000"/>
          </a:bodyPr>
          <a:lstStyle/>
          <a:p>
            <a:r>
              <a:rPr lang="es-MX" altLang="es-MX" sz="2200" b="1">
                <a:effectLst>
                  <a:outerShdw blurRad="38100" dist="38100" dir="2700000" algn="tl">
                    <a:srgbClr val="000000"/>
                  </a:outerShdw>
                </a:effectLst>
                <a:latin typeface="Arial" charset="0"/>
              </a:rPr>
              <a:t>Variables: </a:t>
            </a:r>
            <a:r>
              <a:rPr lang="es-MX" altLang="es-MX" sz="2200" b="1">
                <a:latin typeface="Arial" charset="0"/>
              </a:rPr>
              <a:t>Propiedades o características inherentes a un sistema que califican su estado actual. Desde el punto de vista de aplicación a los sistemas las variables se clasifican en:</a:t>
            </a:r>
            <a:endParaRPr lang="es-ES" altLang="es-MX" sz="2200" b="1">
              <a:latin typeface="Arial" charset="0"/>
            </a:endParaRPr>
          </a:p>
        </p:txBody>
      </p:sp>
      <p:sp>
        <p:nvSpPr>
          <p:cNvPr id="82947" name="Rectangle 3"/>
          <p:cNvSpPr>
            <a:spLocks noGrp="1" noChangeArrowheads="1"/>
          </p:cNvSpPr>
          <p:nvPr>
            <p:ph sz="half" idx="1"/>
          </p:nvPr>
        </p:nvSpPr>
        <p:spPr>
          <a:xfrm>
            <a:off x="685800" y="1828800"/>
            <a:ext cx="3276600" cy="4572000"/>
          </a:xfrm>
          <a:ln>
            <a:solidFill>
              <a:srgbClr val="006600"/>
            </a:solidFill>
            <a:miter lim="800000"/>
            <a:headEnd/>
            <a:tailEnd/>
          </a:ln>
        </p:spPr>
        <p:txBody>
          <a:bodyPr/>
          <a:lstStyle/>
          <a:p>
            <a:pPr>
              <a:buClr>
                <a:srgbClr val="008000"/>
              </a:buClr>
              <a:buFont typeface="Wingdings" pitchFamily="2" charset="2"/>
              <a:buChar char="Ø"/>
            </a:pPr>
            <a:r>
              <a:rPr lang="es-MX" altLang="es-MX" sz="2200" b="1" i="1">
                <a:solidFill>
                  <a:schemeClr val="tx2"/>
                </a:solidFill>
                <a:effectLst>
                  <a:outerShdw blurRad="38100" dist="38100" dir="2700000" algn="tl">
                    <a:srgbClr val="000000"/>
                  </a:outerShdw>
                </a:effectLst>
                <a:latin typeface="Arial" charset="0"/>
              </a:rPr>
              <a:t>Intensivas.</a:t>
            </a:r>
            <a:r>
              <a:rPr lang="es-MX" altLang="es-MX" sz="2200" b="1">
                <a:latin typeface="Arial" charset="0"/>
              </a:rPr>
              <a:t> Son independientes  relativamente de la cantidad de materia. Califican al estado actual de un sistema (densidad, presión, temperatura, volumen específico, entalpía específica, etc.)</a:t>
            </a:r>
            <a:endParaRPr lang="es-ES" altLang="es-MX" sz="2200"/>
          </a:p>
        </p:txBody>
      </p:sp>
      <p:sp>
        <p:nvSpPr>
          <p:cNvPr id="82948" name="Rectangle 4"/>
          <p:cNvSpPr>
            <a:spLocks noGrp="1" noChangeArrowheads="1"/>
          </p:cNvSpPr>
          <p:nvPr>
            <p:ph sz="half" idx="2"/>
          </p:nvPr>
        </p:nvSpPr>
        <p:spPr>
          <a:xfrm>
            <a:off x="4114800" y="1828800"/>
            <a:ext cx="4343400" cy="4572000"/>
          </a:xfrm>
          <a:ln>
            <a:solidFill>
              <a:srgbClr val="006600"/>
            </a:solidFill>
            <a:miter lim="800000"/>
            <a:headEnd/>
            <a:tailEnd/>
          </a:ln>
        </p:spPr>
        <p:txBody>
          <a:bodyPr/>
          <a:lstStyle/>
          <a:p>
            <a:pPr>
              <a:spcBef>
                <a:spcPct val="0"/>
              </a:spcBef>
              <a:buClr>
                <a:srgbClr val="008000"/>
              </a:buClr>
              <a:buFont typeface="Wingdings" pitchFamily="2" charset="2"/>
              <a:buChar char="Ø"/>
            </a:pPr>
            <a:r>
              <a:rPr lang="es-MX" altLang="es-MX" sz="2200" b="1" i="1">
                <a:solidFill>
                  <a:schemeClr val="tx2"/>
                </a:solidFill>
                <a:effectLst>
                  <a:outerShdw blurRad="38100" dist="38100" dir="2700000" algn="tl">
                    <a:srgbClr val="000000"/>
                  </a:outerShdw>
                </a:effectLst>
                <a:latin typeface="Arial" charset="0"/>
              </a:rPr>
              <a:t>Extensivas.</a:t>
            </a:r>
            <a:r>
              <a:rPr lang="es-MX" altLang="es-MX" sz="2200" b="1" i="1">
                <a:effectLst>
                  <a:outerShdw blurRad="38100" dist="38100" dir="2700000" algn="tl">
                    <a:srgbClr val="000000"/>
                  </a:outerShdw>
                </a:effectLst>
                <a:latin typeface="Arial" charset="0"/>
              </a:rPr>
              <a:t> </a:t>
            </a:r>
            <a:r>
              <a:rPr lang="es-MX" altLang="es-MX" sz="2200" b="1" i="1">
                <a:latin typeface="Arial" charset="0"/>
              </a:rPr>
              <a:t>D</a:t>
            </a:r>
            <a:r>
              <a:rPr lang="es-MX" altLang="es-MX" sz="2200" b="1">
                <a:latin typeface="Arial" charset="0"/>
              </a:rPr>
              <a:t>ependen de la cantidad de materia. Califican al tamaño del sistema (masa, volumen, energía interna, energía cinética, entalpía, etc.)</a:t>
            </a:r>
          </a:p>
          <a:p>
            <a:pPr>
              <a:spcBef>
                <a:spcPct val="0"/>
              </a:spcBef>
              <a:buFont typeface="Wingdings" pitchFamily="2" charset="2"/>
              <a:buNone/>
            </a:pPr>
            <a:r>
              <a:rPr lang="es-MX" altLang="es-MX" sz="2200" b="1">
                <a:latin typeface="Arial" charset="0"/>
              </a:rPr>
              <a:t>	Todas las variables, intensivas o extensivas requieren de una cuantificación, es decir, de una medición que permita su valoración en términos comparativos.</a:t>
            </a:r>
          </a:p>
          <a:p>
            <a:endParaRPr lang="es-ES" altLang="es-MX"/>
          </a:p>
        </p:txBody>
      </p:sp>
      <p:sp>
        <p:nvSpPr>
          <p:cNvPr id="5" name="6 Marcador de número de diapositiva"/>
          <p:cNvSpPr>
            <a:spLocks noGrp="1"/>
          </p:cNvSpPr>
          <p:nvPr>
            <p:ph type="sldNum" sz="quarter" idx="12"/>
          </p:nvPr>
        </p:nvSpPr>
        <p:spPr/>
        <p:txBody>
          <a:bodyPr/>
          <a:lstStyle/>
          <a:p>
            <a:fld id="{03166D4F-FAED-4081-97A4-16ED86BF1BAD}" type="slidenum">
              <a:rPr lang="es-ES" altLang="es-MX"/>
              <a:pPr/>
              <a:t>11</a:t>
            </a:fld>
            <a:endParaRPr lang="es-ES" altLang="es-MX"/>
          </a:p>
        </p:txBody>
      </p:sp>
    </p:spTree>
    <p:extLst>
      <p:ext uri="{BB962C8B-B14F-4D97-AF65-F5344CB8AC3E}">
        <p14:creationId xmlns:p14="http://schemas.microsoft.com/office/powerpoint/2010/main" val="35979947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533400" y="457200"/>
            <a:ext cx="8077200" cy="609600"/>
          </a:xfrm>
          <a:ln>
            <a:solidFill>
              <a:srgbClr val="006600"/>
            </a:solidFill>
            <a:miter lim="800000"/>
            <a:headEnd/>
            <a:tailEnd/>
          </a:ln>
        </p:spPr>
        <p:txBody>
          <a:bodyPr/>
          <a:lstStyle/>
          <a:p>
            <a:r>
              <a:rPr lang="es-MX" altLang="es-MX" sz="2800">
                <a:effectLst>
                  <a:outerShdw blurRad="38100" dist="38100" dir="2700000" algn="tl">
                    <a:srgbClr val="000000"/>
                  </a:outerShdw>
                </a:effectLst>
                <a:latin typeface="Arial" charset="0"/>
              </a:rPr>
              <a:t>Medición de las variables</a:t>
            </a:r>
            <a:endParaRPr lang="es-ES" altLang="es-MX" sz="2800">
              <a:effectLst>
                <a:outerShdw blurRad="38100" dist="38100" dir="2700000" algn="tl">
                  <a:srgbClr val="000000"/>
                </a:outerShdw>
              </a:effectLst>
              <a:latin typeface="Arial" charset="0"/>
            </a:endParaRPr>
          </a:p>
        </p:txBody>
      </p:sp>
      <p:sp>
        <p:nvSpPr>
          <p:cNvPr id="136195" name="Rectangle 3"/>
          <p:cNvSpPr>
            <a:spLocks noGrp="1" noChangeArrowheads="1"/>
          </p:cNvSpPr>
          <p:nvPr>
            <p:ph idx="1"/>
          </p:nvPr>
        </p:nvSpPr>
        <p:spPr>
          <a:xfrm>
            <a:off x="533400" y="1295400"/>
            <a:ext cx="8153400" cy="5105400"/>
          </a:xfrm>
          <a:ln>
            <a:solidFill>
              <a:srgbClr val="006600"/>
            </a:solidFill>
            <a:miter lim="800000"/>
            <a:headEnd/>
            <a:tailEnd/>
          </a:ln>
        </p:spPr>
        <p:txBody>
          <a:bodyPr>
            <a:normAutofit/>
          </a:bodyPr>
          <a:lstStyle/>
          <a:p>
            <a:pPr marL="0" indent="0">
              <a:lnSpc>
                <a:spcPct val="90000"/>
              </a:lnSpc>
              <a:buFontTx/>
              <a:buNone/>
            </a:pPr>
            <a:r>
              <a:rPr lang="es-MX" altLang="es-MX" sz="2400" b="1" i="1">
                <a:solidFill>
                  <a:schemeClr val="tx2"/>
                </a:solidFill>
                <a:effectLst>
                  <a:outerShdw blurRad="38100" dist="38100" dir="2700000" algn="tl">
                    <a:srgbClr val="000000"/>
                  </a:outerShdw>
                </a:effectLst>
                <a:latin typeface="Arial" charset="0"/>
              </a:rPr>
              <a:t>Magnitudes:</a:t>
            </a:r>
            <a:r>
              <a:rPr lang="es-MX" altLang="es-MX" sz="2400" b="1" i="1">
                <a:effectLst>
                  <a:outerShdw blurRad="38100" dist="38100" dir="2700000" algn="tl">
                    <a:srgbClr val="000000"/>
                  </a:outerShdw>
                </a:effectLst>
                <a:latin typeface="Arial" charset="0"/>
              </a:rPr>
              <a:t> </a:t>
            </a:r>
            <a:r>
              <a:rPr lang="es-MX" altLang="es-MX" sz="2400" b="1">
                <a:latin typeface="Arial" charset="0"/>
              </a:rPr>
              <a:t>Todas aquéllas variables que son físicamente medibles reciben el nombre genérico de magnitudes (volumen, velocidad, fuerza, peso específico, densidad, área, etc.)</a:t>
            </a:r>
          </a:p>
          <a:p>
            <a:pPr marL="0" indent="0">
              <a:lnSpc>
                <a:spcPct val="90000"/>
              </a:lnSpc>
              <a:buFontTx/>
              <a:buNone/>
            </a:pPr>
            <a:endParaRPr lang="es-MX" altLang="es-MX" sz="2400" b="1">
              <a:latin typeface="Arial" charset="0"/>
            </a:endParaRPr>
          </a:p>
          <a:p>
            <a:pPr marL="0" indent="0">
              <a:lnSpc>
                <a:spcPct val="90000"/>
              </a:lnSpc>
              <a:buFontTx/>
              <a:buNone/>
            </a:pPr>
            <a:r>
              <a:rPr lang="es-MX" altLang="es-MX" sz="2400" b="1" i="1">
                <a:solidFill>
                  <a:schemeClr val="tx2"/>
                </a:solidFill>
                <a:effectLst>
                  <a:outerShdw blurRad="38100" dist="38100" dir="2700000" algn="tl">
                    <a:srgbClr val="000000"/>
                  </a:outerShdw>
                </a:effectLst>
                <a:latin typeface="Arial" charset="0"/>
              </a:rPr>
              <a:t>Dimensiones:</a:t>
            </a:r>
            <a:r>
              <a:rPr lang="es-MX" altLang="es-MX" sz="2400" b="1" i="1">
                <a:effectLst>
                  <a:outerShdw blurRad="38100" dist="38100" dir="2700000" algn="tl">
                    <a:srgbClr val="000000"/>
                  </a:outerShdw>
                </a:effectLst>
                <a:latin typeface="Arial" charset="0"/>
              </a:rPr>
              <a:t> </a:t>
            </a:r>
            <a:r>
              <a:rPr lang="es-MX" altLang="es-MX" sz="2400" b="1">
                <a:latin typeface="Arial" charset="0"/>
              </a:rPr>
              <a:t>Es una propiedad que puede ser medida, tal como longitud, tiempo, masa, temperatura, o calculada multiplicando o dividiendo otras dimensiones, tal como longitud/tiempo (velocidad) o masa/longitud</a:t>
            </a:r>
            <a:r>
              <a:rPr lang="es-MX" altLang="es-MX" sz="2400" baseline="30000">
                <a:latin typeface="Arial" charset="0"/>
              </a:rPr>
              <a:t>3 </a:t>
            </a:r>
            <a:r>
              <a:rPr lang="es-MX" altLang="es-MX" sz="2400" b="1">
                <a:latin typeface="Arial" charset="0"/>
              </a:rPr>
              <a:t>(densidad).</a:t>
            </a:r>
          </a:p>
          <a:p>
            <a:pPr marL="0" indent="0">
              <a:lnSpc>
                <a:spcPct val="90000"/>
              </a:lnSpc>
              <a:buFontTx/>
              <a:buNone/>
            </a:pPr>
            <a:endParaRPr lang="es-MX" altLang="es-MX" sz="2400" b="1">
              <a:latin typeface="Arial" charset="0"/>
            </a:endParaRPr>
          </a:p>
          <a:p>
            <a:pPr marL="0" indent="0">
              <a:lnSpc>
                <a:spcPct val="90000"/>
              </a:lnSpc>
              <a:buFontTx/>
              <a:buNone/>
            </a:pPr>
            <a:r>
              <a:rPr lang="es-MX" altLang="es-MX" sz="2400" b="1" i="1">
                <a:solidFill>
                  <a:schemeClr val="tx2"/>
                </a:solidFill>
                <a:effectLst>
                  <a:outerShdw blurRad="38100" dist="38100" dir="2700000" algn="tl">
                    <a:srgbClr val="000000"/>
                  </a:outerShdw>
                </a:effectLst>
                <a:latin typeface="Arial" charset="0"/>
              </a:rPr>
              <a:t>Unidades:</a:t>
            </a:r>
            <a:r>
              <a:rPr lang="es-MX" altLang="es-MX" sz="2400" b="1" i="1">
                <a:effectLst>
                  <a:outerShdw blurRad="38100" dist="38100" dir="2700000" algn="tl">
                    <a:srgbClr val="000000"/>
                  </a:outerShdw>
                </a:effectLst>
                <a:latin typeface="Arial" charset="0"/>
              </a:rPr>
              <a:t> </a:t>
            </a:r>
            <a:r>
              <a:rPr lang="es-MX" altLang="es-MX" sz="2400" b="1">
                <a:latin typeface="Arial" charset="0"/>
              </a:rPr>
              <a:t>son la forma de expresar las dimensiones, como pies o centímetros para longitud,  horas o segundos para tiempo.</a:t>
            </a:r>
            <a:r>
              <a:rPr lang="es-MX" altLang="es-MX" sz="2400" b="1" u="sng">
                <a:latin typeface="Arial" charset="0"/>
              </a:rPr>
              <a:t> </a:t>
            </a:r>
            <a:endParaRPr lang="es-ES" altLang="es-MX" sz="2400" b="1" u="sng">
              <a:latin typeface="Arial" charset="0"/>
            </a:endParaRPr>
          </a:p>
        </p:txBody>
      </p:sp>
      <p:sp>
        <p:nvSpPr>
          <p:cNvPr id="5" name="5 Marcador de número de diapositiva"/>
          <p:cNvSpPr>
            <a:spLocks noGrp="1"/>
          </p:cNvSpPr>
          <p:nvPr>
            <p:ph type="sldNum" sz="quarter" idx="12"/>
          </p:nvPr>
        </p:nvSpPr>
        <p:spPr/>
        <p:txBody>
          <a:bodyPr/>
          <a:lstStyle/>
          <a:p>
            <a:fld id="{8FC8C737-4458-43E8-80A9-E3427D85FA58}" type="slidenum">
              <a:rPr lang="es-ES" altLang="es-MX"/>
              <a:pPr/>
              <a:t>12</a:t>
            </a:fld>
            <a:endParaRPr lang="es-ES" altLang="es-MX"/>
          </a:p>
        </p:txBody>
      </p:sp>
      <p:graphicFrame>
        <p:nvGraphicFramePr>
          <p:cNvPr id="136196" name="Object 4"/>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027" name="Ecuación" r:id="rId3" imgW="114120" imgH="215640" progId="Equation.3">
                  <p:embed/>
                </p:oleObj>
              </mc:Choice>
              <mc:Fallback>
                <p:oleObj name="Ecuación" r:id="rId3" imgW="11412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547394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685800" y="457200"/>
            <a:ext cx="8001000" cy="609600"/>
          </a:xfrm>
          <a:ln>
            <a:solidFill>
              <a:srgbClr val="006600"/>
            </a:solidFill>
            <a:miter lim="800000"/>
            <a:headEnd/>
            <a:tailEnd/>
          </a:ln>
        </p:spPr>
        <p:txBody>
          <a:bodyPr/>
          <a:lstStyle/>
          <a:p>
            <a:r>
              <a:rPr lang="es-MX" altLang="es-MX" sz="2800">
                <a:effectLst>
                  <a:outerShdw blurRad="38100" dist="38100" dir="2700000" algn="tl">
                    <a:srgbClr val="000000"/>
                  </a:outerShdw>
                </a:effectLst>
                <a:latin typeface="Arial" charset="0"/>
              </a:rPr>
              <a:t>Sistema de unidades</a:t>
            </a:r>
            <a:endParaRPr lang="es-ES" altLang="es-MX" sz="2800">
              <a:effectLst>
                <a:outerShdw blurRad="38100" dist="38100" dir="2700000" algn="tl">
                  <a:srgbClr val="000000"/>
                </a:outerShdw>
              </a:effectLst>
              <a:latin typeface="Arial" charset="0"/>
            </a:endParaRPr>
          </a:p>
        </p:txBody>
      </p:sp>
      <p:sp>
        <p:nvSpPr>
          <p:cNvPr id="88067" name="Rectangle 3"/>
          <p:cNvSpPr>
            <a:spLocks noGrp="1" noChangeArrowheads="1"/>
          </p:cNvSpPr>
          <p:nvPr>
            <p:ph sz="half" idx="1"/>
          </p:nvPr>
        </p:nvSpPr>
        <p:spPr>
          <a:xfrm>
            <a:off x="685800" y="1295400"/>
            <a:ext cx="3429000" cy="4648200"/>
          </a:xfrm>
          <a:ln>
            <a:solidFill>
              <a:srgbClr val="006600"/>
            </a:solidFill>
            <a:miter lim="800000"/>
            <a:headEnd/>
            <a:tailEnd/>
          </a:ln>
        </p:spPr>
        <p:txBody>
          <a:bodyPr>
            <a:normAutofit/>
          </a:bodyPr>
          <a:lstStyle/>
          <a:p>
            <a:pPr marL="0" indent="0" defTabSz="284163">
              <a:buFontTx/>
              <a:buNone/>
            </a:pPr>
            <a:r>
              <a:rPr lang="es-MX" altLang="es-MX" sz="2200" b="1">
                <a:latin typeface="Arial" charset="0"/>
              </a:rPr>
              <a:t>Un sistema de unidades tiene los siguientes componentes:</a:t>
            </a:r>
          </a:p>
          <a:p>
            <a:pPr marL="0" indent="0" defTabSz="284163">
              <a:buClr>
                <a:srgbClr val="008000"/>
              </a:buClr>
              <a:buFontTx/>
              <a:buAutoNum type="arabicPeriod"/>
            </a:pPr>
            <a:r>
              <a:rPr lang="es-MX" altLang="es-MX" sz="2200" b="1" i="1">
                <a:effectLst>
                  <a:outerShdw blurRad="38100" dist="38100" dir="2700000" algn="tl">
                    <a:srgbClr val="000000"/>
                  </a:outerShdw>
                </a:effectLst>
                <a:latin typeface="Arial" charset="0"/>
              </a:rPr>
              <a:t> </a:t>
            </a:r>
            <a:r>
              <a:rPr lang="es-MX" altLang="es-MX" sz="2200" b="1" i="1">
                <a:solidFill>
                  <a:schemeClr val="tx2"/>
                </a:solidFill>
                <a:effectLst>
                  <a:outerShdw blurRad="38100" dist="38100" dir="2700000" algn="tl">
                    <a:srgbClr val="000000"/>
                  </a:outerShdw>
                </a:effectLst>
                <a:latin typeface="Arial" charset="0"/>
              </a:rPr>
              <a:t>Unidades base</a:t>
            </a:r>
            <a:r>
              <a:rPr lang="es-MX" altLang="es-MX" sz="2200" b="1" i="1">
                <a:effectLst>
                  <a:outerShdw blurRad="38100" dist="38100" dir="2700000" algn="tl">
                    <a:srgbClr val="000000"/>
                  </a:outerShdw>
                </a:effectLst>
                <a:latin typeface="Arial" charset="0"/>
              </a:rPr>
              <a:t> </a:t>
            </a:r>
            <a:r>
              <a:rPr lang="es-MX" altLang="es-MX" sz="2200" b="1">
                <a:latin typeface="Arial" charset="0"/>
              </a:rPr>
              <a:t>para 	masa, longitud, 	tiempo, 	temperatura, 	corriente eléctrica e 	intensidad de luz.</a:t>
            </a:r>
          </a:p>
          <a:p>
            <a:pPr marL="0" indent="0" defTabSz="284163">
              <a:buClr>
                <a:srgbClr val="008000"/>
              </a:buClr>
              <a:buFontTx/>
              <a:buAutoNum type="arabicPeriod"/>
            </a:pPr>
            <a:r>
              <a:rPr lang="es-MX" altLang="es-MX" sz="2200" b="1" i="1">
                <a:effectLst>
                  <a:outerShdw blurRad="38100" dist="38100" dir="2700000" algn="tl">
                    <a:srgbClr val="000000"/>
                  </a:outerShdw>
                </a:effectLst>
                <a:latin typeface="Arial" charset="0"/>
              </a:rPr>
              <a:t> </a:t>
            </a:r>
            <a:r>
              <a:rPr lang="es-MX" altLang="es-MX" sz="2200" b="1" i="1">
                <a:solidFill>
                  <a:schemeClr val="tx2"/>
                </a:solidFill>
                <a:effectLst>
                  <a:outerShdw blurRad="38100" dist="38100" dir="2700000" algn="tl">
                    <a:srgbClr val="000000"/>
                  </a:outerShdw>
                </a:effectLst>
                <a:latin typeface="Arial" charset="0"/>
              </a:rPr>
              <a:t>Unidades múltiplo</a:t>
            </a:r>
            <a:r>
              <a:rPr lang="es-MX" altLang="es-MX" sz="2200" b="1" i="1">
                <a:effectLst>
                  <a:outerShdw blurRad="38100" dist="38100" dir="2700000" algn="tl">
                    <a:srgbClr val="000000"/>
                  </a:outerShdw>
                </a:effectLst>
                <a:latin typeface="Arial" charset="0"/>
              </a:rPr>
              <a:t> </a:t>
            </a:r>
            <a:r>
              <a:rPr lang="es-MX" altLang="es-MX" sz="2200" b="1">
                <a:latin typeface="Arial" charset="0"/>
              </a:rPr>
              <a:t> 	que se definen como 	múltiplos o 	fracciones de las 	unidades base. </a:t>
            </a:r>
          </a:p>
          <a:p>
            <a:pPr marL="0" indent="0" defTabSz="284163">
              <a:buFontTx/>
              <a:buNone/>
            </a:pPr>
            <a:endParaRPr lang="es-ES" altLang="es-MX" sz="2200"/>
          </a:p>
        </p:txBody>
      </p:sp>
      <p:sp>
        <p:nvSpPr>
          <p:cNvPr id="88068" name="Rectangle 4"/>
          <p:cNvSpPr>
            <a:spLocks noGrp="1" noChangeArrowheads="1"/>
          </p:cNvSpPr>
          <p:nvPr>
            <p:ph sz="half" idx="2"/>
          </p:nvPr>
        </p:nvSpPr>
        <p:spPr>
          <a:xfrm>
            <a:off x="4343400" y="1295400"/>
            <a:ext cx="4343400" cy="4648200"/>
          </a:xfrm>
          <a:ln>
            <a:solidFill>
              <a:srgbClr val="006600"/>
            </a:solidFill>
            <a:miter lim="800000"/>
            <a:headEnd/>
            <a:tailEnd/>
          </a:ln>
        </p:spPr>
        <p:txBody>
          <a:bodyPr>
            <a:normAutofit/>
          </a:bodyPr>
          <a:lstStyle/>
          <a:p>
            <a:pPr marL="457200" indent="-457200" defTabSz="668338">
              <a:buClr>
                <a:srgbClr val="008000"/>
              </a:buClr>
              <a:buFontTx/>
              <a:buAutoNum type="arabicPeriod" startAt="3"/>
            </a:pPr>
            <a:r>
              <a:rPr lang="es-MX" altLang="es-MX" sz="2200" b="1" i="1">
                <a:solidFill>
                  <a:schemeClr val="tx2"/>
                </a:solidFill>
                <a:effectLst>
                  <a:outerShdw blurRad="38100" dist="38100" dir="2700000" algn="tl">
                    <a:srgbClr val="000000"/>
                  </a:outerShdw>
                </a:effectLst>
                <a:latin typeface="Arial" charset="0"/>
              </a:rPr>
              <a:t>Unidades derivadas </a:t>
            </a:r>
            <a:endParaRPr lang="es-MX" altLang="es-MX" sz="2200" b="1">
              <a:solidFill>
                <a:schemeClr val="tx2"/>
              </a:solidFill>
              <a:latin typeface="Arial" charset="0"/>
            </a:endParaRPr>
          </a:p>
          <a:p>
            <a:pPr marL="457200" indent="-457200" defTabSz="668338">
              <a:buFontTx/>
              <a:buNone/>
            </a:pPr>
            <a:r>
              <a:rPr lang="es-MX" altLang="es-MX" sz="2200" b="1" i="1">
                <a:effectLst>
                  <a:outerShdw blurRad="38100" dist="38100" dir="2700000" algn="tl">
                    <a:srgbClr val="000000"/>
                  </a:outerShdw>
                </a:effectLst>
                <a:latin typeface="Arial" charset="0"/>
              </a:rPr>
              <a:t>	</a:t>
            </a:r>
            <a:r>
              <a:rPr lang="es-MX" altLang="es-MX" sz="2200" b="1" i="1">
                <a:solidFill>
                  <a:srgbClr val="D05400"/>
                </a:solidFill>
                <a:effectLst>
                  <a:outerShdw blurRad="38100" dist="38100" dir="2700000" algn="tl">
                    <a:srgbClr val="000000"/>
                  </a:outerShdw>
                </a:effectLst>
                <a:latin typeface="Arial" charset="0"/>
                <a:sym typeface="Symbol" pitchFamily="18" charset="2"/>
              </a:rPr>
              <a:t> </a:t>
            </a:r>
            <a:r>
              <a:rPr lang="es-MX" altLang="es-MX" sz="2200" b="1" i="1">
                <a:effectLst>
                  <a:outerShdw blurRad="38100" dist="38100" dir="2700000" algn="tl">
                    <a:srgbClr val="000000"/>
                  </a:outerShdw>
                </a:effectLst>
                <a:latin typeface="Arial" charset="0"/>
                <a:sym typeface="Symbol" pitchFamily="18" charset="2"/>
              </a:rPr>
              <a:t> </a:t>
            </a:r>
            <a:r>
              <a:rPr lang="es-MX" altLang="es-MX" sz="2200" b="1">
                <a:latin typeface="Arial" charset="0"/>
              </a:rPr>
              <a:t>Multiplicando o 	dividiendo unidades 	base o multiplo (cm</a:t>
            </a:r>
            <a:r>
              <a:rPr lang="es-MX" altLang="es-MX" sz="2200" b="1" baseline="30000">
                <a:latin typeface="Arial" charset="0"/>
              </a:rPr>
              <a:t>2</a:t>
            </a:r>
            <a:r>
              <a:rPr lang="es-MX" altLang="es-MX" sz="2200" b="1">
                <a:latin typeface="Arial" charset="0"/>
              </a:rPr>
              <a:t>, 	ft / min, 	kg m/ s</a:t>
            </a:r>
            <a:r>
              <a:rPr lang="es-MX" altLang="es-MX" sz="2200" b="1" baseline="30000">
                <a:latin typeface="Arial" charset="0"/>
              </a:rPr>
              <a:t>2</a:t>
            </a:r>
            <a:r>
              <a:rPr lang="es-MX" altLang="es-MX" sz="2200" b="1">
                <a:latin typeface="Arial" charset="0"/>
              </a:rPr>
              <a:t>, etc.). 	Se  les denomina 	unidades 	compuestas.</a:t>
            </a:r>
          </a:p>
          <a:p>
            <a:pPr marL="457200" indent="-457200" defTabSz="668338">
              <a:buFontTx/>
              <a:buNone/>
            </a:pPr>
            <a:r>
              <a:rPr lang="es-MX" altLang="es-MX" sz="2200" b="1">
                <a:latin typeface="Arial" charset="0"/>
              </a:rPr>
              <a:t>	</a:t>
            </a:r>
            <a:r>
              <a:rPr lang="es-MX" altLang="es-MX" sz="2200" b="1" i="1">
                <a:solidFill>
                  <a:srgbClr val="D05400"/>
                </a:solidFill>
                <a:effectLst>
                  <a:outerShdw blurRad="38100" dist="38100" dir="2700000" algn="tl">
                    <a:srgbClr val="000000"/>
                  </a:outerShdw>
                </a:effectLst>
                <a:latin typeface="Arial" charset="0"/>
                <a:sym typeface="Symbol" pitchFamily="18" charset="2"/>
              </a:rPr>
              <a:t>  </a:t>
            </a:r>
            <a:r>
              <a:rPr lang="es-MX" altLang="es-MX" sz="2200" b="1">
                <a:latin typeface="Arial" charset="0"/>
                <a:sym typeface="Symbol" pitchFamily="18" charset="2"/>
              </a:rPr>
              <a:t>D</a:t>
            </a:r>
            <a:r>
              <a:rPr lang="es-MX" altLang="es-MX" sz="2200" b="1">
                <a:latin typeface="Arial" charset="0"/>
              </a:rPr>
              <a:t>efinidas  como 	equivalente de las 	unidades compuestas </a:t>
            </a:r>
          </a:p>
          <a:p>
            <a:pPr marL="457200" indent="-457200" defTabSz="668338">
              <a:buFontTx/>
              <a:buNone/>
            </a:pPr>
            <a:r>
              <a:rPr lang="es-MX" altLang="es-MX" sz="2200" b="1">
                <a:latin typeface="Arial" charset="0"/>
              </a:rPr>
              <a:t>		1 ergio </a:t>
            </a:r>
            <a:r>
              <a:rPr lang="es-MX" altLang="es-MX" sz="2200" b="1">
                <a:latin typeface="Arial" charset="0"/>
                <a:sym typeface="Symbol" pitchFamily="18" charset="2"/>
              </a:rPr>
              <a:t> 1 g cm</a:t>
            </a:r>
            <a:r>
              <a:rPr lang="es-MX" altLang="es-MX" sz="2200" b="1" baseline="30000">
                <a:latin typeface="Arial" charset="0"/>
                <a:sym typeface="Symbol" pitchFamily="18" charset="2"/>
              </a:rPr>
              <a:t>2 </a:t>
            </a:r>
            <a:r>
              <a:rPr lang="es-MX" altLang="es-MX" sz="2200" b="1">
                <a:latin typeface="Arial" charset="0"/>
                <a:sym typeface="Symbol" pitchFamily="18" charset="2"/>
              </a:rPr>
              <a:t>/ s</a:t>
            </a:r>
            <a:r>
              <a:rPr lang="es-MX" altLang="es-MX" sz="2200" b="1" baseline="30000">
                <a:latin typeface="Arial" charset="0"/>
                <a:sym typeface="Symbol" pitchFamily="18" charset="2"/>
              </a:rPr>
              <a:t>2</a:t>
            </a:r>
          </a:p>
          <a:p>
            <a:pPr marL="457200" indent="-457200" defTabSz="668338">
              <a:buFontTx/>
              <a:buNone/>
            </a:pPr>
            <a:r>
              <a:rPr lang="es-MX" altLang="es-MX" sz="2200" b="1">
                <a:latin typeface="Arial" charset="0"/>
              </a:rPr>
              <a:t>		1 lb</a:t>
            </a:r>
            <a:r>
              <a:rPr lang="es-MX" altLang="es-MX" sz="2200" b="1" baseline="-25000">
                <a:latin typeface="Arial" charset="0"/>
              </a:rPr>
              <a:t>f</a:t>
            </a:r>
            <a:r>
              <a:rPr lang="es-MX" altLang="es-MX" sz="2200" b="1">
                <a:latin typeface="Arial" charset="0"/>
              </a:rPr>
              <a:t> </a:t>
            </a:r>
            <a:r>
              <a:rPr lang="es-MX" altLang="es-MX" sz="2200" b="1">
                <a:latin typeface="Arial" charset="0"/>
                <a:sym typeface="Symbol" pitchFamily="18" charset="2"/>
              </a:rPr>
              <a:t> 32.174 lb</a:t>
            </a:r>
            <a:r>
              <a:rPr lang="es-MX" altLang="es-MX" sz="2200" b="1" baseline="-25000">
                <a:latin typeface="Arial" charset="0"/>
                <a:sym typeface="Symbol" pitchFamily="18" charset="2"/>
              </a:rPr>
              <a:t>m</a:t>
            </a:r>
            <a:r>
              <a:rPr lang="es-MX" altLang="es-MX" sz="2200" b="1">
                <a:latin typeface="Arial" charset="0"/>
                <a:sym typeface="Symbol" pitchFamily="18" charset="2"/>
              </a:rPr>
              <a:t> ft / s</a:t>
            </a:r>
            <a:r>
              <a:rPr lang="es-MX" altLang="es-MX" sz="2200" b="1" baseline="30000">
                <a:latin typeface="Arial" charset="0"/>
                <a:sym typeface="Symbol" pitchFamily="18" charset="2"/>
              </a:rPr>
              <a:t>2</a:t>
            </a:r>
            <a:endParaRPr lang="es-MX" altLang="es-MX" sz="2200" b="1">
              <a:latin typeface="Arial" charset="0"/>
            </a:endParaRPr>
          </a:p>
          <a:p>
            <a:pPr marL="457200" indent="-457200" defTabSz="668338">
              <a:buFontTx/>
              <a:buNone/>
            </a:pPr>
            <a:endParaRPr lang="es-ES" altLang="es-MX" sz="2200"/>
          </a:p>
        </p:txBody>
      </p:sp>
      <p:sp>
        <p:nvSpPr>
          <p:cNvPr id="5" name="6 Marcador de número de diapositiva"/>
          <p:cNvSpPr>
            <a:spLocks noGrp="1"/>
          </p:cNvSpPr>
          <p:nvPr>
            <p:ph type="sldNum" sz="quarter" idx="12"/>
          </p:nvPr>
        </p:nvSpPr>
        <p:spPr/>
        <p:txBody>
          <a:bodyPr/>
          <a:lstStyle/>
          <a:p>
            <a:fld id="{95603DF9-9534-4E07-AE6F-7200E0CE0B17}" type="slidenum">
              <a:rPr lang="es-ES" altLang="es-MX"/>
              <a:pPr/>
              <a:t>13</a:t>
            </a:fld>
            <a:endParaRPr lang="es-ES" altLang="es-MX"/>
          </a:p>
        </p:txBody>
      </p:sp>
    </p:spTree>
    <p:extLst>
      <p:ext uri="{BB962C8B-B14F-4D97-AF65-F5344CB8AC3E}">
        <p14:creationId xmlns:p14="http://schemas.microsoft.com/office/powerpoint/2010/main" val="2736029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609600" y="685800"/>
            <a:ext cx="7848600" cy="609600"/>
          </a:xfrm>
          <a:ln>
            <a:solidFill>
              <a:srgbClr val="006600"/>
            </a:solidFill>
            <a:miter lim="800000"/>
            <a:headEnd/>
            <a:tailEnd/>
          </a:ln>
        </p:spPr>
        <p:txBody>
          <a:bodyPr/>
          <a:lstStyle/>
          <a:p>
            <a:r>
              <a:rPr lang="es-MX" altLang="es-MX" sz="2800">
                <a:effectLst>
                  <a:outerShdw blurRad="38100" dist="38100" dir="2700000" algn="tl">
                    <a:srgbClr val="000000"/>
                  </a:outerShdw>
                </a:effectLst>
                <a:latin typeface="Arial" charset="0"/>
              </a:rPr>
              <a:t>Sistema de unidades</a:t>
            </a:r>
            <a:endParaRPr lang="es-ES" altLang="es-MX" sz="2800">
              <a:effectLst>
                <a:outerShdw blurRad="38100" dist="38100" dir="2700000" algn="tl">
                  <a:srgbClr val="000000"/>
                </a:outerShdw>
              </a:effectLst>
              <a:latin typeface="Arial" charset="0"/>
            </a:endParaRPr>
          </a:p>
        </p:txBody>
      </p:sp>
      <p:sp>
        <p:nvSpPr>
          <p:cNvPr id="137219" name="Rectangle 3"/>
          <p:cNvSpPr>
            <a:spLocks noGrp="1" noChangeArrowheads="1"/>
          </p:cNvSpPr>
          <p:nvPr>
            <p:ph idx="1"/>
          </p:nvPr>
        </p:nvSpPr>
        <p:spPr>
          <a:xfrm>
            <a:off x="609600" y="1676400"/>
            <a:ext cx="7924800" cy="4267200"/>
          </a:xfrm>
          <a:ln>
            <a:solidFill>
              <a:srgbClr val="006600"/>
            </a:solidFill>
            <a:miter lim="800000"/>
            <a:headEnd/>
            <a:tailEnd/>
          </a:ln>
        </p:spPr>
        <p:txBody>
          <a:bodyPr/>
          <a:lstStyle/>
          <a:p>
            <a:pPr marL="0" indent="0" defTabSz="566738">
              <a:buFontTx/>
              <a:buNone/>
            </a:pPr>
            <a:r>
              <a:rPr lang="es-MX" altLang="es-MX" sz="2600" b="1">
                <a:latin typeface="Arial" charset="0"/>
              </a:rPr>
              <a:t>Se reconocen comúnmente tres tipos de sistemas unidades:</a:t>
            </a:r>
          </a:p>
          <a:p>
            <a:pPr marL="0" indent="0" defTabSz="566738">
              <a:buClr>
                <a:srgbClr val="008000"/>
              </a:buClr>
              <a:buFontTx/>
              <a:buAutoNum type="arabicPeriod"/>
            </a:pPr>
            <a:r>
              <a:rPr lang="es-MX" altLang="es-MX" sz="2600" b="1" i="1">
                <a:effectLst>
                  <a:outerShdw blurRad="38100" dist="38100" dir="2700000" algn="tl">
                    <a:srgbClr val="000000"/>
                  </a:outerShdw>
                </a:effectLst>
                <a:latin typeface="Arial" charset="0"/>
              </a:rPr>
              <a:t>  </a:t>
            </a:r>
            <a:r>
              <a:rPr lang="es-MX" altLang="es-MX" sz="2600" b="1" i="1">
                <a:solidFill>
                  <a:schemeClr val="tx2"/>
                </a:solidFill>
                <a:effectLst>
                  <a:outerShdw blurRad="38100" dist="38100" dir="2700000" algn="tl">
                    <a:srgbClr val="000000"/>
                  </a:outerShdw>
                </a:effectLst>
                <a:latin typeface="Arial" charset="0"/>
              </a:rPr>
              <a:t>Absolutos.</a:t>
            </a:r>
            <a:r>
              <a:rPr lang="es-MX" altLang="es-MX" sz="2600" b="1" i="1">
                <a:effectLst>
                  <a:outerShdw blurRad="38100" dist="38100" dir="2700000" algn="tl">
                    <a:srgbClr val="000000"/>
                  </a:outerShdw>
                </a:effectLst>
                <a:latin typeface="Arial" charset="0"/>
              </a:rPr>
              <a:t> </a:t>
            </a:r>
            <a:r>
              <a:rPr lang="es-MX" altLang="es-MX" sz="2600" b="1">
                <a:latin typeface="Arial" charset="0"/>
              </a:rPr>
              <a:t>Toman como unidades base: 	 	longitud, masa y tiempo. </a:t>
            </a:r>
            <a:r>
              <a:rPr lang="es-MX" altLang="es-MX" sz="2600" b="1">
                <a:solidFill>
                  <a:schemeClr val="tx2"/>
                </a:solidFill>
                <a:effectLst>
                  <a:outerShdw blurRad="38100" dist="38100" dir="2700000" algn="tl">
                    <a:srgbClr val="000000"/>
                  </a:outerShdw>
                </a:effectLst>
                <a:latin typeface="Arial" charset="0"/>
              </a:rPr>
              <a:t>CGS - FPS – SI</a:t>
            </a:r>
          </a:p>
          <a:p>
            <a:pPr marL="0" indent="0" defTabSz="566738">
              <a:buClr>
                <a:srgbClr val="008000"/>
              </a:buClr>
              <a:buFontTx/>
              <a:buAutoNum type="arabicPeriod"/>
            </a:pPr>
            <a:r>
              <a:rPr lang="es-MX" altLang="es-MX" sz="2600" b="1" i="1">
                <a:effectLst>
                  <a:outerShdw blurRad="38100" dist="38100" dir="2700000" algn="tl">
                    <a:srgbClr val="000000"/>
                  </a:outerShdw>
                </a:effectLst>
                <a:latin typeface="Arial" charset="0"/>
              </a:rPr>
              <a:t>  </a:t>
            </a:r>
            <a:r>
              <a:rPr lang="es-MX" altLang="es-MX" sz="2600" b="1" i="1">
                <a:solidFill>
                  <a:schemeClr val="tx2"/>
                </a:solidFill>
                <a:effectLst>
                  <a:outerShdw blurRad="38100" dist="38100" dir="2700000" algn="tl">
                    <a:srgbClr val="000000"/>
                  </a:outerShdw>
                </a:effectLst>
                <a:latin typeface="Arial" charset="0"/>
              </a:rPr>
              <a:t>Gravitacionales.</a:t>
            </a:r>
            <a:r>
              <a:rPr lang="es-MX" altLang="es-MX" sz="2600" b="1" i="1">
                <a:effectLst>
                  <a:outerShdw blurRad="38100" dist="38100" dir="2700000" algn="tl">
                    <a:srgbClr val="000000"/>
                  </a:outerShdw>
                </a:effectLst>
                <a:latin typeface="Arial" charset="0"/>
              </a:rPr>
              <a:t> </a:t>
            </a:r>
            <a:r>
              <a:rPr lang="es-MX" altLang="es-MX" sz="2600" b="1">
                <a:latin typeface="Arial" charset="0"/>
              </a:rPr>
              <a:t>Toman como unidades  	base: 	longitud, fuerza, tiempo.</a:t>
            </a:r>
            <a:r>
              <a:rPr lang="es-MX" altLang="es-MX" sz="2600" b="1">
                <a:effectLst>
                  <a:outerShdw blurRad="38100" dist="38100" dir="2700000" algn="tl">
                    <a:srgbClr val="000000"/>
                  </a:outerShdw>
                </a:effectLst>
                <a:latin typeface="Arial" charset="0"/>
              </a:rPr>
              <a:t> </a:t>
            </a:r>
            <a:r>
              <a:rPr lang="es-MX" altLang="es-MX" sz="2600" b="1">
                <a:solidFill>
                  <a:schemeClr val="tx2"/>
                </a:solidFill>
                <a:effectLst>
                  <a:outerShdw blurRad="38100" dist="38100" dir="2700000" algn="tl">
                    <a:srgbClr val="000000"/>
                  </a:outerShdw>
                </a:effectLst>
                <a:latin typeface="Arial" charset="0"/>
              </a:rPr>
              <a:t>MKS y FPS</a:t>
            </a:r>
            <a:r>
              <a:rPr lang="es-MX" altLang="es-MX" sz="2600" b="1" i="1">
                <a:effectLst>
                  <a:outerShdw blurRad="38100" dist="38100" dir="2700000" algn="tl">
                    <a:srgbClr val="000000"/>
                  </a:outerShdw>
                </a:effectLst>
                <a:latin typeface="Arial" charset="0"/>
              </a:rPr>
              <a:t> </a:t>
            </a:r>
          </a:p>
          <a:p>
            <a:pPr marL="0" indent="0" defTabSz="566738">
              <a:buClr>
                <a:srgbClr val="008000"/>
              </a:buClr>
              <a:buFontTx/>
              <a:buAutoNum type="arabicPeriod"/>
            </a:pPr>
            <a:r>
              <a:rPr lang="es-MX" altLang="es-MX" sz="2600" b="1" i="1">
                <a:effectLst>
                  <a:outerShdw blurRad="38100" dist="38100" dir="2700000" algn="tl">
                    <a:srgbClr val="000000"/>
                  </a:outerShdw>
                </a:effectLst>
                <a:latin typeface="Arial" charset="0"/>
              </a:rPr>
              <a:t>  </a:t>
            </a:r>
            <a:r>
              <a:rPr lang="es-MX" altLang="es-MX" sz="2600" b="1" i="1">
                <a:solidFill>
                  <a:schemeClr val="tx2"/>
                </a:solidFill>
                <a:effectLst>
                  <a:outerShdw blurRad="38100" dist="38100" dir="2700000" algn="tl">
                    <a:srgbClr val="000000"/>
                  </a:outerShdw>
                </a:effectLst>
                <a:latin typeface="Arial" charset="0"/>
              </a:rPr>
              <a:t>Técnicos, prácticos o ingenieriles.</a:t>
            </a:r>
            <a:r>
              <a:rPr lang="es-MX" altLang="es-MX" sz="2600" b="1" i="1">
                <a:latin typeface="Arial" charset="0"/>
              </a:rPr>
              <a:t> </a:t>
            </a:r>
            <a:r>
              <a:rPr lang="es-MX" altLang="es-MX" sz="2600" b="1">
                <a:latin typeface="Arial" charset="0"/>
              </a:rPr>
              <a:t>Toman 	como unidades base: longitud, masa, 	fuerza 	y tiempo.</a:t>
            </a:r>
            <a:endParaRPr lang="es-ES" altLang="es-MX" sz="2600" b="1">
              <a:effectLst>
                <a:outerShdw blurRad="38100" dist="38100" dir="2700000" algn="tl">
                  <a:srgbClr val="000000"/>
                </a:outerShdw>
              </a:effectLst>
              <a:latin typeface="Arial" charset="0"/>
            </a:endParaRPr>
          </a:p>
        </p:txBody>
      </p:sp>
      <p:sp>
        <p:nvSpPr>
          <p:cNvPr id="5" name="5 Marcador de número de diapositiva"/>
          <p:cNvSpPr>
            <a:spLocks noGrp="1"/>
          </p:cNvSpPr>
          <p:nvPr>
            <p:ph type="sldNum" sz="quarter" idx="12"/>
          </p:nvPr>
        </p:nvSpPr>
        <p:spPr/>
        <p:txBody>
          <a:bodyPr/>
          <a:lstStyle/>
          <a:p>
            <a:fld id="{E54753FB-046F-4956-84D7-73C684DDA378}" type="slidenum">
              <a:rPr lang="es-ES" altLang="es-MX"/>
              <a:pPr/>
              <a:t>14</a:t>
            </a:fld>
            <a:endParaRPr lang="es-ES" altLang="es-MX"/>
          </a:p>
        </p:txBody>
      </p:sp>
      <p:graphicFrame>
        <p:nvGraphicFramePr>
          <p:cNvPr id="137220" name="Object 4"/>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2051" name="Ecuación" r:id="rId3" imgW="114120" imgH="215640" progId="Equation.3">
                  <p:embed/>
                </p:oleObj>
              </mc:Choice>
              <mc:Fallback>
                <p:oleObj name="Ecuación" r:id="rId3" imgW="11412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9403780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685800" y="304800"/>
            <a:ext cx="7772400" cy="533400"/>
          </a:xfrm>
        </p:spPr>
        <p:txBody>
          <a:bodyPr/>
          <a:lstStyle/>
          <a:p>
            <a:r>
              <a:rPr lang="es-MX" altLang="es-MX" sz="2800">
                <a:effectLst>
                  <a:outerShdw blurRad="38100" dist="38100" dir="2700000" algn="tl">
                    <a:srgbClr val="000000"/>
                  </a:outerShdw>
                </a:effectLst>
                <a:latin typeface="Arial" charset="0"/>
              </a:rPr>
              <a:t>Sistema Internacional de Unidades, SI</a:t>
            </a:r>
            <a:endParaRPr lang="es-ES" altLang="es-MX" sz="2800">
              <a:effectLst>
                <a:outerShdw blurRad="38100" dist="38100" dir="2700000" algn="tl">
                  <a:srgbClr val="000000"/>
                </a:outerShdw>
              </a:effectLst>
              <a:latin typeface="Arial" charset="0"/>
            </a:endParaRPr>
          </a:p>
        </p:txBody>
      </p:sp>
      <p:graphicFrame>
        <p:nvGraphicFramePr>
          <p:cNvPr id="138243" name="Group 3"/>
          <p:cNvGraphicFramePr>
            <a:graphicFrameLocks noGrp="1"/>
          </p:cNvGraphicFramePr>
          <p:nvPr>
            <p:ph type="tbl" idx="1"/>
          </p:nvPr>
        </p:nvGraphicFramePr>
        <p:xfrm>
          <a:off x="533400" y="914400"/>
          <a:ext cx="7848600" cy="5486400"/>
        </p:xfrm>
        <a:graphic>
          <a:graphicData uri="http://schemas.openxmlformats.org/drawingml/2006/table">
            <a:tbl>
              <a:tblPr/>
              <a:tblGrid>
                <a:gridCol w="2616200"/>
                <a:gridCol w="2336800"/>
                <a:gridCol w="2895600"/>
              </a:tblGrid>
              <a:tr h="322263">
                <a:tc gridSpan="3">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rgbClr val="D05400"/>
                          </a:solidFill>
                          <a:effectLst>
                            <a:outerShdw blurRad="38100" dist="38100" dir="2700000" algn="tl">
                              <a:srgbClr val="000000"/>
                            </a:outerShdw>
                          </a:effectLst>
                          <a:latin typeface="Arial" charset="0"/>
                        </a:rPr>
                        <a:t>Unidades Base</a:t>
                      </a:r>
                      <a:endParaRPr kumimoji="0" lang="es-ES" altLang="es-MX" sz="1800" b="1" i="0" u="none" strike="noStrike" cap="none" normalizeH="0" baseline="0" smtClean="0">
                        <a:ln>
                          <a:noFill/>
                        </a:ln>
                        <a:solidFill>
                          <a:srgbClr val="D054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s-MX"/>
                    </a:p>
                  </a:txBody>
                  <a:tcPr/>
                </a:tc>
                <a:tc hMerge="1">
                  <a:txBody>
                    <a:bodyPr/>
                    <a:lstStyle/>
                    <a:p>
                      <a:endParaRPr lang="es-MX"/>
                    </a:p>
                  </a:txBody>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rgbClr val="D05400"/>
                          </a:solidFill>
                          <a:effectLst>
                            <a:outerShdw blurRad="38100" dist="38100" dir="2700000" algn="tl">
                              <a:srgbClr val="000000"/>
                            </a:outerShdw>
                          </a:effectLst>
                          <a:latin typeface="Arial" charset="0"/>
                        </a:rPr>
                        <a:t>Cantidad</a:t>
                      </a:r>
                      <a:endParaRPr kumimoji="0" lang="es-ES" altLang="es-MX" sz="1800" b="1" i="0" u="none" strike="noStrike" cap="none" normalizeH="0" baseline="0" smtClean="0">
                        <a:ln>
                          <a:noFill/>
                        </a:ln>
                        <a:solidFill>
                          <a:srgbClr val="D054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rgbClr val="D05400"/>
                          </a:solidFill>
                          <a:effectLst>
                            <a:outerShdw blurRad="38100" dist="38100" dir="2700000" algn="tl">
                              <a:srgbClr val="000000"/>
                            </a:outerShdw>
                          </a:effectLst>
                          <a:latin typeface="Arial" charset="0"/>
                        </a:rPr>
                        <a:t>Unidad</a:t>
                      </a:r>
                      <a:endParaRPr kumimoji="0" lang="es-ES" altLang="es-MX" sz="1800" b="1" i="0" u="none" strike="noStrike" cap="none" normalizeH="0" baseline="0" smtClean="0">
                        <a:ln>
                          <a:noFill/>
                        </a:ln>
                        <a:solidFill>
                          <a:srgbClr val="D054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rgbClr val="D05400"/>
                          </a:solidFill>
                          <a:effectLst>
                            <a:outerShdw blurRad="38100" dist="38100" dir="2700000" algn="tl">
                              <a:srgbClr val="000000"/>
                            </a:outerShdw>
                          </a:effectLst>
                          <a:latin typeface="Arial" charset="0"/>
                        </a:rPr>
                        <a:t>Símbolo</a:t>
                      </a:r>
                      <a:endParaRPr kumimoji="0" lang="es-ES" altLang="es-MX" sz="1800" b="1" i="0" u="none" strike="noStrike" cap="none" normalizeH="0" baseline="0" smtClean="0">
                        <a:ln>
                          <a:noFill/>
                        </a:ln>
                        <a:solidFill>
                          <a:srgbClr val="D054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Longitud</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metro</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m</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Masa</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kilogramo</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kg</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Moles</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gramo - mol</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mol</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Tiempo</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segundo</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s</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Temperatura</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kelvin</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K</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r>
              <a:tr h="323850">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Corriente eléctrica</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amper</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A</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Intensidad de la luz</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candela</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cd</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r>
              <a:tr h="322263">
                <a:tc gridSpan="3">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rgbClr val="D05400"/>
                          </a:solidFill>
                          <a:effectLst>
                            <a:outerShdw blurRad="38100" dist="38100" dir="2700000" algn="tl">
                              <a:srgbClr val="000000"/>
                            </a:outerShdw>
                          </a:effectLst>
                          <a:latin typeface="Arial" charset="0"/>
                        </a:rPr>
                        <a:t>Unidades Derivadas</a:t>
                      </a:r>
                      <a:endParaRPr kumimoji="0" lang="es-ES" altLang="es-MX" sz="1800" b="1" i="0" u="none" strike="noStrike" cap="none" normalizeH="0" baseline="0" smtClean="0">
                        <a:ln>
                          <a:noFill/>
                        </a:ln>
                        <a:solidFill>
                          <a:srgbClr val="D054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s-MX"/>
                    </a:p>
                  </a:txBody>
                  <a:tcPr/>
                </a:tc>
                <a:tc hMerge="1">
                  <a:txBody>
                    <a:bodyPr/>
                    <a:lstStyle/>
                    <a:p>
                      <a:endParaRPr lang="es-MX"/>
                    </a:p>
                  </a:txBody>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Volumen</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Litro</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L (0.001 m</a:t>
                      </a:r>
                      <a:r>
                        <a:rPr kumimoji="0" lang="es-MX" altLang="es-MX" sz="1800" b="1" i="0" u="none" strike="noStrike" cap="none" normalizeH="0" baseline="30000" smtClean="0">
                          <a:ln>
                            <a:noFill/>
                          </a:ln>
                          <a:solidFill>
                            <a:schemeClr val="tx1"/>
                          </a:solidFill>
                          <a:effectLst/>
                          <a:latin typeface="Arial" charset="0"/>
                        </a:rPr>
                        <a:t>3</a:t>
                      </a:r>
                      <a:r>
                        <a:rPr kumimoji="0" lang="es-MX" altLang="es-MX" sz="1800" b="1" i="0" u="none" strike="noStrike" cap="none" normalizeH="0" baseline="0" smtClean="0">
                          <a:ln>
                            <a:noFill/>
                          </a:ln>
                          <a:solidFill>
                            <a:schemeClr val="tx1"/>
                          </a:solidFill>
                          <a:effectLst/>
                          <a:latin typeface="Arial" charset="0"/>
                        </a:rPr>
                        <a:t>)</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Fuerza</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Newton</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N (1 kg m / s</a:t>
                      </a:r>
                      <a:r>
                        <a:rPr kumimoji="0" lang="es-MX" altLang="es-MX" sz="1800" b="1" i="0" u="none" strike="noStrike" cap="none" normalizeH="0" baseline="30000" smtClean="0">
                          <a:ln>
                            <a:noFill/>
                          </a:ln>
                          <a:solidFill>
                            <a:schemeClr val="tx1"/>
                          </a:solidFill>
                          <a:effectLst/>
                          <a:latin typeface="Arial" charset="0"/>
                        </a:rPr>
                        <a:t>2</a:t>
                      </a:r>
                      <a:r>
                        <a:rPr kumimoji="0" lang="es-MX" altLang="es-MX" sz="1800" b="1" i="0" u="none" strike="noStrike" cap="none" normalizeH="0" baseline="0" smtClean="0">
                          <a:ln>
                            <a:noFill/>
                          </a:ln>
                          <a:solidFill>
                            <a:schemeClr val="tx1"/>
                          </a:solidFill>
                          <a:effectLst/>
                          <a:latin typeface="Arial" charset="0"/>
                        </a:rPr>
                        <a:t>)</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Presión</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Pascal</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Pa (1 N / m</a:t>
                      </a:r>
                      <a:r>
                        <a:rPr kumimoji="0" lang="es-MX" altLang="es-MX" sz="1800" b="1" i="0" u="none" strike="noStrike" cap="none" normalizeH="0" baseline="30000" smtClean="0">
                          <a:ln>
                            <a:noFill/>
                          </a:ln>
                          <a:solidFill>
                            <a:schemeClr val="tx1"/>
                          </a:solidFill>
                          <a:effectLst/>
                          <a:latin typeface="Arial" charset="0"/>
                        </a:rPr>
                        <a:t>2</a:t>
                      </a:r>
                      <a:r>
                        <a:rPr kumimoji="0" lang="es-MX" altLang="es-MX" sz="1800" b="1" i="0" u="none" strike="noStrike" cap="none" normalizeH="0" baseline="0" smtClean="0">
                          <a:ln>
                            <a:noFill/>
                          </a:ln>
                          <a:solidFill>
                            <a:schemeClr val="tx1"/>
                          </a:solidFill>
                          <a:effectLst/>
                          <a:latin typeface="Arial" charset="0"/>
                        </a:rPr>
                        <a:t>)</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Energía, trabajo</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Joule</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J (1 N m = 1 kg m</a:t>
                      </a:r>
                      <a:r>
                        <a:rPr kumimoji="0" lang="es-MX" altLang="es-MX" sz="1800" b="1" i="0" u="none" strike="noStrike" cap="none" normalizeH="0" baseline="30000" smtClean="0">
                          <a:ln>
                            <a:noFill/>
                          </a:ln>
                          <a:solidFill>
                            <a:schemeClr val="tx1"/>
                          </a:solidFill>
                          <a:effectLst/>
                          <a:latin typeface="Arial" charset="0"/>
                        </a:rPr>
                        <a:t>2</a:t>
                      </a:r>
                      <a:r>
                        <a:rPr kumimoji="0" lang="es-MX" altLang="es-MX" sz="1800" b="1" i="0" u="none" strike="noStrike" cap="none" normalizeH="0" baseline="0" smtClean="0">
                          <a:ln>
                            <a:noFill/>
                          </a:ln>
                          <a:solidFill>
                            <a:schemeClr val="tx1"/>
                          </a:solidFill>
                          <a:effectLst/>
                          <a:latin typeface="Arial" charset="0"/>
                        </a:rPr>
                        <a:t> / s</a:t>
                      </a:r>
                      <a:r>
                        <a:rPr kumimoji="0" lang="es-MX" altLang="es-MX" sz="1800" b="1" i="0" u="none" strike="noStrike" cap="none" normalizeH="0" baseline="30000" smtClean="0">
                          <a:ln>
                            <a:noFill/>
                          </a:ln>
                          <a:solidFill>
                            <a:schemeClr val="tx1"/>
                          </a:solidFill>
                          <a:effectLst/>
                          <a:latin typeface="Arial" charset="0"/>
                        </a:rPr>
                        <a:t>2</a:t>
                      </a:r>
                      <a:r>
                        <a:rPr kumimoji="0" lang="es-MX" altLang="es-MX" sz="1800" b="1" i="0" u="none" strike="noStrike" cap="none" normalizeH="0" baseline="0" smtClean="0">
                          <a:ln>
                            <a:noFill/>
                          </a:ln>
                          <a:solidFill>
                            <a:schemeClr val="tx1"/>
                          </a:solidFill>
                          <a:effectLst/>
                          <a:latin typeface="Arial" charset="0"/>
                        </a:rPr>
                        <a:t>)</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r>
              <a:tr h="322263">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Potencia</a:t>
                      </a:r>
                      <a:endParaRPr kumimoji="0" lang="es-ES" altLang="es-MX"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Watt</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1800" b="1" i="0" u="none" strike="noStrike" cap="none" normalizeH="0" baseline="0" smtClean="0">
                          <a:ln>
                            <a:noFill/>
                          </a:ln>
                          <a:solidFill>
                            <a:schemeClr val="tx1"/>
                          </a:solidFill>
                          <a:effectLst/>
                          <a:latin typeface="Arial" charset="0"/>
                        </a:rPr>
                        <a:t>W  (1 J / s = 1 kg m</a:t>
                      </a:r>
                      <a:r>
                        <a:rPr kumimoji="0" lang="es-MX" altLang="es-MX" sz="1800" b="1" i="0" u="none" strike="noStrike" cap="none" normalizeH="0" baseline="30000" smtClean="0">
                          <a:ln>
                            <a:noFill/>
                          </a:ln>
                          <a:solidFill>
                            <a:schemeClr val="tx1"/>
                          </a:solidFill>
                          <a:effectLst/>
                          <a:latin typeface="Arial" charset="0"/>
                        </a:rPr>
                        <a:t>2 </a:t>
                      </a:r>
                      <a:r>
                        <a:rPr kumimoji="0" lang="es-MX" altLang="es-MX" sz="1800" b="1" i="0" u="none" strike="noStrike" cap="none" normalizeH="0" baseline="0" smtClean="0">
                          <a:ln>
                            <a:noFill/>
                          </a:ln>
                          <a:solidFill>
                            <a:schemeClr val="tx1"/>
                          </a:solidFill>
                          <a:effectLst/>
                          <a:latin typeface="Arial" charset="0"/>
                        </a:rPr>
                        <a:t>/ s</a:t>
                      </a:r>
                      <a:r>
                        <a:rPr kumimoji="0" lang="es-MX" altLang="es-MX" sz="1800" b="1" i="0" u="none" strike="noStrike" cap="none" normalizeH="0" baseline="30000" smtClean="0">
                          <a:ln>
                            <a:noFill/>
                          </a:ln>
                          <a:solidFill>
                            <a:schemeClr val="tx1"/>
                          </a:solidFill>
                          <a:effectLst/>
                          <a:latin typeface="Arial" charset="0"/>
                        </a:rPr>
                        <a:t>3</a:t>
                      </a:r>
                      <a:r>
                        <a:rPr kumimoji="0" lang="es-MX" altLang="es-MX" sz="1800" b="1" i="0" u="none" strike="noStrike" cap="none" normalizeH="0" baseline="0" smtClean="0">
                          <a:ln>
                            <a:noFill/>
                          </a:ln>
                          <a:solidFill>
                            <a:schemeClr val="tx1"/>
                          </a:solidFill>
                          <a:effectLst/>
                          <a:latin typeface="Arial" charset="0"/>
                        </a:rPr>
                        <a:t>)</a:t>
                      </a:r>
                      <a:endParaRPr kumimoji="0" lang="es-ES" altLang="es-MX"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33"/>
                    </a:solidFill>
                  </a:tcPr>
                </a:tc>
              </a:tr>
            </a:tbl>
          </a:graphicData>
        </a:graphic>
      </p:graphicFrame>
      <p:sp>
        <p:nvSpPr>
          <p:cNvPr id="67" name="5 Marcador de número de diapositiva"/>
          <p:cNvSpPr>
            <a:spLocks noGrp="1"/>
          </p:cNvSpPr>
          <p:nvPr>
            <p:ph type="sldNum" sz="quarter" idx="12"/>
          </p:nvPr>
        </p:nvSpPr>
        <p:spPr/>
        <p:txBody>
          <a:bodyPr/>
          <a:lstStyle/>
          <a:p>
            <a:fld id="{27167CA7-9814-4CC5-8ED6-18C0D2E6FE84}" type="slidenum">
              <a:rPr lang="es-ES" altLang="es-MX"/>
              <a:pPr/>
              <a:t>15</a:t>
            </a:fld>
            <a:endParaRPr lang="es-ES" altLang="es-MX"/>
          </a:p>
        </p:txBody>
      </p:sp>
    </p:spTree>
    <p:extLst>
      <p:ext uri="{BB962C8B-B14F-4D97-AF65-F5344CB8AC3E}">
        <p14:creationId xmlns:p14="http://schemas.microsoft.com/office/powerpoint/2010/main" val="1925675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1062038"/>
            <a:ext cx="7772400" cy="1143000"/>
          </a:xfrm>
        </p:spPr>
        <p:txBody>
          <a:bodyPr>
            <a:normAutofit fontScale="90000"/>
          </a:bodyPr>
          <a:lstStyle/>
          <a:p>
            <a:pPr marL="854075" indent="-854075" algn="l"/>
            <a:r>
              <a:rPr lang="es-MX" altLang="es-MX" b="1" dirty="0" smtClean="0">
                <a:solidFill>
                  <a:schemeClr val="tx2"/>
                </a:solidFill>
                <a:effectLst>
                  <a:outerShdw blurRad="38100" dist="38100" dir="2700000" algn="tl">
                    <a:srgbClr val="000000"/>
                  </a:outerShdw>
                </a:effectLst>
                <a:latin typeface="Arial" charset="0"/>
              </a:rPr>
              <a:t>Procesos </a:t>
            </a:r>
            <a:r>
              <a:rPr lang="es-MX" altLang="es-MX" b="1" dirty="0">
                <a:solidFill>
                  <a:schemeClr val="tx2"/>
                </a:solidFill>
                <a:effectLst>
                  <a:outerShdw blurRad="38100" dist="38100" dir="2700000" algn="tl">
                    <a:srgbClr val="000000"/>
                  </a:outerShdw>
                </a:effectLst>
                <a:latin typeface="Arial" charset="0"/>
              </a:rPr>
              <a:t>y variables de proceso</a:t>
            </a:r>
            <a:endParaRPr lang="es-ES" altLang="es-MX" b="1" dirty="0">
              <a:solidFill>
                <a:schemeClr val="tx2"/>
              </a:solidFill>
              <a:effectLst>
                <a:outerShdw blurRad="38100" dist="38100" dir="2700000" algn="tl">
                  <a:srgbClr val="000000"/>
                </a:outerShdw>
              </a:effectLst>
              <a:latin typeface="Arial" charset="0"/>
            </a:endParaRPr>
          </a:p>
        </p:txBody>
      </p:sp>
      <p:sp>
        <p:nvSpPr>
          <p:cNvPr id="15363" name="Rectangle 3"/>
          <p:cNvSpPr>
            <a:spLocks noGrp="1" noChangeArrowheads="1"/>
          </p:cNvSpPr>
          <p:nvPr>
            <p:ph type="subTitle" idx="1"/>
          </p:nvPr>
        </p:nvSpPr>
        <p:spPr>
          <a:xfrm>
            <a:off x="1549400" y="2708275"/>
            <a:ext cx="7343775" cy="3384550"/>
          </a:xfrm>
        </p:spPr>
        <p:txBody>
          <a:bodyPr>
            <a:normAutofit/>
          </a:bodyPr>
          <a:lstStyle/>
          <a:p>
            <a:pPr marL="377825" indent="-377825" algn="l" defTabSz="447675">
              <a:lnSpc>
                <a:spcPct val="90000"/>
              </a:lnSpc>
              <a:buClr>
                <a:srgbClr val="006600"/>
              </a:buClr>
              <a:buFont typeface="Wingdings" pitchFamily="2" charset="2"/>
              <a:buChar char="Ø"/>
              <a:tabLst>
                <a:tab pos="812800" algn="l"/>
              </a:tabLst>
            </a:pPr>
            <a:r>
              <a:rPr lang="es-MX" altLang="es-MX" b="1">
                <a:latin typeface="Arial" charset="0"/>
              </a:rPr>
              <a:t>Clasificación de los procesos</a:t>
            </a:r>
          </a:p>
          <a:p>
            <a:pPr marL="377825" indent="-377825" algn="l" defTabSz="447675">
              <a:lnSpc>
                <a:spcPct val="90000"/>
              </a:lnSpc>
              <a:buClr>
                <a:srgbClr val="006600"/>
              </a:buClr>
              <a:buFont typeface="Wingdings" pitchFamily="2" charset="2"/>
              <a:buChar char="Ø"/>
              <a:tabLst>
                <a:tab pos="812800" algn="l"/>
              </a:tabLst>
            </a:pPr>
            <a:r>
              <a:rPr lang="es-MX" altLang="es-MX" b="1">
                <a:latin typeface="Arial" charset="0"/>
              </a:rPr>
              <a:t>Variables de proceso</a:t>
            </a:r>
          </a:p>
          <a:p>
            <a:pPr marL="377825" indent="-377825" algn="l" defTabSz="447675">
              <a:lnSpc>
                <a:spcPct val="90000"/>
              </a:lnSpc>
              <a:buClr>
                <a:srgbClr val="FF0000"/>
              </a:buClr>
              <a:buFont typeface="Wingdings" pitchFamily="2" charset="2"/>
              <a:buNone/>
              <a:tabLst>
                <a:tab pos="812800" algn="l"/>
              </a:tabLst>
            </a:pPr>
            <a:r>
              <a:rPr lang="es-MX" altLang="es-MX" b="1">
                <a:latin typeface="Arial" charset="0"/>
              </a:rPr>
              <a:t>	</a:t>
            </a:r>
            <a:r>
              <a:rPr lang="es-MX" altLang="es-MX" b="1">
                <a:solidFill>
                  <a:srgbClr val="FF6600"/>
                </a:solidFill>
                <a:latin typeface="Arial" charset="0"/>
                <a:sym typeface="Wingdings" pitchFamily="2" charset="2"/>
              </a:rPr>
              <a:t>	</a:t>
            </a:r>
            <a:r>
              <a:rPr lang="es-MX" altLang="es-MX" b="1">
                <a:latin typeface="Arial" charset="0"/>
              </a:rPr>
              <a:t>Masa y volumen</a:t>
            </a:r>
          </a:p>
          <a:p>
            <a:pPr marL="377825" indent="-377825" algn="l" defTabSz="447675">
              <a:lnSpc>
                <a:spcPct val="90000"/>
              </a:lnSpc>
              <a:buClr>
                <a:srgbClr val="006600"/>
              </a:buClr>
              <a:buFont typeface="Wingdings" pitchFamily="2" charset="2"/>
              <a:buNone/>
              <a:tabLst>
                <a:tab pos="812800" algn="l"/>
              </a:tabLst>
            </a:pPr>
            <a:r>
              <a:rPr lang="es-MX" altLang="es-MX" b="1">
                <a:latin typeface="Arial" charset="0"/>
              </a:rPr>
              <a:t>	</a:t>
            </a:r>
            <a:r>
              <a:rPr lang="es-MX" altLang="es-MX" b="1">
                <a:solidFill>
                  <a:srgbClr val="FF6600"/>
                </a:solidFill>
                <a:latin typeface="Arial" charset="0"/>
                <a:sym typeface="Wingdings" pitchFamily="2" charset="2"/>
              </a:rPr>
              <a:t>	</a:t>
            </a:r>
            <a:r>
              <a:rPr lang="es-MX" altLang="es-MX" b="1">
                <a:latin typeface="Arial" charset="0"/>
              </a:rPr>
              <a:t>Gasto másico, molar y volumétrico</a:t>
            </a:r>
          </a:p>
          <a:p>
            <a:pPr marL="377825" indent="-377825" algn="l" defTabSz="447675">
              <a:lnSpc>
                <a:spcPct val="90000"/>
              </a:lnSpc>
              <a:buClr>
                <a:srgbClr val="006600"/>
              </a:buClr>
              <a:buFont typeface="Wingdings" pitchFamily="2" charset="2"/>
              <a:buNone/>
              <a:tabLst>
                <a:tab pos="812800" algn="l"/>
              </a:tabLst>
            </a:pPr>
            <a:r>
              <a:rPr lang="es-MX" altLang="es-MX" b="1">
                <a:latin typeface="Arial" charset="0"/>
              </a:rPr>
              <a:t>	</a:t>
            </a:r>
            <a:r>
              <a:rPr lang="es-MX" altLang="es-MX" b="1">
                <a:solidFill>
                  <a:srgbClr val="FF6600"/>
                </a:solidFill>
                <a:latin typeface="Arial" charset="0"/>
                <a:sym typeface="Wingdings" pitchFamily="2" charset="2"/>
              </a:rPr>
              <a:t>	</a:t>
            </a:r>
            <a:r>
              <a:rPr lang="es-MX" altLang="es-MX" b="1">
                <a:latin typeface="Arial" charset="0"/>
              </a:rPr>
              <a:t>Composición química</a:t>
            </a:r>
          </a:p>
          <a:p>
            <a:pPr marL="377825" indent="-377825" algn="l" defTabSz="447675">
              <a:lnSpc>
                <a:spcPct val="90000"/>
              </a:lnSpc>
              <a:buClr>
                <a:srgbClr val="006600"/>
              </a:buClr>
              <a:buFont typeface="Wingdings" pitchFamily="2" charset="2"/>
              <a:buNone/>
              <a:tabLst>
                <a:tab pos="812800" algn="l"/>
              </a:tabLst>
            </a:pPr>
            <a:r>
              <a:rPr lang="es-MX" altLang="es-MX" b="1">
                <a:latin typeface="Arial" charset="0"/>
              </a:rPr>
              <a:t>	</a:t>
            </a:r>
            <a:r>
              <a:rPr lang="es-MX" altLang="es-MX" b="1">
                <a:solidFill>
                  <a:srgbClr val="FF6600"/>
                </a:solidFill>
                <a:latin typeface="Arial" charset="0"/>
                <a:sym typeface="Wingdings" pitchFamily="2" charset="2"/>
              </a:rPr>
              <a:t>	</a:t>
            </a:r>
            <a:r>
              <a:rPr lang="es-MX" altLang="es-MX" b="1">
                <a:latin typeface="Arial" charset="0"/>
              </a:rPr>
              <a:t>Presión </a:t>
            </a:r>
          </a:p>
          <a:p>
            <a:pPr marL="377825" indent="-377825" algn="l" defTabSz="447675">
              <a:lnSpc>
                <a:spcPct val="90000"/>
              </a:lnSpc>
              <a:buClr>
                <a:srgbClr val="006600"/>
              </a:buClr>
              <a:buFont typeface="Wingdings" pitchFamily="2" charset="2"/>
              <a:buNone/>
              <a:tabLst>
                <a:tab pos="812800" algn="l"/>
              </a:tabLst>
            </a:pPr>
            <a:r>
              <a:rPr lang="es-MX" altLang="es-MX" b="1">
                <a:latin typeface="Arial" charset="0"/>
              </a:rPr>
              <a:t>	</a:t>
            </a:r>
            <a:r>
              <a:rPr lang="es-MX" altLang="es-MX" b="1">
                <a:solidFill>
                  <a:srgbClr val="FF6600"/>
                </a:solidFill>
                <a:latin typeface="Arial" charset="0"/>
                <a:sym typeface="Wingdings" pitchFamily="2" charset="2"/>
              </a:rPr>
              <a:t>	</a:t>
            </a:r>
            <a:r>
              <a:rPr lang="es-MX" altLang="es-MX" b="1">
                <a:latin typeface="Arial" charset="0"/>
              </a:rPr>
              <a:t>Temperatura</a:t>
            </a:r>
            <a:endParaRPr lang="es-ES" altLang="es-MX" b="1">
              <a:latin typeface="Arial" charset="0"/>
            </a:endParaRPr>
          </a:p>
          <a:p>
            <a:pPr marL="377825" indent="-377825" algn="l" defTabSz="447675">
              <a:lnSpc>
                <a:spcPct val="90000"/>
              </a:lnSpc>
              <a:buFont typeface="Wingdings" pitchFamily="2" charset="2"/>
              <a:buNone/>
              <a:tabLst>
                <a:tab pos="812800" algn="l"/>
              </a:tabLst>
            </a:pPr>
            <a:endParaRPr lang="es-ES" altLang="es-MX"/>
          </a:p>
        </p:txBody>
      </p:sp>
    </p:spTree>
    <p:extLst>
      <p:ext uri="{BB962C8B-B14F-4D97-AF65-F5344CB8AC3E}">
        <p14:creationId xmlns:p14="http://schemas.microsoft.com/office/powerpoint/2010/main" val="33105220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idx="1"/>
          </p:nvPr>
        </p:nvSpPr>
        <p:spPr>
          <a:xfrm>
            <a:off x="457200" y="2133600"/>
            <a:ext cx="8305800" cy="3810000"/>
          </a:xfrm>
        </p:spPr>
        <p:txBody>
          <a:bodyPr/>
          <a:lstStyle/>
          <a:p>
            <a:pPr>
              <a:buFontTx/>
              <a:buNone/>
            </a:pPr>
            <a:r>
              <a:rPr lang="es-MX" altLang="es-MX" sz="1800" b="1" i="1">
                <a:latin typeface="Arial" charset="0"/>
              </a:rPr>
              <a:t>Entrada						                      Salida</a:t>
            </a:r>
          </a:p>
          <a:p>
            <a:pPr>
              <a:buFontTx/>
              <a:buNone/>
            </a:pPr>
            <a:r>
              <a:rPr lang="es-MX" altLang="es-MX" sz="1800" b="1" i="1">
                <a:latin typeface="Arial" charset="0"/>
              </a:rPr>
              <a:t>Alimentación						       Producto</a:t>
            </a:r>
            <a:endParaRPr lang="es-ES" altLang="es-MX" sz="1800" b="1" i="1">
              <a:latin typeface="Arial" charset="0"/>
            </a:endParaRPr>
          </a:p>
        </p:txBody>
      </p:sp>
      <p:sp>
        <p:nvSpPr>
          <p:cNvPr id="20" name="5 Marcador de número de diapositiva"/>
          <p:cNvSpPr>
            <a:spLocks noGrp="1"/>
          </p:cNvSpPr>
          <p:nvPr>
            <p:ph type="sldNum" sz="quarter" idx="12"/>
          </p:nvPr>
        </p:nvSpPr>
        <p:spPr/>
        <p:txBody>
          <a:bodyPr/>
          <a:lstStyle/>
          <a:p>
            <a:fld id="{80C941C9-49AD-44B2-B937-CD798C2659C7}" type="slidenum">
              <a:rPr lang="es-ES" altLang="es-MX"/>
              <a:pPr/>
              <a:t>17</a:t>
            </a:fld>
            <a:endParaRPr lang="es-ES" altLang="es-MX"/>
          </a:p>
        </p:txBody>
      </p:sp>
      <p:sp>
        <p:nvSpPr>
          <p:cNvPr id="139267" name="Rectangle 3"/>
          <p:cNvSpPr>
            <a:spLocks noChangeArrowheads="1"/>
          </p:cNvSpPr>
          <p:nvPr/>
        </p:nvSpPr>
        <p:spPr bwMode="auto">
          <a:xfrm>
            <a:off x="609600" y="620713"/>
            <a:ext cx="7924800" cy="1295400"/>
          </a:xfrm>
          <a:prstGeom prst="rect">
            <a:avLst/>
          </a:prstGeom>
          <a:gradFill rotWithShape="1">
            <a:gsLst>
              <a:gs pos="0">
                <a:srgbClr val="FF9900"/>
              </a:gs>
              <a:gs pos="100000">
                <a:srgbClr val="FF9900">
                  <a:gamma/>
                  <a:shade val="46275"/>
                  <a:invGamma/>
                </a:srgbClr>
              </a:gs>
            </a:gsLst>
            <a:lin ang="2700000" scaled="1"/>
          </a:gradFill>
          <a:ln w="38100" cmpd="dbl">
            <a:miter lim="800000"/>
            <a:headEnd/>
            <a:tailEnd/>
          </a:ln>
          <a:effectLst/>
          <a:scene3d>
            <a:camera prst="legacyObliqueTopRight"/>
            <a:lightRig rig="legacyFlat3" dir="b"/>
          </a:scene3d>
          <a:sp3d extrusionH="430200" prstMaterial="legacyMatte">
            <a:bevelT w="13500" h="13500" prst="angle"/>
            <a:bevelB w="13500" h="13500" prst="angle"/>
            <a:extrusionClr>
              <a:srgbClr val="FF99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flatTx/>
          </a:bodyPr>
          <a:lstStyle>
            <a:lvl1pPr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marL="457200" fontAlgn="base">
              <a:spcBef>
                <a:spcPct val="0"/>
              </a:spcBef>
              <a:spcAft>
                <a:spcPct val="0"/>
              </a:spcAft>
              <a:defRPr sz="2400">
                <a:solidFill>
                  <a:schemeClr val="tx1"/>
                </a:solidFill>
                <a:latin typeface="Times New Roman" pitchFamily="18" charset="0"/>
              </a:defRPr>
            </a:lvl6pPr>
            <a:lvl7pPr marL="914400" fontAlgn="base">
              <a:spcBef>
                <a:spcPct val="0"/>
              </a:spcBef>
              <a:spcAft>
                <a:spcPct val="0"/>
              </a:spcAft>
              <a:defRPr sz="2400">
                <a:solidFill>
                  <a:schemeClr val="tx1"/>
                </a:solidFill>
                <a:latin typeface="Times New Roman" pitchFamily="18" charset="0"/>
              </a:defRPr>
            </a:lvl7pPr>
            <a:lvl8pPr marL="1371600" fontAlgn="base">
              <a:spcBef>
                <a:spcPct val="0"/>
              </a:spcBef>
              <a:spcAft>
                <a:spcPct val="0"/>
              </a:spcAft>
              <a:defRPr sz="2400">
                <a:solidFill>
                  <a:schemeClr val="tx1"/>
                </a:solidFill>
                <a:latin typeface="Times New Roman" pitchFamily="18" charset="0"/>
              </a:defRPr>
            </a:lvl8pPr>
            <a:lvl9pPr marL="1828800" fontAlgn="base">
              <a:spcBef>
                <a:spcPct val="0"/>
              </a:spcBef>
              <a:spcAft>
                <a:spcPct val="0"/>
              </a:spcAft>
              <a:defRPr sz="2400">
                <a:solidFill>
                  <a:schemeClr val="tx1"/>
                </a:solidFill>
                <a:latin typeface="Times New Roman" pitchFamily="18" charset="0"/>
              </a:defRPr>
            </a:lvl9pPr>
          </a:lstStyle>
          <a:p>
            <a:pPr>
              <a:buClrTx/>
              <a:buFontTx/>
              <a:buNone/>
            </a:pPr>
            <a:r>
              <a:rPr lang="es-MX" altLang="es-MX" sz="2000">
                <a:solidFill>
                  <a:schemeClr val="tx2"/>
                </a:solidFill>
                <a:effectLst>
                  <a:outerShdw blurRad="38100" dist="38100" dir="2700000" algn="tl">
                    <a:srgbClr val="000000"/>
                  </a:outerShdw>
                </a:effectLst>
                <a:latin typeface="Arial" charset="0"/>
              </a:rPr>
              <a:t>Proceso:</a:t>
            </a:r>
            <a:r>
              <a:rPr lang="es-MX" altLang="es-MX" sz="2000">
                <a:latin typeface="Arial" charset="0"/>
              </a:rPr>
              <a:t> </a:t>
            </a:r>
            <a:r>
              <a:rPr lang="es-MX" altLang="es-MX" sz="2000">
                <a:solidFill>
                  <a:srgbClr val="333300"/>
                </a:solidFill>
                <a:latin typeface="Arial" charset="0"/>
              </a:rPr>
              <a:t>Serie de acciones, operaciones o tratamientos que producen un resultado (producto). </a:t>
            </a:r>
          </a:p>
          <a:p>
            <a:pPr>
              <a:buClrTx/>
              <a:buFontTx/>
              <a:buNone/>
            </a:pPr>
            <a:r>
              <a:rPr lang="es-MX" altLang="es-MX" sz="2000">
                <a:solidFill>
                  <a:srgbClr val="333300"/>
                </a:solidFill>
                <a:latin typeface="Arial" charset="0"/>
              </a:rPr>
              <a:t>Cambio que ocurre en un sistema y que se manifiesta por la variación de las propiedades del sistema.</a:t>
            </a:r>
            <a:endParaRPr lang="es-ES" altLang="es-MX" sz="2000">
              <a:solidFill>
                <a:srgbClr val="333300"/>
              </a:solidFill>
              <a:latin typeface="Arial" charset="0"/>
            </a:endParaRPr>
          </a:p>
        </p:txBody>
      </p:sp>
      <p:sp>
        <p:nvSpPr>
          <p:cNvPr id="139268" name="Text Box 4"/>
          <p:cNvSpPr txBox="1">
            <a:spLocks noChangeArrowheads="1"/>
          </p:cNvSpPr>
          <p:nvPr/>
        </p:nvSpPr>
        <p:spPr bwMode="auto">
          <a:xfrm>
            <a:off x="533400" y="3159125"/>
            <a:ext cx="1219200" cy="6508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ClrTx/>
              <a:buFontTx/>
              <a:buNone/>
            </a:pPr>
            <a:r>
              <a:rPr kumimoji="1" lang="es-MX" altLang="es-MX" sz="1800">
                <a:effectLst>
                  <a:outerShdw blurRad="38100" dist="38100" dir="2700000" algn="tl">
                    <a:srgbClr val="000000"/>
                  </a:outerShdw>
                </a:effectLst>
              </a:rPr>
              <a:t>Materias primas</a:t>
            </a:r>
            <a:endParaRPr kumimoji="1" lang="es-ES" altLang="es-MX" sz="1800">
              <a:effectLst>
                <a:outerShdw blurRad="38100" dist="38100" dir="2700000" algn="tl">
                  <a:srgbClr val="000000"/>
                </a:outerShdw>
              </a:effectLst>
            </a:endParaRPr>
          </a:p>
        </p:txBody>
      </p:sp>
      <p:sp>
        <p:nvSpPr>
          <p:cNvPr id="139269" name="Text Box 5"/>
          <p:cNvSpPr txBox="1">
            <a:spLocks noChangeArrowheads="1"/>
          </p:cNvSpPr>
          <p:nvPr/>
        </p:nvSpPr>
        <p:spPr bwMode="auto">
          <a:xfrm>
            <a:off x="1965325" y="3113088"/>
            <a:ext cx="1463675" cy="925512"/>
          </a:xfrm>
          <a:prstGeom prst="rect">
            <a:avLst/>
          </a:prstGeom>
          <a:solidFill>
            <a:srgbClr val="B3F2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B3F2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0"/>
              </a:spcBef>
              <a:buClrTx/>
              <a:buFontTx/>
              <a:buNone/>
            </a:pPr>
            <a:r>
              <a:rPr kumimoji="1" lang="es-MX" altLang="es-MX" sz="1800">
                <a:effectLst>
                  <a:outerShdw blurRad="38100" dist="38100" dir="2700000" algn="tl">
                    <a:srgbClr val="000000"/>
                  </a:outerShdw>
                </a:effectLst>
              </a:rPr>
              <a:t>Proceso</a:t>
            </a:r>
          </a:p>
          <a:p>
            <a:pPr algn="ctr">
              <a:spcBef>
                <a:spcPct val="0"/>
              </a:spcBef>
              <a:buClrTx/>
              <a:buFontTx/>
              <a:buNone/>
            </a:pPr>
            <a:r>
              <a:rPr kumimoji="1" lang="es-MX" altLang="es-MX" sz="1800">
                <a:effectLst>
                  <a:outerShdw blurRad="38100" dist="38100" dir="2700000" algn="tl">
                    <a:srgbClr val="000000"/>
                  </a:outerShdw>
                </a:effectLst>
              </a:rPr>
              <a:t> de separación</a:t>
            </a:r>
            <a:endParaRPr kumimoji="1" lang="es-ES" altLang="es-MX" sz="1800">
              <a:effectLst>
                <a:outerShdw blurRad="38100" dist="38100" dir="2700000" algn="tl">
                  <a:srgbClr val="000000"/>
                </a:outerShdw>
              </a:effectLst>
            </a:endParaRPr>
          </a:p>
        </p:txBody>
      </p:sp>
      <p:sp>
        <p:nvSpPr>
          <p:cNvPr id="139270" name="Text Box 6"/>
          <p:cNvSpPr txBox="1">
            <a:spLocks noChangeArrowheads="1"/>
          </p:cNvSpPr>
          <p:nvPr/>
        </p:nvSpPr>
        <p:spPr bwMode="auto">
          <a:xfrm>
            <a:off x="3733800" y="3159125"/>
            <a:ext cx="1493838" cy="650875"/>
          </a:xfrm>
          <a:prstGeom prst="rect">
            <a:avLst/>
          </a:prstGeom>
          <a:solidFill>
            <a:srgbClr val="B3F2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B3F2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0"/>
              </a:spcBef>
              <a:buClrTx/>
              <a:buFontTx/>
              <a:buNone/>
            </a:pPr>
            <a:r>
              <a:rPr kumimoji="1" lang="es-MX" altLang="es-MX" sz="1800">
                <a:effectLst>
                  <a:outerShdw blurRad="38100" dist="38100" dir="2700000" algn="tl">
                    <a:srgbClr val="000000"/>
                  </a:outerShdw>
                </a:effectLst>
              </a:rPr>
              <a:t>Reactores Químicos</a:t>
            </a:r>
            <a:endParaRPr kumimoji="1" lang="es-ES" altLang="es-MX" sz="1800">
              <a:effectLst>
                <a:outerShdw blurRad="38100" dist="38100" dir="2700000" algn="tl">
                  <a:srgbClr val="000000"/>
                </a:outerShdw>
              </a:effectLst>
            </a:endParaRPr>
          </a:p>
        </p:txBody>
      </p:sp>
      <p:sp>
        <p:nvSpPr>
          <p:cNvPr id="139271" name="Text Box 7"/>
          <p:cNvSpPr txBox="1">
            <a:spLocks noChangeArrowheads="1"/>
          </p:cNvSpPr>
          <p:nvPr/>
        </p:nvSpPr>
        <p:spPr bwMode="auto">
          <a:xfrm>
            <a:off x="5562600" y="3124200"/>
            <a:ext cx="1524000" cy="925513"/>
          </a:xfrm>
          <a:prstGeom prst="rect">
            <a:avLst/>
          </a:prstGeom>
          <a:solidFill>
            <a:srgbClr val="B3F2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B3F2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0"/>
              </a:spcBef>
              <a:buClrTx/>
              <a:buFontTx/>
              <a:buNone/>
            </a:pPr>
            <a:r>
              <a:rPr kumimoji="1" lang="es-MX" altLang="es-MX" sz="1800">
                <a:effectLst>
                  <a:outerShdw blurRad="38100" dist="38100" dir="2700000" algn="tl">
                    <a:srgbClr val="000000"/>
                  </a:outerShdw>
                </a:effectLst>
              </a:rPr>
              <a:t>Proceso</a:t>
            </a:r>
          </a:p>
          <a:p>
            <a:pPr algn="ctr">
              <a:spcBef>
                <a:spcPct val="0"/>
              </a:spcBef>
              <a:buClrTx/>
              <a:buFontTx/>
              <a:buNone/>
            </a:pPr>
            <a:r>
              <a:rPr kumimoji="1" lang="es-MX" altLang="es-MX" sz="1800">
                <a:effectLst>
                  <a:outerShdw blurRad="38100" dist="38100" dir="2700000" algn="tl">
                    <a:srgbClr val="000000"/>
                  </a:outerShdw>
                </a:effectLst>
              </a:rPr>
              <a:t>de </a:t>
            </a:r>
          </a:p>
          <a:p>
            <a:pPr algn="ctr">
              <a:spcBef>
                <a:spcPct val="0"/>
              </a:spcBef>
              <a:buClrTx/>
              <a:buFontTx/>
              <a:buNone/>
            </a:pPr>
            <a:r>
              <a:rPr kumimoji="1" lang="es-MX" altLang="es-MX" sz="1800">
                <a:effectLst>
                  <a:outerShdw blurRad="38100" dist="38100" dir="2700000" algn="tl">
                    <a:srgbClr val="000000"/>
                  </a:outerShdw>
                </a:effectLst>
              </a:rPr>
              <a:t>separación</a:t>
            </a:r>
            <a:endParaRPr kumimoji="1" lang="es-ES" altLang="es-MX" sz="1800">
              <a:effectLst>
                <a:outerShdw blurRad="38100" dist="38100" dir="2700000" algn="tl">
                  <a:srgbClr val="000000"/>
                </a:outerShdw>
              </a:effectLst>
            </a:endParaRPr>
          </a:p>
        </p:txBody>
      </p:sp>
      <p:sp>
        <p:nvSpPr>
          <p:cNvPr id="139272" name="Text Box 8"/>
          <p:cNvSpPr txBox="1">
            <a:spLocks noChangeArrowheads="1"/>
          </p:cNvSpPr>
          <p:nvPr/>
        </p:nvSpPr>
        <p:spPr bwMode="auto">
          <a:xfrm>
            <a:off x="7086600" y="3200400"/>
            <a:ext cx="1752600" cy="6191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0"/>
              </a:spcBef>
              <a:buClrTx/>
              <a:buFontTx/>
              <a:buNone/>
            </a:pPr>
            <a:r>
              <a:rPr kumimoji="1" lang="es-MX" altLang="es-MX" sz="1700">
                <a:effectLst>
                  <a:outerShdw blurRad="38100" dist="38100" dir="2700000" algn="tl">
                    <a:srgbClr val="000000"/>
                  </a:outerShdw>
                </a:effectLst>
              </a:rPr>
              <a:t>Productos</a:t>
            </a:r>
          </a:p>
          <a:p>
            <a:pPr algn="l">
              <a:spcBef>
                <a:spcPct val="0"/>
              </a:spcBef>
              <a:buClrTx/>
              <a:buFontTx/>
              <a:buNone/>
            </a:pPr>
            <a:r>
              <a:rPr kumimoji="1" lang="es-MX" altLang="es-MX" sz="1700">
                <a:effectLst>
                  <a:outerShdw blurRad="38100" dist="38100" dir="2700000" algn="tl">
                    <a:srgbClr val="000000"/>
                  </a:outerShdw>
                </a:effectLst>
              </a:rPr>
              <a:t>Subproductos</a:t>
            </a:r>
            <a:endParaRPr kumimoji="1" lang="es-ES" altLang="es-MX" sz="1700">
              <a:effectLst>
                <a:outerShdw blurRad="38100" dist="38100" dir="2700000" algn="tl">
                  <a:srgbClr val="000000"/>
                </a:outerShdw>
              </a:effectLst>
            </a:endParaRPr>
          </a:p>
        </p:txBody>
      </p:sp>
      <p:sp>
        <p:nvSpPr>
          <p:cNvPr id="139273" name="Line 9"/>
          <p:cNvSpPr>
            <a:spLocks noChangeShapeType="1"/>
          </p:cNvSpPr>
          <p:nvPr/>
        </p:nvSpPr>
        <p:spPr bwMode="auto">
          <a:xfrm>
            <a:off x="3429000" y="3429000"/>
            <a:ext cx="304800" cy="0"/>
          </a:xfrm>
          <a:prstGeom prst="line">
            <a:avLst/>
          </a:prstGeom>
          <a:noFill/>
          <a:ln w="28575">
            <a:solidFill>
              <a:srgbClr val="D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39274" name="Line 10"/>
          <p:cNvSpPr>
            <a:spLocks noChangeShapeType="1"/>
          </p:cNvSpPr>
          <p:nvPr/>
        </p:nvSpPr>
        <p:spPr bwMode="auto">
          <a:xfrm>
            <a:off x="5257800" y="3429000"/>
            <a:ext cx="304800" cy="0"/>
          </a:xfrm>
          <a:prstGeom prst="line">
            <a:avLst/>
          </a:prstGeom>
          <a:noFill/>
          <a:ln w="28575">
            <a:solidFill>
              <a:srgbClr val="D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39275" name="Text Box 11"/>
          <p:cNvSpPr txBox="1">
            <a:spLocks noChangeArrowheads="1"/>
          </p:cNvSpPr>
          <p:nvPr/>
        </p:nvSpPr>
        <p:spPr bwMode="auto">
          <a:xfrm>
            <a:off x="3295650" y="4583113"/>
            <a:ext cx="2754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i="1">
                <a:solidFill>
                  <a:srgbClr val="333300"/>
                </a:solidFill>
              </a:rPr>
              <a:t>Unidades de proceso</a:t>
            </a:r>
            <a:endParaRPr kumimoji="1" lang="es-ES" altLang="es-MX" i="1">
              <a:solidFill>
                <a:srgbClr val="333300"/>
              </a:solidFill>
            </a:endParaRPr>
          </a:p>
        </p:txBody>
      </p:sp>
      <p:sp>
        <p:nvSpPr>
          <p:cNvPr id="139276" name="Line 12"/>
          <p:cNvSpPr>
            <a:spLocks noChangeShapeType="1"/>
          </p:cNvSpPr>
          <p:nvPr/>
        </p:nvSpPr>
        <p:spPr bwMode="auto">
          <a:xfrm flipH="1" flipV="1">
            <a:off x="3200400" y="4038600"/>
            <a:ext cx="533400" cy="609600"/>
          </a:xfrm>
          <a:prstGeom prst="line">
            <a:avLst/>
          </a:prstGeom>
          <a:noFill/>
          <a:ln w="12700">
            <a:solidFill>
              <a:schemeClr val="accent1"/>
            </a:solidFill>
            <a:prstDash val="dash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39277" name="Line 13"/>
          <p:cNvSpPr>
            <a:spLocks noChangeShapeType="1"/>
          </p:cNvSpPr>
          <p:nvPr/>
        </p:nvSpPr>
        <p:spPr bwMode="auto">
          <a:xfrm flipV="1">
            <a:off x="4495800" y="3886200"/>
            <a:ext cx="0" cy="762000"/>
          </a:xfrm>
          <a:prstGeom prst="line">
            <a:avLst/>
          </a:prstGeom>
          <a:noFill/>
          <a:ln w="12700">
            <a:solidFill>
              <a:schemeClr val="accent1"/>
            </a:solidFill>
            <a:prstDash val="dash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39278" name="Line 14"/>
          <p:cNvSpPr>
            <a:spLocks noChangeShapeType="1"/>
          </p:cNvSpPr>
          <p:nvPr/>
        </p:nvSpPr>
        <p:spPr bwMode="auto">
          <a:xfrm flipV="1">
            <a:off x="5334000" y="4114800"/>
            <a:ext cx="457200" cy="533400"/>
          </a:xfrm>
          <a:prstGeom prst="line">
            <a:avLst/>
          </a:prstGeom>
          <a:noFill/>
          <a:ln w="9525">
            <a:solidFill>
              <a:schemeClr val="accent1"/>
            </a:solidFill>
            <a:prstDash val="dash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39279" name="Text Box 15"/>
          <p:cNvSpPr txBox="1">
            <a:spLocks noChangeArrowheads="1"/>
          </p:cNvSpPr>
          <p:nvPr/>
        </p:nvSpPr>
        <p:spPr bwMode="auto">
          <a:xfrm>
            <a:off x="3257550" y="5446713"/>
            <a:ext cx="2609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i="1"/>
              <a:t>Corrientes de proceso</a:t>
            </a:r>
            <a:endParaRPr kumimoji="1" lang="es-ES" altLang="es-MX" sz="1800" i="1"/>
          </a:p>
        </p:txBody>
      </p:sp>
      <p:sp>
        <p:nvSpPr>
          <p:cNvPr id="139280" name="Line 16"/>
          <p:cNvSpPr>
            <a:spLocks noChangeShapeType="1"/>
          </p:cNvSpPr>
          <p:nvPr/>
        </p:nvSpPr>
        <p:spPr bwMode="auto">
          <a:xfrm flipV="1">
            <a:off x="3352800" y="3429000"/>
            <a:ext cx="228600" cy="2209800"/>
          </a:xfrm>
          <a:prstGeom prst="line">
            <a:avLst/>
          </a:prstGeom>
          <a:noFill/>
          <a:ln w="12700">
            <a:solidFill>
              <a:srgbClr val="006600"/>
            </a:solidFill>
            <a:prstDash val="dash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39281" name="Line 17"/>
          <p:cNvSpPr>
            <a:spLocks noChangeShapeType="1"/>
          </p:cNvSpPr>
          <p:nvPr/>
        </p:nvSpPr>
        <p:spPr bwMode="auto">
          <a:xfrm flipH="1" flipV="1">
            <a:off x="5334000" y="3429000"/>
            <a:ext cx="228600" cy="2133600"/>
          </a:xfrm>
          <a:prstGeom prst="line">
            <a:avLst/>
          </a:prstGeom>
          <a:noFill/>
          <a:ln w="19050">
            <a:solidFill>
              <a:schemeClr val="accent1"/>
            </a:solidFill>
            <a:prstDash val="dash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39282" name="AutoShape 18"/>
          <p:cNvSpPr>
            <a:spLocks noChangeArrowheads="1"/>
          </p:cNvSpPr>
          <p:nvPr/>
        </p:nvSpPr>
        <p:spPr bwMode="auto">
          <a:xfrm>
            <a:off x="457200" y="2919413"/>
            <a:ext cx="1509713" cy="1119187"/>
          </a:xfrm>
          <a:prstGeom prst="rightArrow">
            <a:avLst>
              <a:gd name="adj1" fmla="val 50000"/>
              <a:gd name="adj2" fmla="val 33723"/>
            </a:avLst>
          </a:prstGeom>
          <a:noFill/>
          <a:ln w="38100">
            <a:solidFill>
              <a:srgbClr val="D05400"/>
            </a:solidFill>
            <a:miter lim="800000"/>
            <a:headEnd/>
            <a:tailEnd/>
          </a:ln>
          <a:effectLst>
            <a:outerShdw dist="107763" dir="135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txBody>
          <a:bodyPr wrap="none" anchor="ctr"/>
          <a:lstStyle/>
          <a:p>
            <a:endParaRPr lang="es-MX"/>
          </a:p>
        </p:txBody>
      </p:sp>
      <p:sp>
        <p:nvSpPr>
          <p:cNvPr id="139283" name="AutoShape 19"/>
          <p:cNvSpPr>
            <a:spLocks noChangeArrowheads="1"/>
          </p:cNvSpPr>
          <p:nvPr/>
        </p:nvSpPr>
        <p:spPr bwMode="auto">
          <a:xfrm>
            <a:off x="7140575" y="2971800"/>
            <a:ext cx="1752600" cy="1143000"/>
          </a:xfrm>
          <a:prstGeom prst="rightArrow">
            <a:avLst>
              <a:gd name="adj1" fmla="val 50000"/>
              <a:gd name="adj2" fmla="val 38333"/>
            </a:avLst>
          </a:prstGeom>
          <a:noFill/>
          <a:ln w="38100">
            <a:solidFill>
              <a:srgbClr val="D054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altLang="es-MX" sz="2400">
              <a:solidFill>
                <a:schemeClr val="tx2"/>
              </a:solidFill>
            </a:endParaRPr>
          </a:p>
        </p:txBody>
      </p:sp>
    </p:spTree>
    <p:extLst>
      <p:ext uri="{BB962C8B-B14F-4D97-AF65-F5344CB8AC3E}">
        <p14:creationId xmlns:p14="http://schemas.microsoft.com/office/powerpoint/2010/main" val="17250254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685800" y="381000"/>
            <a:ext cx="7772400" cy="533400"/>
          </a:xfrm>
        </p:spPr>
        <p:txBody>
          <a:bodyPr/>
          <a:lstStyle/>
          <a:p>
            <a:r>
              <a:rPr lang="es-MX" altLang="es-MX" sz="2800" b="1">
                <a:effectLst>
                  <a:outerShdw blurRad="38100" dist="38100" dir="2700000" algn="tl">
                    <a:srgbClr val="000000"/>
                  </a:outerShdw>
                </a:effectLst>
                <a:latin typeface="Arial" charset="0"/>
              </a:rPr>
              <a:t>Clasificación de los procesos</a:t>
            </a:r>
            <a:endParaRPr lang="es-ES" altLang="es-MX" sz="2800" b="1">
              <a:effectLst>
                <a:outerShdw blurRad="38100" dist="38100" dir="2700000" algn="tl">
                  <a:srgbClr val="000000"/>
                </a:outerShdw>
              </a:effectLst>
              <a:latin typeface="Arial" charset="0"/>
            </a:endParaRPr>
          </a:p>
        </p:txBody>
      </p:sp>
      <p:sp>
        <p:nvSpPr>
          <p:cNvPr id="21" name="5 Marcador de número de diapositiva"/>
          <p:cNvSpPr>
            <a:spLocks noGrp="1"/>
          </p:cNvSpPr>
          <p:nvPr>
            <p:ph type="sldNum" sz="quarter" idx="12"/>
          </p:nvPr>
        </p:nvSpPr>
        <p:spPr/>
        <p:txBody>
          <a:bodyPr/>
          <a:lstStyle/>
          <a:p>
            <a:fld id="{F1B9543A-1493-4896-B20E-643DCB873C86}" type="slidenum">
              <a:rPr lang="es-ES" altLang="es-MX"/>
              <a:pPr/>
              <a:t>18</a:t>
            </a:fld>
            <a:endParaRPr lang="es-ES" altLang="es-MX"/>
          </a:p>
        </p:txBody>
      </p:sp>
      <p:sp>
        <p:nvSpPr>
          <p:cNvPr id="140291" name="Rectangle 3"/>
          <p:cNvSpPr>
            <a:spLocks noChangeArrowheads="1"/>
          </p:cNvSpPr>
          <p:nvPr/>
        </p:nvSpPr>
        <p:spPr bwMode="auto">
          <a:xfrm>
            <a:off x="6208713" y="990600"/>
            <a:ext cx="2478087" cy="5588000"/>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buChar char="•"/>
              <a:defRPr sz="2800">
                <a:solidFill>
                  <a:schemeClr val="tx1"/>
                </a:solidFill>
                <a:latin typeface="Tahoma" pitchFamily="34" charset="0"/>
              </a:defRPr>
            </a:lvl1pPr>
            <a:lvl2pPr algn="l">
              <a:buClr>
                <a:schemeClr val="hlink"/>
              </a:buClr>
              <a:buChar char="–"/>
              <a:defRPr sz="2400">
                <a:solidFill>
                  <a:schemeClr val="tx1"/>
                </a:solidFill>
                <a:latin typeface="Tahoma" pitchFamily="34" charset="0"/>
              </a:defRPr>
            </a:lvl2pPr>
            <a:lvl3pPr algn="l">
              <a:buChar char="•"/>
              <a:defRPr sz="2000">
                <a:solidFill>
                  <a:schemeClr val="tx1"/>
                </a:solidFill>
                <a:latin typeface="Tahoma" pitchFamily="34" charset="0"/>
              </a:defRPr>
            </a:lvl3pPr>
            <a:lvl4pPr algn="l">
              <a:buClr>
                <a:schemeClr val="folHlink"/>
              </a:buClr>
              <a:buChar char="–"/>
              <a:defRPr>
                <a:solidFill>
                  <a:schemeClr val="tx1"/>
                </a:solidFill>
                <a:latin typeface="Tahoma" pitchFamily="34" charset="0"/>
              </a:defRPr>
            </a:lvl4pPr>
            <a:lvl5pPr algn="l">
              <a:buChar char="»"/>
              <a:defRPr>
                <a:solidFill>
                  <a:schemeClr val="tx1"/>
                </a:solidFill>
                <a:latin typeface="Tahoma" pitchFamily="34" charset="0"/>
              </a:defRPr>
            </a:lvl5pPr>
            <a:lvl6pPr fontAlgn="base">
              <a:spcBef>
                <a:spcPct val="20000"/>
              </a:spcBef>
              <a:spcAft>
                <a:spcPct val="0"/>
              </a:spcAft>
              <a:buClr>
                <a:schemeClr val="accent1"/>
              </a:buClr>
              <a:buChar char="»"/>
              <a:defRPr>
                <a:solidFill>
                  <a:schemeClr val="tx1"/>
                </a:solidFill>
                <a:latin typeface="Tahoma" pitchFamily="34" charset="0"/>
              </a:defRPr>
            </a:lvl6pPr>
            <a:lvl7pPr fontAlgn="base">
              <a:spcBef>
                <a:spcPct val="20000"/>
              </a:spcBef>
              <a:spcAft>
                <a:spcPct val="0"/>
              </a:spcAft>
              <a:buClr>
                <a:schemeClr val="accent1"/>
              </a:buClr>
              <a:buChar char="»"/>
              <a:defRPr>
                <a:solidFill>
                  <a:schemeClr val="tx1"/>
                </a:solidFill>
                <a:latin typeface="Tahoma" pitchFamily="34" charset="0"/>
              </a:defRPr>
            </a:lvl7pPr>
            <a:lvl8pPr fontAlgn="base">
              <a:spcBef>
                <a:spcPct val="20000"/>
              </a:spcBef>
              <a:spcAft>
                <a:spcPct val="0"/>
              </a:spcAft>
              <a:buClr>
                <a:schemeClr val="accent1"/>
              </a:buClr>
              <a:buChar char="»"/>
              <a:defRPr>
                <a:solidFill>
                  <a:schemeClr val="tx1"/>
                </a:solidFill>
                <a:latin typeface="Tahoma" pitchFamily="34" charset="0"/>
              </a:defRPr>
            </a:lvl8pPr>
            <a:lvl9pPr fontAlgn="base">
              <a:spcBef>
                <a:spcPct val="20000"/>
              </a:spcBef>
              <a:spcAft>
                <a:spcPct val="0"/>
              </a:spcAft>
              <a:buClr>
                <a:schemeClr val="accent1"/>
              </a:buClr>
              <a:buChar char="»"/>
              <a:defRPr>
                <a:solidFill>
                  <a:schemeClr val="tx1"/>
                </a:solidFill>
                <a:latin typeface="Tahoma" pitchFamily="34" charset="0"/>
              </a:defRPr>
            </a:lvl9pPr>
          </a:lstStyle>
          <a:p>
            <a:pPr>
              <a:lnSpc>
                <a:spcPct val="75000"/>
              </a:lnSpc>
              <a:buFontTx/>
              <a:buNone/>
            </a:pPr>
            <a:r>
              <a:rPr lang="es-MX" altLang="es-MX" sz="2400" i="1">
                <a:solidFill>
                  <a:schemeClr val="accent1"/>
                </a:solidFill>
                <a:effectLst>
                  <a:outerShdw blurRad="38100" dist="38100" dir="2700000" algn="tl">
                    <a:srgbClr val="000000"/>
                  </a:outerShdw>
                </a:effectLst>
                <a:latin typeface="Arial" charset="0"/>
              </a:rPr>
              <a:t>Condiciones </a:t>
            </a:r>
          </a:p>
          <a:p>
            <a:pPr>
              <a:lnSpc>
                <a:spcPct val="75000"/>
              </a:lnSpc>
              <a:buFontTx/>
              <a:buNone/>
            </a:pPr>
            <a:r>
              <a:rPr lang="es-MX" altLang="es-MX" sz="2400" i="1">
                <a:solidFill>
                  <a:schemeClr val="accent1"/>
                </a:solidFill>
                <a:effectLst>
                  <a:outerShdw blurRad="38100" dist="38100" dir="2700000" algn="tl">
                    <a:srgbClr val="000000"/>
                  </a:outerShdw>
                </a:effectLst>
                <a:latin typeface="Arial" charset="0"/>
              </a:rPr>
              <a:t>de</a:t>
            </a:r>
          </a:p>
          <a:p>
            <a:pPr>
              <a:lnSpc>
                <a:spcPct val="75000"/>
              </a:lnSpc>
              <a:buFontTx/>
              <a:buNone/>
            </a:pPr>
            <a:r>
              <a:rPr lang="es-MX" altLang="es-MX" sz="2400" i="1">
                <a:solidFill>
                  <a:schemeClr val="accent1"/>
                </a:solidFill>
                <a:effectLst>
                  <a:outerShdw blurRad="38100" dist="38100" dir="2700000" algn="tl">
                    <a:srgbClr val="000000"/>
                  </a:outerShdw>
                </a:effectLst>
                <a:latin typeface="Arial" charset="0"/>
              </a:rPr>
              <a:t>operación</a:t>
            </a:r>
            <a:endParaRPr lang="es-ES" altLang="es-MX" sz="2400" i="1">
              <a:solidFill>
                <a:schemeClr val="accent1"/>
              </a:solidFill>
              <a:effectLst>
                <a:outerShdw blurRad="38100" dist="38100" dir="2700000" algn="tl">
                  <a:srgbClr val="000000"/>
                </a:outerShdw>
              </a:effectLst>
              <a:latin typeface="Arial" charset="0"/>
            </a:endParaRPr>
          </a:p>
          <a:p>
            <a:pPr>
              <a:buFontTx/>
              <a:buNone/>
            </a:pPr>
            <a:endParaRPr lang="es-MX" altLang="es-MX" sz="2400">
              <a:latin typeface="Arial" charset="0"/>
            </a:endParaRPr>
          </a:p>
          <a:p>
            <a:pPr>
              <a:lnSpc>
                <a:spcPct val="80000"/>
              </a:lnSpc>
              <a:buFontTx/>
              <a:buNone/>
            </a:pPr>
            <a:endParaRPr lang="es-ES" altLang="es-MX" sz="2400">
              <a:latin typeface="Arial" charset="0"/>
            </a:endParaRPr>
          </a:p>
        </p:txBody>
      </p:sp>
      <p:sp>
        <p:nvSpPr>
          <p:cNvPr id="140292" name="Rectangle 4"/>
          <p:cNvSpPr>
            <a:spLocks noChangeArrowheads="1"/>
          </p:cNvSpPr>
          <p:nvPr/>
        </p:nvSpPr>
        <p:spPr bwMode="auto">
          <a:xfrm>
            <a:off x="3962400" y="990600"/>
            <a:ext cx="2246313" cy="5588000"/>
          </a:xfrm>
          <a:prstGeom prst="rect">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buChar char="•"/>
              <a:defRPr sz="2800">
                <a:solidFill>
                  <a:schemeClr val="tx1"/>
                </a:solidFill>
                <a:latin typeface="Tahoma" pitchFamily="34" charset="0"/>
              </a:defRPr>
            </a:lvl1pPr>
            <a:lvl2pPr algn="l">
              <a:buClr>
                <a:schemeClr val="hlink"/>
              </a:buClr>
              <a:buChar char="–"/>
              <a:defRPr sz="2400">
                <a:solidFill>
                  <a:schemeClr val="tx1"/>
                </a:solidFill>
                <a:latin typeface="Tahoma" pitchFamily="34" charset="0"/>
              </a:defRPr>
            </a:lvl2pPr>
            <a:lvl3pPr algn="l">
              <a:buChar char="•"/>
              <a:defRPr sz="2000">
                <a:solidFill>
                  <a:schemeClr val="tx1"/>
                </a:solidFill>
                <a:latin typeface="Tahoma" pitchFamily="34" charset="0"/>
              </a:defRPr>
            </a:lvl3pPr>
            <a:lvl4pPr algn="l">
              <a:buClr>
                <a:schemeClr val="folHlink"/>
              </a:buClr>
              <a:buChar char="–"/>
              <a:defRPr>
                <a:solidFill>
                  <a:schemeClr val="tx1"/>
                </a:solidFill>
                <a:latin typeface="Tahoma" pitchFamily="34" charset="0"/>
              </a:defRPr>
            </a:lvl4pPr>
            <a:lvl5pPr algn="l">
              <a:buChar char="»"/>
              <a:defRPr>
                <a:solidFill>
                  <a:schemeClr val="tx1"/>
                </a:solidFill>
                <a:latin typeface="Tahoma" pitchFamily="34" charset="0"/>
              </a:defRPr>
            </a:lvl5pPr>
            <a:lvl6pPr fontAlgn="base">
              <a:spcBef>
                <a:spcPct val="20000"/>
              </a:spcBef>
              <a:spcAft>
                <a:spcPct val="0"/>
              </a:spcAft>
              <a:buClr>
                <a:schemeClr val="accent1"/>
              </a:buClr>
              <a:buChar char="»"/>
              <a:defRPr>
                <a:solidFill>
                  <a:schemeClr val="tx1"/>
                </a:solidFill>
                <a:latin typeface="Tahoma" pitchFamily="34" charset="0"/>
              </a:defRPr>
            </a:lvl6pPr>
            <a:lvl7pPr fontAlgn="base">
              <a:spcBef>
                <a:spcPct val="20000"/>
              </a:spcBef>
              <a:spcAft>
                <a:spcPct val="0"/>
              </a:spcAft>
              <a:buClr>
                <a:schemeClr val="accent1"/>
              </a:buClr>
              <a:buChar char="»"/>
              <a:defRPr>
                <a:solidFill>
                  <a:schemeClr val="tx1"/>
                </a:solidFill>
                <a:latin typeface="Tahoma" pitchFamily="34" charset="0"/>
              </a:defRPr>
            </a:lvl7pPr>
            <a:lvl8pPr fontAlgn="base">
              <a:spcBef>
                <a:spcPct val="20000"/>
              </a:spcBef>
              <a:spcAft>
                <a:spcPct val="0"/>
              </a:spcAft>
              <a:buClr>
                <a:schemeClr val="accent1"/>
              </a:buClr>
              <a:buChar char="»"/>
              <a:defRPr>
                <a:solidFill>
                  <a:schemeClr val="tx1"/>
                </a:solidFill>
                <a:latin typeface="Tahoma" pitchFamily="34" charset="0"/>
              </a:defRPr>
            </a:lvl8pPr>
            <a:lvl9pPr fontAlgn="base">
              <a:spcBef>
                <a:spcPct val="20000"/>
              </a:spcBef>
              <a:spcAft>
                <a:spcPct val="0"/>
              </a:spcAft>
              <a:buClr>
                <a:schemeClr val="accent1"/>
              </a:buClr>
              <a:buChar char="»"/>
              <a:defRPr>
                <a:solidFill>
                  <a:schemeClr val="tx1"/>
                </a:solidFill>
                <a:latin typeface="Tahoma" pitchFamily="34" charset="0"/>
              </a:defRPr>
            </a:lvl9pPr>
          </a:lstStyle>
          <a:p>
            <a:pPr>
              <a:lnSpc>
                <a:spcPct val="75000"/>
              </a:lnSpc>
              <a:buFontTx/>
              <a:buNone/>
            </a:pPr>
            <a:r>
              <a:rPr lang="es-MX" altLang="es-MX" sz="2400" i="1">
                <a:solidFill>
                  <a:schemeClr val="accent1"/>
                </a:solidFill>
                <a:effectLst>
                  <a:outerShdw blurRad="38100" dist="38100" dir="2700000" algn="tl">
                    <a:srgbClr val="000000"/>
                  </a:outerShdw>
                </a:effectLst>
                <a:latin typeface="Arial" charset="0"/>
              </a:rPr>
              <a:t>Tiempo </a:t>
            </a:r>
          </a:p>
          <a:p>
            <a:pPr>
              <a:lnSpc>
                <a:spcPct val="75000"/>
              </a:lnSpc>
              <a:buFontTx/>
              <a:buNone/>
            </a:pPr>
            <a:r>
              <a:rPr lang="es-MX" altLang="es-MX" sz="2400" i="1">
                <a:solidFill>
                  <a:schemeClr val="accent1"/>
                </a:solidFill>
                <a:effectLst>
                  <a:outerShdw blurRad="38100" dist="38100" dir="2700000" algn="tl">
                    <a:srgbClr val="000000"/>
                  </a:outerShdw>
                </a:effectLst>
                <a:latin typeface="Arial" charset="0"/>
              </a:rPr>
              <a:t>en que</a:t>
            </a:r>
          </a:p>
          <a:p>
            <a:pPr>
              <a:lnSpc>
                <a:spcPct val="75000"/>
              </a:lnSpc>
              <a:buFontTx/>
              <a:buNone/>
            </a:pPr>
            <a:r>
              <a:rPr lang="es-MX" altLang="es-MX" sz="2400" i="1">
                <a:solidFill>
                  <a:schemeClr val="accent1"/>
                </a:solidFill>
                <a:effectLst>
                  <a:outerShdw blurRad="38100" dist="38100" dir="2700000" algn="tl">
                    <a:srgbClr val="000000"/>
                  </a:outerShdw>
                </a:effectLst>
                <a:latin typeface="Arial" charset="0"/>
              </a:rPr>
              <a:t>ocurren</a:t>
            </a:r>
            <a:endParaRPr lang="es-ES" altLang="es-MX" sz="2400" i="1">
              <a:solidFill>
                <a:schemeClr val="accent1"/>
              </a:solidFill>
              <a:effectLst>
                <a:outerShdw blurRad="38100" dist="38100" dir="2700000" algn="tl">
                  <a:srgbClr val="000000"/>
                </a:outerShdw>
              </a:effectLst>
              <a:latin typeface="Arial" charset="0"/>
            </a:endParaRPr>
          </a:p>
          <a:p>
            <a:pPr>
              <a:buFontTx/>
              <a:buNone/>
            </a:pPr>
            <a:endParaRPr lang="es-MX" altLang="es-MX" sz="2400">
              <a:solidFill>
                <a:srgbClr val="00FFFF"/>
              </a:solidFill>
              <a:latin typeface="Arial" charset="0"/>
            </a:endParaRPr>
          </a:p>
          <a:p>
            <a:pPr>
              <a:buFontTx/>
              <a:buNone/>
            </a:pPr>
            <a:endParaRPr lang="es-MX" altLang="es-MX" sz="2400">
              <a:latin typeface="Arial" charset="0"/>
            </a:endParaRPr>
          </a:p>
          <a:p>
            <a:pPr>
              <a:buFontTx/>
              <a:buNone/>
            </a:pPr>
            <a:r>
              <a:rPr lang="es-MX" altLang="es-MX" sz="2400">
                <a:latin typeface="Arial" charset="0"/>
              </a:rPr>
              <a:t>  </a:t>
            </a:r>
            <a:r>
              <a:rPr lang="es-MX" altLang="es-MX" sz="2400">
                <a:solidFill>
                  <a:srgbClr val="333300"/>
                </a:solidFill>
                <a:latin typeface="Arial" charset="0"/>
              </a:rPr>
              <a:t>Continuos</a:t>
            </a:r>
            <a:endParaRPr lang="es-ES" altLang="es-MX" sz="2400">
              <a:solidFill>
                <a:srgbClr val="333300"/>
              </a:solidFill>
              <a:latin typeface="Arial" charset="0"/>
            </a:endParaRPr>
          </a:p>
          <a:p>
            <a:pPr>
              <a:buFontTx/>
              <a:buNone/>
            </a:pPr>
            <a:endParaRPr lang="es-MX" altLang="es-MX" sz="2400">
              <a:solidFill>
                <a:srgbClr val="333300"/>
              </a:solidFill>
              <a:latin typeface="Arial" charset="0"/>
            </a:endParaRPr>
          </a:p>
          <a:p>
            <a:pPr>
              <a:buFontTx/>
              <a:buNone/>
            </a:pPr>
            <a:endParaRPr lang="es-ES" altLang="es-MX" sz="2400">
              <a:solidFill>
                <a:srgbClr val="333300"/>
              </a:solidFill>
              <a:latin typeface="Arial" charset="0"/>
            </a:endParaRPr>
          </a:p>
          <a:p>
            <a:pPr>
              <a:buFontTx/>
              <a:buNone/>
            </a:pPr>
            <a:endParaRPr lang="es-MX" altLang="es-MX" sz="2400">
              <a:solidFill>
                <a:srgbClr val="333300"/>
              </a:solidFill>
              <a:latin typeface="Arial" charset="0"/>
            </a:endParaRPr>
          </a:p>
          <a:p>
            <a:pPr>
              <a:buFontTx/>
              <a:buNone/>
            </a:pPr>
            <a:r>
              <a:rPr lang="es-MX" altLang="es-MX" sz="2400">
                <a:solidFill>
                  <a:srgbClr val="333300"/>
                </a:solidFill>
                <a:latin typeface="Arial" charset="0"/>
              </a:rPr>
              <a:t>Discontinuos </a:t>
            </a:r>
            <a:endParaRPr lang="es-ES" altLang="es-MX" sz="2400">
              <a:solidFill>
                <a:srgbClr val="333300"/>
              </a:solidFill>
              <a:latin typeface="Arial" charset="0"/>
            </a:endParaRPr>
          </a:p>
        </p:txBody>
      </p:sp>
      <p:sp>
        <p:nvSpPr>
          <p:cNvPr id="140293" name="Rectangle 5"/>
          <p:cNvSpPr>
            <a:spLocks noChangeArrowheads="1"/>
          </p:cNvSpPr>
          <p:nvPr/>
        </p:nvSpPr>
        <p:spPr bwMode="auto">
          <a:xfrm>
            <a:off x="2132013" y="990600"/>
            <a:ext cx="1830387" cy="558800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buChar char="•"/>
              <a:defRPr sz="2800">
                <a:solidFill>
                  <a:schemeClr val="tx1"/>
                </a:solidFill>
                <a:latin typeface="Tahoma" pitchFamily="34" charset="0"/>
              </a:defRPr>
            </a:lvl1pPr>
            <a:lvl2pPr algn="l">
              <a:buClr>
                <a:schemeClr val="hlink"/>
              </a:buClr>
              <a:buChar char="–"/>
              <a:defRPr sz="2400">
                <a:solidFill>
                  <a:schemeClr val="tx1"/>
                </a:solidFill>
                <a:latin typeface="Tahoma" pitchFamily="34" charset="0"/>
              </a:defRPr>
            </a:lvl2pPr>
            <a:lvl3pPr algn="l">
              <a:buChar char="•"/>
              <a:defRPr sz="2000">
                <a:solidFill>
                  <a:schemeClr val="tx1"/>
                </a:solidFill>
                <a:latin typeface="Tahoma" pitchFamily="34" charset="0"/>
              </a:defRPr>
            </a:lvl3pPr>
            <a:lvl4pPr algn="l">
              <a:buClr>
                <a:schemeClr val="folHlink"/>
              </a:buClr>
              <a:buChar char="–"/>
              <a:defRPr>
                <a:solidFill>
                  <a:schemeClr val="tx1"/>
                </a:solidFill>
                <a:latin typeface="Tahoma" pitchFamily="34" charset="0"/>
              </a:defRPr>
            </a:lvl4pPr>
            <a:lvl5pPr algn="l">
              <a:buChar char="»"/>
              <a:defRPr>
                <a:solidFill>
                  <a:schemeClr val="tx1"/>
                </a:solidFill>
                <a:latin typeface="Tahoma" pitchFamily="34" charset="0"/>
              </a:defRPr>
            </a:lvl5pPr>
            <a:lvl6pPr fontAlgn="base">
              <a:spcBef>
                <a:spcPct val="20000"/>
              </a:spcBef>
              <a:spcAft>
                <a:spcPct val="0"/>
              </a:spcAft>
              <a:buClr>
                <a:schemeClr val="accent1"/>
              </a:buClr>
              <a:buChar char="»"/>
              <a:defRPr>
                <a:solidFill>
                  <a:schemeClr val="tx1"/>
                </a:solidFill>
                <a:latin typeface="Tahoma" pitchFamily="34" charset="0"/>
              </a:defRPr>
            </a:lvl6pPr>
            <a:lvl7pPr fontAlgn="base">
              <a:spcBef>
                <a:spcPct val="20000"/>
              </a:spcBef>
              <a:spcAft>
                <a:spcPct val="0"/>
              </a:spcAft>
              <a:buClr>
                <a:schemeClr val="accent1"/>
              </a:buClr>
              <a:buChar char="»"/>
              <a:defRPr>
                <a:solidFill>
                  <a:schemeClr val="tx1"/>
                </a:solidFill>
                <a:latin typeface="Tahoma" pitchFamily="34" charset="0"/>
              </a:defRPr>
            </a:lvl7pPr>
            <a:lvl8pPr fontAlgn="base">
              <a:spcBef>
                <a:spcPct val="20000"/>
              </a:spcBef>
              <a:spcAft>
                <a:spcPct val="0"/>
              </a:spcAft>
              <a:buClr>
                <a:schemeClr val="accent1"/>
              </a:buClr>
              <a:buChar char="»"/>
              <a:defRPr>
                <a:solidFill>
                  <a:schemeClr val="tx1"/>
                </a:solidFill>
                <a:latin typeface="Tahoma" pitchFamily="34" charset="0"/>
              </a:defRPr>
            </a:lvl8pPr>
            <a:lvl9pPr fontAlgn="base">
              <a:spcBef>
                <a:spcPct val="20000"/>
              </a:spcBef>
              <a:spcAft>
                <a:spcPct val="0"/>
              </a:spcAft>
              <a:buClr>
                <a:schemeClr val="accent1"/>
              </a:buClr>
              <a:buChar char="»"/>
              <a:defRPr>
                <a:solidFill>
                  <a:schemeClr val="tx1"/>
                </a:solidFill>
                <a:latin typeface="Tahoma" pitchFamily="34" charset="0"/>
              </a:defRPr>
            </a:lvl9pPr>
          </a:lstStyle>
          <a:p>
            <a:pPr>
              <a:lnSpc>
                <a:spcPct val="75000"/>
              </a:lnSpc>
              <a:buFontTx/>
              <a:buNone/>
            </a:pPr>
            <a:r>
              <a:rPr lang="es-MX" altLang="es-MX" sz="2400" i="1">
                <a:solidFill>
                  <a:schemeClr val="accent1"/>
                </a:solidFill>
                <a:effectLst>
                  <a:outerShdw blurRad="38100" dist="38100" dir="2700000" algn="tl">
                    <a:srgbClr val="000000"/>
                  </a:outerShdw>
                </a:effectLst>
                <a:latin typeface="Arial" charset="0"/>
              </a:rPr>
              <a:t>Naturaleza </a:t>
            </a:r>
          </a:p>
          <a:p>
            <a:pPr>
              <a:lnSpc>
                <a:spcPct val="75000"/>
              </a:lnSpc>
              <a:buFontTx/>
              <a:buNone/>
            </a:pPr>
            <a:r>
              <a:rPr lang="es-MX" altLang="es-MX" sz="2400" i="1">
                <a:solidFill>
                  <a:schemeClr val="accent1"/>
                </a:solidFill>
                <a:effectLst>
                  <a:outerShdw blurRad="38100" dist="38100" dir="2700000" algn="tl">
                    <a:srgbClr val="000000"/>
                  </a:outerShdw>
                </a:effectLst>
                <a:latin typeface="Arial" charset="0"/>
              </a:rPr>
              <a:t>del</a:t>
            </a:r>
          </a:p>
          <a:p>
            <a:pPr>
              <a:lnSpc>
                <a:spcPct val="75000"/>
              </a:lnSpc>
              <a:buFontTx/>
              <a:buNone/>
            </a:pPr>
            <a:r>
              <a:rPr lang="es-MX" altLang="es-MX" sz="2400" i="1">
                <a:solidFill>
                  <a:schemeClr val="accent1"/>
                </a:solidFill>
                <a:effectLst>
                  <a:outerShdw blurRad="38100" dist="38100" dir="2700000" algn="tl">
                    <a:srgbClr val="000000"/>
                  </a:outerShdw>
                </a:effectLst>
                <a:latin typeface="Arial" charset="0"/>
              </a:rPr>
              <a:t>Proceso</a:t>
            </a:r>
            <a:endParaRPr lang="es-ES" altLang="es-MX" sz="2400" i="1">
              <a:solidFill>
                <a:schemeClr val="accent1"/>
              </a:solidFill>
              <a:effectLst>
                <a:outerShdw blurRad="38100" dist="38100" dir="2700000" algn="tl">
                  <a:srgbClr val="000000"/>
                </a:outerShdw>
              </a:effectLst>
              <a:latin typeface="Arial" charset="0"/>
            </a:endParaRPr>
          </a:p>
          <a:p>
            <a:pPr>
              <a:buFontTx/>
              <a:buNone/>
            </a:pPr>
            <a:endParaRPr lang="es-MX" altLang="es-MX" sz="2400">
              <a:solidFill>
                <a:srgbClr val="CC3300"/>
              </a:solidFill>
              <a:effectLst>
                <a:outerShdw blurRad="38100" dist="38100" dir="2700000" algn="tl">
                  <a:srgbClr val="000000"/>
                </a:outerShdw>
              </a:effectLst>
              <a:latin typeface="Arial" charset="0"/>
            </a:endParaRPr>
          </a:p>
          <a:p>
            <a:pPr>
              <a:buFontTx/>
              <a:buNone/>
            </a:pPr>
            <a:r>
              <a:rPr lang="es-MX" altLang="es-MX" sz="2400">
                <a:solidFill>
                  <a:srgbClr val="333300"/>
                </a:solidFill>
                <a:latin typeface="Arial" charset="0"/>
              </a:rPr>
              <a:t>Físicos</a:t>
            </a:r>
            <a:endParaRPr lang="es-ES" altLang="es-MX" sz="2400">
              <a:solidFill>
                <a:srgbClr val="333300"/>
              </a:solidFill>
              <a:latin typeface="Arial" charset="0"/>
            </a:endParaRPr>
          </a:p>
          <a:p>
            <a:pPr>
              <a:buFontTx/>
              <a:buNone/>
            </a:pPr>
            <a:endParaRPr lang="es-MX" altLang="es-MX" sz="2400">
              <a:solidFill>
                <a:srgbClr val="333300"/>
              </a:solidFill>
              <a:latin typeface="Arial" charset="0"/>
            </a:endParaRPr>
          </a:p>
          <a:p>
            <a:pPr>
              <a:buFontTx/>
              <a:buNone/>
            </a:pPr>
            <a:endParaRPr lang="es-MX" altLang="es-MX" sz="2400">
              <a:solidFill>
                <a:srgbClr val="333300"/>
              </a:solidFill>
              <a:latin typeface="Arial" charset="0"/>
            </a:endParaRPr>
          </a:p>
          <a:p>
            <a:pPr>
              <a:buFontTx/>
              <a:buNone/>
            </a:pPr>
            <a:r>
              <a:rPr lang="es-MX" altLang="es-MX" sz="2400">
                <a:solidFill>
                  <a:srgbClr val="333300"/>
                </a:solidFill>
                <a:latin typeface="Arial" charset="0"/>
              </a:rPr>
              <a:t>Químicos</a:t>
            </a:r>
            <a:endParaRPr lang="es-ES" altLang="es-MX" sz="2400">
              <a:solidFill>
                <a:srgbClr val="333300"/>
              </a:solidFill>
              <a:latin typeface="Arial" charset="0"/>
            </a:endParaRPr>
          </a:p>
          <a:p>
            <a:pPr>
              <a:buFontTx/>
              <a:buNone/>
            </a:pPr>
            <a:endParaRPr lang="es-MX" altLang="es-MX" sz="2400">
              <a:solidFill>
                <a:srgbClr val="333300"/>
              </a:solidFill>
              <a:latin typeface="Arial" charset="0"/>
            </a:endParaRPr>
          </a:p>
          <a:p>
            <a:pPr>
              <a:buFontTx/>
              <a:buNone/>
            </a:pPr>
            <a:endParaRPr lang="es-MX" altLang="es-MX" sz="2400">
              <a:solidFill>
                <a:srgbClr val="333300"/>
              </a:solidFill>
              <a:latin typeface="Arial" charset="0"/>
            </a:endParaRPr>
          </a:p>
          <a:p>
            <a:pPr>
              <a:buFontTx/>
              <a:buNone/>
            </a:pPr>
            <a:endParaRPr lang="es-MX" altLang="es-MX" sz="2400">
              <a:solidFill>
                <a:srgbClr val="333300"/>
              </a:solidFill>
              <a:latin typeface="Arial" charset="0"/>
            </a:endParaRPr>
          </a:p>
          <a:p>
            <a:pPr>
              <a:buFontTx/>
              <a:buNone/>
            </a:pPr>
            <a:r>
              <a:rPr lang="es-MX" altLang="es-MX" sz="2400">
                <a:solidFill>
                  <a:srgbClr val="333300"/>
                </a:solidFill>
                <a:latin typeface="Arial" charset="0"/>
              </a:rPr>
              <a:t>Nucleares</a:t>
            </a:r>
            <a:endParaRPr lang="es-ES" altLang="es-MX" sz="2400">
              <a:solidFill>
                <a:srgbClr val="333300"/>
              </a:solidFill>
              <a:latin typeface="Arial" charset="0"/>
            </a:endParaRPr>
          </a:p>
        </p:txBody>
      </p:sp>
      <p:sp>
        <p:nvSpPr>
          <p:cNvPr id="140294" name="Rectangle 6"/>
          <p:cNvSpPr>
            <a:spLocks noChangeArrowheads="1"/>
          </p:cNvSpPr>
          <p:nvPr/>
        </p:nvSpPr>
        <p:spPr bwMode="auto">
          <a:xfrm>
            <a:off x="533400" y="990600"/>
            <a:ext cx="1598613" cy="55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buChar char="•"/>
              <a:defRPr sz="2800">
                <a:solidFill>
                  <a:schemeClr val="tx1"/>
                </a:solidFill>
                <a:latin typeface="Tahoma" pitchFamily="34" charset="0"/>
              </a:defRPr>
            </a:lvl1pPr>
            <a:lvl2pPr algn="l">
              <a:buClr>
                <a:schemeClr val="hlink"/>
              </a:buClr>
              <a:buChar char="–"/>
              <a:defRPr sz="2400">
                <a:solidFill>
                  <a:schemeClr val="tx1"/>
                </a:solidFill>
                <a:latin typeface="Tahoma" pitchFamily="34" charset="0"/>
              </a:defRPr>
            </a:lvl2pPr>
            <a:lvl3pPr algn="l">
              <a:buChar char="•"/>
              <a:defRPr sz="2000">
                <a:solidFill>
                  <a:schemeClr val="tx1"/>
                </a:solidFill>
                <a:latin typeface="Tahoma" pitchFamily="34" charset="0"/>
              </a:defRPr>
            </a:lvl3pPr>
            <a:lvl4pPr algn="l">
              <a:buClr>
                <a:schemeClr val="folHlink"/>
              </a:buClr>
              <a:buChar char="–"/>
              <a:defRPr>
                <a:solidFill>
                  <a:schemeClr val="tx1"/>
                </a:solidFill>
                <a:latin typeface="Tahoma" pitchFamily="34" charset="0"/>
              </a:defRPr>
            </a:lvl4pPr>
            <a:lvl5pPr algn="l">
              <a:buChar char="»"/>
              <a:defRPr>
                <a:solidFill>
                  <a:schemeClr val="tx1"/>
                </a:solidFill>
                <a:latin typeface="Tahoma" pitchFamily="34" charset="0"/>
              </a:defRPr>
            </a:lvl5pPr>
            <a:lvl6pPr fontAlgn="base">
              <a:spcBef>
                <a:spcPct val="20000"/>
              </a:spcBef>
              <a:spcAft>
                <a:spcPct val="0"/>
              </a:spcAft>
              <a:buClr>
                <a:schemeClr val="accent1"/>
              </a:buClr>
              <a:buChar char="»"/>
              <a:defRPr>
                <a:solidFill>
                  <a:schemeClr val="tx1"/>
                </a:solidFill>
                <a:latin typeface="Tahoma" pitchFamily="34" charset="0"/>
              </a:defRPr>
            </a:lvl6pPr>
            <a:lvl7pPr fontAlgn="base">
              <a:spcBef>
                <a:spcPct val="20000"/>
              </a:spcBef>
              <a:spcAft>
                <a:spcPct val="0"/>
              </a:spcAft>
              <a:buClr>
                <a:schemeClr val="accent1"/>
              </a:buClr>
              <a:buChar char="»"/>
              <a:defRPr>
                <a:solidFill>
                  <a:schemeClr val="tx1"/>
                </a:solidFill>
                <a:latin typeface="Tahoma" pitchFamily="34" charset="0"/>
              </a:defRPr>
            </a:lvl7pPr>
            <a:lvl8pPr fontAlgn="base">
              <a:spcBef>
                <a:spcPct val="20000"/>
              </a:spcBef>
              <a:spcAft>
                <a:spcPct val="0"/>
              </a:spcAft>
              <a:buClr>
                <a:schemeClr val="accent1"/>
              </a:buClr>
              <a:buChar char="»"/>
              <a:defRPr>
                <a:solidFill>
                  <a:schemeClr val="tx1"/>
                </a:solidFill>
                <a:latin typeface="Tahoma" pitchFamily="34" charset="0"/>
              </a:defRPr>
            </a:lvl8pPr>
            <a:lvl9pPr fontAlgn="base">
              <a:spcBef>
                <a:spcPct val="20000"/>
              </a:spcBef>
              <a:spcAft>
                <a:spcPct val="0"/>
              </a:spcAft>
              <a:buClr>
                <a:schemeClr val="accent1"/>
              </a:buClr>
              <a:buChar char="»"/>
              <a:defRPr>
                <a:solidFill>
                  <a:schemeClr val="tx1"/>
                </a:solidFill>
                <a:latin typeface="Tahoma" pitchFamily="34" charset="0"/>
              </a:defRPr>
            </a:lvl9pPr>
          </a:lstStyle>
          <a:p>
            <a:pPr>
              <a:buFontTx/>
              <a:buNone/>
            </a:pPr>
            <a:endParaRPr lang="es-MX" altLang="es-MX" sz="2400">
              <a:latin typeface="Arial" charset="0"/>
            </a:endParaRPr>
          </a:p>
          <a:p>
            <a:pPr>
              <a:buFontTx/>
              <a:buNone/>
            </a:pPr>
            <a:endParaRPr lang="es-MX" altLang="es-MX" sz="2400">
              <a:latin typeface="Arial" charset="0"/>
            </a:endParaRPr>
          </a:p>
          <a:p>
            <a:pPr>
              <a:buFontTx/>
              <a:buNone/>
            </a:pPr>
            <a:endParaRPr lang="es-MX" altLang="es-MX" sz="2400">
              <a:latin typeface="Arial" charset="0"/>
            </a:endParaRPr>
          </a:p>
          <a:p>
            <a:pPr>
              <a:buFontTx/>
              <a:buNone/>
            </a:pPr>
            <a:endParaRPr lang="es-MX" altLang="es-MX" sz="2400">
              <a:latin typeface="Arial" charset="0"/>
            </a:endParaRPr>
          </a:p>
          <a:p>
            <a:pPr>
              <a:buFontTx/>
              <a:buNone/>
            </a:pPr>
            <a:endParaRPr lang="es-MX" altLang="es-MX" sz="2400">
              <a:latin typeface="Arial" charset="0"/>
            </a:endParaRPr>
          </a:p>
          <a:p>
            <a:pPr>
              <a:buFontTx/>
              <a:buNone/>
            </a:pPr>
            <a:r>
              <a:rPr lang="es-MX" altLang="es-MX" sz="2400">
                <a:effectLst>
                  <a:outerShdw blurRad="38100" dist="38100" dir="2700000" algn="tl">
                    <a:srgbClr val="000000"/>
                  </a:outerShdw>
                </a:effectLst>
                <a:latin typeface="Arial" charset="0"/>
              </a:rPr>
              <a:t>Procesos</a:t>
            </a:r>
            <a:endParaRPr lang="es-ES" altLang="es-MX" sz="2400">
              <a:effectLst>
                <a:outerShdw blurRad="38100" dist="38100" dir="2700000" algn="tl">
                  <a:srgbClr val="000000"/>
                </a:outerShdw>
              </a:effectLst>
              <a:latin typeface="Arial" charset="0"/>
            </a:endParaRPr>
          </a:p>
        </p:txBody>
      </p:sp>
      <p:sp>
        <p:nvSpPr>
          <p:cNvPr id="140295" name="Line 7"/>
          <p:cNvSpPr>
            <a:spLocks noChangeShapeType="1"/>
          </p:cNvSpPr>
          <p:nvPr/>
        </p:nvSpPr>
        <p:spPr bwMode="auto">
          <a:xfrm>
            <a:off x="533400" y="990600"/>
            <a:ext cx="0" cy="55880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0296" name="Line 8"/>
          <p:cNvSpPr>
            <a:spLocks noChangeShapeType="1"/>
          </p:cNvSpPr>
          <p:nvPr/>
        </p:nvSpPr>
        <p:spPr bwMode="auto">
          <a:xfrm>
            <a:off x="8686800" y="990600"/>
            <a:ext cx="0" cy="55880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0297" name="Line 9"/>
          <p:cNvSpPr>
            <a:spLocks noChangeShapeType="1"/>
          </p:cNvSpPr>
          <p:nvPr/>
        </p:nvSpPr>
        <p:spPr bwMode="auto">
          <a:xfrm>
            <a:off x="2132013" y="990600"/>
            <a:ext cx="1587" cy="5410200"/>
          </a:xfrm>
          <a:prstGeom prst="line">
            <a:avLst/>
          </a:prstGeom>
          <a:noFill/>
          <a:ln w="12700">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0298" name="Line 10"/>
          <p:cNvSpPr>
            <a:spLocks noChangeShapeType="1"/>
          </p:cNvSpPr>
          <p:nvPr/>
        </p:nvSpPr>
        <p:spPr bwMode="auto">
          <a:xfrm>
            <a:off x="6208713" y="990600"/>
            <a:ext cx="24780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0299" name="Line 11"/>
          <p:cNvSpPr>
            <a:spLocks noChangeShapeType="1"/>
          </p:cNvSpPr>
          <p:nvPr/>
        </p:nvSpPr>
        <p:spPr bwMode="auto">
          <a:xfrm>
            <a:off x="533400" y="990600"/>
            <a:ext cx="159861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0300" name="Line 12"/>
          <p:cNvSpPr>
            <a:spLocks noChangeShapeType="1"/>
          </p:cNvSpPr>
          <p:nvPr/>
        </p:nvSpPr>
        <p:spPr bwMode="auto">
          <a:xfrm>
            <a:off x="6208713" y="6578600"/>
            <a:ext cx="24780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0301" name="Line 13"/>
          <p:cNvSpPr>
            <a:spLocks noChangeShapeType="1"/>
          </p:cNvSpPr>
          <p:nvPr/>
        </p:nvSpPr>
        <p:spPr bwMode="auto">
          <a:xfrm>
            <a:off x="533400" y="6578600"/>
            <a:ext cx="159861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0302" name="Line 14"/>
          <p:cNvSpPr>
            <a:spLocks noChangeShapeType="1"/>
          </p:cNvSpPr>
          <p:nvPr/>
        </p:nvSpPr>
        <p:spPr bwMode="auto">
          <a:xfrm>
            <a:off x="3962400" y="990600"/>
            <a:ext cx="224631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0303" name="Line 15"/>
          <p:cNvSpPr>
            <a:spLocks noChangeShapeType="1"/>
          </p:cNvSpPr>
          <p:nvPr/>
        </p:nvSpPr>
        <p:spPr bwMode="auto">
          <a:xfrm>
            <a:off x="2132013" y="990600"/>
            <a:ext cx="1830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0304" name="Line 16"/>
          <p:cNvSpPr>
            <a:spLocks noChangeShapeType="1"/>
          </p:cNvSpPr>
          <p:nvPr/>
        </p:nvSpPr>
        <p:spPr bwMode="auto">
          <a:xfrm>
            <a:off x="2132013" y="6578600"/>
            <a:ext cx="1830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0305" name="Line 17"/>
          <p:cNvSpPr>
            <a:spLocks noChangeShapeType="1"/>
          </p:cNvSpPr>
          <p:nvPr/>
        </p:nvSpPr>
        <p:spPr bwMode="auto">
          <a:xfrm>
            <a:off x="3962400" y="6578600"/>
            <a:ext cx="224631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0306" name="AutoShape 18"/>
          <p:cNvSpPr>
            <a:spLocks/>
          </p:cNvSpPr>
          <p:nvPr/>
        </p:nvSpPr>
        <p:spPr bwMode="auto">
          <a:xfrm>
            <a:off x="5943600" y="2362200"/>
            <a:ext cx="304800" cy="1600200"/>
          </a:xfrm>
          <a:prstGeom prst="leftBrace">
            <a:avLst>
              <a:gd name="adj1" fmla="val 43750"/>
              <a:gd name="adj2" fmla="val 50000"/>
            </a:avLst>
          </a:prstGeom>
          <a:noFill/>
          <a:ln w="2857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77825" indent="-377825"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lgn="ctr">
              <a:spcBef>
                <a:spcPct val="20000"/>
              </a:spcBef>
            </a:pPr>
            <a:endParaRPr lang="es-MX" altLang="es-MX" sz="2000">
              <a:solidFill>
                <a:schemeClr val="tx2"/>
              </a:solidFill>
              <a:latin typeface="Arial" charset="0"/>
            </a:endParaRPr>
          </a:p>
        </p:txBody>
      </p:sp>
      <p:sp>
        <p:nvSpPr>
          <p:cNvPr id="140307" name="AutoShape 19"/>
          <p:cNvSpPr>
            <a:spLocks/>
          </p:cNvSpPr>
          <p:nvPr/>
        </p:nvSpPr>
        <p:spPr bwMode="auto">
          <a:xfrm>
            <a:off x="6011863" y="4267200"/>
            <a:ext cx="152400" cy="1295400"/>
          </a:xfrm>
          <a:prstGeom prst="leftBrace">
            <a:avLst>
              <a:gd name="adj1" fmla="val 70833"/>
              <a:gd name="adj2" fmla="val 50000"/>
            </a:avLst>
          </a:prstGeom>
          <a:noFill/>
          <a:ln w="2857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40308" name="Rectangle 20"/>
          <p:cNvSpPr>
            <a:spLocks noChangeArrowheads="1"/>
          </p:cNvSpPr>
          <p:nvPr/>
        </p:nvSpPr>
        <p:spPr bwMode="auto">
          <a:xfrm>
            <a:off x="6280150" y="2420938"/>
            <a:ext cx="2468563"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77825" indent="-377825"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lgn="just">
              <a:spcBef>
                <a:spcPct val="20000"/>
              </a:spcBef>
            </a:pPr>
            <a:r>
              <a:rPr lang="es-MX" altLang="es-MX" sz="2000">
                <a:latin typeface="Arial" charset="0"/>
              </a:rPr>
              <a:t>Régimen</a:t>
            </a:r>
          </a:p>
          <a:p>
            <a:pPr algn="just">
              <a:spcBef>
                <a:spcPct val="20000"/>
              </a:spcBef>
            </a:pPr>
            <a:r>
              <a:rPr lang="es-MX" altLang="es-MX" sz="2000">
                <a:latin typeface="Arial" charset="0"/>
              </a:rPr>
              <a:t>Permanente</a:t>
            </a:r>
            <a:endParaRPr lang="es-ES" altLang="es-MX" sz="2000">
              <a:latin typeface="Arial" charset="0"/>
            </a:endParaRPr>
          </a:p>
          <a:p>
            <a:pPr algn="just">
              <a:spcBef>
                <a:spcPct val="20000"/>
              </a:spcBef>
            </a:pPr>
            <a:r>
              <a:rPr lang="es-MX" altLang="es-MX" sz="2000">
                <a:latin typeface="Arial" charset="0"/>
              </a:rPr>
              <a:t>Régimen no</a:t>
            </a:r>
          </a:p>
          <a:p>
            <a:pPr algn="just">
              <a:spcBef>
                <a:spcPct val="20000"/>
              </a:spcBef>
            </a:pPr>
            <a:r>
              <a:rPr lang="es-MX" altLang="es-MX" sz="2000">
                <a:latin typeface="Arial" charset="0"/>
              </a:rPr>
              <a:t>permanente</a:t>
            </a:r>
            <a:endParaRPr lang="es-ES" altLang="es-MX" sz="2000">
              <a:latin typeface="Arial" charset="0"/>
            </a:endParaRPr>
          </a:p>
          <a:p>
            <a:pPr algn="just">
              <a:spcBef>
                <a:spcPct val="20000"/>
              </a:spcBef>
            </a:pPr>
            <a:endParaRPr lang="es-MX" altLang="es-MX" sz="2000">
              <a:latin typeface="Arial" charset="0"/>
            </a:endParaRPr>
          </a:p>
          <a:p>
            <a:pPr algn="just">
              <a:spcBef>
                <a:spcPct val="20000"/>
              </a:spcBef>
            </a:pPr>
            <a:r>
              <a:rPr lang="es-MX" altLang="es-MX" sz="2000">
                <a:latin typeface="Arial" charset="0"/>
              </a:rPr>
              <a:t>Régimen no</a:t>
            </a:r>
          </a:p>
          <a:p>
            <a:pPr algn="just">
              <a:spcBef>
                <a:spcPct val="20000"/>
              </a:spcBef>
            </a:pPr>
            <a:r>
              <a:rPr lang="es-MX" altLang="es-MX" sz="2000">
                <a:latin typeface="Arial" charset="0"/>
              </a:rPr>
              <a:t>permanente</a:t>
            </a:r>
          </a:p>
          <a:p>
            <a:pPr algn="just">
              <a:spcBef>
                <a:spcPct val="20000"/>
              </a:spcBef>
            </a:pPr>
            <a:r>
              <a:rPr lang="es-MX" altLang="es-MX" sz="2000">
                <a:latin typeface="Arial" charset="0"/>
              </a:rPr>
              <a:t>(Intermitente)</a:t>
            </a:r>
            <a:endParaRPr lang="es-ES" altLang="es-MX" sz="2000">
              <a:latin typeface="Arial" charset="0"/>
            </a:endParaRPr>
          </a:p>
        </p:txBody>
      </p:sp>
    </p:spTree>
    <p:extLst>
      <p:ext uri="{BB962C8B-B14F-4D97-AF65-F5344CB8AC3E}">
        <p14:creationId xmlns:p14="http://schemas.microsoft.com/office/powerpoint/2010/main" val="30982321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685800" y="381000"/>
            <a:ext cx="7772400" cy="533400"/>
          </a:xfrm>
        </p:spPr>
        <p:txBody>
          <a:bodyPr/>
          <a:lstStyle/>
          <a:p>
            <a:r>
              <a:rPr lang="es-MX" altLang="es-MX" sz="2800" b="1">
                <a:effectLst>
                  <a:outerShdw blurRad="38100" dist="38100" dir="2700000" algn="tl">
                    <a:srgbClr val="000000"/>
                  </a:outerShdw>
                </a:effectLst>
                <a:latin typeface="Arial" charset="0"/>
              </a:rPr>
              <a:t>Clasificación de los procesos</a:t>
            </a:r>
            <a:endParaRPr lang="es-ES" altLang="es-MX" sz="2800" b="1">
              <a:effectLst>
                <a:outerShdw blurRad="38100" dist="38100" dir="2700000" algn="tl">
                  <a:srgbClr val="000000"/>
                </a:outerShdw>
              </a:effectLst>
              <a:latin typeface="Arial" charset="0"/>
            </a:endParaRPr>
          </a:p>
        </p:txBody>
      </p:sp>
      <p:sp>
        <p:nvSpPr>
          <p:cNvPr id="89091" name="Rectangle 3"/>
          <p:cNvSpPr>
            <a:spLocks noGrp="1" noChangeArrowheads="1"/>
          </p:cNvSpPr>
          <p:nvPr>
            <p:ph sz="half" idx="1"/>
          </p:nvPr>
        </p:nvSpPr>
        <p:spPr>
          <a:xfrm>
            <a:off x="533400" y="990600"/>
            <a:ext cx="3962400" cy="5181600"/>
          </a:xfrm>
          <a:ln>
            <a:solidFill>
              <a:srgbClr val="006600"/>
            </a:solidFill>
            <a:miter lim="800000"/>
            <a:headEnd/>
            <a:tailEnd/>
          </a:ln>
        </p:spPr>
        <p:txBody>
          <a:bodyPr>
            <a:normAutofit lnSpcReduction="10000"/>
          </a:bodyPr>
          <a:lstStyle/>
          <a:p>
            <a:pPr marL="457200" indent="-457200">
              <a:lnSpc>
                <a:spcPct val="80000"/>
              </a:lnSpc>
              <a:buFontTx/>
              <a:buNone/>
            </a:pPr>
            <a:r>
              <a:rPr lang="es-MX" altLang="es-MX" sz="2200">
                <a:solidFill>
                  <a:srgbClr val="D05400"/>
                </a:solidFill>
                <a:effectLst>
                  <a:outerShdw blurRad="38100" dist="38100" dir="2700000" algn="tl">
                    <a:srgbClr val="000000"/>
                  </a:outerShdw>
                </a:effectLst>
                <a:latin typeface="Arial" charset="0"/>
              </a:rPr>
              <a:t>Tiempo en que ocurre</a:t>
            </a:r>
          </a:p>
          <a:p>
            <a:pPr marL="457200" indent="-457200">
              <a:lnSpc>
                <a:spcPct val="95000"/>
              </a:lnSpc>
              <a:spcBef>
                <a:spcPct val="10000"/>
              </a:spcBef>
              <a:buClr>
                <a:srgbClr val="008000"/>
              </a:buClr>
              <a:buFontTx/>
              <a:buAutoNum type="arabicPeriod"/>
            </a:pPr>
            <a:r>
              <a:rPr lang="es-MX" altLang="es-MX" sz="2200">
                <a:solidFill>
                  <a:schemeClr val="tx2"/>
                </a:solidFill>
                <a:effectLst>
                  <a:outerShdw blurRad="38100" dist="38100" dir="2700000" algn="tl">
                    <a:srgbClr val="000000"/>
                  </a:outerShdw>
                </a:effectLst>
                <a:latin typeface="Arial" charset="0"/>
              </a:rPr>
              <a:t>Proceso Continuo</a:t>
            </a:r>
            <a:r>
              <a:rPr lang="es-MX" altLang="es-MX" sz="2200">
                <a:solidFill>
                  <a:schemeClr val="tx2"/>
                </a:solidFill>
                <a:latin typeface="Arial" charset="0"/>
              </a:rPr>
              <a:t>.</a:t>
            </a:r>
            <a:r>
              <a:rPr lang="es-MX" altLang="es-MX" sz="2200">
                <a:latin typeface="Arial" charset="0"/>
              </a:rPr>
              <a:t> Las entradas y salidas fluyen continuamente durante el proceso. </a:t>
            </a:r>
          </a:p>
          <a:p>
            <a:pPr marL="457200" indent="-457200">
              <a:lnSpc>
                <a:spcPct val="95000"/>
              </a:lnSpc>
              <a:spcBef>
                <a:spcPct val="10000"/>
              </a:spcBef>
              <a:buClr>
                <a:srgbClr val="008000"/>
              </a:buClr>
              <a:buFontTx/>
              <a:buAutoNum type="arabicPeriod"/>
            </a:pPr>
            <a:r>
              <a:rPr lang="es-MX" altLang="es-MX" sz="2200">
                <a:solidFill>
                  <a:schemeClr val="tx2"/>
                </a:solidFill>
                <a:effectLst>
                  <a:outerShdw blurRad="38100" dist="38100" dir="2700000" algn="tl">
                    <a:srgbClr val="000000"/>
                  </a:outerShdw>
                </a:effectLst>
                <a:latin typeface="Arial" charset="0"/>
              </a:rPr>
              <a:t>Proceso discontinuo (Batch).</a:t>
            </a:r>
            <a:r>
              <a:rPr lang="es-MX" altLang="es-MX" sz="2200">
                <a:effectLst>
                  <a:outerShdw blurRad="38100" dist="38100" dir="2700000" algn="tl">
                    <a:srgbClr val="000000"/>
                  </a:outerShdw>
                </a:effectLst>
                <a:latin typeface="Arial" charset="0"/>
              </a:rPr>
              <a:t> </a:t>
            </a:r>
            <a:r>
              <a:rPr lang="es-MX" altLang="es-MX" sz="2200">
                <a:latin typeface="Arial" charset="0"/>
              </a:rPr>
              <a:t>La alimentación se carga en el recipiente al inicio del proceso y el contenido del recipiente se remueve tiempo después.</a:t>
            </a:r>
          </a:p>
          <a:p>
            <a:pPr marL="457200" indent="-457200">
              <a:lnSpc>
                <a:spcPct val="95000"/>
              </a:lnSpc>
              <a:spcBef>
                <a:spcPct val="10000"/>
              </a:spcBef>
              <a:buClr>
                <a:srgbClr val="008000"/>
              </a:buClr>
              <a:buFontTx/>
              <a:buAutoNum type="arabicPeriod"/>
            </a:pPr>
            <a:r>
              <a:rPr lang="es-MX" altLang="es-MX" sz="2200">
                <a:solidFill>
                  <a:schemeClr val="tx2"/>
                </a:solidFill>
                <a:effectLst>
                  <a:outerShdw blurRad="38100" dist="38100" dir="2700000" algn="tl">
                    <a:srgbClr val="000000"/>
                  </a:outerShdw>
                </a:effectLst>
                <a:latin typeface="Arial" charset="0"/>
              </a:rPr>
              <a:t>Proceso semicontinuo (SemiBatch).</a:t>
            </a:r>
            <a:r>
              <a:rPr lang="es-MX" altLang="es-MX" sz="2200">
                <a:effectLst>
                  <a:outerShdw blurRad="38100" dist="38100" dir="2700000" algn="tl">
                    <a:srgbClr val="000000"/>
                  </a:outerShdw>
                </a:effectLst>
                <a:latin typeface="Arial" charset="0"/>
              </a:rPr>
              <a:t> </a:t>
            </a:r>
            <a:r>
              <a:rPr lang="es-MX" altLang="es-MX" sz="2200">
                <a:latin typeface="Arial" charset="0"/>
              </a:rPr>
              <a:t>Cualquier proceso que no es  continuo ni discontinuo.</a:t>
            </a:r>
            <a:endParaRPr lang="es-ES" altLang="es-MX" sz="2200">
              <a:effectLst>
                <a:outerShdw blurRad="38100" dist="38100" dir="2700000" algn="tl">
                  <a:srgbClr val="000000"/>
                </a:outerShdw>
              </a:effectLst>
              <a:latin typeface="Arial" charset="0"/>
            </a:endParaRPr>
          </a:p>
          <a:p>
            <a:pPr marL="457200" indent="-457200">
              <a:lnSpc>
                <a:spcPct val="95000"/>
              </a:lnSpc>
              <a:spcBef>
                <a:spcPct val="10000"/>
              </a:spcBef>
              <a:buFontTx/>
              <a:buNone/>
            </a:pPr>
            <a:endParaRPr lang="es-ES" altLang="es-MX" sz="2200">
              <a:solidFill>
                <a:srgbClr val="D05400"/>
              </a:solidFill>
              <a:effectLst>
                <a:outerShdw blurRad="38100" dist="38100" dir="2700000" algn="tl">
                  <a:srgbClr val="000000"/>
                </a:outerShdw>
              </a:effectLst>
              <a:latin typeface="Arial" charset="0"/>
            </a:endParaRPr>
          </a:p>
        </p:txBody>
      </p:sp>
      <p:sp>
        <p:nvSpPr>
          <p:cNvPr id="89092" name="Rectangle 4"/>
          <p:cNvSpPr>
            <a:spLocks noGrp="1" noChangeArrowheads="1"/>
          </p:cNvSpPr>
          <p:nvPr>
            <p:ph sz="half" idx="2"/>
          </p:nvPr>
        </p:nvSpPr>
        <p:spPr>
          <a:xfrm>
            <a:off x="4648200" y="990600"/>
            <a:ext cx="4114800" cy="5181600"/>
          </a:xfrm>
          <a:ln>
            <a:solidFill>
              <a:srgbClr val="006600"/>
            </a:solidFill>
            <a:miter lim="800000"/>
            <a:headEnd/>
            <a:tailEnd/>
          </a:ln>
        </p:spPr>
        <p:txBody>
          <a:bodyPr/>
          <a:lstStyle/>
          <a:p>
            <a:pPr marL="457200" indent="-457200">
              <a:spcBef>
                <a:spcPct val="0"/>
              </a:spcBef>
              <a:buFontTx/>
              <a:buNone/>
            </a:pPr>
            <a:r>
              <a:rPr lang="es-MX" altLang="es-MX" sz="2200">
                <a:solidFill>
                  <a:srgbClr val="D05400"/>
                </a:solidFill>
                <a:effectLst>
                  <a:outerShdw blurRad="38100" dist="38100" dir="2700000" algn="tl">
                    <a:srgbClr val="000000"/>
                  </a:outerShdw>
                </a:effectLst>
                <a:latin typeface="Arial" charset="0"/>
              </a:rPr>
              <a:t>Condiciones de Operación</a:t>
            </a:r>
          </a:p>
          <a:p>
            <a:pPr marL="457200" indent="-457200">
              <a:spcBef>
                <a:spcPct val="0"/>
              </a:spcBef>
              <a:buClr>
                <a:srgbClr val="008000"/>
              </a:buClr>
              <a:buFontTx/>
              <a:buAutoNum type="arabicPeriod"/>
            </a:pPr>
            <a:r>
              <a:rPr lang="es-MX" altLang="es-MX" sz="2200">
                <a:solidFill>
                  <a:schemeClr val="tx2"/>
                </a:solidFill>
                <a:effectLst>
                  <a:outerShdw blurRad="38100" dist="38100" dir="2700000" algn="tl">
                    <a:srgbClr val="000000"/>
                  </a:outerShdw>
                </a:effectLst>
                <a:latin typeface="Arial" charset="0"/>
              </a:rPr>
              <a:t>Régimen permanente.</a:t>
            </a:r>
            <a:r>
              <a:rPr lang="es-MX" altLang="es-MX" sz="2200">
                <a:effectLst>
                  <a:outerShdw blurRad="38100" dist="38100" dir="2700000" algn="tl">
                    <a:srgbClr val="000000"/>
                  </a:outerShdw>
                </a:effectLst>
                <a:latin typeface="Arial" charset="0"/>
              </a:rPr>
              <a:t> </a:t>
            </a:r>
            <a:r>
              <a:rPr lang="es-MX" altLang="es-MX" sz="2200">
                <a:latin typeface="Arial" charset="0"/>
              </a:rPr>
              <a:t>Cuando los valores de las variables en el proceso (todas las temperaturas, presiones, volúmenes, gastos) no cambian con el tiempo, excepto posibles fluctuaciones menores.</a:t>
            </a:r>
          </a:p>
          <a:p>
            <a:pPr marL="457200" indent="-457200">
              <a:spcBef>
                <a:spcPct val="0"/>
              </a:spcBef>
              <a:buClr>
                <a:srgbClr val="008000"/>
              </a:buClr>
              <a:buFontTx/>
              <a:buAutoNum type="arabicPeriod"/>
            </a:pPr>
            <a:r>
              <a:rPr lang="es-MX" altLang="es-MX" sz="2200">
                <a:solidFill>
                  <a:schemeClr val="tx2"/>
                </a:solidFill>
                <a:effectLst>
                  <a:outerShdw blurRad="38100" dist="38100" dir="2700000" algn="tl">
                    <a:srgbClr val="000000"/>
                  </a:outerShdw>
                </a:effectLst>
                <a:latin typeface="Arial" charset="0"/>
              </a:rPr>
              <a:t>Régimen no permanente (transiente).</a:t>
            </a:r>
            <a:r>
              <a:rPr lang="es-MX" altLang="es-MX" sz="2200">
                <a:effectLst>
                  <a:outerShdw blurRad="38100" dist="38100" dir="2700000" algn="tl">
                    <a:srgbClr val="000000"/>
                  </a:outerShdw>
                </a:effectLst>
                <a:latin typeface="Arial" charset="0"/>
              </a:rPr>
              <a:t> </a:t>
            </a:r>
            <a:r>
              <a:rPr lang="es-MX" altLang="es-MX" sz="2200">
                <a:latin typeface="Arial" charset="0"/>
              </a:rPr>
              <a:t>Cualquiera de las variables de proceso cambian con el tiempo.</a:t>
            </a:r>
            <a:endParaRPr lang="es-ES" altLang="es-MX" sz="2200">
              <a:latin typeface="Arial" charset="0"/>
            </a:endParaRPr>
          </a:p>
          <a:p>
            <a:pPr marL="457200" indent="-457200">
              <a:spcBef>
                <a:spcPct val="0"/>
              </a:spcBef>
              <a:buFontTx/>
              <a:buNone/>
            </a:pPr>
            <a:endParaRPr lang="es-ES" altLang="es-MX" sz="2200">
              <a:solidFill>
                <a:srgbClr val="D05400"/>
              </a:solidFill>
              <a:effectLst>
                <a:outerShdw blurRad="38100" dist="38100" dir="2700000" algn="tl">
                  <a:srgbClr val="000000"/>
                </a:outerShdw>
              </a:effectLst>
              <a:latin typeface="Arial" charset="0"/>
            </a:endParaRPr>
          </a:p>
        </p:txBody>
      </p:sp>
      <p:sp>
        <p:nvSpPr>
          <p:cNvPr id="5" name="6 Marcador de número de diapositiva"/>
          <p:cNvSpPr>
            <a:spLocks noGrp="1"/>
          </p:cNvSpPr>
          <p:nvPr>
            <p:ph type="sldNum" sz="quarter" idx="12"/>
          </p:nvPr>
        </p:nvSpPr>
        <p:spPr/>
        <p:txBody>
          <a:bodyPr/>
          <a:lstStyle/>
          <a:p>
            <a:fld id="{A83CA6BA-FF38-45C4-9A88-63718DFD076D}" type="slidenum">
              <a:rPr lang="es-ES" altLang="es-MX"/>
              <a:pPr/>
              <a:t>19</a:t>
            </a:fld>
            <a:endParaRPr lang="es-ES" altLang="es-MX"/>
          </a:p>
        </p:txBody>
      </p:sp>
    </p:spTree>
    <p:extLst>
      <p:ext uri="{BB962C8B-B14F-4D97-AF65-F5344CB8AC3E}">
        <p14:creationId xmlns:p14="http://schemas.microsoft.com/office/powerpoint/2010/main" val="298679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smtClean="0"/>
              <a:t>OBJETIVO DE LA UA</a:t>
            </a:r>
            <a:endParaRPr lang="es-MX" dirty="0"/>
          </a:p>
        </p:txBody>
      </p:sp>
      <p:sp>
        <p:nvSpPr>
          <p:cNvPr id="3" name="2 Marcador de contenido"/>
          <p:cNvSpPr>
            <a:spLocks noGrp="1"/>
          </p:cNvSpPr>
          <p:nvPr>
            <p:ph idx="1"/>
          </p:nvPr>
        </p:nvSpPr>
        <p:spPr/>
        <p:txBody>
          <a:bodyPr>
            <a:normAutofit/>
          </a:bodyPr>
          <a:lstStyle/>
          <a:p>
            <a:r>
              <a:rPr lang="es-MX" sz="2400" dirty="0"/>
              <a:t>Los discentes del Programa Educativo de Ingeniero Químico mediante trabajo individual y en equipo desarrollarán las competencias necesarias para establecer estrategias de resolución de problemas de balances de materia y energía en sistemas de procesos químicos, aspecto fundamental para los subsecuentes cursos de la carrera. Reforzarán actitudes relacionadas con la calidad en el trabajo, la perseverancia y la tolerancia, así como la disposición a aprender a aprender, enfrentar retos y trabajar bajo presión.</a:t>
            </a:r>
          </a:p>
        </p:txBody>
      </p:sp>
    </p:spTree>
    <p:extLst>
      <p:ext uri="{BB962C8B-B14F-4D97-AF65-F5344CB8AC3E}">
        <p14:creationId xmlns:p14="http://schemas.microsoft.com/office/powerpoint/2010/main" val="2294411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503238"/>
            <a:ext cx="7772400" cy="838200"/>
          </a:xfrm>
        </p:spPr>
        <p:txBody>
          <a:bodyPr>
            <a:normAutofit fontScale="90000"/>
          </a:bodyPr>
          <a:lstStyle/>
          <a:p>
            <a:r>
              <a:rPr lang="es-MX" altLang="es-MX" sz="2800" b="1">
                <a:effectLst>
                  <a:outerShdw blurRad="38100" dist="38100" dir="2700000" algn="tl">
                    <a:srgbClr val="000000"/>
                  </a:outerShdw>
                </a:effectLst>
                <a:latin typeface="Arial" charset="0"/>
              </a:rPr>
              <a:t>Clasificación de los procesos</a:t>
            </a:r>
            <a:br>
              <a:rPr lang="es-MX" altLang="es-MX" sz="2800" b="1">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en el ámbito de la Termodinámica</a:t>
            </a:r>
            <a:endParaRPr lang="es-ES" altLang="es-MX" sz="2800" b="1">
              <a:solidFill>
                <a:srgbClr val="D05400"/>
              </a:solidFill>
              <a:effectLst>
                <a:outerShdw blurRad="38100" dist="38100" dir="2700000" algn="tl">
                  <a:srgbClr val="000000"/>
                </a:outerShdw>
              </a:effectLst>
              <a:latin typeface="Arial" charset="0"/>
            </a:endParaRPr>
          </a:p>
        </p:txBody>
      </p:sp>
      <p:sp>
        <p:nvSpPr>
          <p:cNvPr id="29" name="5 Marcador de número de diapositiva"/>
          <p:cNvSpPr>
            <a:spLocks noGrp="1"/>
          </p:cNvSpPr>
          <p:nvPr>
            <p:ph type="sldNum" sz="quarter" idx="12"/>
          </p:nvPr>
        </p:nvSpPr>
        <p:spPr/>
        <p:txBody>
          <a:bodyPr/>
          <a:lstStyle/>
          <a:p>
            <a:fld id="{4A412B91-0642-4BED-877C-5E53E753AB6E}" type="slidenum">
              <a:rPr lang="es-ES" altLang="es-MX"/>
              <a:pPr/>
              <a:t>20</a:t>
            </a:fld>
            <a:endParaRPr lang="es-ES" altLang="es-MX"/>
          </a:p>
        </p:txBody>
      </p:sp>
      <p:graphicFrame>
        <p:nvGraphicFramePr>
          <p:cNvPr id="57462" name="Group 118"/>
          <p:cNvGraphicFramePr>
            <a:graphicFrameLocks noGrp="1"/>
          </p:cNvGraphicFramePr>
          <p:nvPr/>
        </p:nvGraphicFramePr>
        <p:xfrm>
          <a:off x="457200" y="1593850"/>
          <a:ext cx="8229600" cy="4505071"/>
        </p:xfrm>
        <a:graphic>
          <a:graphicData uri="http://schemas.openxmlformats.org/drawingml/2006/table">
            <a:tbl>
              <a:tblPr/>
              <a:tblGrid>
                <a:gridCol w="2362200"/>
                <a:gridCol w="2057400"/>
                <a:gridCol w="3810000"/>
              </a:tblGrid>
              <a:tr h="708025">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s-MX" altLang="es-MX" sz="2200" b="1" i="0" u="none" strike="noStrike" cap="none" normalizeH="0" baseline="0" smtClean="0">
                          <a:ln>
                            <a:noFill/>
                          </a:ln>
                          <a:solidFill>
                            <a:srgbClr val="006600"/>
                          </a:solidFill>
                          <a:effectLst>
                            <a:outerShdw blurRad="38100" dist="38100" dir="2700000" algn="tl">
                              <a:srgbClr val="000000"/>
                            </a:outerShdw>
                          </a:effectLst>
                          <a:latin typeface="Arial" charset="0"/>
                        </a:rPr>
                        <a:t>Propiedad constante</a:t>
                      </a:r>
                      <a:endParaRPr kumimoji="0" lang="es-ES" altLang="es-MX" sz="2200" b="1" i="0" u="none" strike="noStrike" cap="none" normalizeH="0" baseline="0" smtClean="0">
                        <a:ln>
                          <a:noFill/>
                        </a:ln>
                        <a:solidFill>
                          <a:srgbClr val="0066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s-MX" altLang="es-MX" sz="2200" b="1" i="0" u="none" strike="noStrike" cap="none" normalizeH="0" baseline="0" smtClean="0">
                          <a:ln>
                            <a:noFill/>
                          </a:ln>
                          <a:solidFill>
                            <a:srgbClr val="006600"/>
                          </a:solidFill>
                          <a:effectLst>
                            <a:outerShdw blurRad="38100" dist="38100" dir="2700000" algn="tl">
                              <a:srgbClr val="000000"/>
                            </a:outerShdw>
                          </a:effectLst>
                          <a:latin typeface="Arial" charset="0"/>
                        </a:rPr>
                        <a:t>Nombre del proceso</a:t>
                      </a:r>
                      <a:endParaRPr kumimoji="0" lang="es-ES" altLang="es-MX" sz="2200" b="1" i="0" u="none" strike="noStrike" cap="none" normalizeH="0" baseline="0" smtClean="0">
                        <a:ln>
                          <a:noFill/>
                        </a:ln>
                        <a:solidFill>
                          <a:srgbClr val="0066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2200" b="1" i="0" u="none" strike="noStrike" cap="none" normalizeH="0" baseline="0" smtClean="0">
                          <a:ln>
                            <a:noFill/>
                          </a:ln>
                          <a:solidFill>
                            <a:srgbClr val="006600"/>
                          </a:solidFill>
                          <a:effectLst>
                            <a:outerShdw blurRad="38100" dist="38100" dir="2700000" algn="tl">
                              <a:srgbClr val="000000"/>
                            </a:outerShdw>
                          </a:effectLst>
                          <a:latin typeface="Arial" charset="0"/>
                        </a:rPr>
                        <a:t>Ejemplo de aplicación</a:t>
                      </a:r>
                      <a:endParaRPr kumimoji="0" lang="es-ES" altLang="es-MX" sz="2200" b="1" i="0" u="none" strike="noStrike" cap="none" normalizeH="0" baseline="0" smtClean="0">
                        <a:ln>
                          <a:noFill/>
                        </a:ln>
                        <a:solidFill>
                          <a:srgbClr val="0066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23900">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Presión </a:t>
                      </a:r>
                      <a:endParaRPr kumimoji="0" lang="es-ES" altLang="es-MX" sz="2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Isobárico</a:t>
                      </a:r>
                      <a:endParaRPr kumimoji="0" lang="es-ES" altLang="es-MX" sz="2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Una reacción a tanque abierto</a:t>
                      </a:r>
                      <a:endParaRPr kumimoji="0" lang="es-ES" altLang="es-MX" sz="2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701675">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Volumen</a:t>
                      </a:r>
                      <a:endParaRPr kumimoji="0" lang="es-ES" altLang="es-MX" sz="2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2000" b="1" i="0" u="none" strike="noStrike" cap="none" normalizeH="0" baseline="0" smtClean="0">
                          <a:ln>
                            <a:noFill/>
                          </a:ln>
                          <a:solidFill>
                            <a:schemeClr val="tx1"/>
                          </a:solidFill>
                          <a:effectLst/>
                          <a:latin typeface="Arial" charset="0"/>
                        </a:rPr>
                        <a:t>Isométrico</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2000" b="1" i="0" u="none" strike="noStrike" cap="none" normalizeH="0" baseline="0" smtClean="0">
                          <a:ln>
                            <a:noFill/>
                          </a:ln>
                          <a:solidFill>
                            <a:schemeClr val="tx1"/>
                          </a:solidFill>
                          <a:effectLst/>
                          <a:latin typeface="Arial" charset="0"/>
                        </a:rPr>
                        <a:t>Isovolumétrico o Isocórico</a:t>
                      </a:r>
                      <a:endParaRPr kumimoji="0" lang="es-ES" altLang="es-MX"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Reacción en un calorímetro cerrado</a:t>
                      </a:r>
                      <a:endParaRPr kumimoji="0" lang="es-ES" altLang="es-MX" sz="2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33"/>
                    </a:solidFill>
                  </a:tcPr>
                </a:tc>
              </a:tr>
              <a:tr h="1009650">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Temperatura</a:t>
                      </a:r>
                      <a:endParaRPr kumimoji="0" lang="es-ES" altLang="es-MX" sz="2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Isotérmico</a:t>
                      </a:r>
                      <a:endParaRPr kumimoji="0" lang="es-ES" altLang="es-MX" sz="2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Evaporación de un líquido a su temperatura de ebullición</a:t>
                      </a:r>
                      <a:endParaRPr kumimoji="0" lang="es-ES" altLang="es-MX" sz="2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r>
              <a:tr h="927100">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Calor transferido = 0 (Teórico)</a:t>
                      </a:r>
                      <a:endParaRPr kumimoji="0" lang="es-ES" altLang="es-MX" sz="2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Adiabático</a:t>
                      </a:r>
                      <a:endParaRPr kumimoji="0" lang="es-ES" altLang="es-MX" sz="2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lgn="l">
                        <a:defRPr sz="2800">
                          <a:solidFill>
                            <a:schemeClr val="tx1"/>
                          </a:solidFill>
                          <a:latin typeface="Tahoma" pitchFamily="34" charset="0"/>
                        </a:defRPr>
                      </a:lvl1pPr>
                      <a:lvl2pPr algn="l">
                        <a:buClr>
                          <a:schemeClr val="hlink"/>
                        </a:buClr>
                        <a:defRPr sz="2400">
                          <a:solidFill>
                            <a:schemeClr val="tx1"/>
                          </a:solidFill>
                          <a:latin typeface="Tahoma" pitchFamily="34" charset="0"/>
                        </a:defRPr>
                      </a:lvl2pPr>
                      <a:lvl3pPr algn="l">
                        <a:defRPr sz="2000">
                          <a:solidFill>
                            <a:schemeClr val="tx1"/>
                          </a:solidFill>
                          <a:latin typeface="Tahoma" pitchFamily="34" charset="0"/>
                        </a:defRPr>
                      </a:lvl3pPr>
                      <a:lvl4pPr algn="l">
                        <a:buClr>
                          <a:schemeClr val="folHlink"/>
                        </a:buClr>
                        <a:defRPr>
                          <a:solidFill>
                            <a:schemeClr val="tx1"/>
                          </a:solidFill>
                          <a:latin typeface="Tahoma" pitchFamily="34" charset="0"/>
                        </a:defRPr>
                      </a:lvl4pPr>
                      <a:lvl5pPr algn="l">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Enfriamiento de agua</a:t>
                      </a:r>
                    </a:p>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Humidificación de aire</a:t>
                      </a:r>
                    </a:p>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s-MX" altLang="es-MX" sz="2200" b="1" i="0" u="none" strike="noStrike" cap="none" normalizeH="0" baseline="0" smtClean="0">
                          <a:ln>
                            <a:noFill/>
                          </a:ln>
                          <a:solidFill>
                            <a:schemeClr val="tx1"/>
                          </a:solidFill>
                          <a:effectLst/>
                          <a:latin typeface="Arial" charset="0"/>
                        </a:rPr>
                        <a:t>Secado a baja temperatura</a:t>
                      </a:r>
                      <a:endParaRPr kumimoji="0" lang="es-ES" altLang="es-MX" sz="22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Tree>
    <p:extLst>
      <p:ext uri="{BB962C8B-B14F-4D97-AF65-F5344CB8AC3E}">
        <p14:creationId xmlns:p14="http://schemas.microsoft.com/office/powerpoint/2010/main" val="3792922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1026"/>
          <p:cNvSpPr>
            <a:spLocks noGrp="1" noChangeArrowheads="1"/>
          </p:cNvSpPr>
          <p:nvPr>
            <p:ph type="title"/>
          </p:nvPr>
        </p:nvSpPr>
        <p:spPr>
          <a:xfrm>
            <a:off x="685800" y="457200"/>
            <a:ext cx="7772400" cy="990600"/>
          </a:xfrm>
          <a:ln>
            <a:solidFill>
              <a:srgbClr val="006600"/>
            </a:solidFill>
            <a:miter lim="800000"/>
            <a:headEnd/>
            <a:tailEnd/>
          </a:ln>
        </p:spPr>
        <p:txBody>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Masa y volumen</a:t>
            </a:r>
            <a:endParaRPr lang="es-ES" altLang="es-MX" sz="2800" b="1">
              <a:solidFill>
                <a:srgbClr val="D05400"/>
              </a:solidFill>
              <a:effectLst>
                <a:outerShdw blurRad="38100" dist="38100" dir="2700000" algn="tl">
                  <a:srgbClr val="000000"/>
                </a:outerShdw>
              </a:effectLst>
              <a:latin typeface="Arial" charset="0"/>
            </a:endParaRPr>
          </a:p>
        </p:txBody>
      </p:sp>
      <p:sp>
        <p:nvSpPr>
          <p:cNvPr id="83971" name="Rectangle 1027"/>
          <p:cNvSpPr>
            <a:spLocks noGrp="1" noChangeArrowheads="1"/>
          </p:cNvSpPr>
          <p:nvPr>
            <p:ph sz="half" idx="1"/>
          </p:nvPr>
        </p:nvSpPr>
        <p:spPr>
          <a:ln>
            <a:solidFill>
              <a:srgbClr val="006600"/>
            </a:solidFill>
            <a:miter lim="800000"/>
            <a:headEnd/>
            <a:tailEnd/>
          </a:ln>
        </p:spPr>
        <p:txBody>
          <a:bodyPr>
            <a:normAutofit lnSpcReduction="10000"/>
          </a:bodyPr>
          <a:lstStyle/>
          <a:p>
            <a:pPr marL="0" indent="0">
              <a:lnSpc>
                <a:spcPct val="90000"/>
              </a:lnSpc>
              <a:spcBef>
                <a:spcPct val="0"/>
              </a:spcBef>
              <a:buFontTx/>
              <a:buNone/>
            </a:pPr>
            <a:r>
              <a:rPr lang="es-MX" altLang="es-MX" sz="2400">
                <a:solidFill>
                  <a:schemeClr val="tx2"/>
                </a:solidFill>
                <a:effectLst>
                  <a:outerShdw blurRad="38100" dist="38100" dir="2700000" algn="tl">
                    <a:srgbClr val="000000"/>
                  </a:outerShdw>
                </a:effectLst>
                <a:latin typeface="Arial" charset="0"/>
              </a:rPr>
              <a:t>Densidad:</a:t>
            </a:r>
            <a:r>
              <a:rPr lang="es-MX" altLang="es-MX" sz="2400">
                <a:effectLst>
                  <a:outerShdw blurRad="38100" dist="38100" dir="2700000" algn="tl">
                    <a:srgbClr val="000000"/>
                  </a:outerShdw>
                </a:effectLst>
                <a:latin typeface="Arial" charset="0"/>
              </a:rPr>
              <a:t> </a:t>
            </a:r>
          </a:p>
          <a:p>
            <a:pPr marL="0" indent="0">
              <a:spcBef>
                <a:spcPct val="0"/>
              </a:spcBef>
              <a:buFontTx/>
              <a:buNone/>
            </a:pPr>
            <a:r>
              <a:rPr lang="es-MX" altLang="es-MX" sz="2400">
                <a:latin typeface="Arial" charset="0"/>
              </a:rPr>
              <a:t>Es una variable intensiva que relaciona la masa con el volumen de un cuerpo. Se usa ampliamente en las plantas químicas como una manera fácil de obtener la concentración y pureza de las corrientes. Hay diferentes formas de indicar la densidad.</a:t>
            </a:r>
          </a:p>
          <a:p>
            <a:pPr marL="0" indent="0">
              <a:lnSpc>
                <a:spcPct val="90000"/>
              </a:lnSpc>
              <a:spcBef>
                <a:spcPct val="0"/>
              </a:spcBef>
              <a:buFontTx/>
              <a:buNone/>
            </a:pPr>
            <a:endParaRPr lang="es-ES" altLang="es-MX" sz="2400"/>
          </a:p>
        </p:txBody>
      </p:sp>
      <p:sp>
        <p:nvSpPr>
          <p:cNvPr id="83972" name="Rectangle 1028"/>
          <p:cNvSpPr>
            <a:spLocks noGrp="1" noChangeArrowheads="1"/>
          </p:cNvSpPr>
          <p:nvPr>
            <p:ph sz="half" idx="2"/>
          </p:nvPr>
        </p:nvSpPr>
        <p:spPr>
          <a:ln>
            <a:solidFill>
              <a:srgbClr val="006600"/>
            </a:solidFill>
            <a:miter lim="800000"/>
            <a:headEnd/>
            <a:tailEnd/>
          </a:ln>
        </p:spPr>
        <p:txBody>
          <a:bodyPr>
            <a:normAutofit lnSpcReduction="10000"/>
          </a:bodyPr>
          <a:lstStyle/>
          <a:p>
            <a:pPr marL="0" indent="0" defTabSz="668338">
              <a:buFontTx/>
              <a:buNone/>
              <a:tabLst>
                <a:tab pos="269875" algn="l"/>
                <a:tab pos="668338" algn="l"/>
              </a:tabLst>
            </a:pPr>
            <a:r>
              <a:rPr lang="es-MX" altLang="es-MX" sz="2400">
                <a:solidFill>
                  <a:schemeClr val="tx2"/>
                </a:solidFill>
                <a:effectLst>
                  <a:outerShdw blurRad="38100" dist="38100" dir="2700000" algn="tl">
                    <a:srgbClr val="000000"/>
                  </a:outerShdw>
                </a:effectLst>
                <a:latin typeface="Arial" charset="0"/>
              </a:rPr>
              <a:t>Densidad absoluta:</a:t>
            </a:r>
            <a:r>
              <a:rPr lang="es-MX" altLang="es-MX" sz="2400">
                <a:effectLst>
                  <a:outerShdw blurRad="38100" dist="38100" dir="2700000" algn="tl">
                    <a:srgbClr val="000000"/>
                  </a:outerShdw>
                </a:effectLst>
                <a:latin typeface="Arial" charset="0"/>
              </a:rPr>
              <a:t> </a:t>
            </a:r>
          </a:p>
          <a:p>
            <a:pPr marL="0" indent="0" defTabSz="668338">
              <a:buFontTx/>
              <a:buNone/>
              <a:tabLst>
                <a:tab pos="269875" algn="l"/>
                <a:tab pos="668338" algn="l"/>
              </a:tabLst>
            </a:pPr>
            <a:r>
              <a:rPr lang="es-MX" altLang="es-MX" sz="2400">
                <a:latin typeface="Arial" charset="0"/>
              </a:rPr>
              <a:t>Es la cantidad de masa contenida en la unidad de volumen de una sustancia.</a:t>
            </a:r>
            <a:endParaRPr lang="es-ES" altLang="es-MX" sz="2400">
              <a:latin typeface="Arial" charset="0"/>
              <a:cs typeface="Courier New" pitchFamily="49" charset="0"/>
            </a:endParaRPr>
          </a:p>
          <a:p>
            <a:pPr marL="0" indent="0" algn="just" defTabSz="668338">
              <a:buFontTx/>
              <a:buNone/>
              <a:tabLst>
                <a:tab pos="269875" algn="l"/>
                <a:tab pos="668338" algn="l"/>
              </a:tabLst>
            </a:pPr>
            <a:r>
              <a:rPr lang="es-MX" altLang="es-MX" sz="2400" b="1">
                <a:solidFill>
                  <a:srgbClr val="996633"/>
                </a:solidFill>
                <a:latin typeface="Arial" charset="0"/>
              </a:rPr>
              <a:t>  </a:t>
            </a:r>
          </a:p>
          <a:p>
            <a:pPr marL="0" indent="0" algn="just" defTabSz="668338">
              <a:buFontTx/>
              <a:buNone/>
              <a:tabLst>
                <a:tab pos="269875" algn="l"/>
                <a:tab pos="668338" algn="l"/>
              </a:tabLst>
            </a:pPr>
            <a:r>
              <a:rPr lang="es-MX" altLang="es-MX" sz="2400" b="1">
                <a:solidFill>
                  <a:schemeClr val="tx2"/>
                </a:solidFill>
                <a:effectLst>
                  <a:outerShdw blurRad="38100" dist="38100" dir="2700000" algn="tl">
                    <a:srgbClr val="000000"/>
                  </a:outerShdw>
                </a:effectLst>
                <a:latin typeface="Arial" charset="0"/>
              </a:rPr>
              <a:t>	ρ = masa / volumen </a:t>
            </a:r>
          </a:p>
          <a:p>
            <a:pPr marL="0" indent="0" algn="just" defTabSz="668338">
              <a:buFontTx/>
              <a:buNone/>
              <a:tabLst>
                <a:tab pos="269875" algn="l"/>
                <a:tab pos="668338" algn="l"/>
              </a:tabLst>
            </a:pPr>
            <a:r>
              <a:rPr lang="es-MX" altLang="es-MX" sz="2400" b="1">
                <a:solidFill>
                  <a:schemeClr val="tx2"/>
                </a:solidFill>
                <a:effectLst>
                  <a:outerShdw blurRad="38100" dist="38100" dir="2700000" algn="tl">
                    <a:srgbClr val="000000"/>
                  </a:outerShdw>
                </a:effectLst>
                <a:latin typeface="Arial" charset="0"/>
              </a:rPr>
              <a:t>      = M/L</a:t>
            </a:r>
            <a:r>
              <a:rPr lang="es-MX" altLang="es-MX" sz="2400" b="1" baseline="30000">
                <a:solidFill>
                  <a:schemeClr val="tx2"/>
                </a:solidFill>
                <a:effectLst>
                  <a:outerShdw blurRad="38100" dist="38100" dir="2700000" algn="tl">
                    <a:srgbClr val="000000"/>
                  </a:outerShdw>
                </a:effectLst>
                <a:latin typeface="Arial" charset="0"/>
              </a:rPr>
              <a:t>3</a:t>
            </a: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defTabSz="668338">
              <a:buFontTx/>
              <a:buNone/>
              <a:tabLst>
                <a:tab pos="269875" algn="l"/>
                <a:tab pos="668338" algn="l"/>
              </a:tabLst>
            </a:pPr>
            <a:r>
              <a:rPr lang="es-MX" altLang="es-MX" sz="2400" b="1">
                <a:solidFill>
                  <a:schemeClr val="tx2"/>
                </a:solidFill>
                <a:effectLst>
                  <a:outerShdw blurRad="38100" dist="38100" dir="2700000" algn="tl">
                    <a:srgbClr val="000000"/>
                  </a:outerShdw>
                </a:effectLst>
                <a:latin typeface="Arial" charset="0"/>
              </a:rPr>
              <a:t>  	ρ [=] kg/m</a:t>
            </a:r>
            <a:r>
              <a:rPr lang="es-MX" altLang="es-MX" sz="2400" b="1" baseline="30000">
                <a:solidFill>
                  <a:schemeClr val="tx2"/>
                </a:solidFill>
                <a:effectLst>
                  <a:outerShdw blurRad="38100" dist="38100" dir="2700000" algn="tl">
                    <a:srgbClr val="000000"/>
                  </a:outerShdw>
                </a:effectLst>
                <a:latin typeface="Arial" charset="0"/>
              </a:rPr>
              <a:t>3</a:t>
            </a:r>
            <a:r>
              <a:rPr lang="es-MX" altLang="es-MX" sz="2400" b="1">
                <a:solidFill>
                  <a:schemeClr val="tx2"/>
                </a:solidFill>
                <a:effectLst>
                  <a:outerShdw blurRad="38100" dist="38100" dir="2700000" algn="tl">
                    <a:srgbClr val="000000"/>
                  </a:outerShdw>
                </a:effectLst>
                <a:latin typeface="Arial" charset="0"/>
              </a:rPr>
              <a:t>, g/cm</a:t>
            </a:r>
            <a:r>
              <a:rPr lang="es-MX" altLang="es-MX" sz="2400" b="1" baseline="30000">
                <a:solidFill>
                  <a:schemeClr val="tx2"/>
                </a:solidFill>
                <a:effectLst>
                  <a:outerShdw blurRad="38100" dist="38100" dir="2700000" algn="tl">
                    <a:srgbClr val="000000"/>
                  </a:outerShdw>
                </a:effectLst>
                <a:latin typeface="Arial" charset="0"/>
              </a:rPr>
              <a:t>3</a:t>
            </a:r>
            <a:r>
              <a:rPr lang="es-MX" altLang="es-MX" sz="2400" b="1">
                <a:solidFill>
                  <a:schemeClr val="tx2"/>
                </a:solidFill>
                <a:effectLst>
                  <a:outerShdw blurRad="38100" dist="38100" dir="2700000" algn="tl">
                    <a:srgbClr val="000000"/>
                  </a:outerShdw>
                </a:effectLst>
                <a:latin typeface="Arial" charset="0"/>
              </a:rPr>
              <a:t>,      	  	   lb</a:t>
            </a:r>
            <a:r>
              <a:rPr lang="es-MX" altLang="es-MX" sz="2400" b="1" baseline="-25000">
                <a:solidFill>
                  <a:schemeClr val="tx2"/>
                </a:solidFill>
                <a:effectLst>
                  <a:outerShdw blurRad="38100" dist="38100" dir="2700000" algn="tl">
                    <a:srgbClr val="000000"/>
                  </a:outerShdw>
                </a:effectLst>
                <a:latin typeface="Arial" charset="0"/>
              </a:rPr>
              <a:t>m</a:t>
            </a:r>
            <a:r>
              <a:rPr lang="es-MX" altLang="es-MX" sz="2400" b="1">
                <a:solidFill>
                  <a:schemeClr val="tx2"/>
                </a:solidFill>
                <a:effectLst>
                  <a:outerShdw blurRad="38100" dist="38100" dir="2700000" algn="tl">
                    <a:srgbClr val="000000"/>
                  </a:outerShdw>
                </a:effectLst>
                <a:latin typeface="Arial" charset="0"/>
              </a:rPr>
              <a:t>/ft</a:t>
            </a:r>
            <a:r>
              <a:rPr lang="es-MX" altLang="es-MX" sz="2400" b="1" baseline="30000">
                <a:solidFill>
                  <a:schemeClr val="tx2"/>
                </a:solidFill>
                <a:effectLst>
                  <a:outerShdw blurRad="38100" dist="38100" dir="2700000" algn="tl">
                    <a:srgbClr val="000000"/>
                  </a:outerShdw>
                </a:effectLst>
                <a:latin typeface="Arial" charset="0"/>
              </a:rPr>
              <a:t>3</a:t>
            </a:r>
            <a:r>
              <a:rPr lang="es-MX" altLang="es-MX" sz="2400" b="1">
                <a:solidFill>
                  <a:schemeClr val="tx2"/>
                </a:solidFill>
                <a:effectLst>
                  <a:outerShdw blurRad="38100" dist="38100" dir="2700000" algn="tl">
                    <a:srgbClr val="000000"/>
                  </a:outerShdw>
                </a:effectLst>
                <a:latin typeface="Arial" charset="0"/>
              </a:rPr>
              <a:t> </a:t>
            </a: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defTabSz="668338">
              <a:buFontTx/>
              <a:buNone/>
              <a:tabLst>
                <a:tab pos="269875" algn="l"/>
                <a:tab pos="668338" algn="l"/>
              </a:tabLst>
            </a:pPr>
            <a:endParaRPr lang="es-ES" altLang="es-MX" sz="2400" b="1"/>
          </a:p>
        </p:txBody>
      </p:sp>
      <p:sp>
        <p:nvSpPr>
          <p:cNvPr id="5" name="6 Marcador de número de diapositiva"/>
          <p:cNvSpPr>
            <a:spLocks noGrp="1"/>
          </p:cNvSpPr>
          <p:nvPr>
            <p:ph type="sldNum" sz="quarter" idx="12"/>
          </p:nvPr>
        </p:nvSpPr>
        <p:spPr/>
        <p:txBody>
          <a:bodyPr/>
          <a:lstStyle/>
          <a:p>
            <a:fld id="{AD5D8A71-5D99-4309-859C-7DEF33CC9944}" type="slidenum">
              <a:rPr lang="es-ES" altLang="es-MX"/>
              <a:pPr/>
              <a:t>21</a:t>
            </a:fld>
            <a:endParaRPr lang="es-ES" altLang="es-MX"/>
          </a:p>
        </p:txBody>
      </p:sp>
    </p:spTree>
    <p:extLst>
      <p:ext uri="{BB962C8B-B14F-4D97-AF65-F5344CB8AC3E}">
        <p14:creationId xmlns:p14="http://schemas.microsoft.com/office/powerpoint/2010/main" val="508087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533400" y="457200"/>
            <a:ext cx="8153400" cy="990600"/>
          </a:xfrm>
          <a:ln>
            <a:solidFill>
              <a:srgbClr val="006600"/>
            </a:solidFill>
            <a:miter lim="800000"/>
            <a:headEnd/>
            <a:tailEnd/>
          </a:ln>
        </p:spPr>
        <p:txBody>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Masa y volumen</a:t>
            </a:r>
            <a:endParaRPr lang="es-ES" altLang="es-MX" sz="2800" b="1">
              <a:solidFill>
                <a:srgbClr val="D05400"/>
              </a:solidFill>
              <a:effectLst>
                <a:outerShdw blurRad="38100" dist="38100" dir="2700000" algn="tl">
                  <a:srgbClr val="000000"/>
                </a:outerShdw>
              </a:effectLst>
              <a:latin typeface="Arial" charset="0"/>
            </a:endParaRPr>
          </a:p>
        </p:txBody>
      </p:sp>
      <p:sp>
        <p:nvSpPr>
          <p:cNvPr id="84995" name="Rectangle 3"/>
          <p:cNvSpPr>
            <a:spLocks noGrp="1" noChangeArrowheads="1"/>
          </p:cNvSpPr>
          <p:nvPr>
            <p:ph sz="half" idx="1"/>
          </p:nvPr>
        </p:nvSpPr>
        <p:spPr>
          <a:xfrm>
            <a:off x="533400" y="1600200"/>
            <a:ext cx="3810000" cy="4800600"/>
          </a:xfrm>
          <a:ln>
            <a:solidFill>
              <a:srgbClr val="006600"/>
            </a:solidFill>
            <a:miter lim="800000"/>
            <a:headEnd/>
            <a:tailEnd/>
          </a:ln>
        </p:spPr>
        <p:txBody>
          <a:bodyPr>
            <a:normAutofit/>
          </a:bodyPr>
          <a:lstStyle/>
          <a:p>
            <a:pPr marL="0" indent="0">
              <a:buFontTx/>
              <a:buNone/>
            </a:pPr>
            <a:r>
              <a:rPr lang="es-MX" altLang="es-MX" sz="2200" b="1">
                <a:solidFill>
                  <a:schemeClr val="tx2"/>
                </a:solidFill>
                <a:effectLst>
                  <a:outerShdw blurRad="38100" dist="38100" dir="2700000" algn="tl">
                    <a:srgbClr val="000000"/>
                  </a:outerShdw>
                </a:effectLst>
                <a:latin typeface="Arial" charset="0"/>
              </a:rPr>
              <a:t>Densidad relativa:</a:t>
            </a:r>
            <a:r>
              <a:rPr lang="es-MX" altLang="es-MX" sz="2200" b="1">
                <a:effectLst>
                  <a:outerShdw blurRad="38100" dist="38100" dir="2700000" algn="tl">
                    <a:srgbClr val="000000"/>
                  </a:outerShdw>
                </a:effectLst>
                <a:latin typeface="Arial" charset="0"/>
              </a:rPr>
              <a:t> </a:t>
            </a:r>
            <a:r>
              <a:rPr lang="es-MX" altLang="es-MX" sz="2200" b="1">
                <a:latin typeface="Arial" charset="0"/>
              </a:rPr>
              <a:t>Es la relación entre la densidad de una sustancia con la densidad de otra sustancia tomada como referencia. La sustancia de referencia en el caso de sólidos y líquidos suele ser el agua; en los gases se toma el aire.</a:t>
            </a:r>
            <a:endParaRPr lang="es-ES" altLang="es-MX" sz="2200" b="1">
              <a:latin typeface="Arial" charset="0"/>
              <a:cs typeface="Courier New" pitchFamily="49" charset="0"/>
            </a:endParaRPr>
          </a:p>
          <a:p>
            <a:pPr marL="0" indent="0">
              <a:buFontTx/>
              <a:buNone/>
            </a:pPr>
            <a:r>
              <a:rPr lang="es-MX" altLang="es-MX" sz="2200" b="1">
                <a:solidFill>
                  <a:schemeClr val="tx2"/>
                </a:solidFill>
                <a:effectLst>
                  <a:outerShdw blurRad="38100" dist="38100" dir="2700000" algn="tl">
                    <a:srgbClr val="000000"/>
                  </a:outerShdw>
                </a:effectLst>
                <a:latin typeface="Arial" charset="0"/>
              </a:rPr>
              <a:t>ρ</a:t>
            </a:r>
            <a:r>
              <a:rPr lang="es-MX" altLang="es-MX" sz="2200" b="1" baseline="-30000">
                <a:solidFill>
                  <a:schemeClr val="tx2"/>
                </a:solidFill>
                <a:effectLst>
                  <a:outerShdw blurRad="38100" dist="38100" dir="2700000" algn="tl">
                    <a:srgbClr val="000000"/>
                  </a:outerShdw>
                </a:effectLst>
                <a:latin typeface="Arial" charset="0"/>
              </a:rPr>
              <a:t>R</a:t>
            </a:r>
            <a:r>
              <a:rPr lang="es-MX" altLang="es-MX" sz="2200" b="1">
                <a:solidFill>
                  <a:schemeClr val="tx2"/>
                </a:solidFill>
                <a:effectLst>
                  <a:outerShdw blurRad="38100" dist="38100" dir="2700000" algn="tl">
                    <a:srgbClr val="000000"/>
                  </a:outerShdw>
                </a:effectLst>
                <a:latin typeface="Arial" charset="0"/>
              </a:rPr>
              <a:t> = densidad de una sustancia i/densidad del agua(aire)</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buFontTx/>
              <a:buNone/>
            </a:pPr>
            <a:endParaRPr lang="es-ES" altLang="es-MX" sz="2200"/>
          </a:p>
        </p:txBody>
      </p:sp>
      <p:sp>
        <p:nvSpPr>
          <p:cNvPr id="84996" name="Rectangle 4"/>
          <p:cNvSpPr>
            <a:spLocks noGrp="1" noChangeArrowheads="1"/>
          </p:cNvSpPr>
          <p:nvPr>
            <p:ph sz="half" idx="2"/>
          </p:nvPr>
        </p:nvSpPr>
        <p:spPr>
          <a:xfrm>
            <a:off x="4495800" y="1600200"/>
            <a:ext cx="4267200" cy="4800600"/>
          </a:xfrm>
          <a:ln>
            <a:solidFill>
              <a:srgbClr val="006600"/>
            </a:solidFill>
            <a:miter lim="800000"/>
            <a:headEnd/>
            <a:tailEnd/>
          </a:ln>
        </p:spPr>
        <p:txBody>
          <a:bodyPr>
            <a:normAutofit/>
          </a:bodyPr>
          <a:lstStyle/>
          <a:p>
            <a:pPr marL="0" indent="0" defTabSz="385763">
              <a:lnSpc>
                <a:spcPct val="90000"/>
              </a:lnSpc>
              <a:buFontTx/>
              <a:buNone/>
            </a:pPr>
            <a:r>
              <a:rPr lang="es-MX" altLang="es-MX" sz="2200" b="1">
                <a:solidFill>
                  <a:schemeClr val="tx2"/>
                </a:solidFill>
                <a:effectLst>
                  <a:outerShdw blurRad="38100" dist="38100" dir="2700000" algn="tl">
                    <a:srgbClr val="000000"/>
                  </a:outerShdw>
                </a:effectLst>
                <a:latin typeface="Arial" charset="0"/>
              </a:rPr>
              <a:t>ρ</a:t>
            </a:r>
            <a:r>
              <a:rPr lang="es-MX" altLang="es-MX" sz="2200" b="1" baseline="-30000">
                <a:solidFill>
                  <a:schemeClr val="tx2"/>
                </a:solidFill>
                <a:effectLst>
                  <a:outerShdw blurRad="38100" dist="38100" dir="2700000" algn="tl">
                    <a:srgbClr val="000000"/>
                  </a:outerShdw>
                </a:effectLst>
                <a:latin typeface="Arial" charset="0"/>
              </a:rPr>
              <a:t>R</a:t>
            </a:r>
            <a:r>
              <a:rPr lang="es-MX" altLang="es-MX" sz="2200" b="1">
                <a:solidFill>
                  <a:schemeClr val="tx2"/>
                </a:solidFill>
                <a:effectLst>
                  <a:outerShdw blurRad="38100" dist="38100" dir="2700000" algn="tl">
                    <a:srgbClr val="000000"/>
                  </a:outerShdw>
                </a:effectLst>
                <a:latin typeface="Arial" charset="0"/>
              </a:rPr>
              <a:t> = ρ</a:t>
            </a:r>
            <a:r>
              <a:rPr lang="es-MX" altLang="es-MX" sz="2200" b="1" baseline="-30000">
                <a:solidFill>
                  <a:schemeClr val="tx2"/>
                </a:solidFill>
                <a:effectLst>
                  <a:outerShdw blurRad="38100" dist="38100" dir="2700000" algn="tl">
                    <a:srgbClr val="000000"/>
                  </a:outerShdw>
                </a:effectLst>
                <a:latin typeface="Arial" charset="0"/>
              </a:rPr>
              <a:t>i</a:t>
            </a:r>
            <a:r>
              <a:rPr lang="es-MX" altLang="es-MX" sz="2200" b="1">
                <a:solidFill>
                  <a:schemeClr val="tx2"/>
                </a:solidFill>
                <a:effectLst>
                  <a:outerShdw blurRad="38100" dist="38100" dir="2700000" algn="tl">
                    <a:srgbClr val="000000"/>
                  </a:outerShdw>
                </a:effectLst>
                <a:latin typeface="Arial" charset="0"/>
              </a:rPr>
              <a:t> / ρ</a:t>
            </a:r>
            <a:r>
              <a:rPr lang="es-MX" altLang="es-MX" sz="2200" b="1" baseline="-30000">
                <a:solidFill>
                  <a:schemeClr val="tx2"/>
                </a:solidFill>
                <a:effectLst>
                  <a:outerShdw blurRad="38100" dist="38100" dir="2700000" algn="tl">
                    <a:srgbClr val="000000"/>
                  </a:outerShdw>
                </a:effectLst>
                <a:latin typeface="Arial" charset="0"/>
              </a:rPr>
              <a:t>H2O</a:t>
            </a:r>
            <a:r>
              <a:rPr lang="es-MX" altLang="es-MX" sz="2200" b="1">
                <a:solidFill>
                  <a:schemeClr val="tx2"/>
                </a:solidFill>
                <a:effectLst>
                  <a:outerShdw blurRad="38100" dist="38100" dir="2700000" algn="tl">
                    <a:srgbClr val="000000"/>
                  </a:outerShdw>
                </a:effectLst>
                <a:latin typeface="Arial" charset="0"/>
              </a:rPr>
              <a:t>  =   ML</a:t>
            </a:r>
            <a:r>
              <a:rPr lang="es-MX" altLang="es-MX" sz="2200" b="1" baseline="30000">
                <a:solidFill>
                  <a:schemeClr val="tx2"/>
                </a:solidFill>
                <a:effectLst>
                  <a:outerShdw blurRad="38100" dist="38100" dir="2700000" algn="tl">
                    <a:srgbClr val="000000"/>
                  </a:outerShdw>
                </a:effectLst>
                <a:latin typeface="Arial" charset="0"/>
              </a:rPr>
              <a:t>3</a:t>
            </a:r>
            <a:r>
              <a:rPr lang="es-MX" altLang="es-MX" sz="2200" b="1">
                <a:solidFill>
                  <a:schemeClr val="tx2"/>
                </a:solidFill>
                <a:effectLst>
                  <a:outerShdw blurRad="38100" dist="38100" dir="2700000" algn="tl">
                    <a:srgbClr val="000000"/>
                  </a:outerShdw>
                </a:effectLst>
                <a:latin typeface="Arial" charset="0"/>
              </a:rPr>
              <a:t>]/[ML</a:t>
            </a:r>
            <a:r>
              <a:rPr lang="es-MX" altLang="es-MX" sz="2200" b="1" baseline="30000">
                <a:solidFill>
                  <a:schemeClr val="tx2"/>
                </a:solidFill>
                <a:effectLst>
                  <a:outerShdw blurRad="38100" dist="38100" dir="2700000" algn="tl">
                    <a:srgbClr val="000000"/>
                  </a:outerShdw>
                </a:effectLst>
                <a:latin typeface="Arial" charset="0"/>
              </a:rPr>
              <a:t>3</a:t>
            </a:r>
            <a:r>
              <a:rPr lang="es-MX" altLang="es-MX" sz="2200" b="1">
                <a:solidFill>
                  <a:schemeClr val="tx2"/>
                </a:solidFill>
                <a:effectLst>
                  <a:outerShdw blurRad="38100" dist="38100" dir="2700000" algn="tl">
                    <a:srgbClr val="000000"/>
                  </a:outerShdw>
                </a:effectLst>
                <a:latin typeface="Arial" charset="0"/>
              </a:rPr>
              <a:t>]  	</a:t>
            </a:r>
          </a:p>
          <a:p>
            <a:pPr marL="0" indent="0" defTabSz="385763">
              <a:lnSpc>
                <a:spcPct val="90000"/>
              </a:lnSpc>
              <a:buFontTx/>
              <a:buNone/>
            </a:pPr>
            <a:r>
              <a:rPr lang="es-MX" altLang="es-MX" sz="2200" b="1">
                <a:solidFill>
                  <a:schemeClr val="tx2"/>
                </a:solidFill>
                <a:effectLst>
                  <a:outerShdw blurRad="38100" dist="38100" dir="2700000" algn="tl">
                    <a:srgbClr val="000000"/>
                  </a:outerShdw>
                </a:effectLst>
                <a:latin typeface="Arial" charset="0"/>
              </a:rPr>
              <a:t>ρ</a:t>
            </a:r>
            <a:r>
              <a:rPr lang="es-MX" altLang="es-MX" sz="2200" b="1" baseline="-30000">
                <a:solidFill>
                  <a:schemeClr val="tx2"/>
                </a:solidFill>
                <a:effectLst>
                  <a:outerShdw blurRad="38100" dist="38100" dir="2700000" algn="tl">
                    <a:srgbClr val="000000"/>
                  </a:outerShdw>
                </a:effectLst>
                <a:latin typeface="Arial" charset="0"/>
              </a:rPr>
              <a:t>R</a:t>
            </a:r>
            <a:r>
              <a:rPr lang="es-MX" altLang="es-MX" sz="2200" b="1">
                <a:solidFill>
                  <a:schemeClr val="tx2"/>
                </a:solidFill>
                <a:effectLst>
                  <a:outerShdw blurRad="38100" dist="38100" dir="2700000" algn="tl">
                    <a:srgbClr val="000000"/>
                  </a:outerShdw>
                </a:effectLst>
                <a:latin typeface="Arial" charset="0"/>
              </a:rPr>
              <a:t> </a:t>
            </a:r>
            <a:r>
              <a:rPr lang="es-MX" altLang="es-MX" sz="2200" b="1">
                <a:solidFill>
                  <a:srgbClr val="66FF33"/>
                </a:solidFill>
                <a:effectLst>
                  <a:outerShdw blurRad="38100" dist="38100" dir="2700000" algn="tl">
                    <a:srgbClr val="000000"/>
                  </a:outerShdw>
                </a:effectLst>
                <a:latin typeface="Arial" charset="0"/>
                <a:sym typeface="Symbol" pitchFamily="18" charset="2"/>
              </a:rPr>
              <a:t></a:t>
            </a:r>
            <a:r>
              <a:rPr lang="es-MX" altLang="es-MX" sz="2200" b="1">
                <a:solidFill>
                  <a:schemeClr val="tx2"/>
                </a:solidFill>
                <a:effectLst>
                  <a:outerShdw blurRad="38100" dist="38100" dir="2700000" algn="tl">
                    <a:srgbClr val="000000"/>
                  </a:outerShdw>
                </a:effectLst>
                <a:latin typeface="Arial" charset="0"/>
                <a:sym typeface="Symbol" pitchFamily="18" charset="2"/>
              </a:rPr>
              <a:t> </a:t>
            </a:r>
            <a:r>
              <a:rPr lang="es-MX" altLang="es-MX" sz="2200" b="1">
                <a:solidFill>
                  <a:schemeClr val="tx2"/>
                </a:solidFill>
                <a:effectLst>
                  <a:outerShdw blurRad="38100" dist="38100" dir="2700000" algn="tl">
                    <a:srgbClr val="000000"/>
                  </a:outerShdw>
                </a:effectLst>
                <a:latin typeface="Arial" charset="0"/>
              </a:rPr>
              <a:t>adimensional.</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lgn="just" defTabSz="385763">
              <a:lnSpc>
                <a:spcPct val="90000"/>
              </a:lnSpc>
              <a:buFontTx/>
              <a:buNone/>
            </a:pPr>
            <a:r>
              <a:rPr lang="es-MX" altLang="es-MX" sz="2200" b="1">
                <a:solidFill>
                  <a:schemeClr val="tx2"/>
                </a:solidFill>
                <a:effectLst>
                  <a:outerShdw blurRad="38100" dist="38100" dir="2700000" algn="tl">
                    <a:srgbClr val="000000"/>
                  </a:outerShdw>
                </a:effectLst>
                <a:latin typeface="Arial" charset="0"/>
              </a:rPr>
              <a:t>ρ</a:t>
            </a:r>
            <a:r>
              <a:rPr lang="es-MX" altLang="es-MX" sz="2200" b="1" baseline="-30000">
                <a:solidFill>
                  <a:schemeClr val="tx2"/>
                </a:solidFill>
                <a:effectLst>
                  <a:outerShdw blurRad="38100" dist="38100" dir="2700000" algn="tl">
                    <a:srgbClr val="000000"/>
                  </a:outerShdw>
                </a:effectLst>
                <a:latin typeface="Arial" charset="0"/>
              </a:rPr>
              <a:t>H2O   </a:t>
            </a:r>
            <a:r>
              <a:rPr lang="es-MX" altLang="es-MX" sz="2200" b="1">
                <a:solidFill>
                  <a:schemeClr val="tx2"/>
                </a:solidFill>
                <a:effectLst>
                  <a:outerShdw blurRad="38100" dist="38100" dir="2700000" algn="tl">
                    <a:srgbClr val="000000"/>
                  </a:outerShdw>
                </a:effectLst>
                <a:latin typeface="Arial" charset="0"/>
              </a:rPr>
              <a:t>= 1 000 kg/ m</a:t>
            </a:r>
            <a:r>
              <a:rPr lang="es-MX" altLang="es-MX" sz="2200" b="1" baseline="30000">
                <a:solidFill>
                  <a:schemeClr val="tx2"/>
                </a:solidFill>
                <a:effectLst>
                  <a:outerShdw blurRad="38100" dist="38100" dir="2700000" algn="tl">
                    <a:srgbClr val="000000"/>
                  </a:outerShdw>
                </a:effectLst>
                <a:latin typeface="Arial" charset="0"/>
              </a:rPr>
              <a:t>3</a:t>
            </a:r>
            <a:r>
              <a:rPr lang="es-MX" altLang="es-MX" sz="2200" b="1">
                <a:solidFill>
                  <a:schemeClr val="tx2"/>
                </a:solidFill>
                <a:effectLst>
                  <a:outerShdw blurRad="38100" dist="38100" dir="2700000" algn="tl">
                    <a:srgbClr val="000000"/>
                  </a:outerShdw>
                </a:effectLst>
                <a:latin typeface="Arial" charset="0"/>
              </a:rPr>
              <a:t> </a:t>
            </a:r>
          </a:p>
          <a:p>
            <a:pPr marL="0" indent="0" algn="just" defTabSz="385763">
              <a:lnSpc>
                <a:spcPct val="90000"/>
              </a:lnSpc>
              <a:buFontTx/>
              <a:buNone/>
            </a:pPr>
            <a:r>
              <a:rPr lang="es-MX" altLang="es-MX" sz="2200" b="1">
                <a:solidFill>
                  <a:schemeClr val="tx2"/>
                </a:solidFill>
                <a:effectLst>
                  <a:outerShdw blurRad="38100" dist="38100" dir="2700000" algn="tl">
                    <a:srgbClr val="000000"/>
                  </a:outerShdw>
                </a:effectLst>
                <a:latin typeface="Arial" charset="0"/>
              </a:rPr>
              <a:t>		= 1 g/cm</a:t>
            </a:r>
            <a:r>
              <a:rPr lang="es-MX" altLang="es-MX" sz="2200" b="1" baseline="30000">
                <a:solidFill>
                  <a:schemeClr val="tx2"/>
                </a:solidFill>
                <a:effectLst>
                  <a:outerShdw blurRad="38100" dist="38100" dir="2700000" algn="tl">
                    <a:srgbClr val="000000"/>
                  </a:outerShdw>
                </a:effectLst>
                <a:latin typeface="Arial" charset="0"/>
              </a:rPr>
              <a:t>3</a:t>
            </a:r>
            <a:r>
              <a:rPr lang="es-MX" altLang="es-MX" sz="2200" b="1">
                <a:solidFill>
                  <a:schemeClr val="tx2"/>
                </a:solidFill>
                <a:effectLst>
                  <a:outerShdw blurRad="38100" dist="38100" dir="2700000" algn="tl">
                    <a:srgbClr val="000000"/>
                  </a:outerShdw>
                </a:effectLst>
                <a:latin typeface="Arial" charset="0"/>
              </a:rPr>
              <a:t> </a:t>
            </a:r>
          </a:p>
          <a:p>
            <a:pPr marL="0" indent="0" algn="just" defTabSz="385763">
              <a:lnSpc>
                <a:spcPct val="90000"/>
              </a:lnSpc>
              <a:buFontTx/>
              <a:buNone/>
            </a:pPr>
            <a:r>
              <a:rPr lang="es-MX" altLang="es-MX" sz="2200" b="1">
                <a:solidFill>
                  <a:schemeClr val="tx2"/>
                </a:solidFill>
                <a:effectLst>
                  <a:outerShdw blurRad="38100" dist="38100" dir="2700000" algn="tl">
                    <a:srgbClr val="000000"/>
                  </a:outerShdw>
                </a:effectLst>
                <a:latin typeface="Arial" charset="0"/>
              </a:rPr>
              <a:t>		= 62.4 lb</a:t>
            </a:r>
            <a:r>
              <a:rPr lang="es-MX" altLang="es-MX" sz="2200" b="1" baseline="-25000">
                <a:solidFill>
                  <a:schemeClr val="tx2"/>
                </a:solidFill>
                <a:effectLst>
                  <a:outerShdw blurRad="38100" dist="38100" dir="2700000" algn="tl">
                    <a:srgbClr val="000000"/>
                  </a:outerShdw>
                </a:effectLst>
                <a:latin typeface="Arial" charset="0"/>
              </a:rPr>
              <a:t>m</a:t>
            </a:r>
            <a:r>
              <a:rPr lang="es-MX" altLang="es-MX" sz="2200" b="1">
                <a:solidFill>
                  <a:schemeClr val="tx2"/>
                </a:solidFill>
                <a:effectLst>
                  <a:outerShdw blurRad="38100" dist="38100" dir="2700000" algn="tl">
                    <a:srgbClr val="000000"/>
                  </a:outerShdw>
                </a:effectLst>
                <a:latin typeface="Arial" charset="0"/>
              </a:rPr>
              <a:t>/ft</a:t>
            </a:r>
            <a:r>
              <a:rPr lang="es-MX" altLang="es-MX" sz="2200" b="1" baseline="30000">
                <a:solidFill>
                  <a:schemeClr val="tx2"/>
                </a:solidFill>
                <a:effectLst>
                  <a:outerShdw blurRad="38100" dist="38100" dir="2700000" algn="tl">
                    <a:srgbClr val="000000"/>
                  </a:outerShdw>
                </a:effectLst>
                <a:latin typeface="Arial" charset="0"/>
              </a:rPr>
              <a:t>3</a:t>
            </a:r>
          </a:p>
          <a:p>
            <a:pPr marL="0" indent="0" defTabSz="385763">
              <a:spcBef>
                <a:spcPct val="0"/>
              </a:spcBef>
              <a:buFontTx/>
              <a:buNone/>
            </a:pPr>
            <a:r>
              <a:rPr lang="es-MX" altLang="es-MX" sz="2200" b="1">
                <a:latin typeface="Arial" charset="0"/>
              </a:rPr>
              <a:t>Debido a que la densidad de una sustancia y la del agua se afectan con la temperatura, pero no en el mismo grado, es necesario especificar la temperatura cuando se habla de densidad relativa.</a:t>
            </a:r>
            <a:endParaRPr lang="es-ES" altLang="es-MX" sz="2200" b="1">
              <a:latin typeface="Arial" charset="0"/>
              <a:cs typeface="Courier New" pitchFamily="49" charset="0"/>
            </a:endParaRPr>
          </a:p>
          <a:p>
            <a:pPr marL="0" indent="0" algn="just" defTabSz="385763">
              <a:lnSpc>
                <a:spcPct val="90000"/>
              </a:lnSpc>
              <a:buFontTx/>
              <a:buNone/>
            </a:pPr>
            <a:r>
              <a:rPr lang="es-MX" altLang="es-MX" sz="2200" b="1">
                <a:solidFill>
                  <a:srgbClr val="996633"/>
                </a:solidFill>
                <a:effectLst>
                  <a:outerShdw blurRad="38100" dist="38100" dir="2700000" algn="tl">
                    <a:srgbClr val="000000"/>
                  </a:outerShdw>
                </a:effectLst>
                <a:latin typeface="Arial" charset="0"/>
              </a:rPr>
              <a:t>      </a:t>
            </a:r>
            <a:r>
              <a:rPr lang="es-MX" altLang="es-MX" sz="2200" b="1">
                <a:solidFill>
                  <a:schemeClr val="tx2"/>
                </a:solidFill>
                <a:effectLst>
                  <a:outerShdw blurRad="38100" dist="38100" dir="2700000" algn="tl">
                    <a:srgbClr val="000000"/>
                  </a:outerShdw>
                </a:effectLst>
                <a:latin typeface="Arial" charset="0"/>
              </a:rPr>
              <a:t>ρ</a:t>
            </a:r>
            <a:r>
              <a:rPr lang="es-MX" altLang="es-MX" sz="2200" b="1" baseline="-30000">
                <a:solidFill>
                  <a:schemeClr val="tx2"/>
                </a:solidFill>
                <a:effectLst>
                  <a:outerShdw blurRad="38100" dist="38100" dir="2700000" algn="tl">
                    <a:srgbClr val="000000"/>
                  </a:outerShdw>
                </a:effectLst>
                <a:latin typeface="Arial" charset="0"/>
              </a:rPr>
              <a:t>R</a:t>
            </a:r>
            <a:r>
              <a:rPr lang="es-MX" altLang="es-MX" sz="2200" b="1">
                <a:solidFill>
                  <a:schemeClr val="tx2"/>
                </a:solidFill>
                <a:effectLst>
                  <a:outerShdw blurRad="38100" dist="38100" dir="2700000" algn="tl">
                    <a:srgbClr val="000000"/>
                  </a:outerShdw>
                </a:effectLst>
                <a:latin typeface="Arial" charset="0"/>
              </a:rPr>
              <a:t> = 0.7      60°F/60°F</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lgn="just" defTabSz="385763">
              <a:lnSpc>
                <a:spcPct val="90000"/>
              </a:lnSpc>
              <a:buFontTx/>
              <a:buNone/>
            </a:pP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defTabSz="385763">
              <a:lnSpc>
                <a:spcPct val="90000"/>
              </a:lnSpc>
              <a:buFontTx/>
              <a:buNone/>
            </a:pPr>
            <a:endParaRPr lang="es-ES" altLang="es-MX" sz="2200"/>
          </a:p>
        </p:txBody>
      </p:sp>
      <p:sp>
        <p:nvSpPr>
          <p:cNvPr id="5" name="6 Marcador de número de diapositiva"/>
          <p:cNvSpPr>
            <a:spLocks noGrp="1"/>
          </p:cNvSpPr>
          <p:nvPr>
            <p:ph type="sldNum" sz="quarter" idx="12"/>
          </p:nvPr>
        </p:nvSpPr>
        <p:spPr/>
        <p:txBody>
          <a:bodyPr/>
          <a:lstStyle/>
          <a:p>
            <a:fld id="{A040D98C-4FC1-4AA7-8955-D327AB29C26F}" type="slidenum">
              <a:rPr lang="es-ES" altLang="es-MX"/>
              <a:pPr/>
              <a:t>22</a:t>
            </a:fld>
            <a:endParaRPr lang="es-ES" altLang="es-MX"/>
          </a:p>
        </p:txBody>
      </p:sp>
    </p:spTree>
    <p:extLst>
      <p:ext uri="{BB962C8B-B14F-4D97-AF65-F5344CB8AC3E}">
        <p14:creationId xmlns:p14="http://schemas.microsoft.com/office/powerpoint/2010/main" val="4584566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1026"/>
          <p:cNvSpPr>
            <a:spLocks noGrp="1" noChangeArrowheads="1"/>
          </p:cNvSpPr>
          <p:nvPr>
            <p:ph type="title"/>
          </p:nvPr>
        </p:nvSpPr>
        <p:spPr>
          <a:xfrm>
            <a:off x="533400" y="381000"/>
            <a:ext cx="8153400" cy="914400"/>
          </a:xfrm>
          <a:ln>
            <a:solidFill>
              <a:srgbClr val="006600"/>
            </a:solidFill>
            <a:miter lim="800000"/>
            <a:headEnd/>
            <a:tailEnd/>
          </a:ln>
        </p:spPr>
        <p:txBody>
          <a:bodyPr>
            <a:normAutofit fontScale="90000"/>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Masa y volumen</a:t>
            </a:r>
            <a:endParaRPr lang="es-ES" altLang="es-MX" sz="2800" b="1">
              <a:solidFill>
                <a:srgbClr val="D05400"/>
              </a:solidFill>
              <a:effectLst>
                <a:outerShdw blurRad="38100" dist="38100" dir="2700000" algn="tl">
                  <a:srgbClr val="000000"/>
                </a:outerShdw>
              </a:effectLst>
              <a:latin typeface="Arial" charset="0"/>
            </a:endParaRPr>
          </a:p>
        </p:txBody>
      </p:sp>
      <p:sp>
        <p:nvSpPr>
          <p:cNvPr id="90115" name="Rectangle 1027"/>
          <p:cNvSpPr>
            <a:spLocks noGrp="1" noChangeArrowheads="1"/>
          </p:cNvSpPr>
          <p:nvPr>
            <p:ph sz="half" idx="1"/>
          </p:nvPr>
        </p:nvSpPr>
        <p:spPr>
          <a:xfrm>
            <a:off x="468313" y="1447800"/>
            <a:ext cx="4027487" cy="4860925"/>
          </a:xfrm>
          <a:ln>
            <a:solidFill>
              <a:srgbClr val="006600"/>
            </a:solidFill>
            <a:miter lim="800000"/>
            <a:headEnd/>
            <a:tailEnd/>
          </a:ln>
        </p:spPr>
        <p:txBody>
          <a:bodyPr>
            <a:normAutofit/>
          </a:bodyPr>
          <a:lstStyle/>
          <a:p>
            <a:pPr marL="0" indent="0" defTabSz="668338">
              <a:spcBef>
                <a:spcPct val="0"/>
              </a:spcBef>
              <a:buFontTx/>
              <a:buNone/>
            </a:pPr>
            <a:r>
              <a:rPr lang="es-MX" altLang="es-MX" sz="2200" b="1">
                <a:solidFill>
                  <a:schemeClr val="tx2"/>
                </a:solidFill>
                <a:effectLst>
                  <a:outerShdw blurRad="38100" dist="38100" dir="2700000" algn="tl">
                    <a:srgbClr val="000000"/>
                  </a:outerShdw>
                </a:effectLst>
                <a:latin typeface="Arial" charset="0"/>
              </a:rPr>
              <a:t>Peso espec</a:t>
            </a:r>
            <a:r>
              <a:rPr lang="es-MX" altLang="es-MX" sz="2200" b="1">
                <a:effectLst>
                  <a:outerShdw blurRad="38100" dist="38100" dir="2700000" algn="tl">
                    <a:srgbClr val="000000"/>
                  </a:outerShdw>
                </a:effectLst>
                <a:latin typeface="Arial" charset="0"/>
              </a:rPr>
              <a:t>í</a:t>
            </a:r>
            <a:r>
              <a:rPr lang="es-MX" altLang="es-MX" sz="2200" b="1">
                <a:solidFill>
                  <a:schemeClr val="tx2"/>
                </a:solidFill>
                <a:effectLst>
                  <a:outerShdw blurRad="38100" dist="38100" dir="2700000" algn="tl">
                    <a:srgbClr val="000000"/>
                  </a:outerShdw>
                </a:effectLst>
                <a:latin typeface="Arial" charset="0"/>
              </a:rPr>
              <a:t>fico:</a:t>
            </a:r>
            <a:r>
              <a:rPr lang="es-MX" altLang="es-MX" sz="2200" b="1">
                <a:effectLst>
                  <a:outerShdw blurRad="38100" dist="38100" dir="2700000" algn="tl">
                    <a:srgbClr val="000000"/>
                  </a:outerShdw>
                </a:effectLst>
                <a:latin typeface="Arial" charset="0"/>
              </a:rPr>
              <a:t> </a:t>
            </a:r>
          </a:p>
          <a:p>
            <a:pPr marL="0" indent="0" defTabSz="668338">
              <a:spcBef>
                <a:spcPct val="0"/>
              </a:spcBef>
              <a:buFontTx/>
              <a:buNone/>
            </a:pPr>
            <a:r>
              <a:rPr lang="es-MX" altLang="es-MX" sz="2200" b="1">
                <a:latin typeface="Arial" charset="0"/>
              </a:rPr>
              <a:t>Se define como el peso de la unidad de volumen de una sustancia.</a:t>
            </a:r>
            <a:endParaRPr lang="es-ES" altLang="es-MX" sz="2200" b="1">
              <a:latin typeface="Arial" charset="0"/>
              <a:cs typeface="Courier New" pitchFamily="49" charset="0"/>
            </a:endParaRPr>
          </a:p>
          <a:p>
            <a:pPr marL="0" indent="0" defTabSz="668338">
              <a:spcBef>
                <a:spcPct val="0"/>
              </a:spcBef>
              <a:buFontTx/>
              <a:buNone/>
            </a:pPr>
            <a:r>
              <a:rPr lang="es-MX" altLang="es-MX" sz="2200" b="1">
                <a:latin typeface="Arial" charset="0"/>
              </a:rPr>
              <a:t> </a:t>
            </a:r>
            <a:endParaRPr lang="es-ES" altLang="es-MX" sz="2200" b="1">
              <a:latin typeface="Arial" charset="0"/>
              <a:cs typeface="Courier New" pitchFamily="49" charset="0"/>
            </a:endParaRPr>
          </a:p>
          <a:p>
            <a:pPr marL="0" indent="0" defTabSz="668338">
              <a:lnSpc>
                <a:spcPct val="90000"/>
              </a:lnSpc>
              <a:buFontTx/>
              <a:buNone/>
            </a:pPr>
            <a:r>
              <a:rPr lang="es-MX" altLang="es-MX" sz="2200" b="1">
                <a:solidFill>
                  <a:schemeClr val="tx2"/>
                </a:solidFill>
                <a:effectLst>
                  <a:outerShdw blurRad="38100" dist="38100" dir="2700000" algn="tl">
                    <a:srgbClr val="000000"/>
                  </a:outerShdw>
                </a:effectLst>
                <a:latin typeface="Arial" charset="0"/>
              </a:rPr>
              <a:t>P.E.  =  peso / volumen  </a:t>
            </a:r>
          </a:p>
          <a:p>
            <a:pPr marL="0" indent="0" defTabSz="668338">
              <a:lnSpc>
                <a:spcPct val="90000"/>
              </a:lnSpc>
              <a:buFontTx/>
              <a:buNone/>
            </a:pPr>
            <a:r>
              <a:rPr lang="es-MX" altLang="es-MX" sz="2200" b="1">
                <a:solidFill>
                  <a:schemeClr val="tx2"/>
                </a:solidFill>
                <a:effectLst>
                  <a:outerShdw blurRad="38100" dist="38100" dir="2700000" algn="tl">
                    <a:srgbClr val="000000"/>
                  </a:outerShdw>
                </a:effectLst>
                <a:latin typeface="Arial" charset="0"/>
              </a:rPr>
              <a:t>	= [MLt</a:t>
            </a:r>
            <a:r>
              <a:rPr lang="es-MX" altLang="es-MX" sz="2200" b="1" baseline="30000">
                <a:solidFill>
                  <a:schemeClr val="tx2"/>
                </a:solidFill>
                <a:effectLst>
                  <a:outerShdw blurRad="38100" dist="38100" dir="2700000" algn="tl">
                    <a:srgbClr val="000000"/>
                  </a:outerShdw>
                </a:effectLst>
                <a:latin typeface="Arial" charset="0"/>
              </a:rPr>
              <a:t>-2</a:t>
            </a:r>
            <a:r>
              <a:rPr lang="es-MX" altLang="es-MX" sz="2200" b="1">
                <a:solidFill>
                  <a:schemeClr val="tx2"/>
                </a:solidFill>
                <a:effectLst>
                  <a:outerShdw blurRad="38100" dist="38100" dir="2700000" algn="tl">
                    <a:srgbClr val="000000"/>
                  </a:outerShdw>
                </a:effectLst>
                <a:latin typeface="Arial" charset="0"/>
              </a:rPr>
              <a:t>]/[L</a:t>
            </a:r>
            <a:r>
              <a:rPr lang="es-MX" altLang="es-MX" sz="2200" b="1" baseline="30000">
                <a:solidFill>
                  <a:schemeClr val="tx2"/>
                </a:solidFill>
                <a:effectLst>
                  <a:outerShdw blurRad="38100" dist="38100" dir="2700000" algn="tl">
                    <a:srgbClr val="000000"/>
                  </a:outerShdw>
                </a:effectLst>
                <a:latin typeface="Arial" charset="0"/>
              </a:rPr>
              <a:t>3</a:t>
            </a:r>
            <a:r>
              <a:rPr lang="es-MX" altLang="es-MX" sz="2200" b="1">
                <a:solidFill>
                  <a:schemeClr val="tx2"/>
                </a:solidFill>
                <a:effectLst>
                  <a:outerShdw blurRad="38100" dist="38100" dir="2700000" algn="tl">
                    <a:srgbClr val="000000"/>
                  </a:outerShdw>
                </a:effectLst>
                <a:latin typeface="Arial" charset="0"/>
              </a:rPr>
              <a:t>] = ML</a:t>
            </a:r>
            <a:r>
              <a:rPr lang="es-MX" altLang="es-MX" sz="2200" b="1" baseline="30000">
                <a:solidFill>
                  <a:schemeClr val="tx2"/>
                </a:solidFill>
                <a:effectLst>
                  <a:outerShdw blurRad="38100" dist="38100" dir="2700000" algn="tl">
                    <a:srgbClr val="000000"/>
                  </a:outerShdw>
                </a:effectLst>
                <a:latin typeface="Arial" charset="0"/>
              </a:rPr>
              <a:t>-2</a:t>
            </a:r>
            <a:r>
              <a:rPr lang="es-MX" altLang="es-MX" sz="2200" b="1">
                <a:solidFill>
                  <a:schemeClr val="tx2"/>
                </a:solidFill>
                <a:effectLst>
                  <a:outerShdw blurRad="38100" dist="38100" dir="2700000" algn="tl">
                    <a:srgbClr val="000000"/>
                  </a:outerShdw>
                </a:effectLst>
                <a:latin typeface="Arial" charset="0"/>
              </a:rPr>
              <a:t>t</a:t>
            </a:r>
            <a:r>
              <a:rPr lang="es-MX" altLang="es-MX" sz="2200" b="1" baseline="30000">
                <a:solidFill>
                  <a:schemeClr val="tx2"/>
                </a:solidFill>
                <a:effectLst>
                  <a:outerShdw blurRad="38100" dist="38100" dir="2700000" algn="tl">
                    <a:srgbClr val="000000"/>
                  </a:outerShdw>
                </a:effectLst>
                <a:latin typeface="Arial" charset="0"/>
              </a:rPr>
              <a:t>-2</a:t>
            </a:r>
          </a:p>
          <a:p>
            <a:pPr marL="0" indent="0" algn="ctr" defTabSz="668338">
              <a:lnSpc>
                <a:spcPct val="90000"/>
              </a:lnSpc>
              <a:buFontTx/>
              <a:buNone/>
            </a:pPr>
            <a:endParaRPr lang="es-MX" altLang="es-MX" sz="2200" b="1" baseline="30000">
              <a:solidFill>
                <a:schemeClr val="tx2"/>
              </a:solidFill>
              <a:effectLst>
                <a:outerShdw blurRad="38100" dist="38100" dir="2700000" algn="tl">
                  <a:srgbClr val="000000"/>
                </a:outerShdw>
              </a:effectLst>
              <a:latin typeface="Arial" charset="0"/>
            </a:endParaRPr>
          </a:p>
          <a:p>
            <a:pPr marL="0" indent="0" defTabSz="668338">
              <a:spcBef>
                <a:spcPct val="0"/>
              </a:spcBef>
              <a:buFontTx/>
              <a:buNone/>
            </a:pPr>
            <a:r>
              <a:rPr lang="es-MX" altLang="es-MX" sz="2200" b="1">
                <a:latin typeface="Arial" charset="0"/>
                <a:cs typeface="Courier New" pitchFamily="49" charset="0"/>
              </a:rPr>
              <a:t>Al igual que la densidad también puede ser absoluto y relativo. El peso específico relativo es lo que en inglés se llama “Specific gravity” (SG)</a:t>
            </a:r>
          </a:p>
          <a:p>
            <a:pPr marL="0" indent="0" defTabSz="668338">
              <a:spcBef>
                <a:spcPct val="0"/>
              </a:spcBef>
              <a:buFontTx/>
              <a:buNone/>
            </a:pPr>
            <a:endParaRPr lang="es-ES" altLang="es-MX" sz="2200" b="1"/>
          </a:p>
        </p:txBody>
      </p:sp>
      <p:sp>
        <p:nvSpPr>
          <p:cNvPr id="90116" name="Rectangle 1028"/>
          <p:cNvSpPr>
            <a:spLocks noGrp="1" noChangeArrowheads="1"/>
          </p:cNvSpPr>
          <p:nvPr>
            <p:ph sz="half" idx="2"/>
          </p:nvPr>
        </p:nvSpPr>
        <p:spPr>
          <a:xfrm>
            <a:off x="4572000" y="1447800"/>
            <a:ext cx="4114800" cy="4860925"/>
          </a:xfrm>
          <a:ln>
            <a:solidFill>
              <a:srgbClr val="006600"/>
            </a:solidFill>
            <a:miter lim="800000"/>
            <a:headEnd/>
            <a:tailEnd/>
          </a:ln>
        </p:spPr>
        <p:txBody>
          <a:bodyPr>
            <a:normAutofit/>
          </a:bodyPr>
          <a:lstStyle/>
          <a:p>
            <a:pPr marL="0" indent="0">
              <a:spcBef>
                <a:spcPct val="0"/>
              </a:spcBef>
              <a:buFontTx/>
              <a:buNone/>
            </a:pPr>
            <a:r>
              <a:rPr lang="es-MX" altLang="es-MX" sz="2200" b="1">
                <a:solidFill>
                  <a:schemeClr val="tx2"/>
                </a:solidFill>
                <a:effectLst>
                  <a:outerShdw blurRad="38100" dist="38100" dir="2700000" algn="tl">
                    <a:srgbClr val="000000"/>
                  </a:outerShdw>
                </a:effectLst>
                <a:latin typeface="Arial" charset="0"/>
              </a:rPr>
              <a:t>Densidad en Grados Baume:</a:t>
            </a:r>
            <a:r>
              <a:rPr lang="es-MX" altLang="es-MX" sz="2200" b="1">
                <a:latin typeface="Arial" charset="0"/>
              </a:rPr>
              <a:t> Es una escala muy usada para medir líquidos usando densímetros. Hay dos escalas; una para líquidos más ligeros que el agua y otra para líquidos más pesados.</a:t>
            </a:r>
            <a:endParaRPr lang="es-ES" altLang="es-MX" sz="2200" b="1">
              <a:latin typeface="Arial" charset="0"/>
              <a:cs typeface="Courier New" pitchFamily="49" charset="0"/>
            </a:endParaRPr>
          </a:p>
          <a:p>
            <a:pPr marL="0" indent="0" algn="just">
              <a:spcBef>
                <a:spcPct val="0"/>
              </a:spcBef>
              <a:buFontTx/>
              <a:buNone/>
            </a:pPr>
            <a:r>
              <a:rPr lang="es-MX" altLang="es-MX" sz="2200" b="1">
                <a:latin typeface="Arial" charset="0"/>
              </a:rPr>
              <a:t> </a:t>
            </a:r>
            <a:endParaRPr lang="es-ES" altLang="es-MX" sz="2200" b="1">
              <a:latin typeface="Arial" charset="0"/>
              <a:cs typeface="Courier New" pitchFamily="49" charset="0"/>
            </a:endParaRPr>
          </a:p>
          <a:p>
            <a:pPr marL="0" indent="0" algn="ctr">
              <a:lnSpc>
                <a:spcPct val="90000"/>
              </a:lnSpc>
              <a:buFontTx/>
              <a:buNone/>
            </a:pPr>
            <a:r>
              <a:rPr lang="es-MX" altLang="es-MX" sz="2200" b="1">
                <a:solidFill>
                  <a:schemeClr val="tx2"/>
                </a:solidFill>
                <a:effectLst>
                  <a:outerShdw blurRad="38100" dist="38100" dir="2700000" algn="tl">
                    <a:srgbClr val="000000"/>
                  </a:outerShdw>
                </a:effectLst>
                <a:latin typeface="Arial" charset="0"/>
              </a:rPr>
              <a:t>Para líquidos más ligeros °Be  =  (140/ρ</a:t>
            </a:r>
            <a:r>
              <a:rPr lang="es-MX" altLang="es-MX" sz="2200" b="1" baseline="-30000">
                <a:solidFill>
                  <a:schemeClr val="tx2"/>
                </a:solidFill>
                <a:effectLst>
                  <a:outerShdw blurRad="38100" dist="38100" dir="2700000" algn="tl">
                    <a:srgbClr val="000000"/>
                  </a:outerShdw>
                </a:effectLst>
                <a:latin typeface="Arial" charset="0"/>
              </a:rPr>
              <a:t>R</a:t>
            </a:r>
            <a:r>
              <a:rPr lang="es-MX" altLang="es-MX" sz="2200" b="1">
                <a:solidFill>
                  <a:schemeClr val="tx2"/>
                </a:solidFill>
                <a:effectLst>
                  <a:outerShdw blurRad="38100" dist="38100" dir="2700000" algn="tl">
                    <a:srgbClr val="000000"/>
                  </a:outerShdw>
                </a:effectLst>
                <a:latin typeface="Arial" charset="0"/>
              </a:rPr>
              <a:t>) – 130</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lgn="ctr">
              <a:lnSpc>
                <a:spcPct val="90000"/>
              </a:lnSpc>
              <a:buFontTx/>
              <a:buNone/>
            </a:pPr>
            <a:r>
              <a:rPr lang="es-MX" altLang="es-MX" sz="2200" b="1">
                <a:solidFill>
                  <a:schemeClr val="tx2"/>
                </a:solidFill>
                <a:effectLst>
                  <a:outerShdw blurRad="38100" dist="38100" dir="2700000" algn="tl">
                    <a:srgbClr val="000000"/>
                  </a:outerShdw>
                </a:effectLst>
                <a:latin typeface="Arial" charset="0"/>
              </a:rPr>
              <a:t>Para líquidos más pesados </a:t>
            </a:r>
            <a:r>
              <a:rPr lang="en-US" altLang="es-MX" sz="2200" b="1">
                <a:solidFill>
                  <a:schemeClr val="tx2"/>
                </a:solidFill>
                <a:effectLst>
                  <a:outerShdw blurRad="38100" dist="38100" dir="2700000" algn="tl">
                    <a:srgbClr val="000000"/>
                  </a:outerShdw>
                </a:effectLst>
                <a:latin typeface="Arial" charset="0"/>
              </a:rPr>
              <a:t>°Be  =  145 – (145/</a:t>
            </a:r>
            <a:r>
              <a:rPr lang="es-MX" altLang="es-MX" sz="2200" b="1">
                <a:solidFill>
                  <a:schemeClr val="tx2"/>
                </a:solidFill>
                <a:effectLst>
                  <a:outerShdw blurRad="38100" dist="38100" dir="2700000" algn="tl">
                    <a:srgbClr val="000000"/>
                  </a:outerShdw>
                </a:effectLst>
                <a:latin typeface="Arial" charset="0"/>
              </a:rPr>
              <a:t> ρ</a:t>
            </a:r>
            <a:r>
              <a:rPr lang="en-US" altLang="es-MX" sz="2200" b="1" baseline="-30000">
                <a:solidFill>
                  <a:schemeClr val="tx2"/>
                </a:solidFill>
                <a:effectLst>
                  <a:outerShdw blurRad="38100" dist="38100" dir="2700000" algn="tl">
                    <a:srgbClr val="000000"/>
                  </a:outerShdw>
                </a:effectLst>
                <a:latin typeface="Arial" charset="0"/>
              </a:rPr>
              <a:t>R</a:t>
            </a:r>
            <a:r>
              <a:rPr lang="en-US" altLang="es-MX" sz="2200" b="1">
                <a:solidFill>
                  <a:schemeClr val="tx2"/>
                </a:solidFill>
                <a:effectLst>
                  <a:outerShdw blurRad="38100" dist="38100" dir="2700000" algn="tl">
                    <a:srgbClr val="000000"/>
                  </a:outerShdw>
                </a:effectLst>
                <a:latin typeface="Arial" charset="0"/>
              </a:rPr>
              <a:t> )                         </a:t>
            </a:r>
          </a:p>
          <a:p>
            <a:pPr marL="0" indent="0" algn="ctr">
              <a:lnSpc>
                <a:spcPct val="90000"/>
              </a:lnSpc>
              <a:buFontTx/>
              <a:buNone/>
            </a:pPr>
            <a:r>
              <a:rPr lang="en-US" altLang="es-MX" sz="2200" b="1">
                <a:solidFill>
                  <a:schemeClr val="tx2"/>
                </a:solidFill>
                <a:effectLst>
                  <a:outerShdw blurRad="38100" dist="38100" dir="2700000" algn="tl">
                    <a:srgbClr val="000000"/>
                  </a:outerShdw>
                </a:effectLst>
                <a:latin typeface="Arial" charset="0"/>
              </a:rPr>
              <a:t>ρ</a:t>
            </a:r>
            <a:r>
              <a:rPr lang="en-US" altLang="es-MX" sz="2200" b="1" baseline="-30000">
                <a:solidFill>
                  <a:schemeClr val="tx2"/>
                </a:solidFill>
                <a:effectLst>
                  <a:outerShdw blurRad="38100" dist="38100" dir="2700000" algn="tl">
                    <a:srgbClr val="000000"/>
                  </a:outerShdw>
                </a:effectLst>
                <a:latin typeface="Arial" charset="0"/>
              </a:rPr>
              <a:t>R</a:t>
            </a:r>
            <a:r>
              <a:rPr lang="en-US" altLang="es-MX" sz="2200" b="1">
                <a:solidFill>
                  <a:schemeClr val="tx2"/>
                </a:solidFill>
                <a:effectLst>
                  <a:outerShdw blurRad="38100" dist="38100" dir="2700000" algn="tl">
                    <a:srgbClr val="000000"/>
                  </a:outerShdw>
                </a:effectLst>
                <a:latin typeface="Arial" charset="0"/>
              </a:rPr>
              <a:t>   a  60°F/60°F</a:t>
            </a:r>
            <a:endParaRPr lang="es-ES" altLang="es-MX" sz="2200"/>
          </a:p>
        </p:txBody>
      </p:sp>
      <p:sp>
        <p:nvSpPr>
          <p:cNvPr id="5" name="6 Marcador de número de diapositiva"/>
          <p:cNvSpPr>
            <a:spLocks noGrp="1"/>
          </p:cNvSpPr>
          <p:nvPr>
            <p:ph type="sldNum" sz="quarter" idx="12"/>
          </p:nvPr>
        </p:nvSpPr>
        <p:spPr/>
        <p:txBody>
          <a:bodyPr/>
          <a:lstStyle/>
          <a:p>
            <a:fld id="{EA6D297C-B90F-43F1-B57C-50A5F638A970}" type="slidenum">
              <a:rPr lang="es-ES" altLang="es-MX"/>
              <a:pPr/>
              <a:t>23</a:t>
            </a:fld>
            <a:endParaRPr lang="es-ES" altLang="es-MX"/>
          </a:p>
        </p:txBody>
      </p:sp>
    </p:spTree>
    <p:extLst>
      <p:ext uri="{BB962C8B-B14F-4D97-AF65-F5344CB8AC3E}">
        <p14:creationId xmlns:p14="http://schemas.microsoft.com/office/powerpoint/2010/main" val="28293439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533400" y="457200"/>
            <a:ext cx="8153400" cy="990600"/>
          </a:xfrm>
          <a:ln>
            <a:solidFill>
              <a:srgbClr val="006600"/>
            </a:solidFill>
            <a:miter lim="800000"/>
            <a:headEnd/>
            <a:tailEnd/>
          </a:ln>
        </p:spPr>
        <p:txBody>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Masa y volumen</a:t>
            </a:r>
            <a:endParaRPr lang="es-ES" altLang="es-MX" sz="2800" b="1">
              <a:solidFill>
                <a:srgbClr val="D05400"/>
              </a:solidFill>
              <a:effectLst>
                <a:outerShdw blurRad="38100" dist="38100" dir="2700000" algn="tl">
                  <a:srgbClr val="000000"/>
                </a:outerShdw>
              </a:effectLst>
              <a:latin typeface="Arial" charset="0"/>
            </a:endParaRPr>
          </a:p>
        </p:txBody>
      </p:sp>
      <p:sp>
        <p:nvSpPr>
          <p:cNvPr id="91139" name="Rectangle 3"/>
          <p:cNvSpPr>
            <a:spLocks noGrp="1" noChangeArrowheads="1"/>
          </p:cNvSpPr>
          <p:nvPr>
            <p:ph sz="half" idx="1"/>
          </p:nvPr>
        </p:nvSpPr>
        <p:spPr>
          <a:xfrm>
            <a:off x="533400" y="1600200"/>
            <a:ext cx="3581400" cy="4565650"/>
          </a:xfrm>
          <a:ln>
            <a:solidFill>
              <a:srgbClr val="006600"/>
            </a:solidFill>
            <a:miter lim="800000"/>
            <a:headEnd/>
            <a:tailEnd/>
          </a:ln>
        </p:spPr>
        <p:txBody>
          <a:bodyPr>
            <a:normAutofit/>
          </a:bodyPr>
          <a:lstStyle/>
          <a:p>
            <a:pPr marL="0" indent="0">
              <a:lnSpc>
                <a:spcPct val="95000"/>
              </a:lnSpc>
              <a:spcBef>
                <a:spcPct val="0"/>
              </a:spcBef>
              <a:buFontTx/>
              <a:buNone/>
            </a:pPr>
            <a:r>
              <a:rPr lang="es-MX" altLang="es-MX" sz="2200" b="1">
                <a:solidFill>
                  <a:schemeClr val="tx2"/>
                </a:solidFill>
                <a:effectLst>
                  <a:outerShdw blurRad="38100" dist="38100" dir="2700000" algn="tl">
                    <a:srgbClr val="000000"/>
                  </a:outerShdw>
                </a:effectLst>
                <a:latin typeface="Arial" charset="0"/>
              </a:rPr>
              <a:t>Densidad en Grados API:</a:t>
            </a:r>
            <a:r>
              <a:rPr lang="es-MX" altLang="es-MX" sz="2200" b="1">
                <a:effectLst>
                  <a:outerShdw blurRad="38100" dist="38100" dir="2700000" algn="tl">
                    <a:srgbClr val="000000"/>
                  </a:outerShdw>
                </a:effectLst>
                <a:latin typeface="Arial" charset="0"/>
              </a:rPr>
              <a:t> </a:t>
            </a:r>
            <a:r>
              <a:rPr lang="es-MX" altLang="es-MX" sz="2200" b="1">
                <a:latin typeface="Arial" charset="0"/>
              </a:rPr>
              <a:t>Es la escala más usada para medir la densidad relativa de los productos derivados del petróleo. Se usa solamente para medir la densidad de líquidos más ligeros que el agua.</a:t>
            </a:r>
          </a:p>
          <a:p>
            <a:pPr marL="0" indent="0" algn="just">
              <a:lnSpc>
                <a:spcPct val="90000"/>
              </a:lnSpc>
              <a:buFontTx/>
              <a:buNone/>
            </a:pPr>
            <a:endParaRPr lang="es-ES" altLang="es-MX" sz="2200" b="1">
              <a:latin typeface="Arial" charset="0"/>
              <a:cs typeface="Courier New" pitchFamily="49" charset="0"/>
            </a:endParaRPr>
          </a:p>
          <a:p>
            <a:pPr marL="0" indent="0" algn="ctr">
              <a:lnSpc>
                <a:spcPct val="90000"/>
              </a:lnSpc>
              <a:buFontTx/>
              <a:buNone/>
            </a:pPr>
            <a:r>
              <a:rPr lang="en-US" altLang="es-MX" sz="2200" b="1">
                <a:solidFill>
                  <a:schemeClr val="tx2"/>
                </a:solidFill>
                <a:effectLst>
                  <a:outerShdw blurRad="38100" dist="38100" dir="2700000" algn="tl">
                    <a:srgbClr val="000000"/>
                  </a:outerShdw>
                </a:effectLst>
                <a:latin typeface="Arial" charset="0"/>
              </a:rPr>
              <a:t>°API = [141.5/</a:t>
            </a:r>
            <a:r>
              <a:rPr lang="es-MX" altLang="es-MX" sz="2200" b="1">
                <a:solidFill>
                  <a:schemeClr val="tx2"/>
                </a:solidFill>
                <a:effectLst>
                  <a:outerShdw blurRad="38100" dist="38100" dir="2700000" algn="tl">
                    <a:srgbClr val="000000"/>
                  </a:outerShdw>
                </a:effectLst>
                <a:latin typeface="Arial" charset="0"/>
              </a:rPr>
              <a:t>ρ</a:t>
            </a:r>
            <a:r>
              <a:rPr lang="en-US" altLang="es-MX" sz="2200" b="1" baseline="-30000">
                <a:solidFill>
                  <a:schemeClr val="tx2"/>
                </a:solidFill>
                <a:effectLst>
                  <a:outerShdw blurRad="38100" dist="38100" dir="2700000" algn="tl">
                    <a:srgbClr val="000000"/>
                  </a:outerShdw>
                </a:effectLst>
                <a:latin typeface="Arial" charset="0"/>
              </a:rPr>
              <a:t>R</a:t>
            </a:r>
            <a:r>
              <a:rPr lang="en-US" altLang="es-MX" sz="2200" b="1">
                <a:solidFill>
                  <a:schemeClr val="tx2"/>
                </a:solidFill>
                <a:effectLst>
                  <a:outerShdw blurRad="38100" dist="38100" dir="2700000" algn="tl">
                    <a:srgbClr val="000000"/>
                  </a:outerShdw>
                </a:effectLst>
                <a:latin typeface="Arial" charset="0"/>
              </a:rPr>
              <a:t>] </a:t>
            </a:r>
            <a:r>
              <a:rPr lang="en-US" altLang="es-MX" sz="2200" b="1">
                <a:solidFill>
                  <a:schemeClr val="tx2"/>
                </a:solidFill>
                <a:effectLst>
                  <a:outerShdw blurRad="38100" dist="38100" dir="2700000" algn="tl">
                    <a:srgbClr val="000000"/>
                  </a:outerShdw>
                </a:effectLst>
                <a:latin typeface="Arial" charset="0"/>
                <a:cs typeface="Arial" charset="0"/>
              </a:rPr>
              <a:t>– </a:t>
            </a:r>
            <a:r>
              <a:rPr lang="en-US" altLang="es-MX" sz="2200" b="1">
                <a:solidFill>
                  <a:schemeClr val="tx2"/>
                </a:solidFill>
                <a:effectLst>
                  <a:outerShdw blurRad="38100" dist="38100" dir="2700000" algn="tl">
                    <a:srgbClr val="000000"/>
                  </a:outerShdw>
                </a:effectLst>
                <a:latin typeface="Arial" charset="0"/>
              </a:rPr>
              <a:t>131.5</a:t>
            </a:r>
          </a:p>
          <a:p>
            <a:pPr marL="0" indent="0" algn="ctr">
              <a:lnSpc>
                <a:spcPct val="90000"/>
              </a:lnSpc>
              <a:buFontTx/>
              <a:buNone/>
            </a:pPr>
            <a:endParaRPr lang="en-US" altLang="es-MX" sz="2200" b="1">
              <a:solidFill>
                <a:schemeClr val="tx2"/>
              </a:solidFill>
              <a:effectLst>
                <a:outerShdw blurRad="38100" dist="38100" dir="2700000" algn="tl">
                  <a:srgbClr val="000000"/>
                </a:outerShdw>
              </a:effectLst>
              <a:latin typeface="Arial" charset="0"/>
            </a:endParaRPr>
          </a:p>
          <a:p>
            <a:pPr marL="0" indent="0" algn="ctr">
              <a:lnSpc>
                <a:spcPct val="90000"/>
              </a:lnSpc>
              <a:buFontTx/>
              <a:buNone/>
            </a:pPr>
            <a:r>
              <a:rPr lang="en-US" altLang="es-MX" sz="2200" b="1">
                <a:solidFill>
                  <a:schemeClr val="tx2"/>
                </a:solidFill>
                <a:effectLst>
                  <a:outerShdw blurRad="38100" dist="38100" dir="2700000" algn="tl">
                    <a:srgbClr val="000000"/>
                  </a:outerShdw>
                </a:effectLst>
                <a:latin typeface="Arial" charset="0"/>
              </a:rPr>
              <a:t>ρ</a:t>
            </a:r>
            <a:r>
              <a:rPr lang="en-US" altLang="es-MX" sz="2200" b="1" baseline="-30000">
                <a:solidFill>
                  <a:schemeClr val="tx2"/>
                </a:solidFill>
                <a:effectLst>
                  <a:outerShdw blurRad="38100" dist="38100" dir="2700000" algn="tl">
                    <a:srgbClr val="000000"/>
                  </a:outerShdw>
                </a:effectLst>
                <a:latin typeface="Arial" charset="0"/>
              </a:rPr>
              <a:t>R</a:t>
            </a:r>
            <a:r>
              <a:rPr lang="en-US" altLang="es-MX" sz="2200" b="1">
                <a:solidFill>
                  <a:schemeClr val="tx2"/>
                </a:solidFill>
                <a:effectLst>
                  <a:outerShdw blurRad="38100" dist="38100" dir="2700000" algn="tl">
                    <a:srgbClr val="000000"/>
                  </a:outerShdw>
                </a:effectLst>
                <a:latin typeface="Arial" charset="0"/>
              </a:rPr>
              <a:t> a  60°F/60°F</a:t>
            </a:r>
            <a:r>
              <a:rPr lang="en-US" altLang="es-MX" sz="2000" b="1">
                <a:solidFill>
                  <a:schemeClr val="tx2"/>
                </a:solidFill>
                <a:effectLst>
                  <a:outerShdw blurRad="38100" dist="38100" dir="2700000" algn="tl">
                    <a:srgbClr val="000000"/>
                  </a:outerShdw>
                </a:effectLst>
                <a:latin typeface="Arial" charset="0"/>
              </a:rPr>
              <a:t> </a:t>
            </a:r>
            <a:endParaRPr lang="es-ES" altLang="es-MX" sz="2000"/>
          </a:p>
        </p:txBody>
      </p:sp>
      <p:sp>
        <p:nvSpPr>
          <p:cNvPr id="91140" name="Rectangle 4"/>
          <p:cNvSpPr>
            <a:spLocks noGrp="1" noChangeArrowheads="1"/>
          </p:cNvSpPr>
          <p:nvPr>
            <p:ph sz="half" idx="2"/>
          </p:nvPr>
        </p:nvSpPr>
        <p:spPr>
          <a:xfrm>
            <a:off x="4267200" y="1600200"/>
            <a:ext cx="4419600" cy="4572000"/>
          </a:xfrm>
          <a:ln>
            <a:solidFill>
              <a:srgbClr val="006600"/>
            </a:solidFill>
            <a:miter lim="800000"/>
            <a:headEnd/>
            <a:tailEnd/>
          </a:ln>
        </p:spPr>
        <p:txBody>
          <a:bodyPr>
            <a:normAutofit/>
          </a:bodyPr>
          <a:lstStyle/>
          <a:p>
            <a:pPr marL="0" indent="0">
              <a:spcBef>
                <a:spcPct val="0"/>
              </a:spcBef>
              <a:buFontTx/>
              <a:buNone/>
            </a:pPr>
            <a:r>
              <a:rPr lang="es-MX" altLang="es-MX" sz="2200" b="1">
                <a:solidFill>
                  <a:schemeClr val="tx2"/>
                </a:solidFill>
                <a:effectLst>
                  <a:outerShdw blurRad="38100" dist="38100" dir="2700000" algn="tl">
                    <a:srgbClr val="000000"/>
                  </a:outerShdw>
                </a:effectLst>
                <a:latin typeface="Arial" charset="0"/>
              </a:rPr>
              <a:t>Densidad en Grados Twadell:</a:t>
            </a:r>
            <a:r>
              <a:rPr lang="es-MX" altLang="es-MX" sz="2200" b="1">
                <a:solidFill>
                  <a:srgbClr val="333300"/>
                </a:solidFill>
                <a:effectLst>
                  <a:outerShdw blurRad="38100" dist="38100" dir="2700000" algn="tl">
                    <a:srgbClr val="000000"/>
                  </a:outerShdw>
                </a:effectLst>
                <a:latin typeface="Arial" charset="0"/>
              </a:rPr>
              <a:t> </a:t>
            </a:r>
            <a:r>
              <a:rPr lang="es-MX" altLang="es-MX" sz="2200" b="1">
                <a:latin typeface="Arial" charset="0"/>
              </a:rPr>
              <a:t>Se usa para líquidos más pesados que el agua.</a:t>
            </a:r>
            <a:endParaRPr lang="es-ES" altLang="es-MX" sz="2200" b="1">
              <a:latin typeface="Arial" charset="0"/>
              <a:cs typeface="Courier New" pitchFamily="49" charset="0"/>
            </a:endParaRPr>
          </a:p>
          <a:p>
            <a:pPr marL="0" indent="0" algn="just">
              <a:spcBef>
                <a:spcPct val="0"/>
              </a:spcBef>
              <a:buFontTx/>
              <a:buNone/>
            </a:pPr>
            <a:r>
              <a:rPr lang="es-MX" altLang="es-MX" sz="2200" b="1">
                <a:solidFill>
                  <a:srgbClr val="333300"/>
                </a:solidFill>
                <a:effectLst>
                  <a:outerShdw blurRad="38100" dist="38100" dir="2700000" algn="tl">
                    <a:srgbClr val="000000"/>
                  </a:outerShdw>
                </a:effectLst>
                <a:latin typeface="Arial" charset="0"/>
              </a:rPr>
              <a:t> 	</a:t>
            </a:r>
            <a:r>
              <a:rPr lang="es-MX" altLang="es-MX" sz="2200" b="1">
                <a:solidFill>
                  <a:schemeClr val="tx2"/>
                </a:solidFill>
                <a:effectLst>
                  <a:outerShdw blurRad="38100" dist="38100" dir="2700000" algn="tl">
                    <a:srgbClr val="000000"/>
                  </a:outerShdw>
                </a:effectLst>
                <a:latin typeface="Arial" charset="0"/>
              </a:rPr>
              <a:t>°T  =  20 (ρ</a:t>
            </a:r>
            <a:r>
              <a:rPr lang="es-MX" altLang="es-MX" sz="2200" b="1" baseline="-30000">
                <a:solidFill>
                  <a:schemeClr val="tx2"/>
                </a:solidFill>
                <a:effectLst>
                  <a:outerShdw blurRad="38100" dist="38100" dir="2700000" algn="tl">
                    <a:srgbClr val="000000"/>
                  </a:outerShdw>
                </a:effectLst>
                <a:latin typeface="Arial" charset="0"/>
              </a:rPr>
              <a:t>R</a:t>
            </a:r>
            <a:r>
              <a:rPr lang="es-MX" altLang="es-MX" sz="2200" b="1">
                <a:solidFill>
                  <a:schemeClr val="tx2"/>
                </a:solidFill>
                <a:effectLst>
                  <a:outerShdw blurRad="38100" dist="38100" dir="2700000" algn="tl">
                    <a:srgbClr val="000000"/>
                  </a:outerShdw>
                </a:effectLst>
                <a:latin typeface="Arial" charset="0"/>
              </a:rPr>
              <a:t>  – 1)</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lgn="just">
              <a:spcBef>
                <a:spcPct val="0"/>
              </a:spcBef>
              <a:buFontTx/>
              <a:buNone/>
            </a:pPr>
            <a:r>
              <a:rPr lang="es-MX" altLang="es-MX" sz="2200" b="1">
                <a:solidFill>
                  <a:srgbClr val="333300"/>
                </a:solidFill>
                <a:effectLst>
                  <a:outerShdw blurRad="38100" dist="38100" dir="2700000" algn="tl">
                    <a:srgbClr val="000000"/>
                  </a:outerShdw>
                </a:effectLst>
                <a:latin typeface="Arial" charset="0"/>
              </a:rPr>
              <a:t> </a:t>
            </a:r>
            <a:endParaRPr lang="es-ES" altLang="es-MX" sz="2200" b="1">
              <a:solidFill>
                <a:srgbClr val="333300"/>
              </a:solidFill>
              <a:effectLst>
                <a:outerShdw blurRad="38100" dist="38100" dir="2700000" algn="tl">
                  <a:srgbClr val="000000"/>
                </a:outerShdw>
              </a:effectLst>
              <a:latin typeface="Arial" charset="0"/>
              <a:cs typeface="Courier New" pitchFamily="49" charset="0"/>
            </a:endParaRPr>
          </a:p>
          <a:p>
            <a:pPr marL="0" indent="0" algn="just">
              <a:spcBef>
                <a:spcPct val="0"/>
              </a:spcBef>
              <a:buFontTx/>
              <a:buNone/>
            </a:pPr>
            <a:r>
              <a:rPr lang="es-MX" altLang="es-MX" sz="2200" b="1">
                <a:solidFill>
                  <a:schemeClr val="tx2"/>
                </a:solidFill>
                <a:effectLst>
                  <a:outerShdw blurRad="38100" dist="38100" dir="2700000" algn="tl">
                    <a:srgbClr val="000000"/>
                  </a:outerShdw>
                </a:effectLst>
                <a:latin typeface="Arial" charset="0"/>
              </a:rPr>
              <a:t>Densidad en Grados Brix: </a:t>
            </a:r>
          </a:p>
          <a:p>
            <a:pPr marL="0" indent="0">
              <a:spcBef>
                <a:spcPct val="0"/>
              </a:spcBef>
              <a:buFontTx/>
              <a:buNone/>
            </a:pPr>
            <a:r>
              <a:rPr lang="es-MX" altLang="es-MX" sz="2200" b="1">
                <a:latin typeface="Arial" charset="0"/>
              </a:rPr>
              <a:t>Se usa para soluciones de azúcar.</a:t>
            </a:r>
            <a:endParaRPr lang="es-ES" altLang="es-MX" sz="2200" b="1">
              <a:latin typeface="Arial" charset="0"/>
              <a:cs typeface="Courier New" pitchFamily="49" charset="0"/>
            </a:endParaRPr>
          </a:p>
          <a:p>
            <a:pPr marL="0" indent="0" algn="just">
              <a:spcBef>
                <a:spcPct val="0"/>
              </a:spcBef>
              <a:buFontTx/>
              <a:buNone/>
            </a:pPr>
            <a:r>
              <a:rPr lang="en-US" altLang="es-MX" sz="2200" b="1">
                <a:solidFill>
                  <a:srgbClr val="333300"/>
                </a:solidFill>
                <a:effectLst>
                  <a:outerShdw blurRad="38100" dist="38100" dir="2700000" algn="tl">
                    <a:srgbClr val="000000"/>
                  </a:outerShdw>
                </a:effectLst>
                <a:latin typeface="Arial" charset="0"/>
              </a:rPr>
              <a:t>°</a:t>
            </a:r>
            <a:r>
              <a:rPr lang="en-US" altLang="es-MX" sz="2200" b="1">
                <a:solidFill>
                  <a:schemeClr val="tx2"/>
                </a:solidFill>
                <a:effectLst>
                  <a:outerShdw blurRad="38100" dist="38100" dir="2700000" algn="tl">
                    <a:srgbClr val="000000"/>
                  </a:outerShdw>
                </a:effectLst>
                <a:latin typeface="Arial" charset="0"/>
              </a:rPr>
              <a:t>BRIX = [400 / </a:t>
            </a:r>
            <a:r>
              <a:rPr lang="es-MX" altLang="es-MX" sz="2200" b="1">
                <a:solidFill>
                  <a:schemeClr val="tx2"/>
                </a:solidFill>
                <a:effectLst>
                  <a:outerShdw blurRad="38100" dist="38100" dir="2700000" algn="tl">
                    <a:srgbClr val="000000"/>
                  </a:outerShdw>
                </a:effectLst>
                <a:latin typeface="Arial" charset="0"/>
              </a:rPr>
              <a:t>ρ</a:t>
            </a:r>
            <a:r>
              <a:rPr lang="en-US" altLang="es-MX" sz="2200" b="1" baseline="-30000">
                <a:solidFill>
                  <a:schemeClr val="tx2"/>
                </a:solidFill>
                <a:effectLst>
                  <a:outerShdw blurRad="38100" dist="38100" dir="2700000" algn="tl">
                    <a:srgbClr val="000000"/>
                  </a:outerShdw>
                </a:effectLst>
                <a:latin typeface="Arial" charset="0"/>
              </a:rPr>
              <a:t>R</a:t>
            </a:r>
            <a:r>
              <a:rPr lang="en-US" altLang="es-MX" sz="2200" b="1">
                <a:solidFill>
                  <a:schemeClr val="tx2"/>
                </a:solidFill>
                <a:effectLst>
                  <a:outerShdw blurRad="38100" dist="38100" dir="2700000" algn="tl">
                    <a:srgbClr val="000000"/>
                  </a:outerShdw>
                </a:effectLst>
                <a:latin typeface="Arial" charset="0"/>
              </a:rPr>
              <a:t> ] </a:t>
            </a:r>
            <a:r>
              <a:rPr lang="en-US" altLang="es-MX" sz="2200" b="1">
                <a:solidFill>
                  <a:schemeClr val="tx2"/>
                </a:solidFill>
                <a:effectLst>
                  <a:outerShdw blurRad="38100" dist="38100" dir="2700000" algn="tl">
                    <a:srgbClr val="000000"/>
                  </a:outerShdw>
                </a:effectLst>
                <a:latin typeface="Arial" charset="0"/>
                <a:cs typeface="Arial" charset="0"/>
              </a:rPr>
              <a:t>–</a:t>
            </a:r>
            <a:r>
              <a:rPr lang="en-US" altLang="es-MX" sz="2200" b="1">
                <a:solidFill>
                  <a:schemeClr val="tx2"/>
                </a:solidFill>
                <a:effectLst>
                  <a:outerShdw blurRad="38100" dist="38100" dir="2700000" algn="tl">
                    <a:srgbClr val="000000"/>
                  </a:outerShdw>
                </a:effectLst>
                <a:latin typeface="Arial" charset="0"/>
              </a:rPr>
              <a:t> 400                          	ρ</a:t>
            </a:r>
            <a:r>
              <a:rPr lang="en-US" altLang="es-MX" sz="2200" b="1" baseline="-30000">
                <a:solidFill>
                  <a:schemeClr val="tx2"/>
                </a:solidFill>
                <a:effectLst>
                  <a:outerShdw blurRad="38100" dist="38100" dir="2700000" algn="tl">
                    <a:srgbClr val="000000"/>
                  </a:outerShdw>
                </a:effectLst>
                <a:latin typeface="Arial" charset="0"/>
              </a:rPr>
              <a:t>R</a:t>
            </a:r>
            <a:r>
              <a:rPr lang="en-US" altLang="es-MX" sz="2200" b="1">
                <a:solidFill>
                  <a:schemeClr val="tx2"/>
                </a:solidFill>
                <a:effectLst>
                  <a:outerShdw blurRad="38100" dist="38100" dir="2700000" algn="tl">
                    <a:srgbClr val="000000"/>
                  </a:outerShdw>
                </a:effectLst>
                <a:latin typeface="Arial" charset="0"/>
              </a:rPr>
              <a:t>   a  60°F/60°F</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lgn="just">
              <a:spcBef>
                <a:spcPct val="0"/>
              </a:spcBef>
              <a:buFontTx/>
              <a:buNone/>
            </a:pPr>
            <a:r>
              <a:rPr lang="en-US" altLang="es-MX" sz="2200" b="1">
                <a:solidFill>
                  <a:schemeClr val="tx2"/>
                </a:solidFill>
                <a:effectLst>
                  <a:outerShdw blurRad="38100" dist="38100" dir="2700000" algn="tl">
                    <a:srgbClr val="000000"/>
                  </a:outerShdw>
                </a:effectLst>
                <a:latin typeface="Arial" charset="0"/>
              </a:rPr>
              <a:t> </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spcBef>
                <a:spcPct val="0"/>
              </a:spcBef>
              <a:buFontTx/>
              <a:buNone/>
            </a:pPr>
            <a:r>
              <a:rPr lang="es-MX" altLang="es-MX" sz="2200" b="1">
                <a:solidFill>
                  <a:schemeClr val="tx2"/>
                </a:solidFill>
                <a:effectLst>
                  <a:outerShdw blurRad="38100" dist="38100" dir="2700000" algn="tl">
                    <a:srgbClr val="000000"/>
                  </a:outerShdw>
                </a:effectLst>
                <a:latin typeface="Arial" charset="0"/>
              </a:rPr>
              <a:t>1° BRIX = solución con 1% de 	      azúcar.</a:t>
            </a:r>
            <a:endParaRPr lang="es-ES" altLang="es-MX" sz="2200" b="1">
              <a:solidFill>
                <a:schemeClr val="tx2"/>
              </a:solidFill>
              <a:effectLst>
                <a:outerShdw blurRad="38100" dist="38100" dir="2700000" algn="tl">
                  <a:srgbClr val="000000"/>
                </a:outerShdw>
              </a:effectLst>
              <a:latin typeface="Arial" charset="0"/>
            </a:endParaRPr>
          </a:p>
          <a:p>
            <a:pPr marL="0" indent="0">
              <a:lnSpc>
                <a:spcPct val="80000"/>
              </a:lnSpc>
              <a:buFontTx/>
              <a:buNone/>
            </a:pPr>
            <a:endParaRPr lang="es-ES" altLang="es-MX" sz="2200">
              <a:solidFill>
                <a:schemeClr val="tx2"/>
              </a:solidFill>
            </a:endParaRPr>
          </a:p>
        </p:txBody>
      </p:sp>
      <p:sp>
        <p:nvSpPr>
          <p:cNvPr id="5" name="6 Marcador de número de diapositiva"/>
          <p:cNvSpPr>
            <a:spLocks noGrp="1"/>
          </p:cNvSpPr>
          <p:nvPr>
            <p:ph type="sldNum" sz="quarter" idx="12"/>
          </p:nvPr>
        </p:nvSpPr>
        <p:spPr/>
        <p:txBody>
          <a:bodyPr/>
          <a:lstStyle/>
          <a:p>
            <a:fld id="{4A8B5212-DC19-42C0-AD69-596C65BA8608}" type="slidenum">
              <a:rPr lang="es-ES" altLang="es-MX"/>
              <a:pPr/>
              <a:t>24</a:t>
            </a:fld>
            <a:endParaRPr lang="es-ES" altLang="es-MX"/>
          </a:p>
        </p:txBody>
      </p:sp>
    </p:spTree>
    <p:extLst>
      <p:ext uri="{BB962C8B-B14F-4D97-AF65-F5344CB8AC3E}">
        <p14:creationId xmlns:p14="http://schemas.microsoft.com/office/powerpoint/2010/main" val="8665568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1026"/>
          <p:cNvSpPr>
            <a:spLocks noGrp="1" noChangeArrowheads="1"/>
          </p:cNvSpPr>
          <p:nvPr>
            <p:ph type="title"/>
          </p:nvPr>
        </p:nvSpPr>
        <p:spPr>
          <a:xfrm>
            <a:off x="685800" y="533400"/>
            <a:ext cx="7924800" cy="914400"/>
          </a:xfrm>
          <a:ln>
            <a:solidFill>
              <a:srgbClr val="006600"/>
            </a:solidFill>
            <a:miter lim="800000"/>
            <a:headEnd/>
            <a:tailEnd/>
          </a:ln>
        </p:spPr>
        <p:txBody>
          <a:bodyPr>
            <a:normAutofit fontScale="90000"/>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Masa y volumen</a:t>
            </a:r>
            <a:endParaRPr lang="es-ES" altLang="es-MX" sz="2800" b="1">
              <a:solidFill>
                <a:srgbClr val="D05400"/>
              </a:solidFill>
              <a:effectLst>
                <a:outerShdw blurRad="38100" dist="38100" dir="2700000" algn="tl">
                  <a:srgbClr val="000000"/>
                </a:outerShdw>
              </a:effectLst>
              <a:latin typeface="Arial" charset="0"/>
            </a:endParaRPr>
          </a:p>
        </p:txBody>
      </p:sp>
      <p:sp>
        <p:nvSpPr>
          <p:cNvPr id="92163" name="Rectangle 1027"/>
          <p:cNvSpPr>
            <a:spLocks noGrp="1" noChangeArrowheads="1"/>
          </p:cNvSpPr>
          <p:nvPr>
            <p:ph sz="half" idx="1"/>
          </p:nvPr>
        </p:nvSpPr>
        <p:spPr>
          <a:ln>
            <a:solidFill>
              <a:srgbClr val="006600"/>
            </a:solidFill>
            <a:miter lim="800000"/>
            <a:headEnd/>
            <a:tailEnd/>
          </a:ln>
        </p:spPr>
        <p:txBody>
          <a:bodyPr>
            <a:normAutofit/>
          </a:bodyPr>
          <a:lstStyle/>
          <a:p>
            <a:pPr marL="0" indent="0" algn="just">
              <a:spcBef>
                <a:spcPct val="0"/>
              </a:spcBef>
              <a:buFontTx/>
              <a:buNone/>
            </a:pPr>
            <a:r>
              <a:rPr lang="es-MX" altLang="es-MX" sz="2400" b="1">
                <a:solidFill>
                  <a:schemeClr val="tx2"/>
                </a:solidFill>
                <a:effectLst>
                  <a:outerShdw blurRad="38100" dist="38100" dir="2700000" algn="tl">
                    <a:srgbClr val="000000"/>
                  </a:outerShdw>
                </a:effectLst>
                <a:latin typeface="Arial" charset="0"/>
              </a:rPr>
              <a:t>Volumen específico: </a:t>
            </a:r>
          </a:p>
          <a:p>
            <a:pPr marL="0" indent="0">
              <a:spcBef>
                <a:spcPct val="0"/>
              </a:spcBef>
              <a:buFontTx/>
              <a:buNone/>
            </a:pPr>
            <a:r>
              <a:rPr lang="es-MX" altLang="es-MX" sz="2400" b="1">
                <a:latin typeface="Arial" charset="0"/>
              </a:rPr>
              <a:t>Es el volumen ocupado por una unidad de masa de una sustancia o cantidad unitaria de material. Es el recíproco de la densidad.</a:t>
            </a:r>
            <a:r>
              <a:rPr lang="es-MX" altLang="es-MX" sz="2400" b="1">
                <a:effectLst>
                  <a:outerShdw blurRad="38100" dist="38100" dir="2700000" algn="tl">
                    <a:srgbClr val="000000"/>
                  </a:outerShdw>
                </a:effectLst>
                <a:latin typeface="Arial" charset="0"/>
              </a:rPr>
              <a:t> </a:t>
            </a:r>
          </a:p>
          <a:p>
            <a:pPr marL="0" indent="0" algn="just">
              <a:buFontTx/>
              <a:buNone/>
            </a:pPr>
            <a:endParaRPr lang="es-MX" altLang="es-MX" sz="2400" b="1">
              <a:effectLst>
                <a:outerShdw blurRad="38100" dist="38100" dir="2700000" algn="tl">
                  <a:srgbClr val="000000"/>
                </a:outerShdw>
              </a:effectLst>
              <a:latin typeface="Arial" charset="0"/>
            </a:endParaRPr>
          </a:p>
          <a:p>
            <a:pPr marL="0" indent="0" algn="just">
              <a:buFontTx/>
              <a:buNone/>
            </a:pPr>
            <a:r>
              <a:rPr lang="es-MX" altLang="es-MX" sz="2400" b="1">
                <a:solidFill>
                  <a:schemeClr val="tx2"/>
                </a:solidFill>
                <a:effectLst>
                  <a:outerShdw blurRad="38100" dist="38100" dir="2700000" algn="tl">
                    <a:srgbClr val="000000"/>
                  </a:outerShdw>
                </a:effectLst>
                <a:latin typeface="Arial" charset="0"/>
              </a:rPr>
              <a:t>V</a:t>
            </a:r>
            <a:r>
              <a:rPr lang="es-MX" altLang="es-MX" sz="2400" b="1" baseline="-25000">
                <a:solidFill>
                  <a:schemeClr val="tx2"/>
                </a:solidFill>
                <a:effectLst>
                  <a:outerShdw blurRad="38100" dist="38100" dir="2700000" algn="tl">
                    <a:srgbClr val="000000"/>
                  </a:outerShdw>
                </a:effectLst>
                <a:latin typeface="Arial" charset="0"/>
              </a:rPr>
              <a:t>e   </a:t>
            </a:r>
            <a:r>
              <a:rPr lang="es-MX" altLang="es-MX" sz="2400" b="1">
                <a:solidFill>
                  <a:schemeClr val="tx2"/>
                </a:solidFill>
                <a:effectLst>
                  <a:outerShdw blurRad="38100" dist="38100" dir="2700000" algn="tl">
                    <a:srgbClr val="000000"/>
                  </a:outerShdw>
                </a:effectLst>
                <a:latin typeface="Arial" charset="0"/>
              </a:rPr>
              <a:t>= volúmen / masa </a:t>
            </a:r>
          </a:p>
          <a:p>
            <a:pPr marL="0" indent="0" algn="just">
              <a:buFontTx/>
              <a:buNone/>
            </a:pPr>
            <a:r>
              <a:rPr lang="es-MX" altLang="es-MX" sz="2400" b="1">
                <a:solidFill>
                  <a:schemeClr val="tx2"/>
                </a:solidFill>
                <a:effectLst>
                  <a:outerShdw blurRad="38100" dist="38100" dir="2700000" algn="tl">
                    <a:srgbClr val="000000"/>
                  </a:outerShdw>
                </a:effectLst>
                <a:latin typeface="Arial" charset="0"/>
              </a:rPr>
              <a:t>      = L</a:t>
            </a:r>
            <a:r>
              <a:rPr lang="es-MX" altLang="es-MX" sz="2400" b="1" baseline="30000">
                <a:solidFill>
                  <a:schemeClr val="tx2"/>
                </a:solidFill>
                <a:effectLst>
                  <a:outerShdw blurRad="38100" dist="38100" dir="2700000" algn="tl">
                    <a:srgbClr val="000000"/>
                  </a:outerShdw>
                </a:effectLst>
                <a:latin typeface="Arial" charset="0"/>
              </a:rPr>
              <a:t>3</a:t>
            </a:r>
            <a:r>
              <a:rPr lang="es-MX" altLang="es-MX" sz="2400" b="1">
                <a:solidFill>
                  <a:schemeClr val="tx2"/>
                </a:solidFill>
                <a:effectLst>
                  <a:outerShdw blurRad="38100" dist="38100" dir="2700000" algn="tl">
                    <a:srgbClr val="000000"/>
                  </a:outerShdw>
                </a:effectLst>
                <a:latin typeface="Arial" charset="0"/>
              </a:rPr>
              <a:t>/ M</a:t>
            </a:r>
            <a:endParaRPr lang="es-ES" altLang="es-MX" sz="2400" b="1">
              <a:solidFill>
                <a:schemeClr val="tx2"/>
              </a:solidFill>
              <a:effectLst>
                <a:outerShdw blurRad="38100" dist="38100" dir="2700000" algn="tl">
                  <a:srgbClr val="000000"/>
                </a:outerShdw>
              </a:effectLst>
              <a:latin typeface="Arial" charset="0"/>
            </a:endParaRPr>
          </a:p>
          <a:p>
            <a:pPr marL="0" indent="0">
              <a:buFontTx/>
              <a:buNone/>
            </a:pPr>
            <a:endParaRPr lang="es-ES" altLang="es-MX" sz="2400">
              <a:solidFill>
                <a:schemeClr val="tx2"/>
              </a:solidFill>
            </a:endParaRPr>
          </a:p>
        </p:txBody>
      </p:sp>
      <p:sp>
        <p:nvSpPr>
          <p:cNvPr id="92164" name="Rectangle 1028"/>
          <p:cNvSpPr>
            <a:spLocks noGrp="1" noChangeArrowheads="1"/>
          </p:cNvSpPr>
          <p:nvPr>
            <p:ph sz="half" idx="2"/>
          </p:nvPr>
        </p:nvSpPr>
        <p:spPr>
          <a:xfrm>
            <a:off x="4648200" y="1752600"/>
            <a:ext cx="4038600" cy="4191000"/>
          </a:xfrm>
          <a:ln>
            <a:solidFill>
              <a:srgbClr val="006600"/>
            </a:solidFill>
            <a:miter lim="800000"/>
            <a:headEnd/>
            <a:tailEnd/>
          </a:ln>
        </p:spPr>
        <p:txBody>
          <a:bodyPr>
            <a:normAutofit/>
          </a:bodyPr>
          <a:lstStyle/>
          <a:p>
            <a:pPr marL="0" indent="0" defTabSz="485775">
              <a:spcBef>
                <a:spcPct val="0"/>
              </a:spcBef>
              <a:buClrTx/>
              <a:buFontTx/>
              <a:buNone/>
            </a:pPr>
            <a:r>
              <a:rPr lang="es-MX" altLang="es-MX" sz="2400" b="1">
                <a:latin typeface="Arial" charset="0"/>
              </a:rPr>
              <a:t>Relaciones entre la masa y el volumen para sustancias gaseosas.</a:t>
            </a:r>
          </a:p>
          <a:p>
            <a:pPr marL="0" indent="0" algn="just" defTabSz="485775">
              <a:spcBef>
                <a:spcPct val="0"/>
              </a:spcBef>
              <a:buClrTx/>
              <a:buFontTx/>
              <a:buNone/>
            </a:pPr>
            <a:endParaRPr lang="es-ES" altLang="es-MX" sz="2400" b="1">
              <a:latin typeface="Arial" charset="0"/>
              <a:cs typeface="Courier New" pitchFamily="49" charset="0"/>
            </a:endParaRPr>
          </a:p>
          <a:p>
            <a:pPr marL="0" indent="0" defTabSz="485775" eaLnBrk="0" hangingPunct="0">
              <a:spcBef>
                <a:spcPct val="0"/>
              </a:spcBef>
              <a:buClr>
                <a:srgbClr val="006600"/>
              </a:buClr>
              <a:buFont typeface="Wingdings" pitchFamily="2" charset="2"/>
              <a:buChar char="Ø"/>
            </a:pPr>
            <a:r>
              <a:rPr lang="es-MX" altLang="es-MX" sz="2400" b="1">
                <a:solidFill>
                  <a:schemeClr val="tx2"/>
                </a:solidFill>
                <a:effectLst>
                  <a:outerShdw blurRad="38100" dist="38100" dir="2700000" algn="tl">
                    <a:srgbClr val="000000"/>
                  </a:outerShdw>
                </a:effectLst>
                <a:latin typeface="Arial" charset="0"/>
              </a:rPr>
              <a:t>  1 mol de gas en  	condiciones estándar </a:t>
            </a:r>
          </a:p>
          <a:p>
            <a:pPr marL="0" indent="0" defTabSz="485775" eaLnBrk="0" hangingPunct="0">
              <a:spcBef>
                <a:spcPct val="0"/>
              </a:spcBef>
              <a:buClr>
                <a:srgbClr val="006600"/>
              </a:buClr>
              <a:buFont typeface="Wingdings" pitchFamily="2" charset="2"/>
              <a:buNone/>
            </a:pPr>
            <a:r>
              <a:rPr lang="es-MX" altLang="es-MX" sz="2400" b="1">
                <a:solidFill>
                  <a:schemeClr val="tx2"/>
                </a:solidFill>
                <a:effectLst>
                  <a:outerShdw blurRad="38100" dist="38100" dir="2700000" algn="tl">
                    <a:srgbClr val="000000"/>
                  </a:outerShdw>
                </a:effectLst>
                <a:latin typeface="Arial" charset="0"/>
              </a:rPr>
              <a:t>	(0°C y 1 atm) ocupa 	un  volumen de 22.4 L</a:t>
            </a: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defTabSz="485775" eaLnBrk="0" hangingPunct="0">
              <a:spcBef>
                <a:spcPct val="0"/>
              </a:spcBef>
              <a:buClr>
                <a:srgbClr val="006600"/>
              </a:buClr>
              <a:buFont typeface="Wingdings" pitchFamily="2" charset="2"/>
              <a:buChar char="Ø"/>
            </a:pPr>
            <a:r>
              <a:rPr lang="es-MX" altLang="es-MX" sz="2400" b="1">
                <a:solidFill>
                  <a:schemeClr val="tx2"/>
                </a:solidFill>
                <a:effectLst>
                  <a:outerShdw blurRad="38100" dist="38100" dir="2700000" algn="tl">
                    <a:srgbClr val="000000"/>
                  </a:outerShdw>
                </a:effectLst>
                <a:latin typeface="Arial" charset="0"/>
              </a:rPr>
              <a:t>   1 lbmol a las mismas 	condiciones ocupa 	359 ft</a:t>
            </a:r>
            <a:r>
              <a:rPr lang="es-MX" altLang="es-MX" sz="2400" b="1" baseline="30000">
                <a:solidFill>
                  <a:schemeClr val="tx2"/>
                </a:solidFill>
                <a:effectLst>
                  <a:outerShdw blurRad="38100" dist="38100" dir="2700000" algn="tl">
                    <a:srgbClr val="000000"/>
                  </a:outerShdw>
                </a:effectLst>
                <a:latin typeface="Arial" charset="0"/>
              </a:rPr>
              <a:t>3</a:t>
            </a: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defTabSz="485775" eaLnBrk="0" hangingPunct="0">
              <a:spcBef>
                <a:spcPct val="0"/>
              </a:spcBef>
              <a:buClr>
                <a:srgbClr val="006600"/>
              </a:buClr>
              <a:buFont typeface="Wingdings" pitchFamily="2" charset="2"/>
              <a:buChar char="Ø"/>
            </a:pPr>
            <a:endParaRPr lang="es-ES" altLang="es-MX" sz="2400" b="1">
              <a:solidFill>
                <a:schemeClr val="tx2"/>
              </a:solidFill>
              <a:effectLst>
                <a:outerShdw blurRad="38100" dist="38100" dir="2700000" algn="tl">
                  <a:srgbClr val="000000"/>
                </a:outerShdw>
              </a:effectLst>
              <a:latin typeface="Arial" charset="0"/>
            </a:endParaRPr>
          </a:p>
          <a:p>
            <a:pPr marL="0" indent="0" defTabSz="485775">
              <a:buFontTx/>
              <a:buNone/>
            </a:pPr>
            <a:endParaRPr lang="es-ES" altLang="es-MX" sz="2400"/>
          </a:p>
        </p:txBody>
      </p:sp>
      <p:sp>
        <p:nvSpPr>
          <p:cNvPr id="5" name="6 Marcador de número de diapositiva"/>
          <p:cNvSpPr>
            <a:spLocks noGrp="1"/>
          </p:cNvSpPr>
          <p:nvPr>
            <p:ph type="sldNum" sz="quarter" idx="12"/>
          </p:nvPr>
        </p:nvSpPr>
        <p:spPr/>
        <p:txBody>
          <a:bodyPr/>
          <a:lstStyle/>
          <a:p>
            <a:fld id="{91A01F0B-4B3C-429B-A907-EA62F452E07B}" type="slidenum">
              <a:rPr lang="es-ES" altLang="es-MX"/>
              <a:pPr/>
              <a:t>25</a:t>
            </a:fld>
            <a:endParaRPr lang="es-ES" altLang="es-MX"/>
          </a:p>
        </p:txBody>
      </p:sp>
    </p:spTree>
    <p:extLst>
      <p:ext uri="{BB962C8B-B14F-4D97-AF65-F5344CB8AC3E}">
        <p14:creationId xmlns:p14="http://schemas.microsoft.com/office/powerpoint/2010/main" val="19964366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685800" y="533400"/>
            <a:ext cx="7924800" cy="914400"/>
          </a:xfrm>
          <a:ln>
            <a:solidFill>
              <a:srgbClr val="006600"/>
            </a:solidFill>
            <a:miter lim="800000"/>
            <a:headEnd/>
            <a:tailEnd/>
          </a:ln>
        </p:spPr>
        <p:txBody>
          <a:bodyPr>
            <a:normAutofit fontScale="90000"/>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Gasto másico, molar y volumétrico</a:t>
            </a:r>
            <a:endParaRPr lang="es-ES" altLang="es-MX" sz="2800" b="1">
              <a:solidFill>
                <a:srgbClr val="D05400"/>
              </a:solidFill>
              <a:effectLst>
                <a:outerShdw blurRad="38100" dist="38100" dir="2700000" algn="tl">
                  <a:srgbClr val="000000"/>
                </a:outerShdw>
              </a:effectLst>
              <a:latin typeface="Arial" charset="0"/>
            </a:endParaRPr>
          </a:p>
        </p:txBody>
      </p:sp>
      <p:sp>
        <p:nvSpPr>
          <p:cNvPr id="93187" name="Rectangle 3"/>
          <p:cNvSpPr>
            <a:spLocks noGrp="1" noChangeArrowheads="1"/>
          </p:cNvSpPr>
          <p:nvPr>
            <p:ph sz="half" idx="1"/>
          </p:nvPr>
        </p:nvSpPr>
        <p:spPr>
          <a:xfrm>
            <a:off x="685800" y="1752600"/>
            <a:ext cx="3810000" cy="4419600"/>
          </a:xfrm>
          <a:ln>
            <a:solidFill>
              <a:srgbClr val="006600"/>
            </a:solidFill>
            <a:miter lim="800000"/>
            <a:headEnd/>
            <a:tailEnd/>
          </a:ln>
        </p:spPr>
        <p:txBody>
          <a:bodyPr>
            <a:normAutofit/>
          </a:bodyPr>
          <a:lstStyle/>
          <a:p>
            <a:pPr marL="0" indent="0">
              <a:lnSpc>
                <a:spcPct val="90000"/>
              </a:lnSpc>
              <a:buFontTx/>
              <a:buNone/>
            </a:pPr>
            <a:r>
              <a:rPr lang="es-MX" altLang="es-MX" sz="2400" b="1">
                <a:latin typeface="Arial" charset="0"/>
              </a:rPr>
              <a:t>En la industria química se debe tener estricto control sobre la cantidad de materia que se maneja en los procesos; este control se lleva a cabo midiendo los gastos o velocidad de flujo, esto es, la cantidad de materia que pasa por un punto o que se procesa por una unidad de tiempo</a:t>
            </a:r>
            <a:r>
              <a:rPr lang="es-MX" altLang="es-MX" sz="2200" b="1">
                <a:solidFill>
                  <a:schemeClr val="tx2"/>
                </a:solidFill>
                <a:latin typeface="Arial" charset="0"/>
              </a:rPr>
              <a:t>.</a:t>
            </a:r>
            <a:endParaRPr lang="es-ES" altLang="es-MX" sz="2200" b="1">
              <a:solidFill>
                <a:schemeClr val="tx2"/>
              </a:solidFill>
              <a:latin typeface="Arial" charset="0"/>
              <a:cs typeface="Courier New" pitchFamily="49" charset="0"/>
            </a:endParaRPr>
          </a:p>
          <a:p>
            <a:pPr marL="0" indent="0">
              <a:lnSpc>
                <a:spcPct val="90000"/>
              </a:lnSpc>
              <a:buFontTx/>
              <a:buNone/>
            </a:pPr>
            <a:endParaRPr lang="es-ES" altLang="es-MX" sz="2400">
              <a:solidFill>
                <a:schemeClr val="tx2"/>
              </a:solidFill>
            </a:endParaRPr>
          </a:p>
        </p:txBody>
      </p:sp>
      <p:sp>
        <p:nvSpPr>
          <p:cNvPr id="93188" name="Rectangle 4"/>
          <p:cNvSpPr>
            <a:spLocks noGrp="1" noChangeArrowheads="1"/>
          </p:cNvSpPr>
          <p:nvPr>
            <p:ph sz="half" idx="2"/>
          </p:nvPr>
        </p:nvSpPr>
        <p:spPr>
          <a:xfrm>
            <a:off x="4648200" y="1752600"/>
            <a:ext cx="4038600" cy="4419600"/>
          </a:xfrm>
          <a:ln>
            <a:solidFill>
              <a:srgbClr val="006600"/>
            </a:solidFill>
            <a:miter lim="800000"/>
            <a:headEnd/>
            <a:tailEnd/>
          </a:ln>
        </p:spPr>
        <p:txBody>
          <a:bodyPr>
            <a:normAutofit/>
          </a:bodyPr>
          <a:lstStyle/>
          <a:p>
            <a:pPr marL="0" indent="0" algn="just" defTabSz="385763">
              <a:lnSpc>
                <a:spcPct val="90000"/>
              </a:lnSpc>
              <a:buFontTx/>
              <a:buNone/>
            </a:pPr>
            <a:r>
              <a:rPr lang="es-MX" altLang="es-MX" sz="2400" b="1">
                <a:latin typeface="Arial" charset="0"/>
              </a:rPr>
              <a:t>El </a:t>
            </a:r>
            <a:r>
              <a:rPr lang="es-MX" altLang="es-MX" sz="2400" b="1">
                <a:solidFill>
                  <a:schemeClr val="tx2"/>
                </a:solidFill>
                <a:effectLst>
                  <a:outerShdw blurRad="38100" dist="38100" dir="2700000" algn="tl">
                    <a:srgbClr val="000000"/>
                  </a:outerShdw>
                </a:effectLst>
                <a:latin typeface="Arial" charset="0"/>
              </a:rPr>
              <a:t>Gasto o velocidad de  flujo</a:t>
            </a:r>
            <a:r>
              <a:rPr lang="es-MX" altLang="es-MX" sz="2400" b="1">
                <a:solidFill>
                  <a:schemeClr val="tx2"/>
                </a:solidFill>
                <a:latin typeface="Arial" charset="0"/>
              </a:rPr>
              <a:t> </a:t>
            </a:r>
            <a:r>
              <a:rPr lang="es-MX" altLang="es-MX" sz="2400" b="1">
                <a:latin typeface="Arial" charset="0"/>
              </a:rPr>
              <a:t>se puede expresar como:</a:t>
            </a:r>
          </a:p>
          <a:p>
            <a:pPr marL="0" indent="0" algn="just" defTabSz="385763">
              <a:lnSpc>
                <a:spcPct val="90000"/>
              </a:lnSpc>
              <a:buClr>
                <a:srgbClr val="006600"/>
              </a:buClr>
              <a:buFont typeface="Wingdings" pitchFamily="2" charset="2"/>
              <a:buChar char="Ø"/>
            </a:pPr>
            <a:r>
              <a:rPr lang="es-MX" altLang="es-MX" sz="2400" b="1">
                <a:solidFill>
                  <a:schemeClr val="tx2"/>
                </a:solidFill>
                <a:effectLst>
                  <a:outerShdw blurRad="38100" dist="38100" dir="2700000" algn="tl">
                    <a:srgbClr val="000000"/>
                  </a:outerShdw>
                </a:effectLst>
                <a:latin typeface="Arial" charset="0"/>
              </a:rPr>
              <a:t> Gasto másico</a:t>
            </a:r>
          </a:p>
          <a:p>
            <a:pPr marL="0" indent="0" defTabSz="385763">
              <a:lnSpc>
                <a:spcPct val="90000"/>
              </a:lnSpc>
              <a:buClr>
                <a:srgbClr val="006600"/>
              </a:buClr>
              <a:buFont typeface="Wingdings" pitchFamily="2" charset="2"/>
              <a:buNone/>
            </a:pPr>
            <a:r>
              <a:rPr lang="es-MX" altLang="es-MX" sz="2400" b="1">
                <a:solidFill>
                  <a:schemeClr val="tx2"/>
                </a:solidFill>
                <a:effectLst>
                  <a:outerShdw blurRad="38100" dist="38100" dir="2700000" algn="tl">
                    <a:srgbClr val="000000"/>
                  </a:outerShdw>
                </a:effectLst>
                <a:latin typeface="Arial" charset="0"/>
              </a:rPr>
              <a:t>    masa/tiempo = M / t</a:t>
            </a:r>
          </a:p>
          <a:p>
            <a:pPr marL="0" indent="0" defTabSz="385763">
              <a:lnSpc>
                <a:spcPct val="90000"/>
              </a:lnSpc>
              <a:buClr>
                <a:srgbClr val="006600"/>
              </a:buClr>
              <a:buFont typeface="Wingdings" pitchFamily="2" charset="2"/>
              <a:buChar char="Ø"/>
            </a:pP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defTabSz="385763">
              <a:lnSpc>
                <a:spcPct val="90000"/>
              </a:lnSpc>
              <a:buClr>
                <a:srgbClr val="006600"/>
              </a:buClr>
              <a:buFont typeface="Wingdings" pitchFamily="2" charset="2"/>
              <a:buChar char="Ø"/>
            </a:pPr>
            <a:r>
              <a:rPr lang="es-MX" altLang="es-MX" sz="2400" b="1">
                <a:solidFill>
                  <a:schemeClr val="tx2"/>
                </a:solidFill>
                <a:effectLst>
                  <a:outerShdw blurRad="38100" dist="38100" dir="2700000" algn="tl">
                    <a:srgbClr val="000000"/>
                  </a:outerShdw>
                </a:effectLst>
                <a:latin typeface="Arial" charset="0"/>
              </a:rPr>
              <a:t> Gasto volumétrico    	volumen/tiempo = L</a:t>
            </a:r>
            <a:r>
              <a:rPr lang="es-MX" altLang="es-MX" sz="2400" b="1" baseline="30000">
                <a:solidFill>
                  <a:schemeClr val="tx2"/>
                </a:solidFill>
                <a:effectLst>
                  <a:outerShdw blurRad="38100" dist="38100" dir="2700000" algn="tl">
                    <a:srgbClr val="000000"/>
                  </a:outerShdw>
                </a:effectLst>
                <a:latin typeface="Arial" charset="0"/>
              </a:rPr>
              <a:t>3</a:t>
            </a:r>
            <a:r>
              <a:rPr lang="es-MX" altLang="es-MX" sz="2400" b="1">
                <a:solidFill>
                  <a:schemeClr val="tx2"/>
                </a:solidFill>
                <a:effectLst>
                  <a:outerShdw blurRad="38100" dist="38100" dir="2700000" algn="tl">
                    <a:srgbClr val="000000"/>
                  </a:outerShdw>
                </a:effectLst>
                <a:latin typeface="Arial" charset="0"/>
              </a:rPr>
              <a:t>/ t</a:t>
            </a:r>
          </a:p>
          <a:p>
            <a:pPr marL="0" indent="0" defTabSz="385763">
              <a:lnSpc>
                <a:spcPct val="90000"/>
              </a:lnSpc>
              <a:buClr>
                <a:srgbClr val="006600"/>
              </a:buClr>
              <a:buFont typeface="Wingdings" pitchFamily="2" charset="2"/>
              <a:buChar char="Ø"/>
            </a:pP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defTabSz="385763">
              <a:lnSpc>
                <a:spcPct val="90000"/>
              </a:lnSpc>
              <a:buClr>
                <a:srgbClr val="006600"/>
              </a:buClr>
              <a:buFont typeface="Wingdings" pitchFamily="2" charset="2"/>
              <a:buChar char="Ø"/>
            </a:pPr>
            <a:r>
              <a:rPr lang="es-MX" altLang="es-MX" sz="2400" b="1">
                <a:solidFill>
                  <a:schemeClr val="tx2"/>
                </a:solidFill>
                <a:effectLst>
                  <a:outerShdw blurRad="38100" dist="38100" dir="2700000" algn="tl">
                    <a:srgbClr val="000000"/>
                  </a:outerShdw>
                </a:effectLst>
                <a:latin typeface="Arial" charset="0"/>
              </a:rPr>
              <a:t> Gasto molar </a:t>
            </a:r>
          </a:p>
          <a:p>
            <a:pPr marL="0" indent="0" defTabSz="385763">
              <a:lnSpc>
                <a:spcPct val="90000"/>
              </a:lnSpc>
              <a:buClr>
                <a:srgbClr val="006600"/>
              </a:buClr>
              <a:buFont typeface="Wingdings" pitchFamily="2" charset="2"/>
              <a:buNone/>
            </a:pPr>
            <a:r>
              <a:rPr lang="es-MX" altLang="es-MX" sz="2400" b="1">
                <a:solidFill>
                  <a:schemeClr val="tx2"/>
                </a:solidFill>
                <a:effectLst>
                  <a:outerShdw blurRad="38100" dist="38100" dir="2700000" algn="tl">
                    <a:srgbClr val="000000"/>
                  </a:outerShdw>
                </a:effectLst>
                <a:latin typeface="Arial" charset="0"/>
              </a:rPr>
              <a:t>	moles/tiempo = M / t</a:t>
            </a: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defTabSz="385763" eaLnBrk="0" hangingPunct="0">
              <a:lnSpc>
                <a:spcPct val="90000"/>
              </a:lnSpc>
              <a:spcBef>
                <a:spcPct val="0"/>
              </a:spcBef>
              <a:buClr>
                <a:srgbClr val="006600"/>
              </a:buClr>
              <a:buFont typeface="Wingdings" pitchFamily="2" charset="2"/>
              <a:buNone/>
            </a:pPr>
            <a:endParaRPr lang="es-ES" altLang="es-MX" sz="2400" b="1">
              <a:solidFill>
                <a:schemeClr val="tx2"/>
              </a:solidFill>
              <a:effectLst>
                <a:outerShdw blurRad="38100" dist="38100" dir="2700000" algn="tl">
                  <a:srgbClr val="000000"/>
                </a:outerShdw>
              </a:effectLst>
              <a:latin typeface="Arial" charset="0"/>
            </a:endParaRPr>
          </a:p>
          <a:p>
            <a:pPr marL="0" indent="0" defTabSz="385763">
              <a:lnSpc>
                <a:spcPct val="90000"/>
              </a:lnSpc>
              <a:buFontTx/>
              <a:buNone/>
            </a:pPr>
            <a:endParaRPr lang="es-ES" altLang="es-MX" sz="2400"/>
          </a:p>
        </p:txBody>
      </p:sp>
      <p:sp>
        <p:nvSpPr>
          <p:cNvPr id="5" name="6 Marcador de número de diapositiva"/>
          <p:cNvSpPr>
            <a:spLocks noGrp="1"/>
          </p:cNvSpPr>
          <p:nvPr>
            <p:ph type="sldNum" sz="quarter" idx="12"/>
          </p:nvPr>
        </p:nvSpPr>
        <p:spPr/>
        <p:txBody>
          <a:bodyPr/>
          <a:lstStyle/>
          <a:p>
            <a:fld id="{9FAB9D4A-A56E-4871-B893-88FE13521159}" type="slidenum">
              <a:rPr lang="es-ES" altLang="es-MX"/>
              <a:pPr/>
              <a:t>26</a:t>
            </a:fld>
            <a:endParaRPr lang="es-ES" altLang="es-MX"/>
          </a:p>
        </p:txBody>
      </p:sp>
    </p:spTree>
    <p:extLst>
      <p:ext uri="{BB962C8B-B14F-4D97-AF65-F5344CB8AC3E}">
        <p14:creationId xmlns:p14="http://schemas.microsoft.com/office/powerpoint/2010/main" val="39783203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533400" y="381000"/>
            <a:ext cx="8153400" cy="914400"/>
          </a:xfrm>
          <a:ln>
            <a:solidFill>
              <a:srgbClr val="006600"/>
            </a:solidFill>
            <a:miter lim="800000"/>
            <a:headEnd/>
            <a:tailEnd/>
          </a:ln>
        </p:spPr>
        <p:txBody>
          <a:bodyPr>
            <a:normAutofit fontScale="90000"/>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Composición química</a:t>
            </a:r>
            <a:endParaRPr lang="es-ES" altLang="es-MX" sz="2800" b="1">
              <a:solidFill>
                <a:srgbClr val="D05400"/>
              </a:solidFill>
              <a:effectLst>
                <a:outerShdw blurRad="38100" dist="38100" dir="2700000" algn="tl">
                  <a:srgbClr val="000000"/>
                </a:outerShdw>
              </a:effectLst>
              <a:latin typeface="Arial" charset="0"/>
            </a:endParaRPr>
          </a:p>
        </p:txBody>
      </p:sp>
      <p:sp>
        <p:nvSpPr>
          <p:cNvPr id="94211" name="Rectangle 3"/>
          <p:cNvSpPr>
            <a:spLocks noGrp="1" noChangeArrowheads="1"/>
          </p:cNvSpPr>
          <p:nvPr>
            <p:ph sz="half" idx="1"/>
          </p:nvPr>
        </p:nvSpPr>
        <p:spPr>
          <a:xfrm>
            <a:off x="533400" y="1447800"/>
            <a:ext cx="4419600" cy="4953000"/>
          </a:xfrm>
          <a:ln>
            <a:solidFill>
              <a:srgbClr val="006600"/>
            </a:solidFill>
            <a:miter lim="800000"/>
            <a:headEnd/>
            <a:tailEnd/>
          </a:ln>
        </p:spPr>
        <p:txBody>
          <a:bodyPr>
            <a:normAutofit lnSpcReduction="10000"/>
          </a:bodyPr>
          <a:lstStyle/>
          <a:p>
            <a:pPr marL="0" indent="0" defTabSz="485775">
              <a:lnSpc>
                <a:spcPct val="90000"/>
              </a:lnSpc>
              <a:buFontTx/>
              <a:buNone/>
            </a:pPr>
            <a:r>
              <a:rPr lang="es-MX" altLang="es-MX" sz="2200" b="1">
                <a:latin typeface="Arial" charset="0"/>
              </a:rPr>
              <a:t>La composición es una variable que generalmente se expresa como la concentración de los diferentes componentes de una mezcla. Esta concentración se puede expresar de diferentes maneras:</a:t>
            </a:r>
            <a:endParaRPr lang="es-ES" altLang="es-MX" sz="2200" b="1">
              <a:latin typeface="Arial" charset="0"/>
              <a:cs typeface="Courier New" pitchFamily="49" charset="0"/>
            </a:endParaRPr>
          </a:p>
          <a:p>
            <a:pPr marL="0" indent="0" defTabSz="485775">
              <a:lnSpc>
                <a:spcPct val="90000"/>
              </a:lnSpc>
              <a:buFontTx/>
              <a:buNone/>
            </a:pPr>
            <a:r>
              <a:rPr lang="es-MX" altLang="es-MX" sz="2200" b="1">
                <a:latin typeface="Arial" charset="0"/>
              </a:rPr>
              <a:t>Nomenclatura para concentración:</a:t>
            </a:r>
            <a:endParaRPr lang="es-ES" altLang="es-MX" sz="2200" b="1">
              <a:latin typeface="Arial" charset="0"/>
              <a:cs typeface="Courier New" pitchFamily="49" charset="0"/>
            </a:endParaRPr>
          </a:p>
          <a:p>
            <a:pPr marL="0" indent="0" defTabSz="485775">
              <a:lnSpc>
                <a:spcPct val="90000"/>
              </a:lnSpc>
              <a:buFontTx/>
              <a:buNone/>
            </a:pPr>
            <a:r>
              <a:rPr lang="es-MX" altLang="es-MX" sz="2200" b="1">
                <a:solidFill>
                  <a:schemeClr val="tx2"/>
                </a:solidFill>
                <a:effectLst>
                  <a:outerShdw blurRad="38100" dist="38100" dir="2700000" algn="tl">
                    <a:srgbClr val="000000"/>
                  </a:outerShdw>
                </a:effectLst>
                <a:latin typeface="Arial" charset="0"/>
              </a:rPr>
              <a:t>x  : concentración fase líquida.</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defTabSz="485775">
              <a:lnSpc>
                <a:spcPct val="90000"/>
              </a:lnSpc>
              <a:buFontTx/>
              <a:buNone/>
            </a:pPr>
            <a:r>
              <a:rPr lang="es-MX" altLang="es-MX" sz="2200" b="1">
                <a:solidFill>
                  <a:schemeClr val="tx2"/>
                </a:solidFill>
                <a:effectLst>
                  <a:outerShdw blurRad="38100" dist="38100" dir="2700000" algn="tl">
                    <a:srgbClr val="000000"/>
                  </a:outerShdw>
                </a:effectLst>
                <a:latin typeface="Arial" charset="0"/>
              </a:rPr>
              <a:t>y  : concentración fase  	 	 	gaseosa.</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defTabSz="485775">
              <a:lnSpc>
                <a:spcPct val="90000"/>
              </a:lnSpc>
              <a:buFontTx/>
              <a:buNone/>
            </a:pPr>
            <a:r>
              <a:rPr lang="es-MX" altLang="es-MX" sz="2200" b="1">
                <a:solidFill>
                  <a:schemeClr val="tx2"/>
                </a:solidFill>
                <a:effectLst>
                  <a:outerShdw blurRad="38100" dist="38100" dir="2700000" algn="tl">
                    <a:srgbClr val="000000"/>
                  </a:outerShdw>
                </a:effectLst>
                <a:latin typeface="Arial" charset="0"/>
              </a:rPr>
              <a:t>w : concentración fase sólida.</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defTabSz="485775">
              <a:lnSpc>
                <a:spcPct val="90000"/>
              </a:lnSpc>
              <a:buFontTx/>
              <a:buNone/>
            </a:pPr>
            <a:r>
              <a:rPr lang="es-MX" altLang="es-MX" sz="2200" b="1">
                <a:solidFill>
                  <a:schemeClr val="tx2"/>
                </a:solidFill>
                <a:effectLst>
                  <a:outerShdw blurRad="38100" dist="38100" dir="2700000" algn="tl">
                    <a:srgbClr val="000000"/>
                  </a:outerShdw>
                </a:effectLst>
                <a:latin typeface="Arial" charset="0"/>
              </a:rPr>
              <a:t>z  : concentración mezclas</a:t>
            </a:r>
            <a:r>
              <a:rPr lang="es-MX" altLang="es-MX" sz="2000" b="1">
                <a:solidFill>
                  <a:schemeClr val="tx2"/>
                </a:solidFill>
                <a:effectLst>
                  <a:outerShdw blurRad="38100" dist="38100" dir="2700000" algn="tl">
                    <a:srgbClr val="000000"/>
                  </a:outerShdw>
                </a:effectLst>
                <a:latin typeface="Arial" charset="0"/>
              </a:rPr>
              <a:t>.</a:t>
            </a:r>
            <a:endParaRPr lang="es-ES" altLang="es-MX" sz="2000" b="1">
              <a:solidFill>
                <a:schemeClr val="tx2"/>
              </a:solidFill>
              <a:effectLst>
                <a:outerShdw blurRad="38100" dist="38100" dir="2700000" algn="tl">
                  <a:srgbClr val="000000"/>
                </a:outerShdw>
              </a:effectLst>
              <a:latin typeface="Arial" charset="0"/>
              <a:cs typeface="Courier New" pitchFamily="49" charset="0"/>
            </a:endParaRPr>
          </a:p>
          <a:p>
            <a:pPr marL="0" indent="0" algn="just" defTabSz="485775">
              <a:lnSpc>
                <a:spcPct val="90000"/>
              </a:lnSpc>
              <a:buFontTx/>
              <a:buNone/>
            </a:pPr>
            <a:r>
              <a:rPr lang="es-MX" altLang="es-MX" sz="2000" b="1">
                <a:solidFill>
                  <a:schemeClr val="tx2"/>
                </a:solidFill>
                <a:effectLst>
                  <a:outerShdw blurRad="38100" dist="38100" dir="2700000" algn="tl">
                    <a:srgbClr val="000000"/>
                  </a:outerShdw>
                </a:effectLst>
                <a:latin typeface="Arial" charset="0"/>
              </a:rPr>
              <a:t> </a:t>
            </a:r>
            <a:endParaRPr lang="es-ES" altLang="es-MX" sz="2000" b="1">
              <a:solidFill>
                <a:schemeClr val="tx2"/>
              </a:solidFill>
              <a:effectLst>
                <a:outerShdw blurRad="38100" dist="38100" dir="2700000" algn="tl">
                  <a:srgbClr val="000000"/>
                </a:outerShdw>
              </a:effectLst>
              <a:latin typeface="Arial" charset="0"/>
              <a:cs typeface="Courier New" pitchFamily="49" charset="0"/>
            </a:endParaRPr>
          </a:p>
          <a:p>
            <a:pPr marL="0" indent="0" defTabSz="485775">
              <a:lnSpc>
                <a:spcPct val="90000"/>
              </a:lnSpc>
              <a:buFontTx/>
              <a:buNone/>
            </a:pPr>
            <a:endParaRPr lang="es-ES" altLang="es-MX" sz="2000" b="1">
              <a:solidFill>
                <a:schemeClr val="tx2"/>
              </a:solidFill>
              <a:effectLst>
                <a:outerShdw blurRad="38100" dist="38100" dir="2700000" algn="tl">
                  <a:srgbClr val="000000"/>
                </a:outerShdw>
              </a:effectLst>
            </a:endParaRPr>
          </a:p>
        </p:txBody>
      </p:sp>
      <p:sp>
        <p:nvSpPr>
          <p:cNvPr id="94212" name="Rectangle 4"/>
          <p:cNvSpPr>
            <a:spLocks noGrp="1" noChangeArrowheads="1"/>
          </p:cNvSpPr>
          <p:nvPr>
            <p:ph sz="half" idx="2"/>
          </p:nvPr>
        </p:nvSpPr>
        <p:spPr>
          <a:xfrm>
            <a:off x="5029200" y="1447800"/>
            <a:ext cx="3657600" cy="4953000"/>
          </a:xfrm>
          <a:ln>
            <a:solidFill>
              <a:srgbClr val="006600"/>
            </a:solidFill>
            <a:miter lim="800000"/>
            <a:headEnd/>
            <a:tailEnd/>
          </a:ln>
        </p:spPr>
        <p:txBody>
          <a:bodyPr>
            <a:normAutofit lnSpcReduction="10000"/>
          </a:bodyPr>
          <a:lstStyle/>
          <a:p>
            <a:pPr marL="0" indent="0" defTabSz="769938">
              <a:lnSpc>
                <a:spcPct val="90000"/>
              </a:lnSpc>
              <a:buFontTx/>
              <a:buNone/>
            </a:pPr>
            <a:r>
              <a:rPr lang="es-MX" altLang="es-MX" sz="2200" b="1">
                <a:solidFill>
                  <a:schemeClr val="tx2"/>
                </a:solidFill>
                <a:effectLst>
                  <a:outerShdw blurRad="38100" dist="38100" dir="2700000" algn="tl">
                    <a:srgbClr val="000000"/>
                  </a:outerShdw>
                </a:effectLst>
                <a:latin typeface="Arial" charset="0"/>
              </a:rPr>
              <a:t>Concentraci</a:t>
            </a:r>
            <a:r>
              <a:rPr lang="es-MX" altLang="es-MX" sz="2200" b="1">
                <a:effectLst>
                  <a:outerShdw blurRad="38100" dist="38100" dir="2700000" algn="tl">
                    <a:srgbClr val="000000"/>
                  </a:outerShdw>
                </a:effectLst>
                <a:latin typeface="Arial" charset="0"/>
              </a:rPr>
              <a:t>ó</a:t>
            </a:r>
            <a:r>
              <a:rPr lang="es-MX" altLang="es-MX" sz="2200" b="1">
                <a:solidFill>
                  <a:schemeClr val="tx2"/>
                </a:solidFill>
                <a:effectLst>
                  <a:outerShdw blurRad="38100" dist="38100" dir="2700000" algn="tl">
                    <a:srgbClr val="000000"/>
                  </a:outerShdw>
                </a:effectLst>
                <a:latin typeface="Arial" charset="0"/>
              </a:rPr>
              <a:t>n masa:</a:t>
            </a:r>
            <a:r>
              <a:rPr lang="es-MX" altLang="es-MX" sz="2200" b="1">
                <a:latin typeface="Arial" charset="0"/>
              </a:rPr>
              <a:t> Masa de un compuesto por unidad de volumen de solución </a:t>
            </a:r>
          </a:p>
          <a:p>
            <a:pPr marL="0" indent="0" defTabSz="769938">
              <a:lnSpc>
                <a:spcPct val="90000"/>
              </a:lnSpc>
              <a:buFontTx/>
              <a:buNone/>
            </a:pPr>
            <a:endParaRPr lang="es-ES" altLang="es-MX" sz="2200" b="1">
              <a:latin typeface="Arial" charset="0"/>
              <a:cs typeface="Courier New" pitchFamily="49" charset="0"/>
            </a:endParaRPr>
          </a:p>
          <a:p>
            <a:pPr marL="0" indent="0" defTabSz="769938">
              <a:lnSpc>
                <a:spcPct val="90000"/>
              </a:lnSpc>
              <a:buFontTx/>
              <a:buNone/>
            </a:pPr>
            <a:r>
              <a:rPr lang="es-MX" altLang="es-MX" sz="2200" b="1">
                <a:solidFill>
                  <a:schemeClr val="tx2"/>
                </a:solidFill>
                <a:effectLst>
                  <a:outerShdw blurRad="38100" dist="38100" dir="2700000" algn="tl">
                    <a:srgbClr val="000000"/>
                  </a:outerShdw>
                </a:effectLst>
                <a:latin typeface="Arial" charset="0"/>
              </a:rPr>
              <a:t>C</a:t>
            </a:r>
            <a:r>
              <a:rPr lang="es-MX" altLang="es-MX" sz="2200" b="1" baseline="30000">
                <a:solidFill>
                  <a:schemeClr val="tx2"/>
                </a:solidFill>
                <a:effectLst>
                  <a:outerShdw blurRad="38100" dist="38100" dir="2700000" algn="tl">
                    <a:srgbClr val="000000"/>
                  </a:outerShdw>
                </a:effectLst>
                <a:latin typeface="Arial" charset="0"/>
              </a:rPr>
              <a:t>i</a:t>
            </a:r>
            <a:r>
              <a:rPr lang="es-MX" altLang="es-MX" sz="2200" b="1">
                <a:solidFill>
                  <a:schemeClr val="tx2"/>
                </a:solidFill>
                <a:effectLst>
                  <a:outerShdw blurRad="38100" dist="38100" dir="2700000" algn="tl">
                    <a:srgbClr val="000000"/>
                  </a:outerShdw>
                </a:effectLst>
                <a:latin typeface="Arial" charset="0"/>
              </a:rPr>
              <a:t>  =  masa del  	  	componente i / 	volumen</a:t>
            </a:r>
          </a:p>
          <a:p>
            <a:pPr marL="0" indent="0" defTabSz="769938">
              <a:lnSpc>
                <a:spcPct val="90000"/>
              </a:lnSpc>
              <a:buFontTx/>
              <a:buNone/>
            </a:pPr>
            <a:r>
              <a:rPr lang="es-MX" altLang="es-MX" sz="2200" b="1">
                <a:solidFill>
                  <a:schemeClr val="tx2"/>
                </a:solidFill>
                <a:effectLst>
                  <a:outerShdw blurRad="38100" dist="38100" dir="2700000" algn="tl">
                    <a:srgbClr val="000000"/>
                  </a:outerShdw>
                </a:effectLst>
                <a:latin typeface="Arial" charset="0"/>
              </a:rPr>
              <a:t>     =  M / L</a:t>
            </a:r>
            <a:r>
              <a:rPr lang="es-MX" altLang="es-MX" sz="2200" b="1" baseline="30000">
                <a:solidFill>
                  <a:schemeClr val="tx2"/>
                </a:solidFill>
                <a:effectLst>
                  <a:outerShdw blurRad="38100" dist="38100" dir="2700000" algn="tl">
                    <a:srgbClr val="000000"/>
                  </a:outerShdw>
                </a:effectLst>
                <a:latin typeface="Arial" charset="0"/>
              </a:rPr>
              <a:t>3</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defTabSz="769938">
              <a:lnSpc>
                <a:spcPct val="90000"/>
              </a:lnSpc>
              <a:buFontTx/>
              <a:buNone/>
            </a:pPr>
            <a:r>
              <a:rPr lang="es-MX" altLang="es-MX" sz="2200" b="1">
                <a:solidFill>
                  <a:schemeClr val="tx2"/>
                </a:solidFill>
                <a:latin typeface="Arial" charset="0"/>
              </a:rPr>
              <a:t> </a:t>
            </a:r>
            <a:endParaRPr lang="es-ES" altLang="es-MX" sz="2200" b="1">
              <a:solidFill>
                <a:schemeClr val="tx2"/>
              </a:solidFill>
              <a:latin typeface="Arial" charset="0"/>
              <a:cs typeface="Courier New" pitchFamily="49" charset="0"/>
            </a:endParaRPr>
          </a:p>
          <a:p>
            <a:pPr marL="0" indent="0" defTabSz="769938">
              <a:lnSpc>
                <a:spcPct val="90000"/>
              </a:lnSpc>
              <a:buFontTx/>
              <a:buNone/>
            </a:pPr>
            <a:r>
              <a:rPr lang="es-MX" altLang="es-MX" sz="2200" b="1">
                <a:latin typeface="Arial" charset="0"/>
              </a:rPr>
              <a:t>Cuando se tiene un solo componente esta concentración es la densidad absoluta</a:t>
            </a:r>
            <a:endParaRPr lang="es-ES" altLang="es-MX" sz="2200" b="1">
              <a:latin typeface="Arial" charset="0"/>
              <a:cs typeface="Courier New" pitchFamily="49" charset="0"/>
            </a:endParaRPr>
          </a:p>
          <a:p>
            <a:pPr marL="0" indent="0" algn="just" defTabSz="769938">
              <a:lnSpc>
                <a:spcPct val="90000"/>
              </a:lnSpc>
              <a:buFontTx/>
              <a:buNone/>
            </a:pPr>
            <a:r>
              <a:rPr lang="es-MX" altLang="es-MX" sz="1800" b="1">
                <a:solidFill>
                  <a:schemeClr val="tx2"/>
                </a:solidFill>
                <a:latin typeface="Arial" charset="0"/>
              </a:rPr>
              <a:t> </a:t>
            </a:r>
            <a:endParaRPr lang="es-ES" altLang="es-MX" sz="1800" b="1">
              <a:solidFill>
                <a:schemeClr val="tx2"/>
              </a:solidFill>
              <a:latin typeface="Arial" charset="0"/>
              <a:cs typeface="Courier New" pitchFamily="49" charset="0"/>
            </a:endParaRPr>
          </a:p>
          <a:p>
            <a:pPr marL="0" indent="0" defTabSz="769938" eaLnBrk="0" hangingPunct="0">
              <a:lnSpc>
                <a:spcPct val="90000"/>
              </a:lnSpc>
              <a:spcBef>
                <a:spcPct val="0"/>
              </a:spcBef>
              <a:buClr>
                <a:srgbClr val="006600"/>
              </a:buClr>
              <a:buFont typeface="Wingdings" pitchFamily="2" charset="2"/>
              <a:buNone/>
            </a:pPr>
            <a:endParaRPr lang="es-ES" altLang="es-MX" sz="2400" b="1">
              <a:solidFill>
                <a:schemeClr val="tx2"/>
              </a:solidFill>
              <a:effectLst>
                <a:outerShdw blurRad="38100" dist="38100" dir="2700000" algn="tl">
                  <a:srgbClr val="000000"/>
                </a:outerShdw>
              </a:effectLst>
              <a:latin typeface="Arial" charset="0"/>
            </a:endParaRPr>
          </a:p>
          <a:p>
            <a:pPr marL="0" indent="0" defTabSz="769938">
              <a:lnSpc>
                <a:spcPct val="90000"/>
              </a:lnSpc>
              <a:buFontTx/>
              <a:buNone/>
            </a:pPr>
            <a:endParaRPr lang="es-ES" altLang="es-MX" sz="2400"/>
          </a:p>
        </p:txBody>
      </p:sp>
      <p:sp>
        <p:nvSpPr>
          <p:cNvPr id="5" name="6 Marcador de número de diapositiva"/>
          <p:cNvSpPr>
            <a:spLocks noGrp="1"/>
          </p:cNvSpPr>
          <p:nvPr>
            <p:ph type="sldNum" sz="quarter" idx="12"/>
          </p:nvPr>
        </p:nvSpPr>
        <p:spPr/>
        <p:txBody>
          <a:bodyPr/>
          <a:lstStyle/>
          <a:p>
            <a:fld id="{907B5451-468B-40E7-A223-9B1E27316634}" type="slidenum">
              <a:rPr lang="es-ES" altLang="es-MX"/>
              <a:pPr/>
              <a:t>27</a:t>
            </a:fld>
            <a:endParaRPr lang="es-ES" altLang="es-MX"/>
          </a:p>
        </p:txBody>
      </p:sp>
    </p:spTree>
    <p:extLst>
      <p:ext uri="{BB962C8B-B14F-4D97-AF65-F5344CB8AC3E}">
        <p14:creationId xmlns:p14="http://schemas.microsoft.com/office/powerpoint/2010/main" val="8092578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533400" y="381000"/>
            <a:ext cx="8153400" cy="914400"/>
          </a:xfrm>
          <a:ln>
            <a:solidFill>
              <a:srgbClr val="006600"/>
            </a:solidFill>
            <a:miter lim="800000"/>
            <a:headEnd/>
            <a:tailEnd/>
          </a:ln>
        </p:spPr>
        <p:txBody>
          <a:bodyPr>
            <a:normAutofit fontScale="90000"/>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Composición química</a:t>
            </a:r>
            <a:endParaRPr lang="es-ES" altLang="es-MX" sz="2800" b="1">
              <a:solidFill>
                <a:srgbClr val="D05400"/>
              </a:solidFill>
              <a:effectLst>
                <a:outerShdw blurRad="38100" dist="38100" dir="2700000" algn="tl">
                  <a:srgbClr val="000000"/>
                </a:outerShdw>
              </a:effectLst>
              <a:latin typeface="Arial" charset="0"/>
            </a:endParaRPr>
          </a:p>
        </p:txBody>
      </p:sp>
      <p:sp>
        <p:nvSpPr>
          <p:cNvPr id="95235" name="Rectangle 3"/>
          <p:cNvSpPr>
            <a:spLocks noGrp="1" noChangeArrowheads="1"/>
          </p:cNvSpPr>
          <p:nvPr>
            <p:ph sz="half" idx="1"/>
          </p:nvPr>
        </p:nvSpPr>
        <p:spPr>
          <a:xfrm>
            <a:off x="533400" y="1447800"/>
            <a:ext cx="3733800" cy="4953000"/>
          </a:xfrm>
          <a:ln>
            <a:solidFill>
              <a:srgbClr val="006600"/>
            </a:solidFill>
            <a:miter lim="800000"/>
            <a:headEnd/>
            <a:tailEnd/>
          </a:ln>
        </p:spPr>
        <p:txBody>
          <a:bodyPr/>
          <a:lstStyle/>
          <a:p>
            <a:pPr marL="0" indent="0" algn="just" defTabSz="668338">
              <a:lnSpc>
                <a:spcPct val="80000"/>
              </a:lnSpc>
              <a:buFontTx/>
              <a:buNone/>
            </a:pPr>
            <a:r>
              <a:rPr lang="es-MX" altLang="es-MX" sz="2200" b="1">
                <a:solidFill>
                  <a:schemeClr val="tx2"/>
                </a:solidFill>
                <a:effectLst>
                  <a:outerShdw blurRad="38100" dist="38100" dir="2700000" algn="tl">
                    <a:srgbClr val="000000"/>
                  </a:outerShdw>
                </a:effectLst>
                <a:latin typeface="Arial" charset="0"/>
                <a:cs typeface="Times New Roman" pitchFamily="18" charset="0"/>
              </a:rPr>
              <a:t>Concentración molar:</a:t>
            </a:r>
            <a:r>
              <a:rPr lang="es-MX" altLang="es-MX" sz="2200" b="1">
                <a:effectLst>
                  <a:outerShdw blurRad="38100" dist="38100" dir="2700000" algn="tl">
                    <a:srgbClr val="000000"/>
                  </a:outerShdw>
                </a:effectLst>
                <a:latin typeface="Arial" charset="0"/>
                <a:cs typeface="Times New Roman" pitchFamily="18" charset="0"/>
              </a:rPr>
              <a:t> </a:t>
            </a:r>
          </a:p>
          <a:p>
            <a:pPr marL="0" indent="0" algn="just" defTabSz="668338">
              <a:lnSpc>
                <a:spcPct val="95000"/>
              </a:lnSpc>
              <a:buFontTx/>
              <a:buNone/>
            </a:pPr>
            <a:r>
              <a:rPr lang="es-MX" altLang="es-MX" sz="2200" b="1">
                <a:latin typeface="Arial" charset="0"/>
                <a:cs typeface="Times New Roman" pitchFamily="18" charset="0"/>
              </a:rPr>
              <a:t>Es el número de moles de un compuesto por unidad de volumen de solución</a:t>
            </a:r>
            <a:r>
              <a:rPr lang="es-ES" altLang="es-MX" sz="2200" b="1">
                <a:solidFill>
                  <a:schemeClr val="tx2"/>
                </a:solidFill>
                <a:latin typeface="Arial" charset="0"/>
              </a:rPr>
              <a:t> </a:t>
            </a:r>
            <a:endParaRPr lang="es-MX" altLang="es-MX" sz="2200" b="1">
              <a:solidFill>
                <a:schemeClr val="tx2"/>
              </a:solidFill>
              <a:latin typeface="Arial" charset="0"/>
            </a:endParaRPr>
          </a:p>
          <a:p>
            <a:pPr marL="0" indent="0" algn="just" defTabSz="668338">
              <a:lnSpc>
                <a:spcPct val="95000"/>
              </a:lnSpc>
              <a:buFontTx/>
              <a:buNone/>
            </a:pPr>
            <a:r>
              <a:rPr lang="es-MX" altLang="es-MX" sz="2200" b="1">
                <a:solidFill>
                  <a:schemeClr val="tx2"/>
                </a:solidFill>
                <a:effectLst>
                  <a:outerShdw blurRad="38100" dist="38100" dir="2700000" algn="tl">
                    <a:srgbClr val="000000"/>
                  </a:outerShdw>
                </a:effectLst>
                <a:latin typeface="Arial" charset="0"/>
                <a:cs typeface="Arial" charset="0"/>
              </a:rPr>
              <a:t></a:t>
            </a:r>
          </a:p>
          <a:p>
            <a:pPr marL="0" indent="0" algn="just" defTabSz="668338">
              <a:lnSpc>
                <a:spcPct val="80000"/>
              </a:lnSpc>
              <a:buFontTx/>
              <a:buNone/>
            </a:pPr>
            <a:r>
              <a:rPr lang="es-MX" altLang="es-MX" sz="2200" b="1">
                <a:solidFill>
                  <a:schemeClr val="tx2"/>
                </a:solidFill>
                <a:effectLst>
                  <a:outerShdw blurRad="38100" dist="38100" dir="2700000" algn="tl">
                    <a:srgbClr val="000000"/>
                  </a:outerShdw>
                </a:effectLst>
                <a:latin typeface="Arial" charset="0"/>
              </a:rPr>
              <a:t>Ĉ</a:t>
            </a:r>
            <a:r>
              <a:rPr lang="es-MX" altLang="es-MX" sz="2200" b="1" baseline="30000">
                <a:solidFill>
                  <a:schemeClr val="tx2"/>
                </a:solidFill>
                <a:effectLst>
                  <a:outerShdw blurRad="38100" dist="38100" dir="2700000" algn="tl">
                    <a:srgbClr val="000000"/>
                  </a:outerShdw>
                </a:effectLst>
                <a:latin typeface="Arial" charset="0"/>
              </a:rPr>
              <a:t>i</a:t>
            </a:r>
            <a:r>
              <a:rPr lang="es-MX" altLang="es-MX" sz="2200" b="1">
                <a:solidFill>
                  <a:schemeClr val="tx2"/>
                </a:solidFill>
                <a:effectLst>
                  <a:outerShdw blurRad="38100" dist="38100" dir="2700000" algn="tl">
                    <a:srgbClr val="000000"/>
                  </a:outerShdw>
                </a:effectLst>
                <a:latin typeface="Arial" charset="0"/>
              </a:rPr>
              <a:t> = Ĉ</a:t>
            </a:r>
            <a:r>
              <a:rPr lang="es-MX" altLang="es-MX" sz="2200" b="1" baseline="30000">
                <a:solidFill>
                  <a:schemeClr val="tx2"/>
                </a:solidFill>
                <a:effectLst>
                  <a:outerShdw blurRad="38100" dist="38100" dir="2700000" algn="tl">
                    <a:srgbClr val="000000"/>
                  </a:outerShdw>
                </a:effectLst>
                <a:latin typeface="Arial" charset="0"/>
              </a:rPr>
              <a:t>i</a:t>
            </a:r>
            <a:r>
              <a:rPr lang="es-MX" altLang="es-MX" sz="2200" b="1">
                <a:solidFill>
                  <a:schemeClr val="tx2"/>
                </a:solidFill>
                <a:effectLst>
                  <a:outerShdw blurRad="38100" dist="38100" dir="2700000" algn="tl">
                    <a:srgbClr val="000000"/>
                  </a:outerShdw>
                </a:effectLst>
                <a:latin typeface="Arial" charset="0"/>
              </a:rPr>
              <a:t> / M</a:t>
            </a:r>
            <a:r>
              <a:rPr lang="es-MX" altLang="es-MX" sz="2200" b="1" baseline="-25000">
                <a:solidFill>
                  <a:schemeClr val="tx2"/>
                </a:solidFill>
                <a:effectLst>
                  <a:outerShdw blurRad="38100" dist="38100" dir="2700000" algn="tl">
                    <a:srgbClr val="000000"/>
                  </a:outerShdw>
                </a:effectLst>
                <a:latin typeface="Arial" charset="0"/>
              </a:rPr>
              <a:t>R</a:t>
            </a:r>
            <a:r>
              <a:rPr lang="es-MX" altLang="es-MX" sz="2200" b="1" baseline="30000">
                <a:solidFill>
                  <a:schemeClr val="tx2"/>
                </a:solidFill>
                <a:effectLst>
                  <a:outerShdw blurRad="38100" dist="38100" dir="2700000" algn="tl">
                    <a:srgbClr val="000000"/>
                  </a:outerShdw>
                </a:effectLst>
                <a:latin typeface="Arial" charset="0"/>
              </a:rPr>
              <a:t>i</a:t>
            </a:r>
            <a:r>
              <a:rPr lang="es-MX" altLang="es-MX" sz="2200" b="1">
                <a:solidFill>
                  <a:schemeClr val="tx2"/>
                </a:solidFill>
                <a:effectLst>
                  <a:outerShdw blurRad="38100" dist="38100" dir="2700000" algn="tl">
                    <a:srgbClr val="000000"/>
                  </a:outerShdw>
                </a:effectLst>
                <a:latin typeface="Arial" charset="0"/>
              </a:rPr>
              <a:t> </a:t>
            </a:r>
          </a:p>
          <a:p>
            <a:pPr marL="0" indent="0" defTabSz="668338">
              <a:lnSpc>
                <a:spcPct val="80000"/>
              </a:lnSpc>
              <a:buFontTx/>
              <a:buNone/>
            </a:pPr>
            <a:r>
              <a:rPr lang="es-MX" altLang="es-MX" sz="2200" b="1">
                <a:solidFill>
                  <a:schemeClr val="tx2"/>
                </a:solidFill>
                <a:effectLst>
                  <a:outerShdw blurRad="38100" dist="38100" dir="2700000" algn="tl">
                    <a:srgbClr val="000000"/>
                  </a:outerShdw>
                </a:effectLst>
                <a:latin typeface="Arial" charset="0"/>
              </a:rPr>
              <a:t>    = concentración 	masa de   	i / masa molar 	relativa 	(peso 	molecular) de </a:t>
            </a:r>
            <a:r>
              <a:rPr lang="en-US" altLang="es-MX" sz="2200" b="1">
                <a:solidFill>
                  <a:schemeClr val="tx2"/>
                </a:solidFill>
                <a:effectLst>
                  <a:outerShdw blurRad="38100" dist="38100" dir="2700000" algn="tl">
                    <a:srgbClr val="000000"/>
                  </a:outerShdw>
                </a:effectLst>
                <a:latin typeface="Arial" charset="0"/>
              </a:rPr>
              <a:t>i </a:t>
            </a:r>
          </a:p>
          <a:p>
            <a:pPr marL="0" indent="0" algn="just" defTabSz="668338">
              <a:lnSpc>
                <a:spcPct val="80000"/>
              </a:lnSpc>
              <a:buFontTx/>
              <a:buNone/>
            </a:pPr>
            <a:r>
              <a:rPr lang="en-US" altLang="es-MX" sz="2200" b="1">
                <a:solidFill>
                  <a:schemeClr val="tx2"/>
                </a:solidFill>
                <a:effectLst>
                  <a:outerShdw blurRad="38100" dist="38100" dir="2700000" algn="tl">
                    <a:srgbClr val="000000"/>
                  </a:outerShdw>
                </a:effectLst>
                <a:latin typeface="Arial" charset="0"/>
              </a:rPr>
              <a:t>    = M / L</a:t>
            </a:r>
            <a:r>
              <a:rPr lang="en-US" altLang="es-MX" sz="2200" b="1" baseline="30000">
                <a:solidFill>
                  <a:schemeClr val="tx2"/>
                </a:solidFill>
                <a:effectLst>
                  <a:outerShdw blurRad="38100" dist="38100" dir="2700000" algn="tl">
                    <a:srgbClr val="000000"/>
                  </a:outerShdw>
                </a:effectLst>
                <a:latin typeface="Arial" charset="0"/>
              </a:rPr>
              <a:t>3</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defTabSz="668338">
              <a:lnSpc>
                <a:spcPct val="80000"/>
              </a:lnSpc>
              <a:buFontTx/>
              <a:buNone/>
            </a:pPr>
            <a:endParaRPr lang="es-ES" altLang="es-MX" sz="2200" b="1">
              <a:solidFill>
                <a:schemeClr val="tx2"/>
              </a:solidFill>
              <a:effectLst>
                <a:outerShdw blurRad="38100" dist="38100" dir="2700000" algn="tl">
                  <a:srgbClr val="000000"/>
                </a:outerShdw>
              </a:effectLst>
            </a:endParaRPr>
          </a:p>
        </p:txBody>
      </p:sp>
      <p:sp>
        <p:nvSpPr>
          <p:cNvPr id="95236" name="Rectangle 4"/>
          <p:cNvSpPr>
            <a:spLocks noGrp="1" noChangeArrowheads="1"/>
          </p:cNvSpPr>
          <p:nvPr>
            <p:ph sz="half" idx="2"/>
          </p:nvPr>
        </p:nvSpPr>
        <p:spPr>
          <a:xfrm>
            <a:off x="4343400" y="1447800"/>
            <a:ext cx="4343400" cy="4953000"/>
          </a:xfrm>
          <a:ln>
            <a:solidFill>
              <a:srgbClr val="006600"/>
            </a:solidFill>
            <a:miter lim="800000"/>
            <a:headEnd/>
            <a:tailEnd/>
          </a:ln>
        </p:spPr>
        <p:txBody>
          <a:bodyPr/>
          <a:lstStyle/>
          <a:p>
            <a:pPr marL="0" indent="0" algn="just" defTabSz="668338">
              <a:lnSpc>
                <a:spcPct val="80000"/>
              </a:lnSpc>
              <a:buFontTx/>
              <a:buNone/>
              <a:tabLst>
                <a:tab pos="385763" algn="l"/>
              </a:tabLst>
            </a:pPr>
            <a:r>
              <a:rPr lang="es-MX" altLang="es-MX" sz="2200" b="1">
                <a:solidFill>
                  <a:schemeClr val="tx2"/>
                </a:solidFill>
                <a:effectLst>
                  <a:outerShdw blurRad="38100" dist="38100" dir="2700000" algn="tl">
                    <a:srgbClr val="000000"/>
                  </a:outerShdw>
                </a:effectLst>
                <a:latin typeface="Arial" charset="0"/>
              </a:rPr>
              <a:t>Fracción masa:</a:t>
            </a:r>
            <a:r>
              <a:rPr lang="es-MX" altLang="es-MX" sz="2200" b="1">
                <a:latin typeface="Arial" charset="0"/>
              </a:rPr>
              <a:t> </a:t>
            </a:r>
          </a:p>
          <a:p>
            <a:pPr marL="0" indent="0" algn="just" defTabSz="668338">
              <a:spcBef>
                <a:spcPct val="0"/>
              </a:spcBef>
              <a:buFontTx/>
              <a:buNone/>
              <a:tabLst>
                <a:tab pos="385763" algn="l"/>
              </a:tabLst>
            </a:pPr>
            <a:r>
              <a:rPr lang="es-MX" altLang="es-MX" sz="2200" b="1">
                <a:latin typeface="Arial" charset="0"/>
              </a:rPr>
              <a:t>Masa de una sustancia dividida entre la masa total de una solución.</a:t>
            </a:r>
            <a:endParaRPr lang="es-ES" altLang="es-MX" sz="2200" b="1">
              <a:latin typeface="Arial" charset="0"/>
              <a:cs typeface="Courier New" pitchFamily="49" charset="0"/>
            </a:endParaRPr>
          </a:p>
          <a:p>
            <a:pPr marL="0" indent="0" algn="just" defTabSz="668338">
              <a:lnSpc>
                <a:spcPct val="90000"/>
              </a:lnSpc>
              <a:spcBef>
                <a:spcPct val="0"/>
              </a:spcBef>
              <a:buFontTx/>
              <a:buNone/>
              <a:tabLst>
                <a:tab pos="385763" algn="l"/>
              </a:tabLst>
            </a:pPr>
            <a:r>
              <a:rPr lang="es-MX" altLang="es-MX" sz="2200" b="1">
                <a:solidFill>
                  <a:schemeClr val="tx2"/>
                </a:solidFill>
                <a:latin typeface="Arial" charset="0"/>
              </a:rPr>
              <a:t> </a:t>
            </a:r>
            <a:r>
              <a:rPr lang="es-MX" altLang="es-MX" sz="2200" b="1">
                <a:solidFill>
                  <a:schemeClr val="tx2"/>
                </a:solidFill>
                <a:effectLst>
                  <a:outerShdw blurRad="38100" dist="38100" dir="2700000" algn="tl">
                    <a:srgbClr val="000000"/>
                  </a:outerShdw>
                </a:effectLst>
                <a:latin typeface="Arial" charset="0"/>
              </a:rPr>
              <a:t>y</a:t>
            </a:r>
            <a:r>
              <a:rPr lang="es-MX" altLang="es-MX" sz="2200" b="1" baseline="30000">
                <a:solidFill>
                  <a:schemeClr val="tx2"/>
                </a:solidFill>
                <a:effectLst>
                  <a:outerShdw blurRad="38100" dist="38100" dir="2700000" algn="tl">
                    <a:srgbClr val="000000"/>
                  </a:outerShdw>
                </a:effectLst>
                <a:latin typeface="Arial" charset="0"/>
              </a:rPr>
              <a:t>i</a:t>
            </a:r>
            <a:r>
              <a:rPr lang="es-MX" altLang="es-MX" sz="2200" b="1">
                <a:solidFill>
                  <a:schemeClr val="tx2"/>
                </a:solidFill>
                <a:effectLst>
                  <a:outerShdw blurRad="38100" dist="38100" dir="2700000" algn="tl">
                    <a:srgbClr val="000000"/>
                  </a:outerShdw>
                </a:effectLst>
                <a:latin typeface="Arial" charset="0"/>
              </a:rPr>
              <a:t>  =  masa de i/masa total</a:t>
            </a:r>
          </a:p>
          <a:p>
            <a:pPr marL="0" indent="0" defTabSz="668338">
              <a:lnSpc>
                <a:spcPct val="80000"/>
              </a:lnSpc>
              <a:buFontTx/>
              <a:buNone/>
              <a:tabLst>
                <a:tab pos="385763" algn="l"/>
              </a:tabLst>
            </a:pPr>
            <a:r>
              <a:rPr lang="es-MX" altLang="es-MX" sz="2200" b="1">
                <a:solidFill>
                  <a:schemeClr val="tx2"/>
                </a:solidFill>
                <a:effectLst>
                  <a:outerShdw blurRad="38100" dist="38100" dir="2700000" algn="tl">
                    <a:srgbClr val="000000"/>
                  </a:outerShdw>
                </a:effectLst>
                <a:latin typeface="Arial" charset="0"/>
              </a:rPr>
              <a:t>     =   M / M    </a:t>
            </a:r>
            <a:r>
              <a:rPr lang="es-MX" altLang="es-MX" sz="2200" b="1">
                <a:solidFill>
                  <a:srgbClr val="006600"/>
                </a:solidFill>
                <a:effectLst>
                  <a:outerShdw blurRad="38100" dist="38100" dir="2700000" algn="tl">
                    <a:srgbClr val="000000"/>
                  </a:outerShdw>
                </a:effectLst>
                <a:latin typeface="Arial" charset="0"/>
                <a:sym typeface="Symbol" pitchFamily="18" charset="2"/>
              </a:rPr>
              <a:t></a:t>
            </a:r>
            <a:r>
              <a:rPr lang="es-MX" altLang="es-MX" sz="2200" b="1">
                <a:solidFill>
                  <a:srgbClr val="006600"/>
                </a:solidFill>
                <a:effectLst>
                  <a:outerShdw blurRad="38100" dist="38100" dir="2700000" algn="tl">
                    <a:srgbClr val="000000"/>
                  </a:outerShdw>
                </a:effectLst>
                <a:latin typeface="Arial" charset="0"/>
              </a:rPr>
              <a:t> </a:t>
            </a:r>
            <a:r>
              <a:rPr lang="es-MX" altLang="es-MX" sz="2200" b="1">
                <a:solidFill>
                  <a:schemeClr val="tx2"/>
                </a:solidFill>
                <a:effectLst>
                  <a:outerShdw blurRad="38100" dist="38100" dir="2700000" algn="tl">
                    <a:srgbClr val="000000"/>
                  </a:outerShdw>
                </a:effectLst>
                <a:latin typeface="Arial" charset="0"/>
              </a:rPr>
              <a:t> adimensional</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lgn="just" defTabSz="668338">
              <a:lnSpc>
                <a:spcPct val="80000"/>
              </a:lnSpc>
              <a:buFontTx/>
              <a:buNone/>
              <a:tabLst>
                <a:tab pos="385763" algn="l"/>
              </a:tabLst>
            </a:pPr>
            <a:r>
              <a:rPr lang="es-MX" altLang="es-MX" sz="2200" b="1">
                <a:solidFill>
                  <a:schemeClr val="tx2"/>
                </a:solidFill>
                <a:latin typeface="Arial" charset="0"/>
              </a:rPr>
              <a:t> </a:t>
            </a:r>
            <a:endParaRPr lang="es-ES" altLang="es-MX" sz="2200" b="1">
              <a:solidFill>
                <a:schemeClr val="tx2"/>
              </a:solidFill>
              <a:latin typeface="Arial" charset="0"/>
              <a:cs typeface="Courier New" pitchFamily="49" charset="0"/>
            </a:endParaRPr>
          </a:p>
          <a:p>
            <a:pPr marL="0" indent="0" algn="just" defTabSz="668338">
              <a:lnSpc>
                <a:spcPct val="80000"/>
              </a:lnSpc>
              <a:buFontTx/>
              <a:buNone/>
              <a:tabLst>
                <a:tab pos="385763" algn="l"/>
              </a:tabLst>
            </a:pPr>
            <a:r>
              <a:rPr lang="es-MX" altLang="es-MX" sz="2200" b="1">
                <a:solidFill>
                  <a:schemeClr val="tx2"/>
                </a:solidFill>
                <a:effectLst>
                  <a:outerShdw blurRad="38100" dist="38100" dir="2700000" algn="tl">
                    <a:srgbClr val="000000"/>
                  </a:outerShdw>
                </a:effectLst>
                <a:latin typeface="Arial" charset="0"/>
              </a:rPr>
              <a:t>Fracción mol:</a:t>
            </a:r>
            <a:r>
              <a:rPr lang="es-MX" altLang="es-MX" sz="2200" b="1">
                <a:effectLst>
                  <a:outerShdw blurRad="38100" dist="38100" dir="2700000" algn="tl">
                    <a:srgbClr val="000000"/>
                  </a:outerShdw>
                </a:effectLst>
                <a:latin typeface="Arial" charset="0"/>
              </a:rPr>
              <a:t> </a:t>
            </a:r>
            <a:r>
              <a:rPr lang="es-MX" altLang="es-MX" sz="2200" b="1">
                <a:latin typeface="Arial" charset="0"/>
              </a:rPr>
              <a:t> </a:t>
            </a:r>
          </a:p>
          <a:p>
            <a:pPr marL="0" indent="0" algn="just" defTabSz="668338">
              <a:spcBef>
                <a:spcPct val="0"/>
              </a:spcBef>
              <a:buFontTx/>
              <a:buNone/>
              <a:tabLst>
                <a:tab pos="385763" algn="l"/>
              </a:tabLst>
            </a:pPr>
            <a:r>
              <a:rPr lang="es-MX" altLang="es-MX" sz="2200" b="1">
                <a:latin typeface="Arial" charset="0"/>
              </a:rPr>
              <a:t>Número de moles de una sustancia dividida entre el número total de moles en la solución.</a:t>
            </a:r>
            <a:endParaRPr lang="es-ES" altLang="es-MX" sz="2200" b="1">
              <a:latin typeface="Arial" charset="0"/>
              <a:cs typeface="Courier New" pitchFamily="49" charset="0"/>
            </a:endParaRPr>
          </a:p>
          <a:p>
            <a:pPr marL="0" indent="0" algn="just" defTabSz="668338">
              <a:lnSpc>
                <a:spcPct val="80000"/>
              </a:lnSpc>
              <a:buFontTx/>
              <a:buNone/>
              <a:tabLst>
                <a:tab pos="385763" algn="l"/>
              </a:tabLst>
            </a:pPr>
            <a:r>
              <a:rPr lang="es-MX" altLang="es-MX" sz="2200" b="1">
                <a:solidFill>
                  <a:schemeClr val="tx2"/>
                </a:solidFill>
                <a:effectLst>
                  <a:outerShdw blurRad="38100" dist="38100" dir="2700000" algn="tl">
                    <a:srgbClr val="000000"/>
                  </a:outerShdw>
                </a:effectLst>
                <a:latin typeface="Arial" charset="0"/>
                <a:cs typeface="Arial" charset="0"/>
              </a:rPr>
              <a:t>ŷ</a:t>
            </a:r>
            <a:r>
              <a:rPr lang="es-MX" altLang="es-MX" sz="2200" b="1" baseline="30000">
                <a:solidFill>
                  <a:schemeClr val="tx2"/>
                </a:solidFill>
                <a:effectLst>
                  <a:outerShdw blurRad="38100" dist="38100" dir="2700000" algn="tl">
                    <a:srgbClr val="000000"/>
                  </a:outerShdw>
                </a:effectLst>
                <a:latin typeface="Arial" charset="0"/>
              </a:rPr>
              <a:t>i</a:t>
            </a:r>
            <a:r>
              <a:rPr lang="es-MX" altLang="es-MX" sz="2200" b="1">
                <a:solidFill>
                  <a:schemeClr val="tx2"/>
                </a:solidFill>
                <a:effectLst>
                  <a:outerShdw blurRad="38100" dist="38100" dir="2700000" algn="tl">
                    <a:srgbClr val="000000"/>
                  </a:outerShdw>
                </a:effectLst>
                <a:latin typeface="Arial" charset="0"/>
              </a:rPr>
              <a:t>  =  moles de i / moles totales       	=  M / M   </a:t>
            </a:r>
            <a:r>
              <a:rPr lang="es-MX" altLang="es-MX" sz="2200" b="1">
                <a:solidFill>
                  <a:srgbClr val="006600"/>
                </a:solidFill>
                <a:effectLst>
                  <a:outerShdw blurRad="38100" dist="38100" dir="2700000" algn="tl">
                    <a:srgbClr val="000000"/>
                  </a:outerShdw>
                </a:effectLst>
                <a:latin typeface="Arial" charset="0"/>
                <a:sym typeface="Symbol" pitchFamily="18" charset="2"/>
              </a:rPr>
              <a:t></a:t>
            </a:r>
            <a:r>
              <a:rPr lang="es-MX" altLang="es-MX" sz="2200" b="1">
                <a:solidFill>
                  <a:srgbClr val="006600"/>
                </a:solidFill>
                <a:effectLst>
                  <a:outerShdw blurRad="38100" dist="38100" dir="2700000" algn="tl">
                    <a:srgbClr val="000000"/>
                  </a:outerShdw>
                </a:effectLst>
                <a:latin typeface="Arial" charset="0"/>
              </a:rPr>
              <a:t> </a:t>
            </a:r>
            <a:r>
              <a:rPr lang="es-MX" altLang="es-MX" sz="2200" b="1">
                <a:solidFill>
                  <a:schemeClr val="tx2"/>
                </a:solidFill>
                <a:effectLst>
                  <a:outerShdw blurRad="38100" dist="38100" dir="2700000" algn="tl">
                    <a:srgbClr val="000000"/>
                  </a:outerShdw>
                </a:effectLst>
                <a:latin typeface="Arial" charset="0"/>
              </a:rPr>
              <a:t>   adimensional</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defTabSz="668338">
              <a:lnSpc>
                <a:spcPct val="80000"/>
              </a:lnSpc>
              <a:buFontTx/>
              <a:buNone/>
              <a:tabLst>
                <a:tab pos="385763" algn="l"/>
              </a:tabLst>
            </a:pPr>
            <a:endParaRPr lang="es-ES" altLang="es-MX" sz="2000"/>
          </a:p>
        </p:txBody>
      </p:sp>
      <p:sp>
        <p:nvSpPr>
          <p:cNvPr id="5" name="6 Marcador de número de diapositiva"/>
          <p:cNvSpPr>
            <a:spLocks noGrp="1"/>
          </p:cNvSpPr>
          <p:nvPr>
            <p:ph type="sldNum" sz="quarter" idx="12"/>
          </p:nvPr>
        </p:nvSpPr>
        <p:spPr/>
        <p:txBody>
          <a:bodyPr/>
          <a:lstStyle/>
          <a:p>
            <a:fld id="{DF4D7D71-58D7-4072-9DDA-766AFBE619BD}" type="slidenum">
              <a:rPr lang="es-ES" altLang="es-MX"/>
              <a:pPr/>
              <a:t>28</a:t>
            </a:fld>
            <a:endParaRPr lang="es-ES" altLang="es-MX"/>
          </a:p>
        </p:txBody>
      </p:sp>
    </p:spTree>
    <p:extLst>
      <p:ext uri="{BB962C8B-B14F-4D97-AF65-F5344CB8AC3E}">
        <p14:creationId xmlns:p14="http://schemas.microsoft.com/office/powerpoint/2010/main" val="19369743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533400" y="381000"/>
            <a:ext cx="8153400" cy="914400"/>
          </a:xfrm>
          <a:ln>
            <a:solidFill>
              <a:srgbClr val="006600"/>
            </a:solidFill>
            <a:miter lim="800000"/>
            <a:headEnd/>
            <a:tailEnd/>
          </a:ln>
        </p:spPr>
        <p:txBody>
          <a:bodyPr>
            <a:normAutofit fontScale="90000"/>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Composición química</a:t>
            </a:r>
            <a:endParaRPr lang="es-ES" altLang="es-MX" sz="2800" b="1">
              <a:solidFill>
                <a:srgbClr val="D05400"/>
              </a:solidFill>
              <a:effectLst>
                <a:outerShdw blurRad="38100" dist="38100" dir="2700000" algn="tl">
                  <a:srgbClr val="000000"/>
                </a:outerShdw>
              </a:effectLst>
              <a:latin typeface="Arial" charset="0"/>
            </a:endParaRPr>
          </a:p>
        </p:txBody>
      </p:sp>
      <p:sp>
        <p:nvSpPr>
          <p:cNvPr id="96259" name="Rectangle 3"/>
          <p:cNvSpPr>
            <a:spLocks noGrp="1" noChangeArrowheads="1"/>
          </p:cNvSpPr>
          <p:nvPr>
            <p:ph sz="half" idx="1"/>
          </p:nvPr>
        </p:nvSpPr>
        <p:spPr>
          <a:xfrm>
            <a:off x="533400" y="1447800"/>
            <a:ext cx="4267200" cy="4789488"/>
          </a:xfrm>
          <a:ln>
            <a:solidFill>
              <a:srgbClr val="006600"/>
            </a:solidFill>
            <a:miter lim="800000"/>
            <a:headEnd/>
            <a:tailEnd/>
          </a:ln>
        </p:spPr>
        <p:txBody>
          <a:bodyPr>
            <a:normAutofit/>
          </a:bodyPr>
          <a:lstStyle/>
          <a:p>
            <a:pPr marL="0" indent="0" algn="just" defTabSz="566738">
              <a:lnSpc>
                <a:spcPct val="90000"/>
              </a:lnSpc>
              <a:buFontTx/>
              <a:buNone/>
            </a:pPr>
            <a:r>
              <a:rPr lang="es-MX" altLang="es-MX" sz="2200" b="1">
                <a:solidFill>
                  <a:schemeClr val="tx2"/>
                </a:solidFill>
                <a:effectLst>
                  <a:outerShdw blurRad="38100" dist="38100" dir="2700000" algn="tl">
                    <a:srgbClr val="000000"/>
                  </a:outerShdw>
                </a:effectLst>
                <a:latin typeface="Arial" charset="0"/>
              </a:rPr>
              <a:t>Relación masa:</a:t>
            </a:r>
            <a:r>
              <a:rPr lang="es-MX" altLang="es-MX" sz="2200" b="1">
                <a:effectLst>
                  <a:outerShdw blurRad="38100" dist="38100" dir="2700000" algn="tl">
                    <a:srgbClr val="000000"/>
                  </a:outerShdw>
                </a:effectLst>
                <a:latin typeface="Arial" charset="0"/>
              </a:rPr>
              <a:t> </a:t>
            </a:r>
          </a:p>
          <a:p>
            <a:pPr marL="0" indent="0" algn="just" defTabSz="566738">
              <a:lnSpc>
                <a:spcPct val="90000"/>
              </a:lnSpc>
              <a:buFontTx/>
              <a:buNone/>
            </a:pPr>
            <a:r>
              <a:rPr lang="es-MX" altLang="es-MX" sz="2200" b="1">
                <a:latin typeface="Arial" charset="0"/>
              </a:rPr>
              <a:t>Masa de una sustancia dividida entre la masa total de una mezcla, menos la masa de la sustancia.</a:t>
            </a:r>
          </a:p>
          <a:p>
            <a:pPr marL="0" indent="0" algn="just" defTabSz="566738">
              <a:lnSpc>
                <a:spcPct val="90000"/>
              </a:lnSpc>
              <a:buFontTx/>
              <a:buNone/>
            </a:pPr>
            <a:endParaRPr lang="es-ES" altLang="es-MX" sz="2200" b="1">
              <a:latin typeface="Arial" charset="0"/>
              <a:cs typeface="Courier New" pitchFamily="49" charset="0"/>
            </a:endParaRPr>
          </a:p>
          <a:p>
            <a:pPr marL="0" indent="0" defTabSz="566738">
              <a:lnSpc>
                <a:spcPct val="90000"/>
              </a:lnSpc>
              <a:buFontTx/>
              <a:buNone/>
            </a:pPr>
            <a:r>
              <a:rPr lang="es-MX" altLang="es-MX" sz="2200" b="1">
                <a:solidFill>
                  <a:schemeClr val="tx2"/>
                </a:solidFill>
                <a:effectLst>
                  <a:outerShdw blurRad="38100" dist="38100" dir="2700000" algn="tl">
                    <a:srgbClr val="000000"/>
                  </a:outerShdw>
                </a:effectLst>
                <a:latin typeface="Arial" charset="0"/>
              </a:rPr>
              <a:t>X</a:t>
            </a:r>
            <a:r>
              <a:rPr lang="es-MX" altLang="es-MX" sz="2200" b="1" baseline="30000">
                <a:solidFill>
                  <a:schemeClr val="tx2"/>
                </a:solidFill>
                <a:effectLst>
                  <a:outerShdw blurRad="38100" dist="38100" dir="2700000" algn="tl">
                    <a:srgbClr val="000000"/>
                  </a:outerShdw>
                </a:effectLst>
                <a:latin typeface="Arial" charset="0"/>
              </a:rPr>
              <a:t>i  </a:t>
            </a:r>
            <a:r>
              <a:rPr lang="es-MX" altLang="es-MX" sz="2200" b="1">
                <a:solidFill>
                  <a:schemeClr val="tx2"/>
                </a:solidFill>
                <a:effectLst>
                  <a:outerShdw blurRad="38100" dist="38100" dir="2700000" algn="tl">
                    <a:srgbClr val="000000"/>
                  </a:outerShdw>
                </a:effectLst>
                <a:latin typeface="Arial" charset="0"/>
              </a:rPr>
              <a:t>= masa del componente i / 	masa de la mezcla sin 	componente i</a:t>
            </a:r>
            <a:r>
              <a:rPr lang="es-MX" altLang="es-MX" sz="2200" b="1">
                <a:solidFill>
                  <a:schemeClr val="tx2"/>
                </a:solidFill>
                <a:latin typeface="Arial" charset="0"/>
              </a:rPr>
              <a:t>  </a:t>
            </a:r>
            <a:endParaRPr lang="es-ES" altLang="es-MX" sz="2200" b="1">
              <a:solidFill>
                <a:schemeClr val="tx2"/>
              </a:solidFill>
              <a:latin typeface="Arial" charset="0"/>
              <a:cs typeface="Courier New" pitchFamily="49" charset="0"/>
            </a:endParaRPr>
          </a:p>
          <a:p>
            <a:pPr marL="0" indent="0" algn="just" defTabSz="566738">
              <a:lnSpc>
                <a:spcPct val="90000"/>
              </a:lnSpc>
              <a:buFontTx/>
              <a:buNone/>
            </a:pPr>
            <a:endParaRPr lang="es-MX" altLang="es-MX" sz="2200" b="1">
              <a:solidFill>
                <a:schemeClr val="tx2"/>
              </a:solidFill>
              <a:effectLst>
                <a:outerShdw blurRad="38100" dist="38100" dir="2700000" algn="tl">
                  <a:srgbClr val="000000"/>
                </a:outerShdw>
              </a:effectLst>
              <a:latin typeface="Arial" charset="0"/>
            </a:endParaRPr>
          </a:p>
          <a:p>
            <a:pPr marL="0" indent="0" algn="just" defTabSz="566738">
              <a:lnSpc>
                <a:spcPct val="90000"/>
              </a:lnSpc>
              <a:buFontTx/>
              <a:buNone/>
            </a:pPr>
            <a:r>
              <a:rPr lang="es-MX" altLang="es-MX" sz="2200" b="1">
                <a:solidFill>
                  <a:schemeClr val="tx2"/>
                </a:solidFill>
                <a:effectLst>
                  <a:outerShdw blurRad="38100" dist="38100" dir="2700000" algn="tl">
                    <a:srgbClr val="000000"/>
                  </a:outerShdw>
                </a:effectLst>
                <a:latin typeface="Arial" charset="0"/>
              </a:rPr>
              <a:t>Relación mol:</a:t>
            </a:r>
            <a:r>
              <a:rPr lang="es-MX" altLang="es-MX" sz="2200" b="1">
                <a:effectLst>
                  <a:outerShdw blurRad="38100" dist="38100" dir="2700000" algn="tl">
                    <a:srgbClr val="000000"/>
                  </a:outerShdw>
                </a:effectLst>
                <a:latin typeface="Arial" charset="0"/>
              </a:rPr>
              <a:t> </a:t>
            </a:r>
          </a:p>
          <a:p>
            <a:pPr marL="0" indent="0" defTabSz="566738">
              <a:lnSpc>
                <a:spcPct val="90000"/>
              </a:lnSpc>
              <a:buFontTx/>
              <a:buNone/>
            </a:pPr>
            <a:r>
              <a:rPr lang="es-MX" altLang="es-MX" sz="2200" b="1">
                <a:solidFill>
                  <a:schemeClr val="tx2"/>
                </a:solidFill>
                <a:effectLst>
                  <a:outerShdw blurRad="38100" dist="38100" dir="2700000" algn="tl">
                    <a:srgbClr val="000000"/>
                  </a:outerShdw>
                </a:effectLst>
                <a:latin typeface="Arial" charset="0"/>
                <a:cs typeface="Arial" charset="0"/>
              </a:rPr>
              <a:t>Ŷ</a:t>
            </a:r>
            <a:r>
              <a:rPr lang="es-MX" altLang="es-MX" sz="2200" b="1" baseline="30000">
                <a:solidFill>
                  <a:schemeClr val="tx2"/>
                </a:solidFill>
                <a:effectLst>
                  <a:outerShdw blurRad="38100" dist="38100" dir="2700000" algn="tl">
                    <a:srgbClr val="000000"/>
                  </a:outerShdw>
                </a:effectLst>
                <a:latin typeface="Arial" charset="0"/>
              </a:rPr>
              <a:t>i</a:t>
            </a:r>
            <a:r>
              <a:rPr lang="es-MX" altLang="es-MX" sz="2200" b="1">
                <a:solidFill>
                  <a:schemeClr val="tx2"/>
                </a:solidFill>
                <a:effectLst>
                  <a:outerShdw blurRad="38100" dist="38100" dir="2700000" algn="tl">
                    <a:srgbClr val="000000"/>
                  </a:outerShdw>
                </a:effectLst>
                <a:latin typeface="Arial" charset="0"/>
              </a:rPr>
              <a:t> = moles del componente i / 	moles de la mezcla sin 	componente i</a:t>
            </a:r>
            <a:r>
              <a:rPr lang="es-MX" altLang="es-MX" sz="2200" b="1">
                <a:solidFill>
                  <a:schemeClr val="tx2"/>
                </a:solidFill>
                <a:latin typeface="Arial" charset="0"/>
              </a:rPr>
              <a:t> </a:t>
            </a:r>
            <a:endParaRPr lang="es-ES" altLang="es-MX" sz="2200" b="1">
              <a:solidFill>
                <a:schemeClr val="tx2"/>
              </a:solidFill>
              <a:effectLst>
                <a:outerShdw blurRad="38100" dist="38100" dir="2700000" algn="tl">
                  <a:srgbClr val="000000"/>
                </a:outerShdw>
              </a:effectLst>
            </a:endParaRPr>
          </a:p>
        </p:txBody>
      </p:sp>
      <p:sp>
        <p:nvSpPr>
          <p:cNvPr id="96260" name="Rectangle 4"/>
          <p:cNvSpPr>
            <a:spLocks noGrp="1" noChangeArrowheads="1"/>
          </p:cNvSpPr>
          <p:nvPr>
            <p:ph sz="half" idx="2"/>
          </p:nvPr>
        </p:nvSpPr>
        <p:spPr>
          <a:xfrm>
            <a:off x="4876800" y="1447800"/>
            <a:ext cx="3810000" cy="4789488"/>
          </a:xfrm>
          <a:ln>
            <a:solidFill>
              <a:srgbClr val="006600"/>
            </a:solidFill>
            <a:miter lim="800000"/>
            <a:headEnd/>
            <a:tailEnd/>
          </a:ln>
        </p:spPr>
        <p:txBody>
          <a:bodyPr>
            <a:normAutofit/>
          </a:bodyPr>
          <a:lstStyle/>
          <a:p>
            <a:pPr marL="0" indent="0" algn="just" defTabSz="668338">
              <a:buFontTx/>
              <a:buNone/>
              <a:tabLst>
                <a:tab pos="385763" algn="l"/>
              </a:tabLst>
            </a:pPr>
            <a:r>
              <a:rPr lang="es-MX" altLang="es-MX" sz="2200" b="1">
                <a:solidFill>
                  <a:schemeClr val="tx2"/>
                </a:solidFill>
                <a:effectLst>
                  <a:outerShdw blurRad="38100" dist="38100" dir="2700000" algn="tl">
                    <a:srgbClr val="000000"/>
                  </a:outerShdw>
                </a:effectLst>
                <a:latin typeface="Arial" charset="0"/>
              </a:rPr>
              <a:t>Porciento en volumen:</a:t>
            </a:r>
            <a:r>
              <a:rPr lang="es-MX" altLang="es-MX" sz="2200" b="1">
                <a:latin typeface="Arial" charset="0"/>
              </a:rPr>
              <a:t> Volumen de una sustancia entre el volumen total.</a:t>
            </a:r>
            <a:endParaRPr lang="es-ES" altLang="es-MX" sz="2200" b="1">
              <a:latin typeface="Arial" charset="0"/>
              <a:cs typeface="Courier New" pitchFamily="49" charset="0"/>
            </a:endParaRPr>
          </a:p>
          <a:p>
            <a:pPr marL="0" indent="0" defTabSz="668338">
              <a:buFontTx/>
              <a:buNone/>
              <a:tabLst>
                <a:tab pos="385763" algn="l"/>
              </a:tabLst>
            </a:pPr>
            <a:r>
              <a:rPr lang="es-MX" altLang="es-MX" sz="2000" b="1">
                <a:solidFill>
                  <a:schemeClr val="tx2"/>
                </a:solidFill>
                <a:effectLst>
                  <a:outerShdw blurRad="38100" dist="38100" dir="2700000" algn="tl">
                    <a:srgbClr val="000000"/>
                  </a:outerShdw>
                </a:effectLst>
                <a:latin typeface="Arial" charset="0"/>
              </a:rPr>
              <a:t>% en volumen  =  ( V</a:t>
            </a:r>
            <a:r>
              <a:rPr lang="es-MX" altLang="es-MX" sz="2000" b="1" baseline="30000">
                <a:solidFill>
                  <a:schemeClr val="tx2"/>
                </a:solidFill>
                <a:effectLst>
                  <a:outerShdw blurRad="38100" dist="38100" dir="2700000" algn="tl">
                    <a:srgbClr val="000000"/>
                  </a:outerShdw>
                </a:effectLst>
                <a:latin typeface="Arial" charset="0"/>
              </a:rPr>
              <a:t>i</a:t>
            </a:r>
            <a:r>
              <a:rPr lang="es-MX" altLang="es-MX" sz="2000" b="1">
                <a:solidFill>
                  <a:schemeClr val="tx2"/>
                </a:solidFill>
                <a:effectLst>
                  <a:outerShdw blurRad="38100" dist="38100" dir="2700000" algn="tl">
                    <a:srgbClr val="000000"/>
                  </a:outerShdw>
                </a:effectLst>
                <a:latin typeface="Arial" charset="0"/>
              </a:rPr>
              <a:t> / V</a:t>
            </a:r>
            <a:r>
              <a:rPr lang="es-MX" altLang="es-MX" sz="2000" b="1" baseline="-30000">
                <a:solidFill>
                  <a:schemeClr val="tx2"/>
                </a:solidFill>
                <a:effectLst>
                  <a:outerShdw blurRad="38100" dist="38100" dir="2700000" algn="tl">
                    <a:srgbClr val="000000"/>
                  </a:outerShdw>
                </a:effectLst>
                <a:latin typeface="Arial" charset="0"/>
              </a:rPr>
              <a:t>t</a:t>
            </a:r>
            <a:r>
              <a:rPr lang="es-MX" altLang="es-MX" sz="2000" b="1">
                <a:solidFill>
                  <a:schemeClr val="tx2"/>
                </a:solidFill>
                <a:effectLst>
                  <a:outerShdw blurRad="38100" dist="38100" dir="2700000" algn="tl">
                    <a:srgbClr val="000000"/>
                  </a:outerShdw>
                </a:effectLst>
                <a:latin typeface="Arial" charset="0"/>
              </a:rPr>
              <a:t> ) 100</a:t>
            </a:r>
            <a:endParaRPr lang="es-ES" altLang="es-MX" sz="2000" b="1">
              <a:solidFill>
                <a:schemeClr val="tx2"/>
              </a:solidFill>
              <a:effectLst>
                <a:outerShdw blurRad="38100" dist="38100" dir="2700000" algn="tl">
                  <a:srgbClr val="000000"/>
                </a:outerShdw>
              </a:effectLst>
              <a:latin typeface="Arial" charset="0"/>
              <a:cs typeface="Courier New" pitchFamily="49" charset="0"/>
            </a:endParaRPr>
          </a:p>
          <a:p>
            <a:pPr marL="0" indent="0" defTabSz="668338">
              <a:buFontTx/>
              <a:buNone/>
              <a:tabLst>
                <a:tab pos="385763" algn="l"/>
              </a:tabLst>
            </a:pPr>
            <a:r>
              <a:rPr lang="es-MX" altLang="es-MX" sz="2200" b="1">
                <a:solidFill>
                  <a:schemeClr val="tx2"/>
                </a:solidFill>
                <a:effectLst>
                  <a:outerShdw blurRad="38100" dist="38100" dir="2700000" algn="tl">
                    <a:srgbClr val="000000"/>
                  </a:outerShdw>
                </a:effectLst>
                <a:latin typeface="Arial" charset="0"/>
              </a:rPr>
              <a:t> </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lgn="just" defTabSz="668338">
              <a:buFontTx/>
              <a:buNone/>
              <a:tabLst>
                <a:tab pos="385763" algn="l"/>
              </a:tabLst>
            </a:pPr>
            <a:r>
              <a:rPr lang="es-MX" altLang="es-MX" sz="2200" b="1">
                <a:solidFill>
                  <a:schemeClr val="tx2"/>
                </a:solidFill>
                <a:effectLst>
                  <a:outerShdw blurRad="38100" dist="38100" dir="2700000" algn="tl">
                    <a:srgbClr val="000000"/>
                  </a:outerShdw>
                </a:effectLst>
                <a:latin typeface="Arial" charset="0"/>
              </a:rPr>
              <a:t>Molaridad:</a:t>
            </a:r>
            <a:r>
              <a:rPr lang="es-MX" altLang="es-MX" sz="2200" b="1">
                <a:latin typeface="Arial" charset="0"/>
              </a:rPr>
              <a:t>  </a:t>
            </a:r>
          </a:p>
          <a:p>
            <a:pPr marL="0" indent="0" algn="just" defTabSz="668338">
              <a:buFontTx/>
              <a:buNone/>
              <a:tabLst>
                <a:tab pos="385763" algn="l"/>
              </a:tabLst>
            </a:pPr>
            <a:r>
              <a:rPr lang="es-MX" altLang="es-MX" sz="2200" b="1">
                <a:latin typeface="Arial" charset="0"/>
              </a:rPr>
              <a:t>Es el número de moles de una sustancia contenidos en un litro de solución.</a:t>
            </a:r>
            <a:endParaRPr lang="es-ES" altLang="es-MX" sz="2200" b="1">
              <a:latin typeface="Arial" charset="0"/>
              <a:cs typeface="Courier New" pitchFamily="49" charset="0"/>
            </a:endParaRPr>
          </a:p>
          <a:p>
            <a:pPr marL="0" indent="0" defTabSz="668338">
              <a:buFontTx/>
              <a:buNone/>
              <a:tabLst>
                <a:tab pos="385763" algn="l"/>
              </a:tabLst>
            </a:pPr>
            <a:r>
              <a:rPr lang="es-MX" altLang="es-MX" sz="2000" b="1">
                <a:solidFill>
                  <a:schemeClr val="tx2"/>
                </a:solidFill>
                <a:effectLst>
                  <a:outerShdw blurRad="38100" dist="38100" dir="2700000" algn="tl">
                    <a:srgbClr val="000000"/>
                  </a:outerShdw>
                </a:effectLst>
                <a:latin typeface="Arial" charset="0"/>
              </a:rPr>
              <a:t>Molaridad (M) =  moles de i / 				litro de 					solución</a:t>
            </a:r>
            <a:endParaRPr lang="es-ES" altLang="es-MX" sz="2000" b="1">
              <a:solidFill>
                <a:schemeClr val="tx2"/>
              </a:solidFill>
              <a:effectLst>
                <a:outerShdw blurRad="38100" dist="38100" dir="2700000" algn="tl">
                  <a:srgbClr val="000000"/>
                </a:outerShdw>
              </a:effectLst>
              <a:latin typeface="Arial" charset="0"/>
              <a:cs typeface="Courier New" pitchFamily="49" charset="0"/>
            </a:endParaRPr>
          </a:p>
          <a:p>
            <a:pPr marL="0" indent="0" algn="just" defTabSz="668338">
              <a:buFontTx/>
              <a:buNone/>
              <a:tabLst>
                <a:tab pos="385763" algn="l"/>
              </a:tabLst>
            </a:pPr>
            <a:endParaRPr lang="es-ES" altLang="es-MX" sz="2000" b="1">
              <a:solidFill>
                <a:schemeClr val="tx2"/>
              </a:solidFill>
              <a:effectLst>
                <a:outerShdw blurRad="38100" dist="38100" dir="2700000" algn="tl">
                  <a:srgbClr val="000000"/>
                </a:outerShdw>
              </a:effectLst>
              <a:latin typeface="Arial" charset="0"/>
              <a:cs typeface="Courier New" pitchFamily="49" charset="0"/>
            </a:endParaRPr>
          </a:p>
          <a:p>
            <a:pPr marL="0" indent="0" defTabSz="668338">
              <a:buFontTx/>
              <a:buNone/>
              <a:tabLst>
                <a:tab pos="385763" algn="l"/>
              </a:tabLst>
            </a:pPr>
            <a:endParaRPr lang="es-ES" altLang="es-MX" sz="2000"/>
          </a:p>
        </p:txBody>
      </p:sp>
      <p:sp>
        <p:nvSpPr>
          <p:cNvPr id="5" name="6 Marcador de número de diapositiva"/>
          <p:cNvSpPr>
            <a:spLocks noGrp="1"/>
          </p:cNvSpPr>
          <p:nvPr>
            <p:ph type="sldNum" sz="quarter" idx="12"/>
          </p:nvPr>
        </p:nvSpPr>
        <p:spPr/>
        <p:txBody>
          <a:bodyPr/>
          <a:lstStyle/>
          <a:p>
            <a:fld id="{6C5F800D-F782-493B-95BE-D61C3A62B3FE}" type="slidenum">
              <a:rPr lang="es-ES" altLang="es-MX"/>
              <a:pPr/>
              <a:t>29</a:t>
            </a:fld>
            <a:endParaRPr lang="es-ES" altLang="es-MX"/>
          </a:p>
        </p:txBody>
      </p:sp>
    </p:spTree>
    <p:extLst>
      <p:ext uri="{BB962C8B-B14F-4D97-AF65-F5344CB8AC3E}">
        <p14:creationId xmlns:p14="http://schemas.microsoft.com/office/powerpoint/2010/main" val="12564626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smtClean="0"/>
              <a:t>GUÍA DE USO DEL MATERIAL</a:t>
            </a:r>
            <a:endParaRPr lang="es-MX" dirty="0"/>
          </a:p>
        </p:txBody>
      </p:sp>
      <p:sp>
        <p:nvSpPr>
          <p:cNvPr id="3" name="2 Marcador de contenido"/>
          <p:cNvSpPr>
            <a:spLocks noGrp="1"/>
          </p:cNvSpPr>
          <p:nvPr>
            <p:ph idx="1"/>
          </p:nvPr>
        </p:nvSpPr>
        <p:spPr/>
        <p:txBody>
          <a:bodyPr>
            <a:noAutofit/>
          </a:bodyPr>
          <a:lstStyle/>
          <a:p>
            <a:pPr algn="just"/>
            <a:r>
              <a:rPr lang="es-MX" sz="2400" dirty="0"/>
              <a:t>Este paquete contiene </a:t>
            </a:r>
            <a:r>
              <a:rPr lang="es-MX" sz="2400" dirty="0" smtClean="0"/>
              <a:t>53</a:t>
            </a:r>
            <a:r>
              <a:rPr lang="es-MX" sz="2400" dirty="0" smtClean="0"/>
              <a:t> </a:t>
            </a:r>
            <a:r>
              <a:rPr lang="es-MX" sz="2400" dirty="0"/>
              <a:t>diapositivas que tienen como propósito que los estudiantes de </a:t>
            </a:r>
            <a:r>
              <a:rPr lang="es-MX" sz="2400" dirty="0" smtClean="0"/>
              <a:t>la </a:t>
            </a:r>
            <a:r>
              <a:rPr lang="es-MX" sz="2400" dirty="0"/>
              <a:t>UA de </a:t>
            </a:r>
            <a:r>
              <a:rPr lang="es-MX" sz="2400" dirty="0" smtClean="0"/>
              <a:t>Principios de los Procesos Químicos, </a:t>
            </a:r>
            <a:r>
              <a:rPr lang="es-MX" sz="2400" dirty="0"/>
              <a:t>cuenten con un  material de apoyo para </a:t>
            </a:r>
            <a:r>
              <a:rPr lang="es-MX" sz="2400" dirty="0" smtClean="0"/>
              <a:t>una parte de la </a:t>
            </a:r>
            <a:r>
              <a:rPr lang="es-MX" sz="2400" dirty="0"/>
              <a:t>Unidad </a:t>
            </a:r>
            <a:r>
              <a:rPr lang="es-MX" sz="2400" dirty="0" smtClean="0"/>
              <a:t>I, </a:t>
            </a:r>
            <a:r>
              <a:rPr lang="es-MX" sz="2400" dirty="0"/>
              <a:t>para facilitar la comprensión de los temas de dicha unidad.</a:t>
            </a:r>
          </a:p>
          <a:p>
            <a:pPr marL="0" indent="0" algn="just">
              <a:buNone/>
            </a:pPr>
            <a:endParaRPr lang="es-MX" sz="1600" dirty="0"/>
          </a:p>
          <a:p>
            <a:pPr algn="just"/>
            <a:r>
              <a:rPr lang="es-MX" sz="2400" dirty="0"/>
              <a:t>En este material se incluyen los temas que corresponde a lo propuesto en el programa de la UA, con la extensión que se solicita en éste</a:t>
            </a:r>
            <a:r>
              <a:rPr lang="es-MX" sz="2400" dirty="0" smtClean="0"/>
              <a:t>. </a:t>
            </a:r>
            <a:r>
              <a:rPr lang="es-MX" sz="1600" dirty="0" smtClean="0"/>
              <a:t> </a:t>
            </a:r>
            <a:r>
              <a:rPr lang="es-MX" altLang="es-MX" sz="2400" dirty="0" smtClean="0"/>
              <a:t>El </a:t>
            </a:r>
            <a:r>
              <a:rPr lang="es-MX" altLang="es-MX" sz="2400" dirty="0"/>
              <a:t>material que se presenta constituye un apoyo para el docente que tenga la oportunidad de impartir la unidad de aprendizaje de </a:t>
            </a:r>
            <a:r>
              <a:rPr lang="es-MX" altLang="es-MX" sz="2400" dirty="0" smtClean="0"/>
              <a:t>Principios de los Procesos Químicos</a:t>
            </a:r>
            <a:r>
              <a:rPr lang="es-MX" altLang="es-MX" sz="2400" dirty="0" smtClean="0"/>
              <a:t>  </a:t>
            </a:r>
            <a:endParaRPr lang="es-MX" sz="2400" dirty="0"/>
          </a:p>
          <a:p>
            <a:endParaRPr lang="es-MX" sz="2400" dirty="0"/>
          </a:p>
        </p:txBody>
      </p:sp>
    </p:spTree>
    <p:extLst>
      <p:ext uri="{BB962C8B-B14F-4D97-AF65-F5344CB8AC3E}">
        <p14:creationId xmlns:p14="http://schemas.microsoft.com/office/powerpoint/2010/main" val="30354222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533400" y="381000"/>
            <a:ext cx="8153400" cy="914400"/>
          </a:xfrm>
          <a:ln>
            <a:solidFill>
              <a:srgbClr val="006600"/>
            </a:solidFill>
            <a:miter lim="800000"/>
            <a:headEnd/>
            <a:tailEnd/>
          </a:ln>
        </p:spPr>
        <p:txBody>
          <a:bodyPr>
            <a:normAutofit fontScale="90000"/>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Composición química</a:t>
            </a:r>
            <a:endParaRPr lang="es-ES" altLang="es-MX" sz="2800" b="1">
              <a:solidFill>
                <a:srgbClr val="D05400"/>
              </a:solidFill>
              <a:effectLst>
                <a:outerShdw blurRad="38100" dist="38100" dir="2700000" algn="tl">
                  <a:srgbClr val="000000"/>
                </a:outerShdw>
              </a:effectLst>
              <a:latin typeface="Arial" charset="0"/>
            </a:endParaRPr>
          </a:p>
        </p:txBody>
      </p:sp>
      <p:sp>
        <p:nvSpPr>
          <p:cNvPr id="97283" name="Rectangle 3"/>
          <p:cNvSpPr>
            <a:spLocks noGrp="1" noChangeArrowheads="1"/>
          </p:cNvSpPr>
          <p:nvPr>
            <p:ph sz="half" idx="1"/>
          </p:nvPr>
        </p:nvSpPr>
        <p:spPr>
          <a:xfrm>
            <a:off x="533400" y="1447800"/>
            <a:ext cx="4267200" cy="4572000"/>
          </a:xfrm>
          <a:ln>
            <a:solidFill>
              <a:srgbClr val="006600"/>
            </a:solidFill>
            <a:miter lim="800000"/>
            <a:headEnd/>
            <a:tailEnd/>
          </a:ln>
        </p:spPr>
        <p:txBody>
          <a:bodyPr/>
          <a:lstStyle/>
          <a:p>
            <a:pPr marL="0" indent="0" defTabSz="566738">
              <a:buFontTx/>
              <a:buNone/>
            </a:pPr>
            <a:r>
              <a:rPr lang="es-MX" altLang="es-MX" sz="2400" b="1">
                <a:solidFill>
                  <a:schemeClr val="tx2"/>
                </a:solidFill>
                <a:effectLst>
                  <a:outerShdw blurRad="38100" dist="38100" dir="2700000" algn="tl">
                    <a:srgbClr val="000000"/>
                  </a:outerShdw>
                </a:effectLst>
                <a:latin typeface="Arial" charset="0"/>
              </a:rPr>
              <a:t>Molalidad:</a:t>
            </a:r>
            <a:r>
              <a:rPr lang="es-MX" altLang="es-MX" sz="2400" b="1">
                <a:effectLst>
                  <a:outerShdw blurRad="38100" dist="38100" dir="2700000" algn="tl">
                    <a:srgbClr val="000000"/>
                  </a:outerShdw>
                </a:effectLst>
                <a:latin typeface="Arial" charset="0"/>
              </a:rPr>
              <a:t>  </a:t>
            </a:r>
          </a:p>
          <a:p>
            <a:pPr marL="0" indent="0" defTabSz="566738">
              <a:buFontTx/>
              <a:buNone/>
            </a:pPr>
            <a:r>
              <a:rPr lang="es-MX" altLang="es-MX" sz="2400" b="1">
                <a:latin typeface="Arial" charset="0"/>
              </a:rPr>
              <a:t>Es el número de moles de una sustancia contenidos en 1.0 kg de disolvente.</a:t>
            </a:r>
            <a:endParaRPr lang="es-ES" altLang="es-MX" sz="2400" b="1">
              <a:latin typeface="Arial" charset="0"/>
              <a:cs typeface="Courier New" pitchFamily="49" charset="0"/>
            </a:endParaRPr>
          </a:p>
          <a:p>
            <a:pPr marL="0" indent="0" algn="just" defTabSz="566738">
              <a:buFontTx/>
              <a:buNone/>
            </a:pPr>
            <a:r>
              <a:rPr lang="es-MX" altLang="es-MX" sz="2400" b="1">
                <a:latin typeface="Arial" charset="0"/>
              </a:rPr>
              <a:t> </a:t>
            </a:r>
            <a:endParaRPr lang="es-ES" altLang="es-MX" sz="2400" b="1">
              <a:latin typeface="Arial" charset="0"/>
              <a:cs typeface="Courier New" pitchFamily="49" charset="0"/>
            </a:endParaRPr>
          </a:p>
          <a:p>
            <a:pPr marL="0" indent="0" defTabSz="566738">
              <a:buFontTx/>
              <a:buNone/>
            </a:pPr>
            <a:r>
              <a:rPr lang="es-MX" altLang="es-MX" sz="2400" b="1">
                <a:solidFill>
                  <a:schemeClr val="tx2"/>
                </a:solidFill>
                <a:effectLst>
                  <a:outerShdw blurRad="38100" dist="38100" dir="2700000" algn="tl">
                    <a:srgbClr val="000000"/>
                  </a:outerShdw>
                </a:effectLst>
                <a:latin typeface="Arial" charset="0"/>
              </a:rPr>
              <a:t>Molalidad (m)  =  </a:t>
            </a:r>
          </a:p>
          <a:p>
            <a:pPr marL="0" indent="0" defTabSz="566738">
              <a:buFontTx/>
              <a:buNone/>
            </a:pPr>
            <a:r>
              <a:rPr lang="es-MX" altLang="es-MX" sz="2400" b="1">
                <a:solidFill>
                  <a:schemeClr val="tx2"/>
                </a:solidFill>
                <a:effectLst>
                  <a:outerShdw blurRad="38100" dist="38100" dir="2700000" algn="tl">
                    <a:srgbClr val="000000"/>
                  </a:outerShdw>
                </a:effectLst>
                <a:latin typeface="Arial" charset="0"/>
              </a:rPr>
              <a:t>moles de i / 1.0 kg de disolvente</a:t>
            </a: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defTabSz="566738">
              <a:buFontTx/>
              <a:buNone/>
            </a:pPr>
            <a:r>
              <a:rPr lang="es-MX" altLang="es-MX" sz="2400" b="1">
                <a:solidFill>
                  <a:schemeClr val="tx2"/>
                </a:solidFill>
                <a:effectLst>
                  <a:outerShdw blurRad="38100" dist="38100" dir="2700000" algn="tl">
                    <a:srgbClr val="000000"/>
                  </a:outerShdw>
                </a:effectLst>
                <a:latin typeface="Arial" charset="0"/>
              </a:rPr>
              <a:t> </a:t>
            </a: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algn="just" defTabSz="566738">
              <a:buFontTx/>
              <a:buNone/>
            </a:pPr>
            <a:endParaRPr lang="es-ES" altLang="es-MX" sz="2400" b="1">
              <a:solidFill>
                <a:schemeClr val="tx2"/>
              </a:solidFill>
              <a:latin typeface="Arial" charset="0"/>
              <a:cs typeface="Courier New" pitchFamily="49" charset="0"/>
            </a:endParaRPr>
          </a:p>
          <a:p>
            <a:pPr marL="0" indent="0" defTabSz="566738">
              <a:buFontTx/>
              <a:buNone/>
            </a:pPr>
            <a:endParaRPr lang="es-ES" altLang="es-MX" sz="2400" b="1">
              <a:solidFill>
                <a:schemeClr val="tx2"/>
              </a:solidFill>
              <a:effectLst>
                <a:outerShdw blurRad="38100" dist="38100" dir="2700000" algn="tl">
                  <a:srgbClr val="000000"/>
                </a:outerShdw>
              </a:effectLst>
            </a:endParaRPr>
          </a:p>
        </p:txBody>
      </p:sp>
      <p:sp>
        <p:nvSpPr>
          <p:cNvPr id="97284" name="Rectangle 4"/>
          <p:cNvSpPr>
            <a:spLocks noGrp="1" noChangeArrowheads="1"/>
          </p:cNvSpPr>
          <p:nvPr>
            <p:ph sz="half" idx="2"/>
          </p:nvPr>
        </p:nvSpPr>
        <p:spPr>
          <a:xfrm>
            <a:off x="4876800" y="1447800"/>
            <a:ext cx="3810000" cy="4572000"/>
          </a:xfrm>
          <a:ln>
            <a:solidFill>
              <a:srgbClr val="006600"/>
            </a:solidFill>
            <a:miter lim="800000"/>
            <a:headEnd/>
            <a:tailEnd/>
          </a:ln>
        </p:spPr>
        <p:txBody>
          <a:bodyPr/>
          <a:lstStyle/>
          <a:p>
            <a:pPr marL="0" indent="0" defTabSz="668338">
              <a:buFontTx/>
              <a:buNone/>
              <a:tabLst>
                <a:tab pos="385763" algn="l"/>
              </a:tabLst>
            </a:pPr>
            <a:r>
              <a:rPr lang="es-MX" altLang="es-MX" sz="2400" b="1">
                <a:solidFill>
                  <a:schemeClr val="tx2"/>
                </a:solidFill>
                <a:effectLst>
                  <a:outerShdw blurRad="38100" dist="38100" dir="2700000" algn="tl">
                    <a:srgbClr val="000000"/>
                  </a:outerShdw>
                </a:effectLst>
                <a:latin typeface="Arial" charset="0"/>
              </a:rPr>
              <a:t>Normalidad:</a:t>
            </a:r>
            <a:r>
              <a:rPr lang="es-MX" altLang="es-MX" sz="2400" b="1">
                <a:effectLst>
                  <a:outerShdw blurRad="38100" dist="38100" dir="2700000" algn="tl">
                    <a:srgbClr val="000000"/>
                  </a:outerShdw>
                </a:effectLst>
                <a:latin typeface="Arial" charset="0"/>
              </a:rPr>
              <a:t>  </a:t>
            </a:r>
          </a:p>
          <a:p>
            <a:pPr marL="0" indent="0" defTabSz="668338">
              <a:buFontTx/>
              <a:buNone/>
              <a:tabLst>
                <a:tab pos="385763" algn="l"/>
              </a:tabLst>
            </a:pPr>
            <a:r>
              <a:rPr lang="es-MX" altLang="es-MX" sz="2400" b="1">
                <a:latin typeface="Arial" charset="0"/>
              </a:rPr>
              <a:t>Es el número de gramos equivalentes de una sustancia contenidos en un litro de solución</a:t>
            </a:r>
            <a:endParaRPr lang="es-ES" altLang="es-MX" sz="2400" b="1">
              <a:effectLst>
                <a:outerShdw blurRad="38100" dist="38100" dir="2700000" algn="tl">
                  <a:srgbClr val="000000"/>
                </a:outerShdw>
              </a:effectLst>
              <a:latin typeface="Arial" charset="0"/>
              <a:cs typeface="Courier New" pitchFamily="49" charset="0"/>
            </a:endParaRPr>
          </a:p>
          <a:p>
            <a:pPr marL="0" indent="0" algn="just" defTabSz="668338">
              <a:buFontTx/>
              <a:buNone/>
              <a:tabLst>
                <a:tab pos="385763" algn="l"/>
              </a:tabLst>
            </a:pPr>
            <a:r>
              <a:rPr lang="es-MX" altLang="es-MX" sz="2400" b="1">
                <a:solidFill>
                  <a:schemeClr val="tx2"/>
                </a:solidFill>
                <a:effectLst>
                  <a:outerShdw blurRad="38100" dist="38100" dir="2700000" algn="tl">
                    <a:srgbClr val="000000"/>
                  </a:outerShdw>
                </a:effectLst>
                <a:latin typeface="Arial" charset="0"/>
              </a:rPr>
              <a:t> </a:t>
            </a: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defTabSz="668338">
              <a:buFontTx/>
              <a:buNone/>
              <a:tabLst>
                <a:tab pos="385763" algn="l"/>
              </a:tabLst>
            </a:pPr>
            <a:r>
              <a:rPr lang="es-MX" altLang="es-MX" sz="2400" b="1">
                <a:solidFill>
                  <a:schemeClr val="tx2"/>
                </a:solidFill>
                <a:effectLst>
                  <a:outerShdw blurRad="38100" dist="38100" dir="2700000" algn="tl">
                    <a:srgbClr val="000000"/>
                  </a:outerShdw>
                </a:effectLst>
                <a:latin typeface="Arial" charset="0"/>
              </a:rPr>
              <a:t>Normalidad (N) = equivalentes gramos de i / litro de solución</a:t>
            </a:r>
            <a:r>
              <a:rPr lang="es-ES" altLang="es-MX" sz="2400" b="1">
                <a:solidFill>
                  <a:schemeClr val="tx2"/>
                </a:solidFill>
                <a:effectLst>
                  <a:outerShdw blurRad="38100" dist="38100" dir="2700000" algn="tl">
                    <a:srgbClr val="000000"/>
                  </a:outerShdw>
                </a:effectLst>
                <a:latin typeface="Arial" charset="0"/>
              </a:rPr>
              <a:t> </a:t>
            </a:r>
          </a:p>
          <a:p>
            <a:pPr marL="0" indent="0" algn="just" defTabSz="668338">
              <a:buFontTx/>
              <a:buNone/>
              <a:tabLst>
                <a:tab pos="385763" algn="l"/>
              </a:tabLst>
            </a:pP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algn="just" defTabSz="668338">
              <a:buFontTx/>
              <a:buNone/>
              <a:tabLst>
                <a:tab pos="385763" algn="l"/>
              </a:tabLst>
            </a:pP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defTabSz="668338">
              <a:buFontTx/>
              <a:buNone/>
              <a:tabLst>
                <a:tab pos="385763" algn="l"/>
              </a:tabLst>
            </a:pPr>
            <a:endParaRPr lang="es-ES" altLang="es-MX" sz="2400"/>
          </a:p>
        </p:txBody>
      </p:sp>
      <p:sp>
        <p:nvSpPr>
          <p:cNvPr id="5" name="6 Marcador de número de diapositiva"/>
          <p:cNvSpPr>
            <a:spLocks noGrp="1"/>
          </p:cNvSpPr>
          <p:nvPr>
            <p:ph type="sldNum" sz="quarter" idx="12"/>
          </p:nvPr>
        </p:nvSpPr>
        <p:spPr/>
        <p:txBody>
          <a:bodyPr/>
          <a:lstStyle/>
          <a:p>
            <a:fld id="{5E34BCCD-783E-49AE-865F-DA4890C2DAB2}" type="slidenum">
              <a:rPr lang="es-ES" altLang="es-MX"/>
              <a:pPr/>
              <a:t>30</a:t>
            </a:fld>
            <a:endParaRPr lang="es-ES" altLang="es-MX"/>
          </a:p>
        </p:txBody>
      </p:sp>
    </p:spTree>
    <p:extLst>
      <p:ext uri="{BB962C8B-B14F-4D97-AF65-F5344CB8AC3E}">
        <p14:creationId xmlns:p14="http://schemas.microsoft.com/office/powerpoint/2010/main" val="32135332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533400" y="381000"/>
            <a:ext cx="8153400" cy="914400"/>
          </a:xfrm>
          <a:ln>
            <a:solidFill>
              <a:srgbClr val="006600"/>
            </a:solidFill>
            <a:miter lim="800000"/>
            <a:headEnd/>
            <a:tailEnd/>
          </a:ln>
        </p:spPr>
        <p:txBody>
          <a:bodyPr>
            <a:normAutofit fontScale="90000"/>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a:effectLst>
                  <a:outerShdw blurRad="38100" dist="38100" dir="2700000" algn="tl">
                    <a:srgbClr val="000000"/>
                  </a:outerShdw>
                </a:effectLst>
                <a:latin typeface="Arial" charset="0"/>
              </a:rPr>
              <a:t> </a:t>
            </a:r>
            <a:r>
              <a:rPr lang="es-MX" altLang="es-MX" sz="2800" b="1">
                <a:solidFill>
                  <a:srgbClr val="D05400"/>
                </a:solidFill>
                <a:effectLst>
                  <a:outerShdw blurRad="38100" dist="38100" dir="2700000" algn="tl">
                    <a:srgbClr val="000000"/>
                  </a:outerShdw>
                </a:effectLst>
                <a:latin typeface="Arial" charset="0"/>
              </a:rPr>
              <a:t>Presión</a:t>
            </a:r>
            <a:endParaRPr lang="es-ES" altLang="es-MX" sz="2800" b="1">
              <a:solidFill>
                <a:srgbClr val="D05400"/>
              </a:solidFill>
              <a:effectLst>
                <a:outerShdw blurRad="38100" dist="38100" dir="2700000" algn="tl">
                  <a:srgbClr val="000000"/>
                </a:outerShdw>
              </a:effectLst>
              <a:latin typeface="Arial" charset="0"/>
            </a:endParaRPr>
          </a:p>
        </p:txBody>
      </p:sp>
      <p:sp>
        <p:nvSpPr>
          <p:cNvPr id="99331" name="Rectangle 3"/>
          <p:cNvSpPr>
            <a:spLocks noGrp="1" noChangeArrowheads="1"/>
          </p:cNvSpPr>
          <p:nvPr>
            <p:ph sz="half" idx="1"/>
          </p:nvPr>
        </p:nvSpPr>
        <p:spPr>
          <a:xfrm>
            <a:off x="533400" y="1447800"/>
            <a:ext cx="4038600" cy="4953000"/>
          </a:xfrm>
          <a:ln>
            <a:solidFill>
              <a:srgbClr val="006600"/>
            </a:solidFill>
            <a:miter lim="800000"/>
            <a:headEnd/>
            <a:tailEnd/>
          </a:ln>
        </p:spPr>
        <p:txBody>
          <a:bodyPr>
            <a:normAutofit/>
          </a:bodyPr>
          <a:lstStyle/>
          <a:p>
            <a:pPr marL="0" indent="0" algn="just" defTabSz="485775">
              <a:lnSpc>
                <a:spcPct val="90000"/>
              </a:lnSpc>
              <a:buFontTx/>
              <a:buNone/>
            </a:pPr>
            <a:r>
              <a:rPr lang="es-MX" altLang="es-MX" sz="2400" b="1">
                <a:latin typeface="Arial" charset="0"/>
              </a:rPr>
              <a:t>Es la variable intensiva definida como la fuerza ejercida sobre una unidad de área.</a:t>
            </a:r>
          </a:p>
          <a:p>
            <a:pPr marL="0" indent="0" algn="just" defTabSz="485775">
              <a:lnSpc>
                <a:spcPct val="90000"/>
              </a:lnSpc>
              <a:buFontTx/>
              <a:buNone/>
            </a:pPr>
            <a:endParaRPr lang="es-ES" altLang="es-MX" sz="2400" b="1">
              <a:latin typeface="Arial" charset="0"/>
              <a:cs typeface="Courier New" pitchFamily="49" charset="0"/>
            </a:endParaRPr>
          </a:p>
          <a:p>
            <a:pPr marL="0" indent="0" defTabSz="485775">
              <a:lnSpc>
                <a:spcPct val="90000"/>
              </a:lnSpc>
              <a:buFontTx/>
              <a:buNone/>
            </a:pPr>
            <a:r>
              <a:rPr lang="es-MX" altLang="es-MX" sz="2000" b="1">
                <a:solidFill>
                  <a:schemeClr val="tx2"/>
                </a:solidFill>
                <a:effectLst>
                  <a:outerShdw blurRad="38100" dist="38100" dir="2700000" algn="tl">
                    <a:srgbClr val="000000"/>
                  </a:outerShdw>
                </a:effectLst>
                <a:latin typeface="Arial" charset="0"/>
              </a:rPr>
              <a:t>P = </a:t>
            </a:r>
            <a:r>
              <a:rPr lang="es-MX" altLang="es-MX" sz="2200" b="1">
                <a:solidFill>
                  <a:schemeClr val="tx2"/>
                </a:solidFill>
                <a:effectLst>
                  <a:outerShdw blurRad="38100" dist="38100" dir="2700000" algn="tl">
                    <a:srgbClr val="000000"/>
                  </a:outerShdw>
                </a:effectLst>
                <a:latin typeface="Arial" charset="0"/>
              </a:rPr>
              <a:t>fuerza / área transversal 	a la dirección de la 	fuerza aplicada</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lgn="just" defTabSz="485775">
              <a:lnSpc>
                <a:spcPct val="90000"/>
              </a:lnSpc>
              <a:buFontTx/>
              <a:buNone/>
            </a:pPr>
            <a:r>
              <a:rPr lang="es-MX" altLang="es-MX" sz="2200" b="1">
                <a:solidFill>
                  <a:schemeClr val="tx2"/>
                </a:solidFill>
                <a:latin typeface="Arial" charset="0"/>
              </a:rPr>
              <a:t> </a:t>
            </a:r>
            <a:endParaRPr lang="es-ES" altLang="es-MX" sz="2200" b="1">
              <a:solidFill>
                <a:schemeClr val="tx2"/>
              </a:solidFill>
              <a:latin typeface="Arial" charset="0"/>
              <a:cs typeface="Courier New" pitchFamily="49" charset="0"/>
            </a:endParaRPr>
          </a:p>
          <a:p>
            <a:pPr marL="0" indent="0" defTabSz="485775">
              <a:lnSpc>
                <a:spcPct val="90000"/>
              </a:lnSpc>
              <a:buFontTx/>
              <a:buNone/>
            </a:pPr>
            <a:r>
              <a:rPr lang="en-US" altLang="es-MX" sz="2400" b="1">
                <a:solidFill>
                  <a:schemeClr val="tx2"/>
                </a:solidFill>
                <a:effectLst>
                  <a:outerShdw blurRad="38100" dist="38100" dir="2700000" algn="tl">
                    <a:srgbClr val="000000"/>
                  </a:outerShdw>
                </a:effectLst>
                <a:latin typeface="Arial" charset="0"/>
              </a:rPr>
              <a:t>P = F/A = [MLt</a:t>
            </a:r>
            <a:r>
              <a:rPr lang="en-US" altLang="es-MX" sz="2400" b="1" baseline="30000">
                <a:solidFill>
                  <a:schemeClr val="tx2"/>
                </a:solidFill>
                <a:effectLst>
                  <a:outerShdw blurRad="38100" dist="38100" dir="2700000" algn="tl">
                    <a:srgbClr val="000000"/>
                  </a:outerShdw>
                </a:effectLst>
                <a:latin typeface="Arial" charset="0"/>
              </a:rPr>
              <a:t>-2</a:t>
            </a:r>
            <a:r>
              <a:rPr lang="en-US" altLang="es-MX" sz="2400" b="1">
                <a:solidFill>
                  <a:schemeClr val="tx2"/>
                </a:solidFill>
                <a:effectLst>
                  <a:outerShdw blurRad="38100" dist="38100" dir="2700000" algn="tl">
                    <a:srgbClr val="000000"/>
                  </a:outerShdw>
                </a:effectLst>
                <a:latin typeface="Arial" charset="0"/>
              </a:rPr>
              <a:t>][L</a:t>
            </a:r>
            <a:r>
              <a:rPr lang="en-US" altLang="es-MX" sz="2400" b="1" baseline="30000">
                <a:solidFill>
                  <a:schemeClr val="tx2"/>
                </a:solidFill>
                <a:effectLst>
                  <a:outerShdw blurRad="38100" dist="38100" dir="2700000" algn="tl">
                    <a:srgbClr val="000000"/>
                  </a:outerShdw>
                </a:effectLst>
                <a:latin typeface="Arial" charset="0"/>
              </a:rPr>
              <a:t>-2</a:t>
            </a:r>
            <a:r>
              <a:rPr lang="en-US" altLang="es-MX" sz="2400" b="1">
                <a:solidFill>
                  <a:schemeClr val="tx2"/>
                </a:solidFill>
                <a:effectLst>
                  <a:outerShdw blurRad="38100" dist="38100" dir="2700000" algn="tl">
                    <a:srgbClr val="000000"/>
                  </a:outerShdw>
                </a:effectLst>
                <a:latin typeface="Arial" charset="0"/>
              </a:rPr>
              <a:t>] </a:t>
            </a:r>
          </a:p>
          <a:p>
            <a:pPr marL="0" indent="0" defTabSz="485775">
              <a:lnSpc>
                <a:spcPct val="90000"/>
              </a:lnSpc>
              <a:buFontTx/>
              <a:buNone/>
            </a:pPr>
            <a:r>
              <a:rPr lang="en-US" altLang="es-MX" sz="2400" b="1">
                <a:solidFill>
                  <a:schemeClr val="tx2"/>
                </a:solidFill>
                <a:effectLst>
                  <a:outerShdw blurRad="38100" dist="38100" dir="2700000" algn="tl">
                    <a:srgbClr val="000000"/>
                  </a:outerShdw>
                </a:effectLst>
                <a:latin typeface="Arial" charset="0"/>
              </a:rPr>
              <a:t>   = [ML</a:t>
            </a:r>
            <a:r>
              <a:rPr lang="en-US" altLang="es-MX" sz="2400" b="1" baseline="30000">
                <a:solidFill>
                  <a:schemeClr val="tx2"/>
                </a:solidFill>
                <a:effectLst>
                  <a:outerShdw blurRad="38100" dist="38100" dir="2700000" algn="tl">
                    <a:srgbClr val="000000"/>
                  </a:outerShdw>
                </a:effectLst>
                <a:latin typeface="Arial" charset="0"/>
              </a:rPr>
              <a:t>-1</a:t>
            </a:r>
            <a:r>
              <a:rPr lang="en-US" altLang="es-MX" sz="2400" b="1">
                <a:solidFill>
                  <a:schemeClr val="tx2"/>
                </a:solidFill>
                <a:effectLst>
                  <a:outerShdw blurRad="38100" dist="38100" dir="2700000" algn="tl">
                    <a:srgbClr val="000000"/>
                  </a:outerShdw>
                </a:effectLst>
                <a:latin typeface="Arial" charset="0"/>
              </a:rPr>
              <a:t>t</a:t>
            </a:r>
            <a:r>
              <a:rPr lang="en-US" altLang="es-MX" sz="2400" b="1" baseline="30000">
                <a:solidFill>
                  <a:schemeClr val="tx2"/>
                </a:solidFill>
                <a:effectLst>
                  <a:outerShdw blurRad="38100" dist="38100" dir="2700000" algn="tl">
                    <a:srgbClr val="000000"/>
                  </a:outerShdw>
                </a:effectLst>
                <a:latin typeface="Arial" charset="0"/>
              </a:rPr>
              <a:t>-2</a:t>
            </a:r>
            <a:r>
              <a:rPr lang="en-US" altLang="es-MX" sz="2400" b="1">
                <a:solidFill>
                  <a:schemeClr val="tx2"/>
                </a:solidFill>
                <a:effectLst>
                  <a:outerShdw blurRad="38100" dist="38100" dir="2700000" algn="tl">
                    <a:srgbClr val="000000"/>
                  </a:outerShdw>
                </a:effectLst>
                <a:latin typeface="Arial" charset="0"/>
              </a:rPr>
              <a:t>]      </a:t>
            </a:r>
          </a:p>
          <a:p>
            <a:pPr marL="0" indent="0" defTabSz="485775">
              <a:lnSpc>
                <a:spcPct val="90000"/>
              </a:lnSpc>
              <a:buFontTx/>
              <a:buNone/>
            </a:pPr>
            <a:r>
              <a:rPr lang="en-US" altLang="es-MX" sz="2400" b="1">
                <a:solidFill>
                  <a:schemeClr val="tx2"/>
                </a:solidFill>
                <a:effectLst>
                  <a:outerShdw blurRad="38100" dist="38100" dir="2700000" algn="tl">
                    <a:srgbClr val="000000"/>
                  </a:outerShdw>
                </a:effectLst>
                <a:latin typeface="Arial" charset="0"/>
              </a:rPr>
              <a:t>P[=] </a:t>
            </a:r>
            <a:r>
              <a:rPr lang="es-MX" altLang="es-MX" sz="2400" b="1">
                <a:solidFill>
                  <a:schemeClr val="tx2"/>
                </a:solidFill>
                <a:effectLst>
                  <a:outerShdw blurRad="38100" dist="38100" dir="2700000" algn="tl">
                    <a:srgbClr val="000000"/>
                  </a:outerShdw>
                </a:effectLst>
                <a:latin typeface="Arial" charset="0"/>
              </a:rPr>
              <a:t>kg</a:t>
            </a:r>
            <a:r>
              <a:rPr lang="es-MX" altLang="es-MX" sz="2400" b="1" baseline="-30000">
                <a:solidFill>
                  <a:schemeClr val="tx2"/>
                </a:solidFill>
                <a:effectLst>
                  <a:outerShdw blurRad="38100" dist="38100" dir="2700000" algn="tl">
                    <a:srgbClr val="000000"/>
                  </a:outerShdw>
                </a:effectLst>
                <a:latin typeface="Arial" charset="0"/>
              </a:rPr>
              <a:t>f</a:t>
            </a:r>
            <a:r>
              <a:rPr lang="es-MX" altLang="es-MX" sz="2400" b="1">
                <a:solidFill>
                  <a:schemeClr val="tx2"/>
                </a:solidFill>
                <a:effectLst>
                  <a:outerShdw blurRad="38100" dist="38100" dir="2700000" algn="tl">
                    <a:srgbClr val="000000"/>
                  </a:outerShdw>
                </a:effectLst>
                <a:latin typeface="Arial" charset="0"/>
              </a:rPr>
              <a:t>/cm</a:t>
            </a:r>
            <a:r>
              <a:rPr lang="es-MX" altLang="es-MX" sz="2400" b="1" baseline="30000">
                <a:solidFill>
                  <a:schemeClr val="tx2"/>
                </a:solidFill>
                <a:effectLst>
                  <a:outerShdw blurRad="38100" dist="38100" dir="2700000" algn="tl">
                    <a:srgbClr val="000000"/>
                  </a:outerShdw>
                </a:effectLst>
                <a:latin typeface="Arial" charset="0"/>
              </a:rPr>
              <a:t>2</a:t>
            </a:r>
            <a:r>
              <a:rPr lang="es-MX" altLang="es-MX" sz="2400" b="1">
                <a:solidFill>
                  <a:schemeClr val="tx2"/>
                </a:solidFill>
                <a:effectLst>
                  <a:outerShdw blurRad="38100" dist="38100" dir="2700000" algn="tl">
                    <a:srgbClr val="000000"/>
                  </a:outerShdw>
                </a:effectLst>
                <a:latin typeface="Arial" charset="0"/>
              </a:rPr>
              <a:t>, atmósfera, 		   lb</a:t>
            </a:r>
            <a:r>
              <a:rPr lang="es-MX" altLang="es-MX" sz="2400" b="1" baseline="-30000">
                <a:solidFill>
                  <a:schemeClr val="tx2"/>
                </a:solidFill>
                <a:effectLst>
                  <a:outerShdw blurRad="38100" dist="38100" dir="2700000" algn="tl">
                    <a:srgbClr val="000000"/>
                  </a:outerShdw>
                </a:effectLst>
                <a:latin typeface="Arial" charset="0"/>
              </a:rPr>
              <a:t>f</a:t>
            </a:r>
            <a:r>
              <a:rPr lang="es-MX" altLang="es-MX" sz="2400" b="1">
                <a:solidFill>
                  <a:schemeClr val="tx2"/>
                </a:solidFill>
                <a:effectLst>
                  <a:outerShdw blurRad="38100" dist="38100" dir="2700000" algn="tl">
                    <a:srgbClr val="000000"/>
                  </a:outerShdw>
                </a:effectLst>
                <a:latin typeface="Arial" charset="0"/>
              </a:rPr>
              <a:t>/in</a:t>
            </a:r>
            <a:r>
              <a:rPr lang="es-MX" altLang="es-MX" sz="2400" b="1" baseline="30000">
                <a:solidFill>
                  <a:schemeClr val="tx2"/>
                </a:solidFill>
                <a:effectLst>
                  <a:outerShdw blurRad="38100" dist="38100" dir="2700000" algn="tl">
                    <a:srgbClr val="000000"/>
                  </a:outerShdw>
                </a:effectLst>
                <a:latin typeface="Arial" charset="0"/>
              </a:rPr>
              <a:t>2</a:t>
            </a:r>
            <a:endParaRPr lang="es-ES" altLang="es-MX" sz="2400" b="1">
              <a:solidFill>
                <a:schemeClr val="tx2"/>
              </a:solidFill>
              <a:latin typeface="Arial" charset="0"/>
              <a:cs typeface="Courier New" pitchFamily="49" charset="0"/>
            </a:endParaRPr>
          </a:p>
          <a:p>
            <a:pPr marL="0" indent="0" defTabSz="485775">
              <a:lnSpc>
                <a:spcPct val="90000"/>
              </a:lnSpc>
              <a:buFontTx/>
              <a:buNone/>
            </a:pPr>
            <a:endParaRPr lang="es-ES" altLang="es-MX" sz="2400" b="1">
              <a:solidFill>
                <a:schemeClr val="tx2"/>
              </a:solidFill>
              <a:effectLst>
                <a:outerShdw blurRad="38100" dist="38100" dir="2700000" algn="tl">
                  <a:srgbClr val="000000"/>
                </a:outerShdw>
              </a:effectLst>
            </a:endParaRPr>
          </a:p>
        </p:txBody>
      </p:sp>
      <p:sp>
        <p:nvSpPr>
          <p:cNvPr id="99332" name="Rectangle 4"/>
          <p:cNvSpPr>
            <a:spLocks noGrp="1" noChangeArrowheads="1"/>
          </p:cNvSpPr>
          <p:nvPr>
            <p:ph sz="half" idx="2"/>
          </p:nvPr>
        </p:nvSpPr>
        <p:spPr>
          <a:xfrm>
            <a:off x="4800600" y="1447800"/>
            <a:ext cx="3886200" cy="4953000"/>
          </a:xfrm>
          <a:ln>
            <a:solidFill>
              <a:srgbClr val="006600"/>
            </a:solidFill>
            <a:miter lim="800000"/>
            <a:headEnd/>
            <a:tailEnd/>
          </a:ln>
        </p:spPr>
        <p:txBody>
          <a:bodyPr>
            <a:normAutofit/>
          </a:bodyPr>
          <a:lstStyle/>
          <a:p>
            <a:pPr marL="0" indent="0" algn="just" defTabSz="668338">
              <a:buFontTx/>
              <a:buNone/>
              <a:tabLst>
                <a:tab pos="385763" algn="l"/>
              </a:tabLst>
            </a:pPr>
            <a:r>
              <a:rPr lang="es-MX" altLang="es-MX" sz="2200" b="1">
                <a:latin typeface="Arial" charset="0"/>
              </a:rPr>
              <a:t>Algunos tipos de presión son los siguientes:</a:t>
            </a:r>
          </a:p>
          <a:p>
            <a:pPr marL="0" indent="0" algn="just" defTabSz="668338">
              <a:buFontTx/>
              <a:buNone/>
              <a:tabLst>
                <a:tab pos="385763" algn="l"/>
              </a:tabLst>
            </a:pPr>
            <a:r>
              <a:rPr lang="es-MX" altLang="es-MX" sz="2200" b="1">
                <a:solidFill>
                  <a:schemeClr val="tx2"/>
                </a:solidFill>
                <a:effectLst>
                  <a:outerShdw blurRad="38100" dist="38100" dir="2700000" algn="tl">
                    <a:srgbClr val="000000"/>
                  </a:outerShdw>
                </a:effectLst>
                <a:latin typeface="Arial" charset="0"/>
              </a:rPr>
              <a:t>Presión hidrostática:</a:t>
            </a:r>
            <a:r>
              <a:rPr lang="es-MX" altLang="es-MX" sz="2200" b="1">
                <a:effectLst>
                  <a:outerShdw blurRad="38100" dist="38100" dir="2700000" algn="tl">
                    <a:srgbClr val="000000"/>
                  </a:outerShdw>
                </a:effectLst>
                <a:latin typeface="Arial" charset="0"/>
              </a:rPr>
              <a:t> </a:t>
            </a:r>
          </a:p>
          <a:p>
            <a:pPr marL="0" indent="0" algn="just" defTabSz="668338">
              <a:buFontTx/>
              <a:buNone/>
              <a:tabLst>
                <a:tab pos="385763" algn="l"/>
              </a:tabLst>
            </a:pPr>
            <a:r>
              <a:rPr lang="es-MX" altLang="es-MX" sz="2200" b="1">
                <a:latin typeface="Arial" charset="0"/>
              </a:rPr>
              <a:t>Es el peso de una columna de fluido sobre la unidad de área.</a:t>
            </a:r>
            <a:endParaRPr lang="es-ES" altLang="es-MX" sz="2200" b="1">
              <a:latin typeface="Arial" charset="0"/>
              <a:cs typeface="Courier New" pitchFamily="49" charset="0"/>
            </a:endParaRPr>
          </a:p>
          <a:p>
            <a:pPr marL="0" indent="0" algn="just" defTabSz="668338">
              <a:buFontTx/>
              <a:buNone/>
              <a:tabLst>
                <a:tab pos="385763" algn="l"/>
              </a:tabLst>
            </a:pPr>
            <a:r>
              <a:rPr lang="es-MX" altLang="es-MX" sz="2200" b="1">
                <a:solidFill>
                  <a:schemeClr val="tx2"/>
                </a:solidFill>
                <a:effectLst>
                  <a:outerShdw blurRad="38100" dist="38100" dir="2700000" algn="tl">
                    <a:srgbClr val="000000"/>
                  </a:outerShdw>
                </a:effectLst>
                <a:latin typeface="Arial" charset="0"/>
              </a:rPr>
              <a:t>Ph = peso / área </a:t>
            </a:r>
          </a:p>
          <a:p>
            <a:pPr marL="0" indent="0" algn="just" defTabSz="668338">
              <a:buFontTx/>
              <a:buNone/>
              <a:tabLst>
                <a:tab pos="385763" algn="l"/>
              </a:tabLst>
            </a:pPr>
            <a:r>
              <a:rPr lang="es-MX" altLang="es-MX" sz="2200" b="1">
                <a:solidFill>
                  <a:schemeClr val="tx2"/>
                </a:solidFill>
                <a:effectLst>
                  <a:outerShdw blurRad="38100" dist="38100" dir="2700000" algn="tl">
                    <a:srgbClr val="000000"/>
                  </a:outerShdw>
                </a:effectLst>
                <a:latin typeface="Arial" charset="0"/>
              </a:rPr>
              <a:t>	 = (PE A h) / A = PE h</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lgn="just" defTabSz="668338">
              <a:buFontTx/>
              <a:buNone/>
              <a:tabLst>
                <a:tab pos="385763" algn="l"/>
              </a:tabLst>
            </a:pPr>
            <a:r>
              <a:rPr lang="es-MX" altLang="es-MX" sz="2200" b="1">
                <a:solidFill>
                  <a:schemeClr val="tx2"/>
                </a:solidFill>
                <a:latin typeface="Arial" charset="0"/>
              </a:rPr>
              <a:t>PE = peso específico</a:t>
            </a:r>
            <a:endParaRPr lang="es-ES" altLang="es-MX" sz="2200" b="1">
              <a:solidFill>
                <a:schemeClr val="tx2"/>
              </a:solidFill>
              <a:latin typeface="Arial" charset="0"/>
              <a:cs typeface="Courier New" pitchFamily="49" charset="0"/>
            </a:endParaRPr>
          </a:p>
          <a:p>
            <a:pPr marL="0" indent="0" defTabSz="668338">
              <a:buFontTx/>
              <a:buNone/>
              <a:tabLst>
                <a:tab pos="385763" algn="l"/>
              </a:tabLst>
            </a:pPr>
            <a:endParaRPr lang="es-ES" altLang="es-MX" sz="2400"/>
          </a:p>
        </p:txBody>
      </p:sp>
      <p:sp>
        <p:nvSpPr>
          <p:cNvPr id="6" name="6 Marcador de número de diapositiva"/>
          <p:cNvSpPr>
            <a:spLocks noGrp="1"/>
          </p:cNvSpPr>
          <p:nvPr>
            <p:ph type="sldNum" sz="quarter" idx="12"/>
          </p:nvPr>
        </p:nvSpPr>
        <p:spPr/>
        <p:txBody>
          <a:bodyPr/>
          <a:lstStyle/>
          <a:p>
            <a:fld id="{CDD5F0F1-F700-4BA3-9A42-59BC24619D1F}" type="slidenum">
              <a:rPr lang="es-ES" altLang="es-MX"/>
              <a:pPr/>
              <a:t>31</a:t>
            </a:fld>
            <a:endParaRPr lang="es-ES" altLang="es-MX"/>
          </a:p>
        </p:txBody>
      </p:sp>
      <p:graphicFrame>
        <p:nvGraphicFramePr>
          <p:cNvPr id="99333" name="Object 5"/>
          <p:cNvGraphicFramePr>
            <a:graphicFrameLocks noChangeAspect="1"/>
          </p:cNvGraphicFramePr>
          <p:nvPr/>
        </p:nvGraphicFramePr>
        <p:xfrm>
          <a:off x="5867400" y="4800600"/>
          <a:ext cx="1752600" cy="1600200"/>
        </p:xfrm>
        <a:graphic>
          <a:graphicData uri="http://schemas.openxmlformats.org/presentationml/2006/ole">
            <mc:AlternateContent xmlns:mc="http://schemas.openxmlformats.org/markup-compatibility/2006">
              <mc:Choice xmlns:v="urn:schemas-microsoft-com:vml" Requires="v">
                <p:oleObj spid="_x0000_s3075" name="Imagen de mapa de bits" r:id="rId3" imgW="485586" imgH="533474" progId="Paint.Picture">
                  <p:embed/>
                </p:oleObj>
              </mc:Choice>
              <mc:Fallback>
                <p:oleObj name="Imagen de mapa de bits" r:id="rId3" imgW="485586" imgH="533474" progId="Paint.Picture">
                  <p:embed/>
                  <p:pic>
                    <p:nvPicPr>
                      <p:cNvPr id="0" name=""/>
                      <p:cNvPicPr>
                        <a:picLocks noChangeAspect="1" noChangeArrowheads="1"/>
                      </p:cNvPicPr>
                      <p:nvPr/>
                    </p:nvPicPr>
                    <p:blipFill>
                      <a:blip r:embed="rId4">
                        <a:clrChange>
                          <a:clrFrom>
                            <a:srgbClr val="FFFF80"/>
                          </a:clrFrom>
                          <a:clrTo>
                            <a:srgbClr val="FFFF80">
                              <a:alpha val="0"/>
                            </a:srgbClr>
                          </a:clrTo>
                        </a:clrChange>
                        <a:extLst>
                          <a:ext uri="{28A0092B-C50C-407E-A947-70E740481C1C}">
                            <a14:useLocalDpi xmlns:a14="http://schemas.microsoft.com/office/drawing/2010/main" val="0"/>
                          </a:ext>
                        </a:extLst>
                      </a:blip>
                      <a:srcRect/>
                      <a:stretch>
                        <a:fillRect/>
                      </a:stretch>
                    </p:blipFill>
                    <p:spPr bwMode="auto">
                      <a:xfrm>
                        <a:off x="5867400" y="4800600"/>
                        <a:ext cx="17526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2327327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533400" y="381000"/>
            <a:ext cx="8153400" cy="914400"/>
          </a:xfrm>
          <a:ln>
            <a:solidFill>
              <a:srgbClr val="006600"/>
            </a:solidFill>
            <a:miter lim="800000"/>
            <a:headEnd/>
            <a:tailEnd/>
          </a:ln>
        </p:spPr>
        <p:txBody>
          <a:bodyPr>
            <a:normAutofit fontScale="90000"/>
          </a:bodyPr>
          <a:lstStyle/>
          <a:p>
            <a:r>
              <a:rPr lang="es-MX" altLang="es-MX" sz="2800" b="1">
                <a:effectLst>
                  <a:outerShdw blurRad="38100" dist="38100" dir="2700000" algn="tl">
                    <a:srgbClr val="000000"/>
                  </a:outerShdw>
                </a:effectLst>
                <a:latin typeface="Arial" charset="0"/>
              </a:rPr>
              <a:t>Variables de proceso</a:t>
            </a:r>
            <a:br>
              <a:rPr lang="es-MX" altLang="es-MX" sz="2800" b="1">
                <a:effectLst>
                  <a:outerShdw blurRad="38100" dist="38100" dir="2700000" algn="tl">
                    <a:srgbClr val="000000"/>
                  </a:outerShdw>
                </a:effectLst>
                <a:latin typeface="Arial" charset="0"/>
              </a:rPr>
            </a:br>
            <a:r>
              <a:rPr lang="es-MX" altLang="es-MX" sz="2800" b="1">
                <a:effectLst>
                  <a:outerShdw blurRad="38100" dist="38100" dir="2700000" algn="tl">
                    <a:srgbClr val="000000"/>
                  </a:outerShdw>
                </a:effectLst>
                <a:latin typeface="Arial" charset="0"/>
              </a:rPr>
              <a:t> </a:t>
            </a:r>
            <a:r>
              <a:rPr lang="es-MX" altLang="es-MX" sz="2800" b="1">
                <a:solidFill>
                  <a:srgbClr val="D05400"/>
                </a:solidFill>
                <a:effectLst>
                  <a:outerShdw blurRad="38100" dist="38100" dir="2700000" algn="tl">
                    <a:srgbClr val="000000"/>
                  </a:outerShdw>
                </a:effectLst>
                <a:latin typeface="Arial" charset="0"/>
              </a:rPr>
              <a:t>Presión</a:t>
            </a:r>
            <a:endParaRPr lang="es-ES" altLang="es-MX" sz="2800" b="1">
              <a:solidFill>
                <a:srgbClr val="D05400"/>
              </a:solidFill>
              <a:effectLst>
                <a:outerShdw blurRad="38100" dist="38100" dir="2700000" algn="tl">
                  <a:srgbClr val="000000"/>
                </a:outerShdw>
              </a:effectLst>
              <a:latin typeface="Arial" charset="0"/>
            </a:endParaRPr>
          </a:p>
        </p:txBody>
      </p:sp>
      <p:sp>
        <p:nvSpPr>
          <p:cNvPr id="98307" name="Rectangle 3"/>
          <p:cNvSpPr>
            <a:spLocks noGrp="1" noChangeArrowheads="1"/>
          </p:cNvSpPr>
          <p:nvPr>
            <p:ph sz="half" idx="1"/>
          </p:nvPr>
        </p:nvSpPr>
        <p:spPr>
          <a:xfrm>
            <a:off x="533400" y="1447800"/>
            <a:ext cx="4038600" cy="4953000"/>
          </a:xfrm>
          <a:ln>
            <a:solidFill>
              <a:srgbClr val="006600"/>
            </a:solidFill>
            <a:miter lim="800000"/>
            <a:headEnd/>
            <a:tailEnd/>
          </a:ln>
        </p:spPr>
        <p:txBody>
          <a:bodyPr>
            <a:normAutofit lnSpcReduction="10000"/>
          </a:bodyPr>
          <a:lstStyle/>
          <a:p>
            <a:pPr marL="0" indent="0" algn="just" defTabSz="769938">
              <a:lnSpc>
                <a:spcPct val="90000"/>
              </a:lnSpc>
              <a:buFontTx/>
              <a:buNone/>
            </a:pPr>
            <a:r>
              <a:rPr lang="es-MX" altLang="es-MX" sz="2000" b="1">
                <a:solidFill>
                  <a:schemeClr val="tx2"/>
                </a:solidFill>
                <a:effectLst>
                  <a:outerShdw blurRad="38100" dist="38100" dir="2700000" algn="tl">
                    <a:srgbClr val="000000"/>
                  </a:outerShdw>
                </a:effectLst>
                <a:latin typeface="Arial" charset="0"/>
              </a:rPr>
              <a:t>Presión atmosférica:</a:t>
            </a:r>
            <a:r>
              <a:rPr lang="es-MX" altLang="es-MX" sz="2000" b="1">
                <a:effectLst>
                  <a:outerShdw blurRad="38100" dist="38100" dir="2700000" algn="tl">
                    <a:srgbClr val="000000"/>
                  </a:outerShdw>
                </a:effectLst>
                <a:latin typeface="Arial" charset="0"/>
              </a:rPr>
              <a:t> </a:t>
            </a:r>
            <a:r>
              <a:rPr lang="es-MX" altLang="es-MX" sz="2000" b="1">
                <a:latin typeface="Arial" charset="0"/>
              </a:rPr>
              <a:t>La presión atmosférica varía según los puntos de la superficie terrestre. A nivel del mar la presión atmosférica es de 1.01325 x 10</a:t>
            </a:r>
            <a:r>
              <a:rPr lang="es-MX" altLang="es-MX" sz="2000" b="1" baseline="30000">
                <a:latin typeface="Arial" charset="0"/>
              </a:rPr>
              <a:t>5 </a:t>
            </a:r>
            <a:r>
              <a:rPr lang="es-MX" altLang="es-MX" sz="2000" b="1">
                <a:latin typeface="Arial" charset="0"/>
              </a:rPr>
              <a:t>N/m</a:t>
            </a:r>
            <a:r>
              <a:rPr lang="es-MX" altLang="es-MX" sz="2000" b="1" baseline="30000">
                <a:latin typeface="Arial" charset="0"/>
              </a:rPr>
              <a:t>2</a:t>
            </a:r>
            <a:r>
              <a:rPr lang="es-MX" altLang="es-MX" sz="2000" b="1">
                <a:latin typeface="Arial" charset="0"/>
              </a:rPr>
              <a:t> (Pa) o análoga a la que produciría una columna de 760 mm de Hg sobre un cm</a:t>
            </a:r>
            <a:r>
              <a:rPr lang="es-MX" altLang="es-MX" sz="2000" b="1" baseline="30000">
                <a:latin typeface="Arial" charset="0"/>
              </a:rPr>
              <a:t>2</a:t>
            </a:r>
            <a:r>
              <a:rPr lang="es-MX" altLang="es-MX" sz="2000" b="1">
                <a:latin typeface="Arial" charset="0"/>
              </a:rPr>
              <a:t> de superficie. Esa presión recibe el nombre de normal. La presión atmosférica se mide con barómetros.</a:t>
            </a:r>
            <a:endParaRPr lang="es-ES" altLang="es-MX" sz="2000" b="1">
              <a:latin typeface="Arial" charset="0"/>
              <a:cs typeface="Courier New" pitchFamily="49" charset="0"/>
            </a:endParaRPr>
          </a:p>
          <a:p>
            <a:pPr marL="0" indent="0" algn="just" defTabSz="769938">
              <a:lnSpc>
                <a:spcPct val="90000"/>
              </a:lnSpc>
              <a:buFontTx/>
              <a:buNone/>
            </a:pPr>
            <a:r>
              <a:rPr lang="es-MX" altLang="es-MX" sz="2000" b="1">
                <a:solidFill>
                  <a:schemeClr val="tx2"/>
                </a:solidFill>
                <a:effectLst>
                  <a:outerShdw blurRad="38100" dist="38100" dir="2700000" algn="tl">
                    <a:srgbClr val="000000"/>
                  </a:outerShdw>
                </a:effectLst>
                <a:latin typeface="Arial" charset="0"/>
              </a:rPr>
              <a:t>1 atm = 33.91 ft de agua </a:t>
            </a:r>
          </a:p>
          <a:p>
            <a:pPr marL="0" indent="0" algn="just" defTabSz="769938">
              <a:lnSpc>
                <a:spcPct val="90000"/>
              </a:lnSpc>
              <a:buFontTx/>
              <a:buNone/>
            </a:pPr>
            <a:r>
              <a:rPr lang="es-MX" altLang="es-MX" sz="2000" b="1">
                <a:solidFill>
                  <a:schemeClr val="tx2"/>
                </a:solidFill>
                <a:effectLst>
                  <a:outerShdw blurRad="38100" dist="38100" dir="2700000" algn="tl">
                    <a:srgbClr val="000000"/>
                  </a:outerShdw>
                </a:effectLst>
                <a:latin typeface="Arial" charset="0"/>
              </a:rPr>
              <a:t>	= 14.7 lb/in</a:t>
            </a:r>
            <a:r>
              <a:rPr lang="es-MX" altLang="es-MX" sz="2000" b="1" baseline="30000">
                <a:solidFill>
                  <a:schemeClr val="tx2"/>
                </a:solidFill>
                <a:effectLst>
                  <a:outerShdw blurRad="38100" dist="38100" dir="2700000" algn="tl">
                    <a:srgbClr val="000000"/>
                  </a:outerShdw>
                </a:effectLst>
                <a:latin typeface="Arial" charset="0"/>
              </a:rPr>
              <a:t>2</a:t>
            </a:r>
            <a:r>
              <a:rPr lang="es-MX" altLang="es-MX" sz="2000" b="1">
                <a:solidFill>
                  <a:schemeClr val="tx2"/>
                </a:solidFill>
                <a:effectLst>
                  <a:outerShdw blurRad="38100" dist="38100" dir="2700000" algn="tl">
                    <a:srgbClr val="000000"/>
                  </a:outerShdw>
                </a:effectLst>
                <a:latin typeface="Arial" charset="0"/>
              </a:rPr>
              <a:t> abs </a:t>
            </a:r>
          </a:p>
          <a:p>
            <a:pPr marL="0" indent="0" defTabSz="769938">
              <a:lnSpc>
                <a:spcPct val="90000"/>
              </a:lnSpc>
              <a:buFontTx/>
              <a:buNone/>
            </a:pPr>
            <a:r>
              <a:rPr lang="es-MX" altLang="es-MX" sz="2000" b="1">
                <a:solidFill>
                  <a:schemeClr val="tx2"/>
                </a:solidFill>
                <a:effectLst>
                  <a:outerShdw blurRad="38100" dist="38100" dir="2700000" algn="tl">
                    <a:srgbClr val="000000"/>
                  </a:outerShdw>
                </a:effectLst>
                <a:latin typeface="Arial" charset="0"/>
              </a:rPr>
              <a:t>	= 29.92 in de Hg              	= 760 mm de Hg </a:t>
            </a:r>
          </a:p>
          <a:p>
            <a:pPr marL="0" indent="0" defTabSz="769938">
              <a:lnSpc>
                <a:spcPct val="90000"/>
              </a:lnSpc>
              <a:buFontTx/>
              <a:buNone/>
            </a:pPr>
            <a:r>
              <a:rPr lang="es-MX" altLang="es-MX" sz="2000" b="1">
                <a:solidFill>
                  <a:schemeClr val="tx2"/>
                </a:solidFill>
                <a:effectLst>
                  <a:outerShdw blurRad="38100" dist="38100" dir="2700000" algn="tl">
                    <a:srgbClr val="000000"/>
                  </a:outerShdw>
                </a:effectLst>
                <a:latin typeface="Arial" charset="0"/>
              </a:rPr>
              <a:t>	= 1.01325 bar</a:t>
            </a:r>
            <a:endParaRPr lang="es-ES" altLang="es-MX" sz="2000" b="1">
              <a:solidFill>
                <a:schemeClr val="tx2"/>
              </a:solidFill>
              <a:effectLst>
                <a:outerShdw blurRad="38100" dist="38100" dir="2700000" algn="tl">
                  <a:srgbClr val="000000"/>
                </a:outerShdw>
              </a:effectLst>
            </a:endParaRPr>
          </a:p>
        </p:txBody>
      </p:sp>
      <p:sp>
        <p:nvSpPr>
          <p:cNvPr id="98308" name="Rectangle 4"/>
          <p:cNvSpPr>
            <a:spLocks noGrp="1" noChangeArrowheads="1"/>
          </p:cNvSpPr>
          <p:nvPr>
            <p:ph sz="half" idx="2"/>
          </p:nvPr>
        </p:nvSpPr>
        <p:spPr>
          <a:xfrm>
            <a:off x="4800600" y="1447800"/>
            <a:ext cx="3886200" cy="4953000"/>
          </a:xfrm>
          <a:ln>
            <a:solidFill>
              <a:srgbClr val="006600"/>
            </a:solidFill>
            <a:miter lim="800000"/>
            <a:headEnd/>
            <a:tailEnd/>
          </a:ln>
        </p:spPr>
        <p:txBody>
          <a:bodyPr>
            <a:normAutofit lnSpcReduction="10000"/>
          </a:bodyPr>
          <a:lstStyle/>
          <a:p>
            <a:pPr marL="0" indent="0" algn="just" defTabSz="284163">
              <a:lnSpc>
                <a:spcPct val="90000"/>
              </a:lnSpc>
              <a:buFontTx/>
              <a:buNone/>
            </a:pPr>
            <a:r>
              <a:rPr lang="es-MX" altLang="es-MX" sz="2000" b="1">
                <a:latin typeface="Arial" charset="0"/>
              </a:rPr>
              <a:t>Cuando la presión se mide en términos de una altura de columna de líquido, que no sea de mercurio o de agua, es fácil convertir la altura de un líquido en la correspondiente a otro por medio de la siguiente ecuación:</a:t>
            </a:r>
            <a:endParaRPr lang="es-ES" altLang="es-MX" sz="2000" b="1">
              <a:latin typeface="Arial" charset="0"/>
              <a:cs typeface="Courier New" pitchFamily="49" charset="0"/>
            </a:endParaRPr>
          </a:p>
          <a:p>
            <a:pPr marL="0" indent="0" defTabSz="284163">
              <a:lnSpc>
                <a:spcPct val="90000"/>
              </a:lnSpc>
              <a:buFontTx/>
              <a:buNone/>
            </a:pPr>
            <a:r>
              <a:rPr lang="en-US" altLang="es-MX" sz="2000" b="1">
                <a:solidFill>
                  <a:schemeClr val="tx2"/>
                </a:solidFill>
                <a:effectLst>
                  <a:outerShdw blurRad="38100" dist="38100" dir="2700000" algn="tl">
                    <a:srgbClr val="000000"/>
                  </a:outerShdw>
                </a:effectLst>
                <a:latin typeface="Arial" charset="0"/>
              </a:rPr>
              <a:t>P  = ρ (g / g</a:t>
            </a:r>
            <a:r>
              <a:rPr lang="en-US" altLang="es-MX" sz="2000" b="1" baseline="-30000">
                <a:solidFill>
                  <a:schemeClr val="tx2"/>
                </a:solidFill>
                <a:effectLst>
                  <a:outerShdw blurRad="38100" dist="38100" dir="2700000" algn="tl">
                    <a:srgbClr val="000000"/>
                  </a:outerShdw>
                </a:effectLst>
                <a:latin typeface="Arial" charset="0"/>
              </a:rPr>
              <a:t>c</a:t>
            </a:r>
            <a:r>
              <a:rPr lang="en-US" altLang="es-MX" sz="2000" b="1">
                <a:solidFill>
                  <a:schemeClr val="tx2"/>
                </a:solidFill>
                <a:effectLst>
                  <a:outerShdw blurRad="38100" dist="38100" dir="2700000" algn="tl">
                    <a:srgbClr val="000000"/>
                  </a:outerShdw>
                </a:effectLst>
                <a:latin typeface="Arial" charset="0"/>
              </a:rPr>
              <a:t>) h</a:t>
            </a:r>
            <a:endParaRPr lang="es-ES" altLang="es-MX" sz="2000" b="1">
              <a:solidFill>
                <a:schemeClr val="tx2"/>
              </a:solidFill>
              <a:effectLst>
                <a:outerShdw blurRad="38100" dist="38100" dir="2700000" algn="tl">
                  <a:srgbClr val="000000"/>
                </a:outerShdw>
              </a:effectLst>
              <a:latin typeface="Arial" charset="0"/>
              <a:cs typeface="Courier New" pitchFamily="49" charset="0"/>
            </a:endParaRPr>
          </a:p>
          <a:p>
            <a:pPr marL="0" indent="0" defTabSz="284163">
              <a:lnSpc>
                <a:spcPct val="90000"/>
              </a:lnSpc>
              <a:buFontTx/>
              <a:buNone/>
            </a:pPr>
            <a:r>
              <a:rPr lang="en-US" altLang="es-MX" sz="2000" b="1">
                <a:solidFill>
                  <a:schemeClr val="tx2"/>
                </a:solidFill>
                <a:effectLst>
                  <a:outerShdw blurRad="38100" dist="38100" dir="2700000" algn="tl">
                    <a:srgbClr val="000000"/>
                  </a:outerShdw>
                </a:effectLst>
                <a:latin typeface="Arial" charset="0"/>
              </a:rPr>
              <a:t>ρ  </a:t>
            </a:r>
            <a:r>
              <a:rPr lang="es-MX" altLang="es-MX" sz="2000" b="1">
                <a:solidFill>
                  <a:schemeClr val="tx2"/>
                </a:solidFill>
                <a:effectLst>
                  <a:outerShdw blurRad="38100" dist="38100" dir="2700000" algn="tl">
                    <a:srgbClr val="000000"/>
                  </a:outerShdw>
                </a:effectLst>
                <a:latin typeface="Arial" charset="0"/>
              </a:rPr>
              <a:t>= densidad del líquido</a:t>
            </a:r>
            <a:endParaRPr lang="es-ES" altLang="es-MX" sz="2000" b="1">
              <a:solidFill>
                <a:schemeClr val="tx2"/>
              </a:solidFill>
              <a:effectLst>
                <a:outerShdw blurRad="38100" dist="38100" dir="2700000" algn="tl">
                  <a:srgbClr val="000000"/>
                </a:outerShdw>
              </a:effectLst>
              <a:latin typeface="Arial" charset="0"/>
              <a:cs typeface="Courier New" pitchFamily="49" charset="0"/>
            </a:endParaRPr>
          </a:p>
          <a:p>
            <a:pPr marL="0" indent="0" defTabSz="284163">
              <a:lnSpc>
                <a:spcPct val="90000"/>
              </a:lnSpc>
              <a:buFontTx/>
              <a:buNone/>
            </a:pPr>
            <a:r>
              <a:rPr lang="es-MX" altLang="es-MX" sz="2000" b="1">
                <a:solidFill>
                  <a:schemeClr val="tx2"/>
                </a:solidFill>
                <a:effectLst>
                  <a:outerShdw blurRad="38100" dist="38100" dir="2700000" algn="tl">
                    <a:srgbClr val="000000"/>
                  </a:outerShdw>
                </a:effectLst>
                <a:latin typeface="Arial" charset="0"/>
              </a:rPr>
              <a:t>g  = aceleración de la 	 				gravedad      	</a:t>
            </a:r>
          </a:p>
          <a:p>
            <a:pPr marL="0" indent="0" defTabSz="284163">
              <a:lnSpc>
                <a:spcPct val="90000"/>
              </a:lnSpc>
              <a:buFontTx/>
              <a:buNone/>
            </a:pPr>
            <a:r>
              <a:rPr lang="es-MX" altLang="es-MX" sz="2000" b="1">
                <a:solidFill>
                  <a:schemeClr val="tx2"/>
                </a:solidFill>
                <a:effectLst>
                  <a:outerShdw blurRad="38100" dist="38100" dir="2700000" algn="tl">
                    <a:srgbClr val="000000"/>
                  </a:outerShdw>
                </a:effectLst>
                <a:latin typeface="Arial" charset="0"/>
              </a:rPr>
              <a:t>	= 32.2 ft/s</a:t>
            </a:r>
            <a:r>
              <a:rPr lang="es-MX" altLang="es-MX" sz="2000" b="1" baseline="30000">
                <a:solidFill>
                  <a:schemeClr val="tx2"/>
                </a:solidFill>
                <a:effectLst>
                  <a:outerShdw blurRad="38100" dist="38100" dir="2700000" algn="tl">
                    <a:srgbClr val="000000"/>
                  </a:outerShdw>
                </a:effectLst>
                <a:latin typeface="Arial" charset="0"/>
              </a:rPr>
              <a:t>2</a:t>
            </a:r>
            <a:endParaRPr lang="es-ES" altLang="es-MX" sz="2000" b="1">
              <a:solidFill>
                <a:schemeClr val="tx2"/>
              </a:solidFill>
              <a:effectLst>
                <a:outerShdw blurRad="38100" dist="38100" dir="2700000" algn="tl">
                  <a:srgbClr val="000000"/>
                </a:outerShdw>
              </a:effectLst>
              <a:latin typeface="Arial" charset="0"/>
              <a:cs typeface="Courier New" pitchFamily="49" charset="0"/>
            </a:endParaRPr>
          </a:p>
          <a:p>
            <a:pPr marL="0" indent="0" defTabSz="284163">
              <a:lnSpc>
                <a:spcPct val="90000"/>
              </a:lnSpc>
              <a:buFontTx/>
              <a:buNone/>
            </a:pPr>
            <a:r>
              <a:rPr lang="es-MX" altLang="es-MX" sz="2000" b="1">
                <a:solidFill>
                  <a:schemeClr val="tx2"/>
                </a:solidFill>
                <a:effectLst>
                  <a:outerShdw blurRad="38100" dist="38100" dir="2700000" algn="tl">
                    <a:srgbClr val="000000"/>
                  </a:outerShdw>
                </a:effectLst>
                <a:latin typeface="Arial" charset="0"/>
              </a:rPr>
              <a:t>g</a:t>
            </a:r>
            <a:r>
              <a:rPr lang="es-MX" altLang="es-MX" sz="2000" b="1" baseline="-30000">
                <a:solidFill>
                  <a:schemeClr val="tx2"/>
                </a:solidFill>
                <a:effectLst>
                  <a:outerShdw blurRad="38100" dist="38100" dir="2700000" algn="tl">
                    <a:srgbClr val="000000"/>
                  </a:outerShdw>
                </a:effectLst>
                <a:latin typeface="Arial" charset="0"/>
              </a:rPr>
              <a:t>c</a:t>
            </a:r>
            <a:r>
              <a:rPr lang="es-MX" altLang="es-MX" sz="2000" b="1">
                <a:solidFill>
                  <a:schemeClr val="tx2"/>
                </a:solidFill>
                <a:effectLst>
                  <a:outerShdw blurRad="38100" dist="38100" dir="2700000" algn="tl">
                    <a:srgbClr val="000000"/>
                  </a:outerShdw>
                </a:effectLst>
                <a:latin typeface="Arial" charset="0"/>
              </a:rPr>
              <a:t>= factor de conversión 	 			constante </a:t>
            </a:r>
          </a:p>
          <a:p>
            <a:pPr marL="0" indent="0" defTabSz="284163">
              <a:lnSpc>
                <a:spcPct val="90000"/>
              </a:lnSpc>
              <a:buFontTx/>
              <a:buNone/>
            </a:pPr>
            <a:r>
              <a:rPr lang="es-MX" altLang="es-MX" sz="2000" b="1">
                <a:solidFill>
                  <a:schemeClr val="tx2"/>
                </a:solidFill>
                <a:effectLst>
                  <a:outerShdw blurRad="38100" dist="38100" dir="2700000" algn="tl">
                    <a:srgbClr val="000000"/>
                  </a:outerShdw>
                </a:effectLst>
                <a:latin typeface="Arial" charset="0"/>
              </a:rPr>
              <a:t>	= 32.174  (ft  lb</a:t>
            </a:r>
            <a:r>
              <a:rPr lang="es-MX" altLang="es-MX" sz="2000" b="1" baseline="-30000">
                <a:solidFill>
                  <a:schemeClr val="tx2"/>
                </a:solidFill>
                <a:effectLst>
                  <a:outerShdw blurRad="38100" dist="38100" dir="2700000" algn="tl">
                    <a:srgbClr val="000000"/>
                  </a:outerShdw>
                </a:effectLst>
                <a:latin typeface="Arial" charset="0"/>
              </a:rPr>
              <a:t>m</a:t>
            </a:r>
            <a:r>
              <a:rPr lang="es-MX" altLang="es-MX" sz="2000" b="1">
                <a:solidFill>
                  <a:schemeClr val="tx2"/>
                </a:solidFill>
                <a:effectLst>
                  <a:outerShdw blurRad="38100" dist="38100" dir="2700000" algn="tl">
                    <a:srgbClr val="000000"/>
                  </a:outerShdw>
                </a:effectLst>
                <a:latin typeface="Arial" charset="0"/>
              </a:rPr>
              <a:t>)/(s</a:t>
            </a:r>
            <a:r>
              <a:rPr lang="es-MX" altLang="es-MX" sz="2000" b="1" baseline="30000">
                <a:solidFill>
                  <a:schemeClr val="tx2"/>
                </a:solidFill>
                <a:effectLst>
                  <a:outerShdw blurRad="38100" dist="38100" dir="2700000" algn="tl">
                    <a:srgbClr val="000000"/>
                  </a:outerShdw>
                </a:effectLst>
                <a:latin typeface="Arial" charset="0"/>
              </a:rPr>
              <a:t>2</a:t>
            </a:r>
            <a:r>
              <a:rPr lang="es-MX" altLang="es-MX" sz="2000" b="1">
                <a:solidFill>
                  <a:schemeClr val="tx2"/>
                </a:solidFill>
                <a:effectLst>
                  <a:outerShdw blurRad="38100" dist="38100" dir="2700000" algn="tl">
                    <a:srgbClr val="000000"/>
                  </a:outerShdw>
                </a:effectLst>
                <a:latin typeface="Arial" charset="0"/>
              </a:rPr>
              <a:t>  lb</a:t>
            </a:r>
            <a:r>
              <a:rPr lang="es-MX" altLang="es-MX" sz="2000" b="1" baseline="-30000">
                <a:solidFill>
                  <a:schemeClr val="tx2"/>
                </a:solidFill>
                <a:effectLst>
                  <a:outerShdw blurRad="38100" dist="38100" dir="2700000" algn="tl">
                    <a:srgbClr val="000000"/>
                  </a:outerShdw>
                </a:effectLst>
                <a:latin typeface="Arial" charset="0"/>
              </a:rPr>
              <a:t>f</a:t>
            </a:r>
            <a:r>
              <a:rPr lang="es-MX" altLang="es-MX" sz="2000" b="1">
                <a:solidFill>
                  <a:schemeClr val="tx2"/>
                </a:solidFill>
                <a:effectLst>
                  <a:outerShdw blurRad="38100" dist="38100" dir="2700000" algn="tl">
                    <a:srgbClr val="000000"/>
                  </a:outerShdw>
                </a:effectLst>
                <a:latin typeface="Arial" charset="0"/>
              </a:rPr>
              <a:t>)</a:t>
            </a:r>
            <a:endParaRPr lang="es-ES" altLang="es-MX" sz="2400">
              <a:effectLst>
                <a:outerShdw blurRad="38100" dist="38100" dir="2700000" algn="tl">
                  <a:srgbClr val="000000"/>
                </a:outerShdw>
              </a:effectLst>
            </a:endParaRPr>
          </a:p>
        </p:txBody>
      </p:sp>
      <p:sp>
        <p:nvSpPr>
          <p:cNvPr id="5" name="6 Marcador de número de diapositiva"/>
          <p:cNvSpPr>
            <a:spLocks noGrp="1"/>
          </p:cNvSpPr>
          <p:nvPr>
            <p:ph type="sldNum" sz="quarter" idx="12"/>
          </p:nvPr>
        </p:nvSpPr>
        <p:spPr/>
        <p:txBody>
          <a:bodyPr/>
          <a:lstStyle/>
          <a:p>
            <a:fld id="{18289A67-1B05-4F69-843C-87316892FC64}" type="slidenum">
              <a:rPr lang="es-ES" altLang="es-MX"/>
              <a:pPr/>
              <a:t>32</a:t>
            </a:fld>
            <a:endParaRPr lang="es-ES" altLang="es-MX"/>
          </a:p>
        </p:txBody>
      </p:sp>
    </p:spTree>
    <p:extLst>
      <p:ext uri="{BB962C8B-B14F-4D97-AF65-F5344CB8AC3E}">
        <p14:creationId xmlns:p14="http://schemas.microsoft.com/office/powerpoint/2010/main" val="9514373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533400" y="685800"/>
            <a:ext cx="8153400" cy="914400"/>
          </a:xfrm>
          <a:ln>
            <a:solidFill>
              <a:srgbClr val="006600"/>
            </a:solidFill>
            <a:miter lim="800000"/>
            <a:headEnd/>
            <a:tailEnd/>
          </a:ln>
        </p:spPr>
        <p:txBody>
          <a:bodyPr>
            <a:normAutofit fontScale="90000"/>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a:effectLst>
                  <a:outerShdw blurRad="38100" dist="38100" dir="2700000" algn="tl">
                    <a:srgbClr val="000000"/>
                  </a:outerShdw>
                </a:effectLst>
                <a:latin typeface="Arial" charset="0"/>
              </a:rPr>
              <a:t> </a:t>
            </a:r>
            <a:r>
              <a:rPr lang="es-MX" altLang="es-MX" sz="2800" b="1">
                <a:solidFill>
                  <a:srgbClr val="D05400"/>
                </a:solidFill>
                <a:effectLst>
                  <a:outerShdw blurRad="38100" dist="38100" dir="2700000" algn="tl">
                    <a:srgbClr val="000000"/>
                  </a:outerShdw>
                </a:effectLst>
                <a:latin typeface="Arial" charset="0"/>
              </a:rPr>
              <a:t>Presión</a:t>
            </a:r>
            <a:endParaRPr lang="es-ES" altLang="es-MX" sz="2800" b="1">
              <a:solidFill>
                <a:srgbClr val="D05400"/>
              </a:solidFill>
              <a:effectLst>
                <a:outerShdw blurRad="38100" dist="38100" dir="2700000" algn="tl">
                  <a:srgbClr val="000000"/>
                </a:outerShdw>
              </a:effectLst>
              <a:latin typeface="Arial" charset="0"/>
            </a:endParaRPr>
          </a:p>
        </p:txBody>
      </p:sp>
      <p:sp>
        <p:nvSpPr>
          <p:cNvPr id="100355" name="Rectangle 3"/>
          <p:cNvSpPr>
            <a:spLocks noGrp="1" noChangeArrowheads="1"/>
          </p:cNvSpPr>
          <p:nvPr>
            <p:ph sz="half" idx="1"/>
          </p:nvPr>
        </p:nvSpPr>
        <p:spPr>
          <a:xfrm>
            <a:off x="533400" y="1905000"/>
            <a:ext cx="3733800" cy="4495800"/>
          </a:xfrm>
          <a:ln>
            <a:solidFill>
              <a:srgbClr val="006600"/>
            </a:solidFill>
            <a:miter lim="800000"/>
            <a:headEnd/>
            <a:tailEnd/>
          </a:ln>
        </p:spPr>
        <p:txBody>
          <a:bodyPr/>
          <a:lstStyle/>
          <a:p>
            <a:pPr marL="0" indent="0" defTabSz="769938">
              <a:spcBef>
                <a:spcPct val="0"/>
              </a:spcBef>
              <a:buFontTx/>
              <a:buNone/>
            </a:pPr>
            <a:r>
              <a:rPr lang="es-MX" altLang="es-MX" sz="2400" b="1">
                <a:solidFill>
                  <a:schemeClr val="tx2"/>
                </a:solidFill>
                <a:effectLst>
                  <a:outerShdw blurRad="38100" dist="38100" dir="2700000" algn="tl">
                    <a:srgbClr val="000000"/>
                  </a:outerShdw>
                </a:effectLst>
                <a:latin typeface="Arial" charset="0"/>
                <a:cs typeface="Times New Roman" pitchFamily="18" charset="0"/>
              </a:rPr>
              <a:t>Presión manométrica:</a:t>
            </a:r>
            <a:r>
              <a:rPr lang="es-MX" altLang="es-MX" sz="2400" b="1">
                <a:effectLst>
                  <a:outerShdw blurRad="38100" dist="38100" dir="2700000" algn="tl">
                    <a:srgbClr val="000000"/>
                  </a:outerShdw>
                </a:effectLst>
                <a:latin typeface="Arial" charset="0"/>
                <a:cs typeface="Times New Roman" pitchFamily="18" charset="0"/>
              </a:rPr>
              <a:t> </a:t>
            </a:r>
            <a:r>
              <a:rPr lang="es-MX" altLang="es-MX" sz="2400" b="1">
                <a:latin typeface="Arial" charset="0"/>
                <a:cs typeface="Times New Roman" pitchFamily="18" charset="0"/>
              </a:rPr>
              <a:t>Usando la presión atmosférica como referencia, la presión manométrica es una medida de la fuerza por unidad de área ejercida por un fluido. </a:t>
            </a:r>
          </a:p>
          <a:p>
            <a:pPr marL="0" indent="0" defTabSz="769938">
              <a:spcBef>
                <a:spcPct val="0"/>
              </a:spcBef>
              <a:buFontTx/>
              <a:buNone/>
            </a:pPr>
            <a:r>
              <a:rPr lang="es-MX" altLang="es-MX" sz="2400" b="1">
                <a:latin typeface="Arial" charset="0"/>
                <a:cs typeface="Times New Roman" pitchFamily="18" charset="0"/>
              </a:rPr>
              <a:t>Esta presión se mide con aparatos llamados manómetros.</a:t>
            </a:r>
            <a:endParaRPr lang="es-ES" altLang="es-MX" sz="2000" b="1">
              <a:latin typeface="Arial" charset="0"/>
              <a:cs typeface="Courier New" pitchFamily="49" charset="0"/>
            </a:endParaRPr>
          </a:p>
          <a:p>
            <a:pPr marL="0" indent="0" defTabSz="769938">
              <a:spcBef>
                <a:spcPct val="0"/>
              </a:spcBef>
              <a:buFontTx/>
              <a:buNone/>
            </a:pPr>
            <a:endParaRPr lang="es-ES" altLang="es-MX" sz="2400" b="1">
              <a:effectLst>
                <a:outerShdw blurRad="38100" dist="38100" dir="2700000" algn="tl">
                  <a:srgbClr val="000000"/>
                </a:outerShdw>
              </a:effectLst>
            </a:endParaRPr>
          </a:p>
        </p:txBody>
      </p:sp>
      <p:graphicFrame>
        <p:nvGraphicFramePr>
          <p:cNvPr id="100357" name="Object 5"/>
          <p:cNvGraphicFramePr>
            <a:graphicFrameLocks noGrp="1" noChangeAspect="1"/>
          </p:cNvGraphicFramePr>
          <p:nvPr>
            <p:ph sz="half" idx="2"/>
          </p:nvPr>
        </p:nvGraphicFramePr>
        <p:xfrm>
          <a:off x="6119813" y="3403600"/>
          <a:ext cx="1971675" cy="904875"/>
        </p:xfrm>
        <a:graphic>
          <a:graphicData uri="http://schemas.openxmlformats.org/presentationml/2006/ole">
            <mc:AlternateContent xmlns:mc="http://schemas.openxmlformats.org/markup-compatibility/2006">
              <mc:Choice xmlns:v="urn:schemas-microsoft-com:vml" Requires="v">
                <p:oleObj spid="_x0000_s4099" name="Imagen de mapa de bits" r:id="rId3" imgW="1971950" imgH="905001" progId="Paint.Picture">
                  <p:embed/>
                </p:oleObj>
              </mc:Choice>
              <mc:Fallback>
                <p:oleObj name="Imagen de mapa de bits" r:id="rId3" imgW="1971950" imgH="905001" progId="Paint.Picture">
                  <p:embed/>
                  <p:pic>
                    <p:nvPicPr>
                      <p:cNvPr id="0" name=""/>
                      <p:cNvPicPr>
                        <a:picLocks noChangeAspect="1" noChangeArrowheads="1"/>
                      </p:cNvPicPr>
                      <p:nvPr/>
                    </p:nvPicPr>
                    <p:blipFill>
                      <a:blip r:embed="rId4">
                        <a:clrChange>
                          <a:clrFrom>
                            <a:srgbClr val="FFFF80"/>
                          </a:clrFrom>
                          <a:clrTo>
                            <a:srgbClr val="FFFF80">
                              <a:alpha val="0"/>
                            </a:srgbClr>
                          </a:clrTo>
                        </a:clrChange>
                        <a:extLst>
                          <a:ext uri="{28A0092B-C50C-407E-A947-70E740481C1C}">
                            <a14:useLocalDpi xmlns:a14="http://schemas.microsoft.com/office/drawing/2010/main" val="0"/>
                          </a:ext>
                        </a:extLst>
                      </a:blip>
                      <a:srcRect/>
                      <a:stretch>
                        <a:fillRect/>
                      </a:stretch>
                    </p:blipFill>
                    <p:spPr bwMode="auto">
                      <a:xfrm>
                        <a:off x="6119813" y="3403600"/>
                        <a:ext cx="1971675" cy="90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66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6 Marcador de número de diapositiva"/>
          <p:cNvSpPr>
            <a:spLocks noGrp="1"/>
          </p:cNvSpPr>
          <p:nvPr>
            <p:ph type="sldNum" sz="quarter" idx="12"/>
          </p:nvPr>
        </p:nvSpPr>
        <p:spPr/>
        <p:txBody>
          <a:bodyPr/>
          <a:lstStyle/>
          <a:p>
            <a:fld id="{F01AA991-AF03-4A37-86B9-9301FF30C602}" type="slidenum">
              <a:rPr lang="es-ES" altLang="es-MX"/>
              <a:pPr/>
              <a:t>33</a:t>
            </a:fld>
            <a:endParaRPr lang="es-ES" altLang="es-MX"/>
          </a:p>
        </p:txBody>
      </p:sp>
    </p:spTree>
    <p:extLst>
      <p:ext uri="{BB962C8B-B14F-4D97-AF65-F5344CB8AC3E}">
        <p14:creationId xmlns:p14="http://schemas.microsoft.com/office/powerpoint/2010/main" val="201376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533400" y="609600"/>
            <a:ext cx="8153400" cy="914400"/>
          </a:xfrm>
          <a:ln>
            <a:solidFill>
              <a:srgbClr val="006600"/>
            </a:solidFill>
            <a:miter lim="800000"/>
            <a:headEnd/>
            <a:tailEnd/>
          </a:ln>
        </p:spPr>
        <p:txBody>
          <a:bodyPr>
            <a:normAutofit fontScale="90000"/>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a:effectLst>
                  <a:outerShdw blurRad="38100" dist="38100" dir="2700000" algn="tl">
                    <a:srgbClr val="000000"/>
                  </a:outerShdw>
                </a:effectLst>
                <a:latin typeface="Arial" charset="0"/>
              </a:rPr>
              <a:t> </a:t>
            </a:r>
            <a:r>
              <a:rPr lang="es-MX" altLang="es-MX" sz="2800" b="1">
                <a:solidFill>
                  <a:srgbClr val="D05400"/>
                </a:solidFill>
                <a:effectLst>
                  <a:outerShdw blurRad="38100" dist="38100" dir="2700000" algn="tl">
                    <a:srgbClr val="000000"/>
                  </a:outerShdw>
                </a:effectLst>
                <a:latin typeface="Arial" charset="0"/>
              </a:rPr>
              <a:t>Presión</a:t>
            </a:r>
            <a:endParaRPr lang="es-ES" altLang="es-MX" sz="2800" b="1">
              <a:solidFill>
                <a:srgbClr val="D05400"/>
              </a:solidFill>
              <a:effectLst>
                <a:outerShdw blurRad="38100" dist="38100" dir="2700000" algn="tl">
                  <a:srgbClr val="000000"/>
                </a:outerShdw>
              </a:effectLst>
              <a:latin typeface="Arial" charset="0"/>
            </a:endParaRPr>
          </a:p>
        </p:txBody>
      </p:sp>
      <p:sp>
        <p:nvSpPr>
          <p:cNvPr id="101379" name="Rectangle 3"/>
          <p:cNvSpPr>
            <a:spLocks noGrp="1" noChangeArrowheads="1"/>
          </p:cNvSpPr>
          <p:nvPr>
            <p:ph sz="half" idx="1"/>
          </p:nvPr>
        </p:nvSpPr>
        <p:spPr>
          <a:xfrm>
            <a:off x="533400" y="1752600"/>
            <a:ext cx="3733800" cy="4419600"/>
          </a:xfrm>
          <a:ln>
            <a:solidFill>
              <a:srgbClr val="006600"/>
            </a:solidFill>
            <a:miter lim="800000"/>
            <a:headEnd/>
            <a:tailEnd/>
          </a:ln>
        </p:spPr>
        <p:txBody>
          <a:bodyPr/>
          <a:lstStyle/>
          <a:p>
            <a:pPr marL="0" indent="0" defTabSz="769938">
              <a:lnSpc>
                <a:spcPct val="90000"/>
              </a:lnSpc>
              <a:buFontTx/>
              <a:buNone/>
            </a:pPr>
            <a:r>
              <a:rPr lang="es-MX" altLang="es-MX" sz="2400" b="1">
                <a:solidFill>
                  <a:schemeClr val="tx2"/>
                </a:solidFill>
                <a:effectLst>
                  <a:outerShdw blurRad="38100" dist="38100" dir="2700000" algn="tl">
                    <a:srgbClr val="000000"/>
                  </a:outerShdw>
                </a:effectLst>
                <a:latin typeface="Arial" charset="0"/>
                <a:cs typeface="Times New Roman" pitchFamily="18" charset="0"/>
              </a:rPr>
              <a:t>Presión de vacío: </a:t>
            </a:r>
          </a:p>
          <a:p>
            <a:pPr marL="0" indent="0" defTabSz="769938">
              <a:lnSpc>
                <a:spcPct val="90000"/>
              </a:lnSpc>
              <a:buFontTx/>
              <a:buNone/>
            </a:pPr>
            <a:r>
              <a:rPr lang="es-MX" altLang="es-MX" sz="2400" b="1">
                <a:solidFill>
                  <a:srgbClr val="003300"/>
                </a:solidFill>
                <a:latin typeface="Arial" charset="0"/>
                <a:cs typeface="Times New Roman" pitchFamily="18" charset="0"/>
              </a:rPr>
              <a:t>Es </a:t>
            </a:r>
            <a:r>
              <a:rPr lang="es-MX" altLang="es-MX" sz="2400" b="1">
                <a:latin typeface="Arial" charset="0"/>
                <a:cs typeface="Times New Roman" pitchFamily="18" charset="0"/>
              </a:rPr>
              <a:t>una presión por debajo de la presión atmosférica normal; se mide frecuentemente como la diferencia entre la presión medida y la presión atmosférica en unidades de mm ó pulgadas de Hg de vacío.</a:t>
            </a:r>
            <a:endParaRPr lang="es-ES" altLang="es-MX" sz="2400" b="1">
              <a:latin typeface="Arial" charset="0"/>
              <a:cs typeface="Times New Roman" pitchFamily="18" charset="0"/>
            </a:endParaRPr>
          </a:p>
          <a:p>
            <a:pPr marL="0" indent="0" algn="just" defTabSz="769938">
              <a:lnSpc>
                <a:spcPct val="90000"/>
              </a:lnSpc>
              <a:buFontTx/>
              <a:buNone/>
            </a:pPr>
            <a:r>
              <a:rPr lang="es-MX" altLang="es-MX" sz="2400" b="1">
                <a:solidFill>
                  <a:schemeClr val="tx2"/>
                </a:solidFill>
                <a:latin typeface="Arial" charset="0"/>
                <a:cs typeface="Times New Roman" pitchFamily="18" charset="0"/>
              </a:rPr>
              <a:t>  </a:t>
            </a:r>
            <a:endParaRPr lang="es-ES" altLang="es-MX" sz="2400" b="1">
              <a:solidFill>
                <a:schemeClr val="tx2"/>
              </a:solidFill>
              <a:latin typeface="Arial" charset="0"/>
              <a:cs typeface="Times New Roman" pitchFamily="18" charset="0"/>
            </a:endParaRPr>
          </a:p>
          <a:p>
            <a:pPr marL="0" indent="0" defTabSz="769938">
              <a:lnSpc>
                <a:spcPct val="90000"/>
              </a:lnSpc>
              <a:buFontTx/>
              <a:buNone/>
            </a:pPr>
            <a:endParaRPr lang="es-ES" altLang="es-MX" sz="2400" b="1">
              <a:effectLst>
                <a:outerShdw blurRad="38100" dist="38100" dir="2700000" algn="tl">
                  <a:srgbClr val="000000"/>
                </a:outerShdw>
              </a:effectLst>
            </a:endParaRPr>
          </a:p>
        </p:txBody>
      </p:sp>
      <p:graphicFrame>
        <p:nvGraphicFramePr>
          <p:cNvPr id="101382" name="Object 6"/>
          <p:cNvGraphicFramePr>
            <a:graphicFrameLocks noGrp="1" noChangeAspect="1"/>
          </p:cNvGraphicFramePr>
          <p:nvPr>
            <p:ph sz="half" idx="2"/>
          </p:nvPr>
        </p:nvGraphicFramePr>
        <p:xfrm>
          <a:off x="6243638" y="3403600"/>
          <a:ext cx="1724025" cy="904875"/>
        </p:xfrm>
        <a:graphic>
          <a:graphicData uri="http://schemas.openxmlformats.org/presentationml/2006/ole">
            <mc:AlternateContent xmlns:mc="http://schemas.openxmlformats.org/markup-compatibility/2006">
              <mc:Choice xmlns:v="urn:schemas-microsoft-com:vml" Requires="v">
                <p:oleObj spid="_x0000_s5123" name="Imagen de mapa de bits" r:id="rId3" imgW="1724266" imgH="905001" progId="Paint.Picture">
                  <p:embed/>
                </p:oleObj>
              </mc:Choice>
              <mc:Fallback>
                <p:oleObj name="Imagen de mapa de bits" r:id="rId3" imgW="1724266" imgH="905001" progId="Paint.Picture">
                  <p:embed/>
                  <p:pic>
                    <p:nvPicPr>
                      <p:cNvPr id="0" name=""/>
                      <p:cNvPicPr>
                        <a:picLocks noChangeAspect="1" noChangeArrowheads="1"/>
                      </p:cNvPicPr>
                      <p:nvPr/>
                    </p:nvPicPr>
                    <p:blipFill>
                      <a:blip r:embed="rId4">
                        <a:clrChange>
                          <a:clrFrom>
                            <a:srgbClr val="FFFF80"/>
                          </a:clrFrom>
                          <a:clrTo>
                            <a:srgbClr val="FFFF80">
                              <a:alpha val="0"/>
                            </a:srgbClr>
                          </a:clrTo>
                        </a:clrChange>
                        <a:extLst>
                          <a:ext uri="{28A0092B-C50C-407E-A947-70E740481C1C}">
                            <a14:useLocalDpi xmlns:a14="http://schemas.microsoft.com/office/drawing/2010/main" val="0"/>
                          </a:ext>
                        </a:extLst>
                      </a:blip>
                      <a:srcRect/>
                      <a:stretch>
                        <a:fillRect/>
                      </a:stretch>
                    </p:blipFill>
                    <p:spPr bwMode="auto">
                      <a:xfrm>
                        <a:off x="6243638" y="3403600"/>
                        <a:ext cx="1724025" cy="90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66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6 Marcador de número de diapositiva"/>
          <p:cNvSpPr>
            <a:spLocks noGrp="1"/>
          </p:cNvSpPr>
          <p:nvPr>
            <p:ph type="sldNum" sz="quarter" idx="12"/>
          </p:nvPr>
        </p:nvSpPr>
        <p:spPr/>
        <p:txBody>
          <a:bodyPr/>
          <a:lstStyle/>
          <a:p>
            <a:fld id="{4374BFE8-B2DC-4557-9786-2445792ED14D}" type="slidenum">
              <a:rPr lang="es-ES" altLang="es-MX"/>
              <a:pPr/>
              <a:t>34</a:t>
            </a:fld>
            <a:endParaRPr lang="es-ES" altLang="es-MX"/>
          </a:p>
        </p:txBody>
      </p:sp>
    </p:spTree>
    <p:extLst>
      <p:ext uri="{BB962C8B-B14F-4D97-AF65-F5344CB8AC3E}">
        <p14:creationId xmlns:p14="http://schemas.microsoft.com/office/powerpoint/2010/main" val="28341856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533400" y="685800"/>
            <a:ext cx="8153400" cy="914400"/>
          </a:xfrm>
          <a:ln>
            <a:solidFill>
              <a:srgbClr val="006600"/>
            </a:solidFill>
            <a:miter lim="800000"/>
            <a:headEnd/>
            <a:tailEnd/>
          </a:ln>
        </p:spPr>
        <p:txBody>
          <a:bodyPr>
            <a:normAutofit fontScale="90000"/>
          </a:bodyPr>
          <a:lstStyle/>
          <a:p>
            <a:r>
              <a:rPr lang="es-MX" altLang="es-MX" sz="2800">
                <a:effectLst>
                  <a:outerShdw blurRad="38100" dist="38100" dir="2700000" algn="tl">
                    <a:srgbClr val="000000"/>
                  </a:outerShdw>
                </a:effectLst>
                <a:latin typeface="Arial" charset="0"/>
              </a:rPr>
              <a:t>Variables de proceso</a:t>
            </a:r>
            <a:br>
              <a:rPr lang="es-MX" altLang="es-MX" sz="2800">
                <a:effectLst>
                  <a:outerShdw blurRad="38100" dist="38100" dir="2700000" algn="tl">
                    <a:srgbClr val="000000"/>
                  </a:outerShdw>
                </a:effectLst>
                <a:latin typeface="Arial" charset="0"/>
              </a:rPr>
            </a:br>
            <a:r>
              <a:rPr lang="es-MX" altLang="es-MX" sz="2800">
                <a:effectLst>
                  <a:outerShdw blurRad="38100" dist="38100" dir="2700000" algn="tl">
                    <a:srgbClr val="000000"/>
                  </a:outerShdw>
                </a:effectLst>
                <a:latin typeface="Arial" charset="0"/>
              </a:rPr>
              <a:t> </a:t>
            </a:r>
            <a:r>
              <a:rPr lang="es-MX" altLang="es-MX" sz="2800" b="1">
                <a:solidFill>
                  <a:srgbClr val="D05400"/>
                </a:solidFill>
                <a:effectLst>
                  <a:outerShdw blurRad="38100" dist="38100" dir="2700000" algn="tl">
                    <a:srgbClr val="000000"/>
                  </a:outerShdw>
                </a:effectLst>
                <a:latin typeface="Arial" charset="0"/>
              </a:rPr>
              <a:t>Presión</a:t>
            </a:r>
            <a:endParaRPr lang="es-ES" altLang="es-MX" sz="2800" b="1">
              <a:solidFill>
                <a:srgbClr val="D05400"/>
              </a:solidFill>
              <a:effectLst>
                <a:outerShdw blurRad="38100" dist="38100" dir="2700000" algn="tl">
                  <a:srgbClr val="000000"/>
                </a:outerShdw>
              </a:effectLst>
              <a:latin typeface="Arial" charset="0"/>
            </a:endParaRPr>
          </a:p>
        </p:txBody>
      </p:sp>
      <p:sp>
        <p:nvSpPr>
          <p:cNvPr id="102403" name="Rectangle 3"/>
          <p:cNvSpPr>
            <a:spLocks noGrp="1" noChangeArrowheads="1"/>
          </p:cNvSpPr>
          <p:nvPr>
            <p:ph sz="half" idx="1"/>
          </p:nvPr>
        </p:nvSpPr>
        <p:spPr>
          <a:xfrm>
            <a:off x="533400" y="1981200"/>
            <a:ext cx="3733800" cy="3048000"/>
          </a:xfrm>
          <a:ln>
            <a:solidFill>
              <a:srgbClr val="006600"/>
            </a:solidFill>
            <a:miter lim="800000"/>
            <a:headEnd/>
            <a:tailEnd/>
          </a:ln>
        </p:spPr>
        <p:txBody>
          <a:bodyPr/>
          <a:lstStyle/>
          <a:p>
            <a:pPr marL="0" indent="0" defTabSz="769938">
              <a:buFontTx/>
              <a:buNone/>
            </a:pPr>
            <a:r>
              <a:rPr lang="es-MX" altLang="es-MX" sz="2400" b="1">
                <a:solidFill>
                  <a:schemeClr val="tx2"/>
                </a:solidFill>
                <a:effectLst>
                  <a:outerShdw blurRad="38100" dist="38100" dir="2700000" algn="tl">
                    <a:srgbClr val="000000"/>
                  </a:outerShdw>
                </a:effectLst>
                <a:latin typeface="Arial" charset="0"/>
                <a:cs typeface="Times New Roman" pitchFamily="18" charset="0"/>
              </a:rPr>
              <a:t>Presión absoluta</a:t>
            </a:r>
            <a:r>
              <a:rPr lang="es-MX" altLang="es-MX" sz="2400" b="1">
                <a:effectLst>
                  <a:outerShdw blurRad="38100" dist="38100" dir="2700000" algn="tl">
                    <a:srgbClr val="000000"/>
                  </a:outerShdw>
                </a:effectLst>
                <a:latin typeface="Arial" charset="0"/>
                <a:cs typeface="Times New Roman" pitchFamily="18" charset="0"/>
              </a:rPr>
              <a:t>: </a:t>
            </a:r>
          </a:p>
          <a:p>
            <a:pPr marL="0" indent="0" defTabSz="769938">
              <a:buFontTx/>
              <a:buNone/>
            </a:pPr>
            <a:r>
              <a:rPr lang="es-MX" altLang="es-MX" sz="2400" b="1">
                <a:latin typeface="Arial" charset="0"/>
                <a:cs typeface="Times New Roman" pitchFamily="18" charset="0"/>
              </a:rPr>
              <a:t>Es la fuerza total por unidad de área ejercida por un fluido. </a:t>
            </a:r>
          </a:p>
          <a:p>
            <a:pPr marL="0" indent="0" defTabSz="769938">
              <a:buFontTx/>
              <a:buNone/>
            </a:pPr>
            <a:r>
              <a:rPr lang="es-MX" altLang="es-MX" sz="2400" b="1">
                <a:latin typeface="Arial" charset="0"/>
                <a:cs typeface="Times New Roman" pitchFamily="18" charset="0"/>
              </a:rPr>
              <a:t>Es igual a la presión atmosférica más la presión manométrica. </a:t>
            </a:r>
            <a:endParaRPr lang="es-ES" altLang="es-MX" sz="2400" b="1">
              <a:latin typeface="Arial" charset="0"/>
              <a:cs typeface="Times New Roman" pitchFamily="18" charset="0"/>
            </a:endParaRPr>
          </a:p>
          <a:p>
            <a:pPr marL="0" indent="0" algn="just" defTabSz="769938">
              <a:buFontTx/>
              <a:buNone/>
            </a:pPr>
            <a:endParaRPr lang="es-ES" altLang="es-MX" sz="2400" b="1">
              <a:latin typeface="Arial" charset="0"/>
            </a:endParaRPr>
          </a:p>
          <a:p>
            <a:pPr marL="0" indent="0" defTabSz="769938">
              <a:buFontTx/>
              <a:buNone/>
            </a:pPr>
            <a:endParaRPr lang="es-ES" altLang="es-MX" sz="2400" b="1">
              <a:effectLst>
                <a:outerShdw blurRad="38100" dist="38100" dir="2700000" algn="tl">
                  <a:srgbClr val="000000"/>
                </a:outerShdw>
              </a:effectLst>
            </a:endParaRPr>
          </a:p>
        </p:txBody>
      </p:sp>
      <p:graphicFrame>
        <p:nvGraphicFramePr>
          <p:cNvPr id="102406" name="Object 6"/>
          <p:cNvGraphicFramePr>
            <a:graphicFrameLocks noGrp="1" noChangeAspect="1"/>
          </p:cNvGraphicFramePr>
          <p:nvPr>
            <p:ph sz="half" idx="2"/>
          </p:nvPr>
        </p:nvGraphicFramePr>
        <p:xfrm>
          <a:off x="6234113" y="3422650"/>
          <a:ext cx="1743075" cy="866775"/>
        </p:xfrm>
        <a:graphic>
          <a:graphicData uri="http://schemas.openxmlformats.org/presentationml/2006/ole">
            <mc:AlternateContent xmlns:mc="http://schemas.openxmlformats.org/markup-compatibility/2006">
              <mc:Choice xmlns:v="urn:schemas-microsoft-com:vml" Requires="v">
                <p:oleObj spid="_x0000_s6147" name="Imagen de mapa de bits" r:id="rId3" imgW="1743318" imgH="866896" progId="Paint.Picture">
                  <p:embed/>
                </p:oleObj>
              </mc:Choice>
              <mc:Fallback>
                <p:oleObj name="Imagen de mapa de bits" r:id="rId3" imgW="1743318" imgH="866896" progId="Paint.Picture">
                  <p:embed/>
                  <p:pic>
                    <p:nvPicPr>
                      <p:cNvPr id="0" name=""/>
                      <p:cNvPicPr>
                        <a:picLocks noChangeAspect="1" noChangeArrowheads="1"/>
                      </p:cNvPicPr>
                      <p:nvPr/>
                    </p:nvPicPr>
                    <p:blipFill>
                      <a:blip r:embed="rId4">
                        <a:clrChange>
                          <a:clrFrom>
                            <a:srgbClr val="FFFF80"/>
                          </a:clrFrom>
                          <a:clrTo>
                            <a:srgbClr val="FFFF80">
                              <a:alpha val="0"/>
                            </a:srgbClr>
                          </a:clrTo>
                        </a:clrChange>
                        <a:extLst>
                          <a:ext uri="{28A0092B-C50C-407E-A947-70E740481C1C}">
                            <a14:useLocalDpi xmlns:a14="http://schemas.microsoft.com/office/drawing/2010/main" val="0"/>
                          </a:ext>
                        </a:extLst>
                      </a:blip>
                      <a:srcRect/>
                      <a:stretch>
                        <a:fillRect/>
                      </a:stretch>
                    </p:blipFill>
                    <p:spPr bwMode="auto">
                      <a:xfrm>
                        <a:off x="6234113" y="3422650"/>
                        <a:ext cx="1743075" cy="866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66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6 Marcador de número de diapositiva"/>
          <p:cNvSpPr>
            <a:spLocks noGrp="1"/>
          </p:cNvSpPr>
          <p:nvPr>
            <p:ph type="sldNum" sz="quarter" idx="12"/>
          </p:nvPr>
        </p:nvSpPr>
        <p:spPr/>
        <p:txBody>
          <a:bodyPr/>
          <a:lstStyle/>
          <a:p>
            <a:fld id="{4BF76482-AD69-4DE1-835F-5FC18CDBBBE3}" type="slidenum">
              <a:rPr lang="es-ES" altLang="es-MX"/>
              <a:pPr/>
              <a:t>35</a:t>
            </a:fld>
            <a:endParaRPr lang="es-ES" altLang="es-MX"/>
          </a:p>
        </p:txBody>
      </p:sp>
    </p:spTree>
    <p:extLst>
      <p:ext uri="{BB962C8B-B14F-4D97-AF65-F5344CB8AC3E}">
        <p14:creationId xmlns:p14="http://schemas.microsoft.com/office/powerpoint/2010/main" val="33156193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609600" y="457200"/>
            <a:ext cx="7848600" cy="2362200"/>
          </a:xfrm>
          <a:ln>
            <a:solidFill>
              <a:srgbClr val="006600"/>
            </a:solidFill>
            <a:miter lim="800000"/>
            <a:headEnd/>
            <a:tailEnd/>
          </a:ln>
        </p:spPr>
        <p:txBody>
          <a:bodyPr>
            <a:normAutofit fontScale="90000"/>
          </a:bodyPr>
          <a:lstStyle/>
          <a:p>
            <a:r>
              <a:rPr lang="es-MX" altLang="es-MX" sz="2800" b="1">
                <a:effectLst>
                  <a:outerShdw blurRad="38100" dist="38100" dir="2700000" algn="tl">
                    <a:srgbClr val="000000"/>
                  </a:outerShdw>
                </a:effectLst>
                <a:latin typeface="Arial" charset="0"/>
              </a:rPr>
              <a:t>Variables de proceso</a:t>
            </a:r>
            <a:br>
              <a:rPr lang="es-MX" altLang="es-MX" sz="2800" b="1">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Temperatura</a:t>
            </a:r>
            <a:br>
              <a:rPr lang="es-MX" altLang="es-MX" sz="2800" b="1">
                <a:solidFill>
                  <a:srgbClr val="D05400"/>
                </a:solidFill>
                <a:effectLst>
                  <a:outerShdw blurRad="38100" dist="38100" dir="2700000" algn="tl">
                    <a:srgbClr val="000000"/>
                  </a:outerShdw>
                </a:effectLst>
                <a:latin typeface="Arial" charset="0"/>
              </a:rPr>
            </a:br>
            <a:r>
              <a:rPr lang="es-MX" altLang="es-MX" sz="2400" b="1">
                <a:solidFill>
                  <a:schemeClr val="tx1"/>
                </a:solidFill>
                <a:latin typeface="Arial" charset="0"/>
              </a:rPr>
              <a:t>La temperatura es una variable intensiva que puede definirse como una medida indirecta del grado de excitación de la materia. </a:t>
            </a:r>
            <a:br>
              <a:rPr lang="es-MX" altLang="es-MX" sz="2400" b="1">
                <a:solidFill>
                  <a:schemeClr val="tx1"/>
                </a:solidFill>
                <a:latin typeface="Arial" charset="0"/>
              </a:rPr>
            </a:br>
            <a:r>
              <a:rPr lang="es-MX" altLang="es-MX" sz="2400" b="1">
                <a:solidFill>
                  <a:schemeClr val="tx1"/>
                </a:solidFill>
                <a:latin typeface="Arial" charset="0"/>
              </a:rPr>
              <a:t>Las escalas más usadas son:</a:t>
            </a:r>
            <a:endParaRPr lang="es-ES" altLang="es-MX" sz="2400" b="1">
              <a:solidFill>
                <a:schemeClr val="tx1"/>
              </a:solidFill>
              <a:latin typeface="Arial" charset="0"/>
              <a:cs typeface="Courier New" pitchFamily="49" charset="0"/>
            </a:endParaRPr>
          </a:p>
        </p:txBody>
      </p:sp>
      <p:sp>
        <p:nvSpPr>
          <p:cNvPr id="103427" name="Rectangle 3"/>
          <p:cNvSpPr>
            <a:spLocks noGrp="1" noChangeArrowheads="1"/>
          </p:cNvSpPr>
          <p:nvPr>
            <p:ph sz="half" idx="1"/>
          </p:nvPr>
        </p:nvSpPr>
        <p:spPr>
          <a:xfrm>
            <a:off x="609600" y="3048000"/>
            <a:ext cx="3429000" cy="3124200"/>
          </a:xfrm>
          <a:ln>
            <a:solidFill>
              <a:srgbClr val="006600"/>
            </a:solidFill>
            <a:miter lim="800000"/>
            <a:headEnd/>
            <a:tailEnd/>
          </a:ln>
        </p:spPr>
        <p:txBody>
          <a:bodyPr>
            <a:normAutofit/>
          </a:bodyPr>
          <a:lstStyle/>
          <a:p>
            <a:pPr marL="0" indent="0" algn="just">
              <a:buFontTx/>
              <a:buNone/>
            </a:pPr>
            <a:r>
              <a:rPr lang="es-MX" altLang="es-MX" sz="2200" b="1">
                <a:solidFill>
                  <a:schemeClr val="tx2"/>
                </a:solidFill>
                <a:effectLst>
                  <a:outerShdw blurRad="38100" dist="38100" dir="2700000" algn="tl">
                    <a:srgbClr val="000000"/>
                  </a:outerShdw>
                </a:effectLst>
                <a:latin typeface="Arial" charset="0"/>
              </a:rPr>
              <a:t>Escala en Grados Celsius</a:t>
            </a:r>
            <a:r>
              <a:rPr lang="es-MX" altLang="es-MX" sz="2200" b="1">
                <a:effectLst>
                  <a:outerShdw blurRad="38100" dist="38100" dir="2700000" algn="tl">
                    <a:srgbClr val="000000"/>
                  </a:outerShdw>
                </a:effectLst>
                <a:latin typeface="Arial" charset="0"/>
              </a:rPr>
              <a:t>: </a:t>
            </a:r>
            <a:r>
              <a:rPr lang="es-MX" altLang="es-MX" sz="2200" b="1">
                <a:latin typeface="Arial" charset="0"/>
              </a:rPr>
              <a:t>En esta escala se toma como punto cero la temperatura de fusión del hielo y como 100 la temperatura de ebullición del agua a la presión de 760 mm de Hg.</a:t>
            </a:r>
            <a:endParaRPr lang="es-ES" altLang="es-MX" sz="2200" b="1">
              <a:latin typeface="Arial" charset="0"/>
              <a:cs typeface="Courier New" pitchFamily="49" charset="0"/>
            </a:endParaRPr>
          </a:p>
          <a:p>
            <a:pPr marL="0" indent="0">
              <a:buFontTx/>
              <a:buNone/>
            </a:pPr>
            <a:endParaRPr lang="es-ES" altLang="es-MX"/>
          </a:p>
        </p:txBody>
      </p:sp>
      <p:sp>
        <p:nvSpPr>
          <p:cNvPr id="103428" name="Rectangle 4"/>
          <p:cNvSpPr>
            <a:spLocks noGrp="1" noChangeArrowheads="1"/>
          </p:cNvSpPr>
          <p:nvPr>
            <p:ph sz="half" idx="2"/>
          </p:nvPr>
        </p:nvSpPr>
        <p:spPr>
          <a:xfrm>
            <a:off x="4114800" y="3048000"/>
            <a:ext cx="4343400" cy="3124200"/>
          </a:xfrm>
          <a:ln>
            <a:solidFill>
              <a:srgbClr val="006600"/>
            </a:solidFill>
            <a:miter lim="800000"/>
            <a:headEnd/>
            <a:tailEnd/>
          </a:ln>
        </p:spPr>
        <p:txBody>
          <a:bodyPr>
            <a:normAutofit/>
          </a:bodyPr>
          <a:lstStyle/>
          <a:p>
            <a:pPr marL="0" indent="0" algn="just">
              <a:lnSpc>
                <a:spcPct val="90000"/>
              </a:lnSpc>
              <a:buFontTx/>
              <a:buNone/>
            </a:pPr>
            <a:r>
              <a:rPr lang="es-MX" altLang="es-MX" sz="2200" b="1">
                <a:solidFill>
                  <a:schemeClr val="tx2"/>
                </a:solidFill>
                <a:effectLst>
                  <a:outerShdw blurRad="38100" dist="38100" dir="2700000" algn="tl">
                    <a:srgbClr val="000000"/>
                  </a:outerShdw>
                </a:effectLst>
                <a:latin typeface="Arial" charset="0"/>
              </a:rPr>
              <a:t>Escala en Grados Fahrenheit:</a:t>
            </a:r>
            <a:r>
              <a:rPr lang="es-MX" altLang="es-MX" sz="2200" b="1">
                <a:effectLst>
                  <a:outerShdw blurRad="38100" dist="38100" dir="2700000" algn="tl">
                    <a:srgbClr val="000000"/>
                  </a:outerShdw>
                </a:effectLst>
                <a:latin typeface="Arial" charset="0"/>
              </a:rPr>
              <a:t> </a:t>
            </a:r>
            <a:r>
              <a:rPr lang="es-MX" altLang="es-MX" sz="2200" b="1">
                <a:latin typeface="Arial" charset="0"/>
              </a:rPr>
              <a:t>En esta escala la temperatura de fusión del hielo es de 32°F y la temperatura de ebullición del agua a la presión normal es de 212°F. </a:t>
            </a:r>
          </a:p>
          <a:p>
            <a:pPr marL="0" indent="0" algn="just">
              <a:lnSpc>
                <a:spcPct val="90000"/>
              </a:lnSpc>
              <a:buFontTx/>
              <a:buNone/>
            </a:pPr>
            <a:r>
              <a:rPr lang="es-MX" altLang="es-MX" sz="2200" b="1">
                <a:latin typeface="Arial" charset="0"/>
              </a:rPr>
              <a:t>La relación entre ambas escalas es:</a:t>
            </a:r>
            <a:endParaRPr lang="es-ES" altLang="es-MX" sz="2200" b="1">
              <a:latin typeface="Arial" charset="0"/>
              <a:cs typeface="Courier New" pitchFamily="49" charset="0"/>
            </a:endParaRPr>
          </a:p>
          <a:p>
            <a:pPr marL="0" indent="0" algn="ctr">
              <a:lnSpc>
                <a:spcPct val="90000"/>
              </a:lnSpc>
              <a:buFontTx/>
              <a:buNone/>
            </a:pPr>
            <a:r>
              <a:rPr lang="es-MX" altLang="es-MX" sz="2200" b="1">
                <a:solidFill>
                  <a:schemeClr val="tx2"/>
                </a:solidFill>
                <a:latin typeface="Arial" charset="0"/>
              </a:rPr>
              <a:t> </a:t>
            </a:r>
            <a:r>
              <a:rPr lang="es-MX" altLang="es-MX" sz="2200" b="1">
                <a:solidFill>
                  <a:schemeClr val="tx2"/>
                </a:solidFill>
                <a:effectLst>
                  <a:outerShdw blurRad="38100" dist="38100" dir="2700000" algn="tl">
                    <a:srgbClr val="000000"/>
                  </a:outerShdw>
                </a:effectLst>
                <a:latin typeface="Arial" charset="0"/>
              </a:rPr>
              <a:t>°F = 32 + 1.8°C</a:t>
            </a:r>
            <a:endParaRPr lang="es-ES" altLang="es-MX" sz="2200" b="1">
              <a:solidFill>
                <a:schemeClr val="tx2"/>
              </a:solidFill>
              <a:effectLst>
                <a:outerShdw blurRad="38100" dist="38100" dir="2700000" algn="tl">
                  <a:srgbClr val="000000"/>
                </a:outerShdw>
              </a:effectLst>
              <a:latin typeface="Arial" charset="0"/>
              <a:cs typeface="Courier New" pitchFamily="49" charset="0"/>
            </a:endParaRPr>
          </a:p>
          <a:p>
            <a:pPr marL="0" indent="0">
              <a:lnSpc>
                <a:spcPct val="90000"/>
              </a:lnSpc>
              <a:buFontTx/>
              <a:buNone/>
            </a:pPr>
            <a:endParaRPr lang="es-ES" altLang="es-MX"/>
          </a:p>
        </p:txBody>
      </p:sp>
      <p:sp>
        <p:nvSpPr>
          <p:cNvPr id="5" name="6 Marcador de número de diapositiva"/>
          <p:cNvSpPr>
            <a:spLocks noGrp="1"/>
          </p:cNvSpPr>
          <p:nvPr>
            <p:ph type="sldNum" sz="quarter" idx="12"/>
          </p:nvPr>
        </p:nvSpPr>
        <p:spPr/>
        <p:txBody>
          <a:bodyPr/>
          <a:lstStyle/>
          <a:p>
            <a:fld id="{EF12B4CC-3295-41E7-9E85-7CBC398B900F}" type="slidenum">
              <a:rPr lang="es-ES" altLang="es-MX"/>
              <a:pPr/>
              <a:t>36</a:t>
            </a:fld>
            <a:endParaRPr lang="es-ES" altLang="es-MX"/>
          </a:p>
        </p:txBody>
      </p:sp>
    </p:spTree>
    <p:extLst>
      <p:ext uri="{BB962C8B-B14F-4D97-AF65-F5344CB8AC3E}">
        <p14:creationId xmlns:p14="http://schemas.microsoft.com/office/powerpoint/2010/main" val="27884923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685800" y="457200"/>
            <a:ext cx="7772400" cy="990600"/>
          </a:xfrm>
          <a:ln>
            <a:solidFill>
              <a:srgbClr val="006600"/>
            </a:solidFill>
            <a:miter lim="800000"/>
            <a:headEnd/>
            <a:tailEnd/>
          </a:ln>
        </p:spPr>
        <p:txBody>
          <a:bodyPr/>
          <a:lstStyle/>
          <a:p>
            <a:r>
              <a:rPr lang="es-MX" altLang="es-MX" sz="2800" b="1">
                <a:effectLst>
                  <a:outerShdw blurRad="38100" dist="38100" dir="2700000" algn="tl">
                    <a:srgbClr val="000000"/>
                  </a:outerShdw>
                </a:effectLst>
                <a:latin typeface="Arial" charset="0"/>
              </a:rPr>
              <a:t>Variables de proceso</a:t>
            </a:r>
            <a:br>
              <a:rPr lang="es-MX" altLang="es-MX" sz="2800" b="1">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Temperatura</a:t>
            </a:r>
            <a:endParaRPr lang="es-ES" altLang="es-MX" sz="2800" b="1">
              <a:solidFill>
                <a:srgbClr val="D05400"/>
              </a:solidFill>
              <a:effectLst>
                <a:outerShdw blurRad="38100" dist="38100" dir="2700000" algn="tl">
                  <a:srgbClr val="000000"/>
                </a:outerShdw>
              </a:effectLst>
              <a:latin typeface="Arial" charset="0"/>
            </a:endParaRPr>
          </a:p>
        </p:txBody>
      </p:sp>
      <p:sp>
        <p:nvSpPr>
          <p:cNvPr id="104451" name="Rectangle 3"/>
          <p:cNvSpPr>
            <a:spLocks noGrp="1" noChangeArrowheads="1"/>
          </p:cNvSpPr>
          <p:nvPr>
            <p:ph sz="half" idx="1"/>
          </p:nvPr>
        </p:nvSpPr>
        <p:spPr>
          <a:xfrm>
            <a:off x="685800" y="1676400"/>
            <a:ext cx="3581400" cy="4495800"/>
          </a:xfrm>
          <a:ln>
            <a:solidFill>
              <a:srgbClr val="006600"/>
            </a:solidFill>
            <a:miter lim="800000"/>
            <a:headEnd/>
            <a:tailEnd/>
          </a:ln>
        </p:spPr>
        <p:txBody>
          <a:bodyPr>
            <a:normAutofit/>
          </a:bodyPr>
          <a:lstStyle/>
          <a:p>
            <a:pPr marL="0" indent="0">
              <a:lnSpc>
                <a:spcPct val="90000"/>
              </a:lnSpc>
              <a:spcBef>
                <a:spcPct val="0"/>
              </a:spcBef>
              <a:buFontTx/>
              <a:buNone/>
            </a:pPr>
            <a:r>
              <a:rPr lang="es-MX" altLang="es-MX" sz="2400" b="1">
                <a:solidFill>
                  <a:schemeClr val="tx2"/>
                </a:solidFill>
                <a:effectLst>
                  <a:outerShdw blurRad="38100" dist="38100" dir="2700000" algn="tl">
                    <a:srgbClr val="000000"/>
                  </a:outerShdw>
                </a:effectLst>
                <a:latin typeface="Arial" charset="0"/>
              </a:rPr>
              <a:t>Escala en Grados Kelvin</a:t>
            </a:r>
            <a:r>
              <a:rPr lang="es-MX" altLang="es-MX" sz="2400" b="1">
                <a:effectLst>
                  <a:outerShdw blurRad="38100" dist="38100" dir="2700000" algn="tl">
                    <a:srgbClr val="000000"/>
                  </a:outerShdw>
                </a:effectLst>
                <a:latin typeface="Arial" charset="0"/>
              </a:rPr>
              <a:t>: </a:t>
            </a:r>
          </a:p>
          <a:p>
            <a:pPr marL="0" indent="0">
              <a:lnSpc>
                <a:spcPct val="95000"/>
              </a:lnSpc>
              <a:spcBef>
                <a:spcPct val="0"/>
              </a:spcBef>
              <a:buFontTx/>
              <a:buNone/>
            </a:pPr>
            <a:r>
              <a:rPr lang="es-MX" altLang="es-MX" sz="2400" b="1">
                <a:latin typeface="Arial" charset="0"/>
              </a:rPr>
              <a:t>Es una escala absoluta en la que el cero corresponde a la temperatura más baja posible en el universo (- 273°C). Usa divisiones en grados centígrados.</a:t>
            </a:r>
          </a:p>
          <a:p>
            <a:pPr marL="0" indent="0">
              <a:lnSpc>
                <a:spcPct val="90000"/>
              </a:lnSpc>
              <a:buFontTx/>
              <a:buNone/>
            </a:pPr>
            <a:endParaRPr lang="es-ES" altLang="es-MX" sz="2400" b="1">
              <a:latin typeface="Arial" charset="0"/>
              <a:cs typeface="Courier New" pitchFamily="49" charset="0"/>
            </a:endParaRPr>
          </a:p>
          <a:p>
            <a:pPr marL="0" indent="0" algn="ctr">
              <a:lnSpc>
                <a:spcPct val="90000"/>
              </a:lnSpc>
              <a:buFontTx/>
              <a:buNone/>
            </a:pPr>
            <a:r>
              <a:rPr lang="es-MX" altLang="es-MX" sz="2400" b="1">
                <a:solidFill>
                  <a:schemeClr val="tx2"/>
                </a:solidFill>
                <a:effectLst>
                  <a:outerShdw blurRad="38100" dist="38100" dir="2700000" algn="tl">
                    <a:srgbClr val="000000"/>
                  </a:outerShdw>
                </a:effectLst>
                <a:latin typeface="Arial" charset="0"/>
              </a:rPr>
              <a:t>°K = °C + 273</a:t>
            </a:r>
            <a:endParaRPr lang="es-ES" altLang="es-MX" sz="2400"/>
          </a:p>
        </p:txBody>
      </p:sp>
      <p:sp>
        <p:nvSpPr>
          <p:cNvPr id="104452" name="Rectangle 4"/>
          <p:cNvSpPr>
            <a:spLocks noGrp="1" noChangeArrowheads="1"/>
          </p:cNvSpPr>
          <p:nvPr>
            <p:ph sz="half" idx="2"/>
          </p:nvPr>
        </p:nvSpPr>
        <p:spPr>
          <a:xfrm>
            <a:off x="4343400" y="1676400"/>
            <a:ext cx="4343400" cy="4495800"/>
          </a:xfrm>
          <a:ln>
            <a:solidFill>
              <a:srgbClr val="006600"/>
            </a:solidFill>
            <a:miter lim="800000"/>
            <a:headEnd/>
            <a:tailEnd/>
          </a:ln>
        </p:spPr>
        <p:txBody>
          <a:bodyPr>
            <a:normAutofit/>
          </a:bodyPr>
          <a:lstStyle/>
          <a:p>
            <a:pPr marL="0" indent="0">
              <a:lnSpc>
                <a:spcPct val="95000"/>
              </a:lnSpc>
              <a:spcBef>
                <a:spcPct val="10000"/>
              </a:spcBef>
              <a:buFontTx/>
              <a:buNone/>
            </a:pPr>
            <a:r>
              <a:rPr lang="es-MX" altLang="es-MX" sz="2400" b="1">
                <a:solidFill>
                  <a:schemeClr val="tx2"/>
                </a:solidFill>
                <a:effectLst>
                  <a:outerShdw blurRad="38100" dist="38100" dir="2700000" algn="tl">
                    <a:srgbClr val="000000"/>
                  </a:outerShdw>
                </a:effectLst>
                <a:latin typeface="Arial" charset="0"/>
              </a:rPr>
              <a:t>Escala en Grados Rankine:</a:t>
            </a:r>
            <a:r>
              <a:rPr lang="es-MX" altLang="es-MX" sz="2400" b="1">
                <a:effectLst>
                  <a:outerShdw blurRad="38100" dist="38100" dir="2700000" algn="tl">
                    <a:srgbClr val="000000"/>
                  </a:outerShdw>
                </a:effectLst>
                <a:latin typeface="Arial" charset="0"/>
              </a:rPr>
              <a:t> </a:t>
            </a:r>
            <a:r>
              <a:rPr lang="es-MX" altLang="es-MX" sz="2400" b="1">
                <a:latin typeface="Arial" charset="0"/>
              </a:rPr>
              <a:t>Es una escala absoluta. El cero corresponde a la temperatura más baja posible  (- 460°F). Cada división corresponde a un grado Fahrenheit</a:t>
            </a:r>
            <a:r>
              <a:rPr lang="es-MX" altLang="es-MX" sz="2400" b="1">
                <a:solidFill>
                  <a:schemeClr val="tx2"/>
                </a:solidFill>
                <a:latin typeface="Arial" charset="0"/>
              </a:rPr>
              <a:t>.</a:t>
            </a:r>
            <a:endParaRPr lang="es-ES" altLang="es-MX" sz="2400" b="1">
              <a:solidFill>
                <a:schemeClr val="tx2"/>
              </a:solidFill>
              <a:latin typeface="Arial" charset="0"/>
              <a:cs typeface="Courier New" pitchFamily="49" charset="0"/>
            </a:endParaRPr>
          </a:p>
          <a:p>
            <a:pPr marL="0" indent="0" algn="ctr">
              <a:lnSpc>
                <a:spcPct val="95000"/>
              </a:lnSpc>
              <a:spcBef>
                <a:spcPct val="10000"/>
              </a:spcBef>
              <a:buFontTx/>
              <a:buNone/>
            </a:pPr>
            <a:r>
              <a:rPr lang="es-MX" altLang="es-MX" sz="2400" b="1">
                <a:solidFill>
                  <a:schemeClr val="tx2"/>
                </a:solidFill>
                <a:effectLst>
                  <a:outerShdw blurRad="38100" dist="38100" dir="2700000" algn="tl">
                    <a:srgbClr val="000000"/>
                  </a:outerShdw>
                </a:effectLst>
                <a:latin typeface="Arial" charset="0"/>
              </a:rPr>
              <a:t>°R = °F + 460</a:t>
            </a: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a:lnSpc>
                <a:spcPct val="95000"/>
              </a:lnSpc>
              <a:spcBef>
                <a:spcPct val="10000"/>
              </a:spcBef>
              <a:buFontTx/>
              <a:buNone/>
            </a:pPr>
            <a:r>
              <a:rPr lang="es-MX" altLang="es-MX" sz="2400" b="1">
                <a:latin typeface="Arial" charset="0"/>
              </a:rPr>
              <a:t>Para diferencias de temperaturas</a:t>
            </a:r>
            <a:endParaRPr lang="es-ES" altLang="es-MX" sz="2400" b="1">
              <a:latin typeface="Arial" charset="0"/>
              <a:cs typeface="Courier New" pitchFamily="49" charset="0"/>
            </a:endParaRPr>
          </a:p>
          <a:p>
            <a:pPr marL="0" indent="0" algn="ctr">
              <a:lnSpc>
                <a:spcPct val="90000"/>
              </a:lnSpc>
              <a:buFontTx/>
              <a:buNone/>
            </a:pPr>
            <a:r>
              <a:rPr lang="es-MX" altLang="es-MX" sz="2400" b="1">
                <a:solidFill>
                  <a:schemeClr val="tx2"/>
                </a:solidFill>
                <a:latin typeface="Arial" charset="0"/>
              </a:rPr>
              <a:t> </a:t>
            </a:r>
            <a:r>
              <a:rPr lang="es-MX" altLang="es-MX" sz="2400" b="1">
                <a:solidFill>
                  <a:schemeClr val="tx2"/>
                </a:solidFill>
                <a:effectLst>
                  <a:outerShdw blurRad="38100" dist="38100" dir="2700000" algn="tl">
                    <a:srgbClr val="000000"/>
                  </a:outerShdw>
                </a:effectLst>
                <a:latin typeface="Arial" charset="0"/>
              </a:rPr>
              <a:t>Δ°C = Δ°K           Δ°F = Δ°R</a:t>
            </a:r>
            <a:endParaRPr lang="es-ES" altLang="es-MX" sz="2400" b="1">
              <a:solidFill>
                <a:schemeClr val="tx2"/>
              </a:solidFill>
              <a:effectLst>
                <a:outerShdw blurRad="38100" dist="38100" dir="2700000" algn="tl">
                  <a:srgbClr val="000000"/>
                </a:outerShdw>
              </a:effectLst>
              <a:latin typeface="Arial" charset="0"/>
              <a:cs typeface="Courier New" pitchFamily="49" charset="0"/>
            </a:endParaRPr>
          </a:p>
          <a:p>
            <a:pPr marL="0" indent="0" algn="ctr">
              <a:lnSpc>
                <a:spcPct val="90000"/>
              </a:lnSpc>
              <a:buFontTx/>
              <a:buNone/>
            </a:pPr>
            <a:r>
              <a:rPr lang="es-MX" altLang="es-MX" sz="2400" b="1">
                <a:solidFill>
                  <a:schemeClr val="tx2"/>
                </a:solidFill>
                <a:effectLst>
                  <a:outerShdw blurRad="38100" dist="38100" dir="2700000" algn="tl">
                    <a:srgbClr val="000000"/>
                  </a:outerShdw>
                </a:effectLst>
                <a:latin typeface="Arial" charset="0"/>
              </a:rPr>
              <a:t>Δ°C / Δ°F = Δ°K / Δ°R = 1.8</a:t>
            </a:r>
            <a:endParaRPr lang="es-ES" altLang="es-MX" sz="2400"/>
          </a:p>
        </p:txBody>
      </p:sp>
      <p:sp>
        <p:nvSpPr>
          <p:cNvPr id="5" name="6 Marcador de número de diapositiva"/>
          <p:cNvSpPr>
            <a:spLocks noGrp="1"/>
          </p:cNvSpPr>
          <p:nvPr>
            <p:ph type="sldNum" sz="quarter" idx="12"/>
          </p:nvPr>
        </p:nvSpPr>
        <p:spPr/>
        <p:txBody>
          <a:bodyPr/>
          <a:lstStyle/>
          <a:p>
            <a:fld id="{B5B05456-0EED-4F87-BC35-0B8B49E280BB}" type="slidenum">
              <a:rPr lang="es-ES" altLang="es-MX"/>
              <a:pPr/>
              <a:t>37</a:t>
            </a:fld>
            <a:endParaRPr lang="es-ES" altLang="es-MX"/>
          </a:p>
        </p:txBody>
      </p:sp>
    </p:spTree>
    <p:extLst>
      <p:ext uri="{BB962C8B-B14F-4D97-AF65-F5344CB8AC3E}">
        <p14:creationId xmlns:p14="http://schemas.microsoft.com/office/powerpoint/2010/main" val="34114425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1066800"/>
            <a:ext cx="7772400" cy="1219200"/>
          </a:xfrm>
        </p:spPr>
        <p:txBody>
          <a:bodyPr>
            <a:normAutofit fontScale="90000"/>
          </a:bodyPr>
          <a:lstStyle/>
          <a:p>
            <a:pPr marL="685800" indent="-685800"/>
            <a:r>
              <a:rPr lang="es-MX" altLang="es-MX" b="1" dirty="0" smtClean="0">
                <a:effectLst>
                  <a:outerShdw blurRad="38100" dist="38100" dir="2700000" algn="tl">
                    <a:srgbClr val="000000"/>
                  </a:outerShdw>
                </a:effectLst>
                <a:latin typeface="Arial" charset="0"/>
              </a:rPr>
              <a:t>Fundamentos </a:t>
            </a:r>
            <a:r>
              <a:rPr lang="es-MX" altLang="es-MX" b="1" dirty="0">
                <a:effectLst>
                  <a:outerShdw blurRad="38100" dist="38100" dir="2700000" algn="tl">
                    <a:srgbClr val="000000"/>
                  </a:outerShdw>
                </a:effectLst>
                <a:latin typeface="Arial" charset="0"/>
              </a:rPr>
              <a:t>de los balances de materia y energía</a:t>
            </a:r>
            <a:endParaRPr lang="es-ES" altLang="es-MX" b="1" dirty="0">
              <a:effectLst>
                <a:outerShdw blurRad="38100" dist="38100" dir="2700000" algn="tl">
                  <a:srgbClr val="000000"/>
                </a:outerShdw>
              </a:effectLst>
              <a:latin typeface="Arial" charset="0"/>
            </a:endParaRPr>
          </a:p>
        </p:txBody>
      </p:sp>
      <p:sp>
        <p:nvSpPr>
          <p:cNvPr id="45059" name="Rectangle 3"/>
          <p:cNvSpPr>
            <a:spLocks noGrp="1" noChangeArrowheads="1"/>
          </p:cNvSpPr>
          <p:nvPr>
            <p:ph idx="1"/>
          </p:nvPr>
        </p:nvSpPr>
        <p:spPr>
          <a:xfrm>
            <a:off x="685800" y="2960688"/>
            <a:ext cx="7772400" cy="3276600"/>
          </a:xfrm>
        </p:spPr>
        <p:txBody>
          <a:bodyPr/>
          <a:lstStyle/>
          <a:p>
            <a:pPr marL="609600" indent="-609600">
              <a:buFont typeface="Wingdings" pitchFamily="2" charset="2"/>
              <a:buChar char="Ø"/>
            </a:pPr>
            <a:r>
              <a:rPr lang="es-MX" altLang="es-MX" b="1">
                <a:latin typeface="Arial" charset="0"/>
              </a:rPr>
              <a:t>Ecuación General de balance</a:t>
            </a:r>
          </a:p>
          <a:p>
            <a:pPr marL="609600" indent="-609600">
              <a:buFont typeface="Wingdings" pitchFamily="2" charset="2"/>
              <a:buChar char="Ø"/>
            </a:pPr>
            <a:r>
              <a:rPr lang="es-MX" altLang="es-MX" b="1">
                <a:latin typeface="Arial" charset="0"/>
              </a:rPr>
              <a:t>Diagramas de flujo</a:t>
            </a:r>
          </a:p>
          <a:p>
            <a:pPr marL="609600" indent="-609600">
              <a:buFont typeface="Wingdings" pitchFamily="2" charset="2"/>
              <a:buChar char="Ø"/>
            </a:pPr>
            <a:r>
              <a:rPr lang="es-MX" altLang="es-MX" b="1">
                <a:latin typeface="Arial" charset="0"/>
              </a:rPr>
              <a:t>Unidades de proceso y corrientes</a:t>
            </a:r>
          </a:p>
          <a:p>
            <a:pPr marL="609600" indent="-609600">
              <a:buFont typeface="Wingdings" pitchFamily="2" charset="2"/>
              <a:buChar char="Ø"/>
            </a:pPr>
            <a:endParaRPr lang="es-MX" altLang="es-MX" b="1">
              <a:latin typeface="Arial" charset="0"/>
            </a:endParaRPr>
          </a:p>
        </p:txBody>
      </p:sp>
      <p:sp>
        <p:nvSpPr>
          <p:cNvPr id="4" name="5 Marcador de número de diapositiva"/>
          <p:cNvSpPr>
            <a:spLocks noGrp="1"/>
          </p:cNvSpPr>
          <p:nvPr>
            <p:ph type="sldNum" sz="quarter" idx="12"/>
          </p:nvPr>
        </p:nvSpPr>
        <p:spPr/>
        <p:txBody>
          <a:bodyPr/>
          <a:lstStyle/>
          <a:p>
            <a:fld id="{1D9DD444-5D91-47DF-8F35-70FD40D9808C}" type="slidenum">
              <a:rPr lang="es-ES" altLang="es-MX"/>
              <a:pPr/>
              <a:t>38</a:t>
            </a:fld>
            <a:endParaRPr lang="es-ES" altLang="es-MX"/>
          </a:p>
        </p:txBody>
      </p:sp>
    </p:spTree>
    <p:extLst>
      <p:ext uri="{BB962C8B-B14F-4D97-AF65-F5344CB8AC3E}">
        <p14:creationId xmlns:p14="http://schemas.microsoft.com/office/powerpoint/2010/main" val="29039378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685800"/>
            <a:ext cx="7772400" cy="990600"/>
          </a:xfrm>
          <a:ln>
            <a:solidFill>
              <a:srgbClr val="008000"/>
            </a:solidFill>
            <a:miter lim="800000"/>
            <a:headEnd/>
            <a:tailEnd/>
          </a:ln>
        </p:spPr>
        <p:txBody>
          <a:bodyPr/>
          <a:lstStyle/>
          <a:p>
            <a:pPr marL="685800" indent="-685800"/>
            <a:r>
              <a:rPr lang="es-MX" altLang="es-MX" sz="2800" b="1" dirty="0" smtClean="0">
                <a:effectLst>
                  <a:outerShdw blurRad="38100" dist="38100" dir="2700000" algn="tl">
                    <a:srgbClr val="000000"/>
                  </a:outerShdw>
                </a:effectLst>
                <a:latin typeface="Arial" charset="0"/>
              </a:rPr>
              <a:t>Fundamentos </a:t>
            </a:r>
            <a:r>
              <a:rPr lang="es-MX" altLang="es-MX" sz="2800" b="1" dirty="0">
                <a:effectLst>
                  <a:outerShdw blurRad="38100" dist="38100" dir="2700000" algn="tl">
                    <a:srgbClr val="000000"/>
                  </a:outerShdw>
                </a:effectLst>
                <a:latin typeface="Arial" charset="0"/>
              </a:rPr>
              <a:t>de los balances de materia y energía</a:t>
            </a:r>
            <a:endParaRPr lang="es-ES" altLang="es-MX" sz="2800" b="1" dirty="0">
              <a:effectLst>
                <a:outerShdw blurRad="38100" dist="38100" dir="2700000" algn="tl">
                  <a:srgbClr val="000000"/>
                </a:outerShdw>
              </a:effectLst>
              <a:latin typeface="Arial" charset="0"/>
            </a:endParaRPr>
          </a:p>
        </p:txBody>
      </p:sp>
      <p:sp>
        <p:nvSpPr>
          <p:cNvPr id="46083" name="Rectangle 3"/>
          <p:cNvSpPr>
            <a:spLocks noGrp="1" noChangeArrowheads="1"/>
          </p:cNvSpPr>
          <p:nvPr>
            <p:ph idx="1"/>
          </p:nvPr>
        </p:nvSpPr>
        <p:spPr>
          <a:xfrm>
            <a:off x="685800" y="2057400"/>
            <a:ext cx="7772400" cy="3886200"/>
          </a:xfrm>
          <a:ln>
            <a:solidFill>
              <a:srgbClr val="008000"/>
            </a:solidFill>
            <a:miter lim="800000"/>
            <a:headEnd/>
            <a:tailEnd/>
          </a:ln>
        </p:spPr>
        <p:txBody>
          <a:bodyPr>
            <a:normAutofit/>
          </a:bodyPr>
          <a:lstStyle/>
          <a:p>
            <a:pPr marL="0" indent="0" defTabSz="385763">
              <a:buFont typeface="Wingdings" pitchFamily="2" charset="2"/>
              <a:buNone/>
            </a:pPr>
            <a:r>
              <a:rPr lang="es-MX" altLang="es-MX" sz="2400" b="1">
                <a:solidFill>
                  <a:schemeClr val="tx2"/>
                </a:solidFill>
                <a:effectLst>
                  <a:outerShdw blurRad="38100" dist="38100" dir="2700000" algn="tl">
                    <a:srgbClr val="000000"/>
                  </a:outerShdw>
                </a:effectLst>
                <a:latin typeface="Arial" charset="0"/>
              </a:rPr>
              <a:t>Balance de materia y energía</a:t>
            </a:r>
            <a:r>
              <a:rPr lang="es-MX" altLang="es-MX" sz="2400" b="1">
                <a:latin typeface="Arial" charset="0"/>
              </a:rPr>
              <a:t>:</a:t>
            </a:r>
          </a:p>
          <a:p>
            <a:pPr marL="0" indent="0" defTabSz="385763">
              <a:buFont typeface="Wingdings" pitchFamily="2" charset="2"/>
              <a:buNone/>
            </a:pPr>
            <a:r>
              <a:rPr lang="es-MX" altLang="es-MX" sz="2400" b="1">
                <a:latin typeface="Arial" charset="0"/>
              </a:rPr>
              <a:t>Es la determinación cualitativa y cuantitativa de los requerimientos de materiales y energía involucrados en un proceso industrial.</a:t>
            </a:r>
          </a:p>
          <a:p>
            <a:pPr marL="0" indent="0" defTabSz="385763">
              <a:buFont typeface="Wingdings" pitchFamily="2" charset="2"/>
              <a:buNone/>
            </a:pPr>
            <a:endParaRPr lang="es-MX" altLang="es-MX" sz="2400" b="1">
              <a:latin typeface="Arial" charset="0"/>
            </a:endParaRPr>
          </a:p>
          <a:p>
            <a:pPr marL="0" indent="0" defTabSz="385763">
              <a:buFont typeface="Wingdings" pitchFamily="2" charset="2"/>
              <a:buNone/>
            </a:pPr>
            <a:r>
              <a:rPr lang="es-MX" altLang="es-MX" sz="2400" b="1">
                <a:latin typeface="Arial" charset="0"/>
              </a:rPr>
              <a:t>Ley de conservación:</a:t>
            </a:r>
          </a:p>
          <a:p>
            <a:pPr marL="0" indent="0" defTabSz="385763">
              <a:buClr>
                <a:srgbClr val="CC6600"/>
              </a:buClr>
              <a:buFont typeface="Wingdings" pitchFamily="2" charset="2"/>
              <a:buChar char="Ø"/>
            </a:pPr>
            <a:r>
              <a:rPr lang="es-MX" altLang="es-MX" sz="2400" b="1">
                <a:latin typeface="Arial" charset="0"/>
              </a:rPr>
              <a:t>  La masa (energía) ni se crea ni se destruye</a:t>
            </a:r>
          </a:p>
          <a:p>
            <a:pPr marL="0" indent="0" defTabSz="385763">
              <a:buClr>
                <a:srgbClr val="CC6600"/>
              </a:buClr>
              <a:buFont typeface="Wingdings" pitchFamily="2" charset="2"/>
              <a:buChar char="Ø"/>
            </a:pPr>
            <a:r>
              <a:rPr lang="es-MX" altLang="es-MX" sz="2400" b="1">
                <a:latin typeface="Arial" charset="0"/>
              </a:rPr>
              <a:t>  La masa (energía) de un sistema aislado es    	constante</a:t>
            </a:r>
            <a:endParaRPr lang="es-ES" altLang="es-MX" sz="2400" b="1">
              <a:latin typeface="Arial" charset="0"/>
            </a:endParaRPr>
          </a:p>
        </p:txBody>
      </p:sp>
      <p:sp>
        <p:nvSpPr>
          <p:cNvPr id="4" name="5 Marcador de número de diapositiva"/>
          <p:cNvSpPr>
            <a:spLocks noGrp="1"/>
          </p:cNvSpPr>
          <p:nvPr>
            <p:ph type="sldNum" sz="quarter" idx="12"/>
          </p:nvPr>
        </p:nvSpPr>
        <p:spPr/>
        <p:txBody>
          <a:bodyPr/>
          <a:lstStyle/>
          <a:p>
            <a:fld id="{D465B0D0-06EF-4EEB-9231-3CB689329414}" type="slidenum">
              <a:rPr lang="es-ES" altLang="es-MX"/>
              <a:pPr/>
              <a:t>39</a:t>
            </a:fld>
            <a:endParaRPr lang="es-ES" altLang="es-MX"/>
          </a:p>
        </p:txBody>
      </p:sp>
    </p:spTree>
    <p:extLst>
      <p:ext uri="{BB962C8B-B14F-4D97-AF65-F5344CB8AC3E}">
        <p14:creationId xmlns:p14="http://schemas.microsoft.com/office/powerpoint/2010/main" val="1574032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304800"/>
            <a:ext cx="7772400" cy="914400"/>
          </a:xfrm>
        </p:spPr>
        <p:txBody>
          <a:bodyPr>
            <a:normAutofit/>
          </a:bodyPr>
          <a:lstStyle/>
          <a:p>
            <a:r>
              <a:rPr lang="es-MX" altLang="es-MX" dirty="0"/>
              <a:t>Contenido</a:t>
            </a:r>
            <a:endParaRPr lang="es-ES" altLang="es-MX" dirty="0"/>
          </a:p>
        </p:txBody>
      </p:sp>
      <p:sp>
        <p:nvSpPr>
          <p:cNvPr id="56323" name="Rectangle 3"/>
          <p:cNvSpPr>
            <a:spLocks noGrp="1" noChangeArrowheads="1"/>
          </p:cNvSpPr>
          <p:nvPr>
            <p:ph sz="half" idx="1"/>
          </p:nvPr>
        </p:nvSpPr>
        <p:spPr>
          <a:xfrm>
            <a:off x="468313" y="1268413"/>
            <a:ext cx="4608512" cy="5184775"/>
          </a:xfrm>
          <a:ln>
            <a:solidFill>
              <a:schemeClr val="accent1"/>
            </a:solidFill>
            <a:miter lim="800000"/>
            <a:headEnd/>
            <a:tailEnd/>
          </a:ln>
        </p:spPr>
        <p:txBody>
          <a:bodyPr>
            <a:normAutofit lnSpcReduction="10000"/>
          </a:bodyPr>
          <a:lstStyle/>
          <a:p>
            <a:pPr marL="365125" indent="-365125" defTabSz="723900">
              <a:lnSpc>
                <a:spcPct val="95000"/>
              </a:lnSpc>
              <a:spcBef>
                <a:spcPct val="0"/>
              </a:spcBef>
              <a:buClr>
                <a:srgbClr val="CC3300"/>
              </a:buClr>
              <a:buFontTx/>
              <a:buAutoNum type="arabicPeriod"/>
            </a:pPr>
            <a:r>
              <a:rPr lang="es-MX" altLang="es-MX" sz="2200" b="1">
                <a:latin typeface="Arial" charset="0"/>
              </a:rPr>
              <a:t>Introducción a los cálculos en ingeniería química</a:t>
            </a:r>
          </a:p>
          <a:p>
            <a:pPr marL="365125" indent="-365125" defTabSz="723900">
              <a:lnSpc>
                <a:spcPct val="95000"/>
              </a:lnSpc>
              <a:spcBef>
                <a:spcPct val="0"/>
              </a:spcBef>
              <a:buClr>
                <a:srgbClr val="CC3300"/>
              </a:buClr>
              <a:buFontTx/>
              <a:buNone/>
            </a:pPr>
            <a:r>
              <a:rPr lang="es-MX" altLang="es-MX" sz="2200" b="1">
                <a:latin typeface="Arial" charset="0"/>
              </a:rPr>
              <a:t>	</a:t>
            </a:r>
            <a:r>
              <a:rPr lang="es-MX" altLang="es-MX" sz="2200" b="1">
                <a:solidFill>
                  <a:schemeClr val="accent1"/>
                </a:solidFill>
                <a:latin typeface="Arial" charset="0"/>
                <a:sym typeface="Symbol" pitchFamily="18" charset="2"/>
              </a:rPr>
              <a:t>   </a:t>
            </a:r>
            <a:r>
              <a:rPr lang="es-MX" altLang="es-MX" sz="2200" b="1">
                <a:latin typeface="Arial" charset="0"/>
                <a:sym typeface="Symbol" pitchFamily="18" charset="2"/>
              </a:rPr>
              <a:t>Clasificación de los    	sistemas</a:t>
            </a:r>
            <a:r>
              <a:rPr lang="es-MX" altLang="es-MX" sz="2200" b="1">
                <a:solidFill>
                  <a:schemeClr val="accent1"/>
                </a:solidFill>
                <a:latin typeface="Arial" charset="0"/>
                <a:sym typeface="Symbol" pitchFamily="18" charset="2"/>
              </a:rPr>
              <a:t> </a:t>
            </a:r>
          </a:p>
          <a:p>
            <a:pPr marL="365125" indent="-365125" defTabSz="723900">
              <a:lnSpc>
                <a:spcPct val="95000"/>
              </a:lnSpc>
              <a:spcBef>
                <a:spcPct val="0"/>
              </a:spcBef>
              <a:buClr>
                <a:srgbClr val="CC3300"/>
              </a:buClr>
              <a:buFontTx/>
              <a:buNone/>
            </a:pPr>
            <a:r>
              <a:rPr lang="es-MX" altLang="es-MX" sz="2200" b="1">
                <a:solidFill>
                  <a:schemeClr val="accent1"/>
                </a:solidFill>
                <a:latin typeface="Arial" charset="0"/>
                <a:sym typeface="Symbol" pitchFamily="18" charset="2"/>
              </a:rPr>
              <a:t>	 	</a:t>
            </a:r>
            <a:r>
              <a:rPr lang="es-MX" altLang="es-MX" sz="2200" b="1">
                <a:latin typeface="Arial" charset="0"/>
              </a:rPr>
              <a:t>Sistemas de unidades</a:t>
            </a:r>
          </a:p>
          <a:p>
            <a:pPr marL="365125" indent="-365125" defTabSz="723900">
              <a:lnSpc>
                <a:spcPct val="95000"/>
              </a:lnSpc>
              <a:spcBef>
                <a:spcPct val="0"/>
              </a:spcBef>
              <a:buClr>
                <a:srgbClr val="CC3300"/>
              </a:buClr>
              <a:buFontTx/>
              <a:buAutoNum type="arabicPeriod" startAt="2"/>
            </a:pPr>
            <a:r>
              <a:rPr lang="es-MX" altLang="es-MX" sz="2200" b="1">
                <a:latin typeface="Arial" charset="0"/>
              </a:rPr>
              <a:t>Procesos y variables de proceso</a:t>
            </a:r>
          </a:p>
          <a:p>
            <a:pPr marL="365125" indent="-365125" defTabSz="723900">
              <a:lnSpc>
                <a:spcPct val="95000"/>
              </a:lnSpc>
              <a:spcBef>
                <a:spcPct val="0"/>
              </a:spcBef>
              <a:buClr>
                <a:srgbClr val="CC3300"/>
              </a:buClr>
              <a:buFontTx/>
              <a:buNone/>
            </a:pPr>
            <a:r>
              <a:rPr lang="es-MX" altLang="es-MX" sz="2200" b="1">
                <a:latin typeface="Arial" charset="0"/>
              </a:rPr>
              <a:t>	</a:t>
            </a:r>
            <a:r>
              <a:rPr lang="es-MX" altLang="es-MX" sz="2200" b="1">
                <a:solidFill>
                  <a:schemeClr val="accent1"/>
                </a:solidFill>
                <a:latin typeface="Arial" charset="0"/>
                <a:sym typeface="Symbol" pitchFamily="18" charset="2"/>
              </a:rPr>
              <a:t></a:t>
            </a:r>
            <a:r>
              <a:rPr lang="es-MX" altLang="es-MX" sz="2200" b="1">
                <a:latin typeface="Arial" charset="0"/>
              </a:rPr>
              <a:t>   Clasificación de los 	procesos	</a:t>
            </a:r>
            <a:r>
              <a:rPr lang="es-MX" altLang="es-MX" sz="2200" b="1">
                <a:solidFill>
                  <a:schemeClr val="accent1"/>
                </a:solidFill>
                <a:latin typeface="Arial" charset="0"/>
                <a:sym typeface="Symbol" pitchFamily="18" charset="2"/>
              </a:rPr>
              <a:t>	</a:t>
            </a:r>
          </a:p>
          <a:p>
            <a:pPr marL="365125" indent="-365125" defTabSz="723900">
              <a:lnSpc>
                <a:spcPct val="95000"/>
              </a:lnSpc>
              <a:spcBef>
                <a:spcPct val="0"/>
              </a:spcBef>
              <a:buClr>
                <a:srgbClr val="CC3300"/>
              </a:buClr>
              <a:buFontTx/>
              <a:buNone/>
            </a:pPr>
            <a:r>
              <a:rPr lang="es-MX" altLang="es-MX" sz="2200" b="1">
                <a:solidFill>
                  <a:schemeClr val="accent1"/>
                </a:solidFill>
                <a:latin typeface="Arial" charset="0"/>
                <a:sym typeface="Symbol" pitchFamily="18" charset="2"/>
              </a:rPr>
              <a:t>	   </a:t>
            </a:r>
            <a:r>
              <a:rPr lang="es-MX" altLang="es-MX" sz="2200" b="1">
                <a:latin typeface="Arial" charset="0"/>
                <a:sym typeface="Symbol" pitchFamily="18" charset="2"/>
              </a:rPr>
              <a:t>Variables de proceso</a:t>
            </a:r>
            <a:endParaRPr lang="es-MX" altLang="es-MX" sz="2200" b="1">
              <a:latin typeface="Arial" charset="0"/>
            </a:endParaRPr>
          </a:p>
          <a:p>
            <a:pPr marL="365125" indent="-365125" defTabSz="723900">
              <a:lnSpc>
                <a:spcPct val="95000"/>
              </a:lnSpc>
              <a:spcBef>
                <a:spcPct val="0"/>
              </a:spcBef>
              <a:buClr>
                <a:srgbClr val="CC3300"/>
              </a:buClr>
              <a:buFontTx/>
              <a:buNone/>
            </a:pPr>
            <a:r>
              <a:rPr lang="es-MX" altLang="es-MX" sz="2200" b="1">
                <a:latin typeface="Arial" charset="0"/>
              </a:rPr>
              <a:t>	</a:t>
            </a:r>
            <a:r>
              <a:rPr lang="es-MX" altLang="es-MX" sz="2200" b="1">
                <a:solidFill>
                  <a:schemeClr val="accent1"/>
                </a:solidFill>
                <a:latin typeface="Arial" charset="0"/>
                <a:sym typeface="Symbol" pitchFamily="18" charset="2"/>
              </a:rPr>
              <a:t> 	</a:t>
            </a:r>
            <a:r>
              <a:rPr lang="es-MX" altLang="es-MX" sz="2200" b="1">
                <a:solidFill>
                  <a:schemeClr val="accent1"/>
                </a:solidFill>
                <a:latin typeface="Arial Narrow" pitchFamily="34" charset="0"/>
                <a:sym typeface="Symbol" pitchFamily="18" charset="2"/>
              </a:rPr>
              <a:t>• </a:t>
            </a:r>
            <a:r>
              <a:rPr lang="es-MX" altLang="es-MX" sz="2200" b="1">
                <a:latin typeface="Arial" charset="0"/>
              </a:rPr>
              <a:t>Masa y volumen</a:t>
            </a:r>
          </a:p>
          <a:p>
            <a:pPr marL="365125" indent="-365125" defTabSz="723900">
              <a:lnSpc>
                <a:spcPct val="95000"/>
              </a:lnSpc>
              <a:spcBef>
                <a:spcPct val="0"/>
              </a:spcBef>
              <a:buClr>
                <a:srgbClr val="CC3300"/>
              </a:buClr>
              <a:buFontTx/>
              <a:buNone/>
            </a:pPr>
            <a:r>
              <a:rPr lang="es-MX" altLang="es-MX" sz="2200" b="1">
                <a:latin typeface="Arial" charset="0"/>
              </a:rPr>
              <a:t>	</a:t>
            </a:r>
            <a:r>
              <a:rPr lang="es-MX" altLang="es-MX" sz="2200" b="1">
                <a:solidFill>
                  <a:schemeClr val="accent1"/>
                </a:solidFill>
                <a:latin typeface="Arial" charset="0"/>
                <a:sym typeface="Symbol" pitchFamily="18" charset="2"/>
              </a:rPr>
              <a:t> 	</a:t>
            </a:r>
            <a:r>
              <a:rPr lang="es-MX" altLang="es-MX" sz="2200" b="1">
                <a:solidFill>
                  <a:schemeClr val="accent1"/>
                </a:solidFill>
                <a:latin typeface="Arial Narrow" pitchFamily="34" charset="0"/>
                <a:sym typeface="Symbol" pitchFamily="18" charset="2"/>
              </a:rPr>
              <a:t>• </a:t>
            </a:r>
            <a:r>
              <a:rPr lang="es-MX" altLang="es-MX" sz="2200" b="1">
                <a:latin typeface="Arial" charset="0"/>
              </a:rPr>
              <a:t>Gasto másico, molar y 	  	  volumétrico</a:t>
            </a:r>
          </a:p>
          <a:p>
            <a:pPr marL="365125" indent="-365125" defTabSz="723900">
              <a:lnSpc>
                <a:spcPct val="95000"/>
              </a:lnSpc>
              <a:spcBef>
                <a:spcPct val="0"/>
              </a:spcBef>
              <a:buClr>
                <a:srgbClr val="CC3300"/>
              </a:buClr>
              <a:buFontTx/>
              <a:buNone/>
            </a:pPr>
            <a:r>
              <a:rPr lang="es-MX" altLang="es-MX" sz="2200" b="1">
                <a:latin typeface="Arial" charset="0"/>
              </a:rPr>
              <a:t>	</a:t>
            </a:r>
            <a:r>
              <a:rPr lang="es-MX" altLang="es-MX" sz="2200" b="1">
                <a:solidFill>
                  <a:schemeClr val="accent1"/>
                </a:solidFill>
                <a:latin typeface="Arial" charset="0"/>
                <a:sym typeface="Symbol" pitchFamily="18" charset="2"/>
              </a:rPr>
              <a:t> 	</a:t>
            </a:r>
            <a:r>
              <a:rPr lang="es-MX" altLang="es-MX" sz="2200" b="1">
                <a:solidFill>
                  <a:schemeClr val="accent1"/>
                </a:solidFill>
                <a:latin typeface="Arial Narrow" pitchFamily="34" charset="0"/>
                <a:sym typeface="Symbol" pitchFamily="18" charset="2"/>
              </a:rPr>
              <a:t>• </a:t>
            </a:r>
            <a:r>
              <a:rPr lang="es-MX" altLang="es-MX" sz="2200" b="1">
                <a:latin typeface="Arial" charset="0"/>
              </a:rPr>
              <a:t>Composición química</a:t>
            </a:r>
          </a:p>
          <a:p>
            <a:pPr marL="365125" indent="-365125" defTabSz="723900">
              <a:lnSpc>
                <a:spcPct val="95000"/>
              </a:lnSpc>
              <a:spcBef>
                <a:spcPct val="0"/>
              </a:spcBef>
              <a:buClr>
                <a:srgbClr val="CC3300"/>
              </a:buClr>
              <a:buFontTx/>
              <a:buNone/>
            </a:pPr>
            <a:r>
              <a:rPr lang="es-MX" altLang="es-MX" sz="2200" b="1">
                <a:latin typeface="Arial" charset="0"/>
              </a:rPr>
              <a:t>		</a:t>
            </a:r>
            <a:r>
              <a:rPr lang="es-MX" altLang="es-MX" sz="2200" b="1">
                <a:solidFill>
                  <a:schemeClr val="accent1"/>
                </a:solidFill>
                <a:latin typeface="Arial Narrow" pitchFamily="34" charset="0"/>
                <a:sym typeface="Symbol" pitchFamily="18" charset="2"/>
              </a:rPr>
              <a:t>• </a:t>
            </a:r>
            <a:r>
              <a:rPr lang="es-MX" altLang="es-MX" sz="2200" b="1">
                <a:latin typeface="Arial" charset="0"/>
              </a:rPr>
              <a:t>Presión </a:t>
            </a:r>
          </a:p>
          <a:p>
            <a:pPr marL="365125" indent="-365125" defTabSz="723900">
              <a:lnSpc>
                <a:spcPct val="95000"/>
              </a:lnSpc>
              <a:spcBef>
                <a:spcPct val="0"/>
              </a:spcBef>
              <a:buClr>
                <a:srgbClr val="CC3300"/>
              </a:buClr>
              <a:buFontTx/>
              <a:buNone/>
            </a:pPr>
            <a:r>
              <a:rPr lang="es-MX" altLang="es-MX" sz="2200" b="1">
                <a:latin typeface="Arial" charset="0"/>
              </a:rPr>
              <a:t>	</a:t>
            </a:r>
            <a:r>
              <a:rPr lang="es-MX" altLang="es-MX" sz="2200" b="1">
                <a:solidFill>
                  <a:schemeClr val="accent1"/>
                </a:solidFill>
                <a:latin typeface="Arial" charset="0"/>
                <a:sym typeface="Symbol" pitchFamily="18" charset="2"/>
              </a:rPr>
              <a:t> 	</a:t>
            </a:r>
            <a:r>
              <a:rPr lang="es-MX" altLang="es-MX" sz="2200" b="1">
                <a:solidFill>
                  <a:schemeClr val="accent1"/>
                </a:solidFill>
                <a:latin typeface="Arial Narrow" pitchFamily="34" charset="0"/>
                <a:sym typeface="Symbol" pitchFamily="18" charset="2"/>
              </a:rPr>
              <a:t>• </a:t>
            </a:r>
            <a:r>
              <a:rPr lang="es-MX" altLang="es-MX" sz="2200" b="1">
                <a:latin typeface="Arial" charset="0"/>
              </a:rPr>
              <a:t>Temperatura</a:t>
            </a:r>
            <a:endParaRPr lang="es-ES" altLang="es-MX" sz="2200" b="1">
              <a:latin typeface="Arial" charset="0"/>
            </a:endParaRPr>
          </a:p>
        </p:txBody>
      </p:sp>
      <p:sp>
        <p:nvSpPr>
          <p:cNvPr id="56324" name="Rectangle 4"/>
          <p:cNvSpPr>
            <a:spLocks noGrp="1" noChangeArrowheads="1"/>
          </p:cNvSpPr>
          <p:nvPr>
            <p:ph sz="half" idx="2"/>
          </p:nvPr>
        </p:nvSpPr>
        <p:spPr>
          <a:xfrm>
            <a:off x="5219700" y="1268413"/>
            <a:ext cx="3467100" cy="5184775"/>
          </a:xfrm>
          <a:ln>
            <a:solidFill>
              <a:schemeClr val="accent1"/>
            </a:solidFill>
            <a:miter lim="800000"/>
            <a:headEnd/>
            <a:tailEnd/>
          </a:ln>
        </p:spPr>
        <p:txBody>
          <a:bodyPr/>
          <a:lstStyle/>
          <a:p>
            <a:pPr marL="450850" indent="-450850">
              <a:buClr>
                <a:srgbClr val="CC3300"/>
              </a:buClr>
              <a:buFontTx/>
              <a:buAutoNum type="arabicPeriod" startAt="3"/>
              <a:tabLst>
                <a:tab pos="809625" algn="l"/>
              </a:tabLst>
            </a:pPr>
            <a:r>
              <a:rPr lang="es-MX" altLang="es-MX" sz="2400" b="1">
                <a:latin typeface="Arial" charset="0"/>
              </a:rPr>
              <a:t>Fundamentos de los balances de materia y energía</a:t>
            </a:r>
          </a:p>
          <a:p>
            <a:pPr marL="450850" indent="-450850">
              <a:spcBef>
                <a:spcPct val="0"/>
              </a:spcBef>
              <a:buClr>
                <a:srgbClr val="CC3300"/>
              </a:buClr>
              <a:buFontTx/>
              <a:buNone/>
              <a:tabLst>
                <a:tab pos="809625" algn="l"/>
              </a:tabLst>
            </a:pPr>
            <a:r>
              <a:rPr lang="es-MX" altLang="es-MX" sz="2400" b="1">
                <a:latin typeface="Arial" charset="0"/>
              </a:rPr>
              <a:t>	 </a:t>
            </a:r>
            <a:r>
              <a:rPr lang="es-MX" altLang="es-MX" sz="2400" b="1">
                <a:solidFill>
                  <a:schemeClr val="accent1"/>
                </a:solidFill>
                <a:latin typeface="Arial" charset="0"/>
                <a:sym typeface="Symbol" pitchFamily="18" charset="2"/>
              </a:rPr>
              <a:t> </a:t>
            </a:r>
            <a:r>
              <a:rPr lang="es-MX" altLang="es-MX" sz="2400" b="1">
                <a:latin typeface="Arial" charset="0"/>
              </a:rPr>
              <a:t>Ecuación 	General de 	Balance</a:t>
            </a:r>
          </a:p>
          <a:p>
            <a:pPr marL="450850" indent="-450850">
              <a:spcBef>
                <a:spcPct val="0"/>
              </a:spcBef>
              <a:buClr>
                <a:srgbClr val="CC3300"/>
              </a:buClr>
              <a:buFontTx/>
              <a:buNone/>
              <a:tabLst>
                <a:tab pos="809625" algn="l"/>
              </a:tabLst>
            </a:pPr>
            <a:r>
              <a:rPr lang="es-MX" altLang="es-MX" sz="2400" b="1">
                <a:latin typeface="Arial" charset="0"/>
              </a:rPr>
              <a:t>	 </a:t>
            </a:r>
            <a:r>
              <a:rPr lang="es-MX" altLang="es-MX" sz="2400" b="1">
                <a:solidFill>
                  <a:schemeClr val="accent1"/>
                </a:solidFill>
                <a:latin typeface="Arial" charset="0"/>
                <a:sym typeface="Symbol" pitchFamily="18" charset="2"/>
              </a:rPr>
              <a:t> </a:t>
            </a:r>
            <a:r>
              <a:rPr lang="es-MX" altLang="es-MX" sz="2400" b="1">
                <a:latin typeface="Arial" charset="0"/>
              </a:rPr>
              <a:t>Diagramas de 	flujo</a:t>
            </a:r>
          </a:p>
          <a:p>
            <a:pPr marL="450850" indent="-450850">
              <a:spcBef>
                <a:spcPct val="0"/>
              </a:spcBef>
              <a:buClr>
                <a:srgbClr val="CC3300"/>
              </a:buClr>
              <a:buFontTx/>
              <a:buNone/>
              <a:tabLst>
                <a:tab pos="809625" algn="l"/>
              </a:tabLst>
            </a:pPr>
            <a:r>
              <a:rPr lang="es-MX" altLang="es-MX" sz="2400" b="1">
                <a:latin typeface="Arial" charset="0"/>
              </a:rPr>
              <a:t>	 </a:t>
            </a:r>
            <a:r>
              <a:rPr lang="es-MX" altLang="es-MX" sz="2400" b="1">
                <a:solidFill>
                  <a:schemeClr val="accent1"/>
                </a:solidFill>
                <a:latin typeface="Arial" charset="0"/>
                <a:sym typeface="Symbol" pitchFamily="18" charset="2"/>
              </a:rPr>
              <a:t> </a:t>
            </a:r>
            <a:r>
              <a:rPr lang="es-MX" altLang="es-MX" sz="2400" b="1">
                <a:latin typeface="Arial" charset="0"/>
                <a:sym typeface="Symbol" pitchFamily="18" charset="2"/>
              </a:rPr>
              <a:t>Unidades de 	 	proceso y   	 	corrientes</a:t>
            </a:r>
            <a:endParaRPr lang="es-ES" altLang="es-MX" sz="2400"/>
          </a:p>
        </p:txBody>
      </p:sp>
      <p:sp>
        <p:nvSpPr>
          <p:cNvPr id="5" name="6 Marcador de número de diapositiva"/>
          <p:cNvSpPr>
            <a:spLocks noGrp="1"/>
          </p:cNvSpPr>
          <p:nvPr>
            <p:ph type="sldNum" sz="quarter" idx="12"/>
          </p:nvPr>
        </p:nvSpPr>
        <p:spPr/>
        <p:txBody>
          <a:bodyPr/>
          <a:lstStyle/>
          <a:p>
            <a:fld id="{2B045907-E60E-442E-A00A-08BA3C79A115}" type="slidenum">
              <a:rPr lang="es-ES" altLang="es-MX"/>
              <a:pPr/>
              <a:t>4</a:t>
            </a:fld>
            <a:endParaRPr lang="es-ES" altLang="es-MX"/>
          </a:p>
        </p:txBody>
      </p:sp>
    </p:spTree>
    <p:extLst>
      <p:ext uri="{BB962C8B-B14F-4D97-AF65-F5344CB8AC3E}">
        <p14:creationId xmlns:p14="http://schemas.microsoft.com/office/powerpoint/2010/main" val="22686651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ctrTitle"/>
          </p:nvPr>
        </p:nvSpPr>
        <p:spPr>
          <a:xfrm>
            <a:off x="685800" y="609600"/>
            <a:ext cx="7772400" cy="1143000"/>
          </a:xfrm>
        </p:spPr>
        <p:txBody>
          <a:bodyPr/>
          <a:lstStyle/>
          <a:p>
            <a:pPr algn="just"/>
            <a:r>
              <a:rPr lang="es-MX" altLang="es-MX" sz="2800">
                <a:latin typeface="Arial" charset="0"/>
              </a:rPr>
              <a:t>Los balances de materia y energía se realizan en sistemas seleccionados y delimitados</a:t>
            </a:r>
            <a:endParaRPr lang="es-ES" altLang="es-MX" sz="2800">
              <a:latin typeface="Arial" charset="0"/>
            </a:endParaRPr>
          </a:p>
        </p:txBody>
      </p:sp>
      <p:sp>
        <p:nvSpPr>
          <p:cNvPr id="142339" name="Rectangle 3"/>
          <p:cNvSpPr>
            <a:spLocks noGrp="1" noChangeArrowheads="1"/>
          </p:cNvSpPr>
          <p:nvPr>
            <p:ph type="subTitle" idx="1"/>
          </p:nvPr>
        </p:nvSpPr>
        <p:spPr>
          <a:xfrm>
            <a:off x="381000" y="1905000"/>
            <a:ext cx="8534400" cy="4419600"/>
          </a:xfrm>
        </p:spPr>
        <p:txBody>
          <a:bodyPr/>
          <a:lstStyle/>
          <a:p>
            <a:pPr algn="just"/>
            <a:endParaRPr lang="es-MX" altLang="es-MX">
              <a:latin typeface="Arial" charset="0"/>
            </a:endParaRPr>
          </a:p>
          <a:p>
            <a:pPr algn="just"/>
            <a:r>
              <a:rPr lang="es-MX" altLang="es-MX">
                <a:latin typeface="Arial" charset="0"/>
              </a:rPr>
              <a:t>      </a:t>
            </a:r>
            <a:r>
              <a:rPr lang="es-MX" altLang="es-MX" sz="2400" b="1">
                <a:latin typeface="Arial" charset="0"/>
              </a:rPr>
              <a:t>Entradas	</a:t>
            </a:r>
            <a:r>
              <a:rPr lang="es-MX" altLang="es-MX">
                <a:latin typeface="Arial" charset="0"/>
              </a:rPr>
              <a:t>		                  </a:t>
            </a:r>
            <a:r>
              <a:rPr lang="es-MX" altLang="es-MX" sz="2400" b="1">
                <a:latin typeface="Arial" charset="0"/>
              </a:rPr>
              <a:t>Salidas</a:t>
            </a:r>
          </a:p>
          <a:p>
            <a:pPr algn="just"/>
            <a:r>
              <a:rPr lang="es-MX" altLang="es-MX" sz="2400" b="1">
                <a:latin typeface="Arial" charset="0"/>
              </a:rPr>
              <a:t> </a:t>
            </a:r>
            <a:r>
              <a:rPr lang="es-MX" altLang="es-MX">
                <a:latin typeface="Arial" charset="0"/>
              </a:rPr>
              <a:t>	</a:t>
            </a:r>
            <a:endParaRPr lang="es-MX" altLang="es-MX" sz="2400" b="1">
              <a:latin typeface="Arial" charset="0"/>
            </a:endParaRPr>
          </a:p>
          <a:p>
            <a:pPr algn="just"/>
            <a:endParaRPr lang="es-MX" altLang="es-MX" sz="2400" b="1">
              <a:latin typeface="Arial" charset="0"/>
            </a:endParaRPr>
          </a:p>
          <a:p>
            <a:pPr algn="just"/>
            <a:r>
              <a:rPr lang="es-MX" altLang="es-MX" sz="2400" b="1">
                <a:latin typeface="Arial" charset="0"/>
              </a:rPr>
              <a:t>Ecuación general de balance:</a:t>
            </a:r>
          </a:p>
          <a:p>
            <a:pPr algn="just"/>
            <a:endParaRPr lang="es-MX" altLang="es-MX" sz="2400" b="1">
              <a:latin typeface="Arial" charset="0"/>
            </a:endParaRPr>
          </a:p>
          <a:p>
            <a:pPr algn="just"/>
            <a:r>
              <a:rPr lang="es-MX" altLang="es-MX" sz="2400" b="1" i="1">
                <a:solidFill>
                  <a:schemeClr val="tx2"/>
                </a:solidFill>
                <a:latin typeface="Arial" charset="0"/>
              </a:rPr>
              <a:t>[</a:t>
            </a:r>
            <a:r>
              <a:rPr lang="es-MX" altLang="es-MX" sz="2000" b="1" i="1">
                <a:solidFill>
                  <a:schemeClr val="tx2"/>
                </a:solidFill>
                <a:effectLst>
                  <a:outerShdw blurRad="38100" dist="38100" dir="2700000" algn="tl">
                    <a:srgbClr val="000000"/>
                  </a:outerShdw>
                </a:effectLst>
                <a:latin typeface="Arial" charset="0"/>
              </a:rPr>
              <a:t>Entradas] + [Generación] – [Salidas] – [Consumo] = </a:t>
            </a:r>
            <a:r>
              <a:rPr lang="es-MX" altLang="es-MX" sz="2400" b="1" i="1">
                <a:solidFill>
                  <a:schemeClr val="tx2"/>
                </a:solidFill>
                <a:effectLst>
                  <a:outerShdw blurRad="38100" dist="38100" dir="2700000" algn="tl">
                    <a:srgbClr val="000000"/>
                  </a:outerShdw>
                </a:effectLst>
                <a:latin typeface="Arial" charset="0"/>
              </a:rPr>
              <a:t> </a:t>
            </a:r>
            <a:r>
              <a:rPr lang="es-MX" altLang="es-MX" sz="2000" b="1" i="1">
                <a:solidFill>
                  <a:schemeClr val="tx2"/>
                </a:solidFill>
                <a:effectLst>
                  <a:outerShdw blurRad="38100" dist="38100" dir="2700000" algn="tl">
                    <a:srgbClr val="000000"/>
                  </a:outerShdw>
                </a:effectLst>
                <a:latin typeface="Arial" charset="0"/>
              </a:rPr>
              <a:t>[Acumulación]</a:t>
            </a:r>
          </a:p>
          <a:p>
            <a:pPr algn="just"/>
            <a:endParaRPr lang="es-ES" altLang="es-MX">
              <a:solidFill>
                <a:schemeClr val="tx2"/>
              </a:solidFill>
              <a:effectLst>
                <a:outerShdw blurRad="38100" dist="38100" dir="2700000" algn="tl">
                  <a:srgbClr val="000000"/>
                </a:outerShdw>
              </a:effectLst>
              <a:latin typeface="Arial" charset="0"/>
            </a:endParaRPr>
          </a:p>
        </p:txBody>
      </p:sp>
      <p:sp>
        <p:nvSpPr>
          <p:cNvPr id="142340" name="Text Box 4"/>
          <p:cNvSpPr txBox="1">
            <a:spLocks noChangeArrowheads="1"/>
          </p:cNvSpPr>
          <p:nvPr/>
        </p:nvSpPr>
        <p:spPr bwMode="auto">
          <a:xfrm>
            <a:off x="3429000" y="2443163"/>
            <a:ext cx="2362200" cy="557212"/>
          </a:xfrm>
          <a:prstGeom prst="rect">
            <a:avLst/>
          </a:prstGeom>
          <a:solidFill>
            <a:srgbClr val="CCFF33"/>
          </a:solidFill>
          <a:ln w="38100">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0"/>
              </a:spcBef>
              <a:buClrTx/>
              <a:buFontTx/>
              <a:buNone/>
            </a:pPr>
            <a:r>
              <a:rPr kumimoji="1" lang="es-MX" altLang="es-MX" sz="2800">
                <a:solidFill>
                  <a:schemeClr val="tx2"/>
                </a:solidFill>
              </a:rPr>
              <a:t>Sistema</a:t>
            </a:r>
            <a:endParaRPr kumimoji="1" lang="es-ES" altLang="es-MX" sz="2800">
              <a:solidFill>
                <a:schemeClr val="tx2"/>
              </a:solidFill>
            </a:endParaRPr>
          </a:p>
        </p:txBody>
      </p:sp>
      <p:sp>
        <p:nvSpPr>
          <p:cNvPr id="142341" name="Line 5"/>
          <p:cNvSpPr>
            <a:spLocks noChangeShapeType="1"/>
          </p:cNvSpPr>
          <p:nvPr/>
        </p:nvSpPr>
        <p:spPr bwMode="auto">
          <a:xfrm>
            <a:off x="2819400" y="2819400"/>
            <a:ext cx="609600" cy="0"/>
          </a:xfrm>
          <a:prstGeom prst="line">
            <a:avLst/>
          </a:prstGeom>
          <a:noFill/>
          <a:ln w="9525">
            <a:solidFill>
              <a:srgbClr val="D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2342" name="Line 6"/>
          <p:cNvSpPr>
            <a:spLocks noChangeShapeType="1"/>
          </p:cNvSpPr>
          <p:nvPr/>
        </p:nvSpPr>
        <p:spPr bwMode="auto">
          <a:xfrm>
            <a:off x="2743200" y="2514600"/>
            <a:ext cx="685800" cy="0"/>
          </a:xfrm>
          <a:prstGeom prst="line">
            <a:avLst/>
          </a:prstGeom>
          <a:noFill/>
          <a:ln w="9525">
            <a:solidFill>
              <a:srgbClr val="D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2343" name="Line 7"/>
          <p:cNvSpPr>
            <a:spLocks noChangeShapeType="1"/>
          </p:cNvSpPr>
          <p:nvPr/>
        </p:nvSpPr>
        <p:spPr bwMode="auto">
          <a:xfrm>
            <a:off x="5791200" y="2819400"/>
            <a:ext cx="533400" cy="0"/>
          </a:xfrm>
          <a:prstGeom prst="line">
            <a:avLst/>
          </a:prstGeom>
          <a:noFill/>
          <a:ln w="9525">
            <a:solidFill>
              <a:srgbClr val="D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2344" name="Line 8"/>
          <p:cNvSpPr>
            <a:spLocks noChangeShapeType="1"/>
          </p:cNvSpPr>
          <p:nvPr/>
        </p:nvSpPr>
        <p:spPr bwMode="auto">
          <a:xfrm flipV="1">
            <a:off x="5791200" y="2514600"/>
            <a:ext cx="609600" cy="0"/>
          </a:xfrm>
          <a:prstGeom prst="line">
            <a:avLst/>
          </a:prstGeom>
          <a:noFill/>
          <a:ln w="9525">
            <a:solidFill>
              <a:srgbClr val="D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42345" name="Text Box 9"/>
          <p:cNvSpPr txBox="1">
            <a:spLocks noChangeArrowheads="1"/>
          </p:cNvSpPr>
          <p:nvPr/>
        </p:nvSpPr>
        <p:spPr bwMode="auto">
          <a:xfrm>
            <a:off x="542925" y="5103813"/>
            <a:ext cx="11334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b="0">
                <a:latin typeface="Arial Narrow" pitchFamily="34" charset="0"/>
              </a:rPr>
              <a:t>por las</a:t>
            </a:r>
          </a:p>
          <a:p>
            <a:pPr algn="l">
              <a:spcBef>
                <a:spcPct val="0"/>
              </a:spcBef>
              <a:buClrTx/>
              <a:buFontTx/>
              <a:buNone/>
            </a:pPr>
            <a:r>
              <a:rPr kumimoji="1" lang="es-MX" altLang="es-MX" sz="1800" b="0">
                <a:latin typeface="Arial Narrow" pitchFamily="34" charset="0"/>
              </a:rPr>
              <a:t>fronteras</a:t>
            </a:r>
          </a:p>
          <a:p>
            <a:pPr algn="l">
              <a:spcBef>
                <a:spcPct val="0"/>
              </a:spcBef>
              <a:buClrTx/>
              <a:buFontTx/>
              <a:buNone/>
            </a:pPr>
            <a:r>
              <a:rPr kumimoji="1" lang="es-MX" altLang="es-MX" sz="1800" b="0">
                <a:latin typeface="Arial Narrow" pitchFamily="34" charset="0"/>
              </a:rPr>
              <a:t>del sistema</a:t>
            </a:r>
            <a:endParaRPr kumimoji="1" lang="es-ES" altLang="es-MX" sz="1800" b="0">
              <a:latin typeface="Arial Narrow" pitchFamily="34" charset="0"/>
            </a:endParaRPr>
          </a:p>
        </p:txBody>
      </p:sp>
      <p:sp>
        <p:nvSpPr>
          <p:cNvPr id="142346" name="Text Box 10"/>
          <p:cNvSpPr txBox="1">
            <a:spLocks noChangeArrowheads="1"/>
          </p:cNvSpPr>
          <p:nvPr/>
        </p:nvSpPr>
        <p:spPr bwMode="auto">
          <a:xfrm>
            <a:off x="2209800" y="5149850"/>
            <a:ext cx="10207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b="0">
                <a:latin typeface="Arial Narrow" pitchFamily="34" charset="0"/>
              </a:rPr>
              <a:t>dentro del</a:t>
            </a:r>
          </a:p>
          <a:p>
            <a:pPr algn="l">
              <a:spcBef>
                <a:spcPct val="0"/>
              </a:spcBef>
              <a:buClrTx/>
              <a:buFontTx/>
              <a:buNone/>
            </a:pPr>
            <a:r>
              <a:rPr kumimoji="1" lang="es-MX" altLang="es-MX" sz="1800" b="0">
                <a:latin typeface="Arial Narrow" pitchFamily="34" charset="0"/>
              </a:rPr>
              <a:t>sistema</a:t>
            </a:r>
            <a:endParaRPr kumimoji="1" lang="es-ES" altLang="es-MX" sz="1800" b="0">
              <a:latin typeface="Arial Narrow" pitchFamily="34" charset="0"/>
            </a:endParaRPr>
          </a:p>
        </p:txBody>
      </p:sp>
      <p:sp>
        <p:nvSpPr>
          <p:cNvPr id="142347" name="Text Box 11"/>
          <p:cNvSpPr txBox="1">
            <a:spLocks noChangeArrowheads="1"/>
          </p:cNvSpPr>
          <p:nvPr/>
        </p:nvSpPr>
        <p:spPr bwMode="auto">
          <a:xfrm>
            <a:off x="3886200" y="5103813"/>
            <a:ext cx="11334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b="0">
                <a:latin typeface="Arial Narrow" pitchFamily="34" charset="0"/>
              </a:rPr>
              <a:t>por las </a:t>
            </a:r>
          </a:p>
          <a:p>
            <a:pPr algn="l">
              <a:spcBef>
                <a:spcPct val="0"/>
              </a:spcBef>
              <a:buClrTx/>
              <a:buFontTx/>
              <a:buNone/>
            </a:pPr>
            <a:r>
              <a:rPr kumimoji="1" lang="es-MX" altLang="es-MX" sz="1800" b="0">
                <a:latin typeface="Arial Narrow" pitchFamily="34" charset="0"/>
              </a:rPr>
              <a:t>fronteras</a:t>
            </a:r>
          </a:p>
          <a:p>
            <a:pPr algn="l">
              <a:spcBef>
                <a:spcPct val="0"/>
              </a:spcBef>
              <a:buClrTx/>
              <a:buFontTx/>
              <a:buNone/>
            </a:pPr>
            <a:r>
              <a:rPr kumimoji="1" lang="es-MX" altLang="es-MX" sz="1800" b="0">
                <a:latin typeface="Arial Narrow" pitchFamily="34" charset="0"/>
              </a:rPr>
              <a:t>del sistema</a:t>
            </a:r>
            <a:endParaRPr kumimoji="1" lang="es-ES" altLang="es-MX" sz="1800" b="0">
              <a:latin typeface="Arial Narrow" pitchFamily="34" charset="0"/>
            </a:endParaRPr>
          </a:p>
        </p:txBody>
      </p:sp>
      <p:sp>
        <p:nvSpPr>
          <p:cNvPr id="142348" name="Text Box 12"/>
          <p:cNvSpPr txBox="1">
            <a:spLocks noChangeArrowheads="1"/>
          </p:cNvSpPr>
          <p:nvPr/>
        </p:nvSpPr>
        <p:spPr bwMode="auto">
          <a:xfrm>
            <a:off x="5410200" y="5103813"/>
            <a:ext cx="830263"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b="0">
                <a:latin typeface="Arial Narrow" pitchFamily="34" charset="0"/>
              </a:rPr>
              <a:t>dentro</a:t>
            </a:r>
          </a:p>
          <a:p>
            <a:pPr algn="l">
              <a:spcBef>
                <a:spcPct val="0"/>
              </a:spcBef>
              <a:buClrTx/>
              <a:buFontTx/>
              <a:buNone/>
            </a:pPr>
            <a:r>
              <a:rPr kumimoji="1" lang="es-MX" altLang="es-MX" sz="1800" b="0">
                <a:latin typeface="Arial Narrow" pitchFamily="34" charset="0"/>
              </a:rPr>
              <a:t>del</a:t>
            </a:r>
          </a:p>
          <a:p>
            <a:pPr algn="l">
              <a:spcBef>
                <a:spcPct val="0"/>
              </a:spcBef>
              <a:buClrTx/>
              <a:buFontTx/>
              <a:buNone/>
            </a:pPr>
            <a:r>
              <a:rPr kumimoji="1" lang="es-MX" altLang="es-MX" sz="1800" b="0">
                <a:latin typeface="Arial Narrow" pitchFamily="34" charset="0"/>
              </a:rPr>
              <a:t>sistema</a:t>
            </a:r>
            <a:endParaRPr kumimoji="1" lang="es-ES" altLang="es-MX" sz="1800" b="0">
              <a:latin typeface="Arial Narrow" pitchFamily="34" charset="0"/>
            </a:endParaRPr>
          </a:p>
        </p:txBody>
      </p:sp>
      <p:sp>
        <p:nvSpPr>
          <p:cNvPr id="142349" name="Text Box 13"/>
          <p:cNvSpPr txBox="1">
            <a:spLocks noChangeArrowheads="1"/>
          </p:cNvSpPr>
          <p:nvPr/>
        </p:nvSpPr>
        <p:spPr bwMode="auto">
          <a:xfrm>
            <a:off x="7239000" y="5149850"/>
            <a:ext cx="1133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b="0">
                <a:latin typeface="Arial Narrow" pitchFamily="34" charset="0"/>
              </a:rPr>
              <a:t>dentro</a:t>
            </a:r>
          </a:p>
          <a:p>
            <a:pPr algn="l">
              <a:spcBef>
                <a:spcPct val="0"/>
              </a:spcBef>
              <a:buClrTx/>
              <a:buFontTx/>
              <a:buNone/>
            </a:pPr>
            <a:r>
              <a:rPr kumimoji="1" lang="es-MX" altLang="es-MX" sz="1800" b="0">
                <a:latin typeface="Arial Narrow" pitchFamily="34" charset="0"/>
              </a:rPr>
              <a:t>del sistema</a:t>
            </a:r>
            <a:endParaRPr kumimoji="1" lang="es-ES" altLang="es-MX" sz="1800" b="0">
              <a:latin typeface="Arial Narrow" pitchFamily="34" charset="0"/>
            </a:endParaRPr>
          </a:p>
        </p:txBody>
      </p:sp>
      <p:sp>
        <p:nvSpPr>
          <p:cNvPr id="142350" name="Text Box 14"/>
          <p:cNvSpPr txBox="1">
            <a:spLocks noChangeArrowheads="1"/>
          </p:cNvSpPr>
          <p:nvPr/>
        </p:nvSpPr>
        <p:spPr bwMode="auto">
          <a:xfrm>
            <a:off x="6156325" y="3135313"/>
            <a:ext cx="13176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a:latin typeface="Arial Narrow" pitchFamily="34" charset="0"/>
              </a:rPr>
              <a:t>Frontera </a:t>
            </a:r>
          </a:p>
          <a:p>
            <a:pPr algn="l">
              <a:spcBef>
                <a:spcPct val="0"/>
              </a:spcBef>
              <a:buClrTx/>
              <a:buFontTx/>
              <a:buNone/>
            </a:pPr>
            <a:r>
              <a:rPr kumimoji="1" lang="es-MX" altLang="es-MX">
                <a:latin typeface="Arial Narrow" pitchFamily="34" charset="0"/>
              </a:rPr>
              <a:t>del sistema</a:t>
            </a:r>
            <a:endParaRPr kumimoji="1" lang="es-ES" altLang="es-MX">
              <a:latin typeface="Arial Narrow" pitchFamily="34" charset="0"/>
            </a:endParaRPr>
          </a:p>
        </p:txBody>
      </p:sp>
      <p:sp>
        <p:nvSpPr>
          <p:cNvPr id="142351" name="Line 15"/>
          <p:cNvSpPr>
            <a:spLocks noChangeShapeType="1"/>
          </p:cNvSpPr>
          <p:nvPr/>
        </p:nvSpPr>
        <p:spPr bwMode="auto">
          <a:xfrm flipH="1" flipV="1">
            <a:off x="5562600" y="2971800"/>
            <a:ext cx="533400" cy="457200"/>
          </a:xfrm>
          <a:prstGeom prst="line">
            <a:avLst/>
          </a:prstGeom>
          <a:noFill/>
          <a:ln w="28575">
            <a:solidFill>
              <a:srgbClr val="00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Tree>
    <p:extLst>
      <p:ext uri="{BB962C8B-B14F-4D97-AF65-F5344CB8AC3E}">
        <p14:creationId xmlns:p14="http://schemas.microsoft.com/office/powerpoint/2010/main" val="27035981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762000"/>
            <a:ext cx="7772400" cy="1143000"/>
          </a:xfrm>
          <a:ln>
            <a:solidFill>
              <a:srgbClr val="008000"/>
            </a:solidFill>
            <a:miter lim="800000"/>
            <a:headEnd/>
            <a:tailEnd/>
          </a:ln>
        </p:spPr>
        <p:txBody>
          <a:bodyPr/>
          <a:lstStyle/>
          <a:p>
            <a:r>
              <a:rPr lang="es-MX" altLang="es-MX" sz="2800">
                <a:latin typeface="Arial" charset="0"/>
              </a:rPr>
              <a:t>El balance de materia se puede referir a un balance en un sistema para:</a:t>
            </a:r>
            <a:endParaRPr lang="es-ES" altLang="es-MX" sz="2800">
              <a:latin typeface="Arial" charset="0"/>
            </a:endParaRPr>
          </a:p>
        </p:txBody>
      </p:sp>
      <p:sp>
        <p:nvSpPr>
          <p:cNvPr id="51203" name="Rectangle 3"/>
          <p:cNvSpPr>
            <a:spLocks noGrp="1" noChangeArrowheads="1"/>
          </p:cNvSpPr>
          <p:nvPr>
            <p:ph idx="1"/>
          </p:nvPr>
        </p:nvSpPr>
        <p:spPr>
          <a:xfrm>
            <a:off x="685800" y="2286000"/>
            <a:ext cx="7772400" cy="3429000"/>
          </a:xfrm>
          <a:ln>
            <a:solidFill>
              <a:srgbClr val="008000"/>
            </a:solidFill>
            <a:miter lim="800000"/>
            <a:headEnd/>
            <a:tailEnd/>
          </a:ln>
        </p:spPr>
        <p:txBody>
          <a:bodyPr/>
          <a:lstStyle/>
          <a:p>
            <a:pPr marL="609600" indent="-609600">
              <a:buClr>
                <a:srgbClr val="D05400"/>
              </a:buClr>
              <a:buFontTx/>
              <a:buAutoNum type="arabicPeriod"/>
            </a:pPr>
            <a:r>
              <a:rPr lang="es-MX" altLang="es-MX" sz="2400" b="1">
                <a:latin typeface="Arial" charset="0"/>
              </a:rPr>
              <a:t>La masa total</a:t>
            </a:r>
          </a:p>
          <a:p>
            <a:pPr marL="609600" indent="-609600">
              <a:buClr>
                <a:srgbClr val="D05400"/>
              </a:buClr>
              <a:buFontTx/>
              <a:buAutoNum type="arabicPeriod"/>
            </a:pPr>
            <a:r>
              <a:rPr lang="es-MX" altLang="es-MX" sz="2400" b="1">
                <a:latin typeface="Arial" charset="0"/>
              </a:rPr>
              <a:t>El total de moles</a:t>
            </a:r>
          </a:p>
          <a:p>
            <a:pPr marL="609600" indent="-609600">
              <a:buClr>
                <a:srgbClr val="D05400"/>
              </a:buClr>
              <a:buFontTx/>
              <a:buAutoNum type="arabicPeriod"/>
            </a:pPr>
            <a:r>
              <a:rPr lang="es-MX" altLang="es-MX" sz="2400" b="1">
                <a:latin typeface="Arial" charset="0"/>
              </a:rPr>
              <a:t>La masa de un compuesto químico</a:t>
            </a:r>
          </a:p>
          <a:p>
            <a:pPr marL="609600" indent="-609600">
              <a:buClr>
                <a:srgbClr val="D05400"/>
              </a:buClr>
              <a:buFontTx/>
              <a:buAutoNum type="arabicPeriod"/>
            </a:pPr>
            <a:r>
              <a:rPr lang="es-MX" altLang="es-MX" sz="2400" b="1">
                <a:latin typeface="Arial" charset="0"/>
              </a:rPr>
              <a:t>La masa de una especie atómica</a:t>
            </a:r>
          </a:p>
          <a:p>
            <a:pPr marL="609600" indent="-609600">
              <a:buClr>
                <a:srgbClr val="D05400"/>
              </a:buClr>
              <a:buFontTx/>
              <a:buAutoNum type="arabicPeriod"/>
            </a:pPr>
            <a:r>
              <a:rPr lang="es-MX" altLang="es-MX" sz="2400" b="1">
                <a:latin typeface="Arial" charset="0"/>
              </a:rPr>
              <a:t>Los moles de un compuesto químico</a:t>
            </a:r>
          </a:p>
          <a:p>
            <a:pPr marL="609600" indent="-609600">
              <a:buClr>
                <a:srgbClr val="D05400"/>
              </a:buClr>
              <a:buFontTx/>
              <a:buAutoNum type="arabicPeriod"/>
            </a:pPr>
            <a:r>
              <a:rPr lang="es-MX" altLang="es-MX" sz="2400" b="1">
                <a:latin typeface="Arial" charset="0"/>
              </a:rPr>
              <a:t>Los moles de una especie atómica</a:t>
            </a:r>
          </a:p>
          <a:p>
            <a:pPr marL="609600" indent="-609600">
              <a:buClr>
                <a:srgbClr val="D05400"/>
              </a:buClr>
              <a:buFontTx/>
              <a:buAutoNum type="arabicPeriod"/>
            </a:pPr>
            <a:r>
              <a:rPr lang="es-MX" altLang="es-MX" sz="2400" b="1">
                <a:latin typeface="Arial" charset="0"/>
              </a:rPr>
              <a:t>El volumen (posiblemente)</a:t>
            </a:r>
            <a:endParaRPr lang="es-ES" altLang="es-MX" sz="2400" b="1">
              <a:latin typeface="Arial" charset="0"/>
            </a:endParaRPr>
          </a:p>
        </p:txBody>
      </p:sp>
      <p:sp>
        <p:nvSpPr>
          <p:cNvPr id="4" name="5 Marcador de número de diapositiva"/>
          <p:cNvSpPr>
            <a:spLocks noGrp="1"/>
          </p:cNvSpPr>
          <p:nvPr>
            <p:ph type="sldNum" sz="quarter" idx="12"/>
          </p:nvPr>
        </p:nvSpPr>
        <p:spPr/>
        <p:txBody>
          <a:bodyPr/>
          <a:lstStyle/>
          <a:p>
            <a:fld id="{60D00BFF-19CE-44FE-97B3-CD537B4C84AE}" type="slidenum">
              <a:rPr lang="es-ES" altLang="es-MX"/>
              <a:pPr/>
              <a:t>41</a:t>
            </a:fld>
            <a:endParaRPr lang="es-ES" altLang="es-MX"/>
          </a:p>
        </p:txBody>
      </p:sp>
    </p:spTree>
    <p:extLst>
      <p:ext uri="{BB962C8B-B14F-4D97-AF65-F5344CB8AC3E}">
        <p14:creationId xmlns:p14="http://schemas.microsoft.com/office/powerpoint/2010/main" val="36182377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685800" y="404813"/>
            <a:ext cx="7772400" cy="457200"/>
          </a:xfrm>
        </p:spPr>
        <p:txBody>
          <a:bodyPr>
            <a:normAutofit fontScale="90000"/>
          </a:bodyPr>
          <a:lstStyle/>
          <a:p>
            <a:r>
              <a:rPr lang="es-MX" altLang="es-MX" sz="2800">
                <a:latin typeface="Arial" charset="0"/>
              </a:rPr>
              <a:t>Se pueden escribir dos tipos de balances:</a:t>
            </a:r>
            <a:endParaRPr lang="es-ES" altLang="es-MX" sz="2800">
              <a:latin typeface="Arial" charset="0"/>
            </a:endParaRPr>
          </a:p>
        </p:txBody>
      </p:sp>
      <p:sp>
        <p:nvSpPr>
          <p:cNvPr id="105475" name="Rectangle 3"/>
          <p:cNvSpPr>
            <a:spLocks noGrp="1" noChangeArrowheads="1"/>
          </p:cNvSpPr>
          <p:nvPr>
            <p:ph sz="half" idx="1"/>
          </p:nvPr>
        </p:nvSpPr>
        <p:spPr>
          <a:xfrm>
            <a:off x="685800" y="1219200"/>
            <a:ext cx="3886200" cy="5089525"/>
          </a:xfrm>
          <a:ln>
            <a:solidFill>
              <a:srgbClr val="008000"/>
            </a:solidFill>
            <a:miter lim="800000"/>
            <a:headEnd/>
            <a:tailEnd/>
          </a:ln>
        </p:spPr>
        <p:txBody>
          <a:bodyPr>
            <a:normAutofit lnSpcReduction="10000"/>
          </a:bodyPr>
          <a:lstStyle/>
          <a:p>
            <a:pPr marL="385763" indent="-385763">
              <a:lnSpc>
                <a:spcPct val="90000"/>
              </a:lnSpc>
              <a:buClr>
                <a:srgbClr val="008000"/>
              </a:buClr>
              <a:buFontTx/>
              <a:buAutoNum type="arabicPeriod"/>
            </a:pPr>
            <a:r>
              <a:rPr lang="es-MX" altLang="es-MX" sz="2400" b="1" i="1">
                <a:solidFill>
                  <a:schemeClr val="tx2"/>
                </a:solidFill>
                <a:effectLst>
                  <a:outerShdw blurRad="38100" dist="38100" dir="2700000" algn="tl">
                    <a:srgbClr val="000000"/>
                  </a:outerShdw>
                </a:effectLst>
                <a:latin typeface="Arial" charset="0"/>
              </a:rPr>
              <a:t>Balances diferenciales, </a:t>
            </a:r>
          </a:p>
          <a:p>
            <a:pPr marL="385763" indent="-385763">
              <a:lnSpc>
                <a:spcPct val="90000"/>
              </a:lnSpc>
              <a:buClr>
                <a:srgbClr val="008000"/>
              </a:buClr>
              <a:buFontTx/>
              <a:buNone/>
            </a:pPr>
            <a:r>
              <a:rPr lang="es-MX" altLang="es-MX" sz="2400" b="1">
                <a:latin typeface="Arial" charset="0"/>
              </a:rPr>
              <a:t>	o balances que indican que esta pasando en el sistema en un instante de tiempo. Cada término de la ecuación de balance es un gasto o velocidad de flujo (masa/tiempo).  Este tipo de balance generalmente se aplica a </a:t>
            </a:r>
            <a:r>
              <a:rPr lang="es-MX" altLang="es-MX" sz="2400" b="1" i="1">
                <a:solidFill>
                  <a:schemeClr val="tx2"/>
                </a:solidFill>
                <a:effectLst>
                  <a:outerShdw blurRad="38100" dist="38100" dir="2700000" algn="tl">
                    <a:srgbClr val="000000"/>
                  </a:outerShdw>
                </a:effectLst>
                <a:latin typeface="Arial" charset="0"/>
              </a:rPr>
              <a:t>procesos continuos.</a:t>
            </a:r>
            <a:endParaRPr lang="es-ES" altLang="es-MX" sz="2400">
              <a:solidFill>
                <a:schemeClr val="tx2"/>
              </a:solidFill>
            </a:endParaRPr>
          </a:p>
        </p:txBody>
      </p:sp>
      <p:sp>
        <p:nvSpPr>
          <p:cNvPr id="105476" name="Rectangle 4"/>
          <p:cNvSpPr>
            <a:spLocks noGrp="1" noChangeArrowheads="1"/>
          </p:cNvSpPr>
          <p:nvPr>
            <p:ph sz="half" idx="2"/>
          </p:nvPr>
        </p:nvSpPr>
        <p:spPr>
          <a:xfrm>
            <a:off x="4787900" y="1219200"/>
            <a:ext cx="3670300" cy="5029200"/>
          </a:xfrm>
          <a:ln>
            <a:solidFill>
              <a:srgbClr val="008000"/>
            </a:solidFill>
            <a:miter lim="800000"/>
            <a:headEnd/>
            <a:tailEnd/>
          </a:ln>
        </p:spPr>
        <p:txBody>
          <a:bodyPr/>
          <a:lstStyle/>
          <a:p>
            <a:pPr marL="385763" indent="-385763">
              <a:lnSpc>
                <a:spcPct val="90000"/>
              </a:lnSpc>
              <a:buClr>
                <a:srgbClr val="008000"/>
              </a:buClr>
              <a:buFontTx/>
              <a:buAutoNum type="arabicPeriod" startAt="2"/>
            </a:pPr>
            <a:r>
              <a:rPr lang="es-MX" altLang="es-MX" sz="2400" b="1" i="1">
                <a:solidFill>
                  <a:schemeClr val="tx2"/>
                </a:solidFill>
                <a:effectLst>
                  <a:outerShdw blurRad="38100" dist="38100" dir="2700000" algn="tl">
                    <a:srgbClr val="000000"/>
                  </a:outerShdw>
                </a:effectLst>
                <a:latin typeface="Arial" charset="0"/>
              </a:rPr>
              <a:t>Balances integrales, </a:t>
            </a:r>
            <a:r>
              <a:rPr lang="es-MX" altLang="es-MX" sz="2400" b="1">
                <a:latin typeface="Arial" charset="0"/>
              </a:rPr>
              <a:t>o balances que describen que pasa en el sistema entre dos instantes de tiempo. Cada término de la ecuación es una cantidad (g, mol, L). Este tipo de balances generalmente se aplica a </a:t>
            </a:r>
            <a:r>
              <a:rPr lang="es-MX" altLang="es-MX" sz="2400" b="1" i="1">
                <a:solidFill>
                  <a:schemeClr val="tx2"/>
                </a:solidFill>
                <a:effectLst>
                  <a:outerShdw blurRad="38100" dist="38100" dir="2700000" algn="tl">
                    <a:srgbClr val="000000"/>
                  </a:outerShdw>
                </a:effectLst>
                <a:latin typeface="Arial" charset="0"/>
              </a:rPr>
              <a:t>procesos batch.</a:t>
            </a:r>
            <a:endParaRPr lang="es-ES" altLang="es-MX" sz="2400" b="1" i="1">
              <a:solidFill>
                <a:schemeClr val="tx2"/>
              </a:solidFill>
              <a:effectLst>
                <a:outerShdw blurRad="38100" dist="38100" dir="2700000" algn="tl">
                  <a:srgbClr val="000000"/>
                </a:outerShdw>
              </a:effectLst>
              <a:latin typeface="Arial" charset="0"/>
            </a:endParaRPr>
          </a:p>
          <a:p>
            <a:pPr marL="385763" indent="-385763">
              <a:lnSpc>
                <a:spcPct val="90000"/>
              </a:lnSpc>
              <a:buFontTx/>
              <a:buNone/>
            </a:pPr>
            <a:endParaRPr lang="es-ES" altLang="es-MX" sz="2400">
              <a:solidFill>
                <a:schemeClr val="tx2"/>
              </a:solidFill>
            </a:endParaRPr>
          </a:p>
        </p:txBody>
      </p:sp>
      <p:sp>
        <p:nvSpPr>
          <p:cNvPr id="5" name="6 Marcador de número de diapositiva"/>
          <p:cNvSpPr>
            <a:spLocks noGrp="1"/>
          </p:cNvSpPr>
          <p:nvPr>
            <p:ph type="sldNum" sz="quarter" idx="12"/>
          </p:nvPr>
        </p:nvSpPr>
        <p:spPr/>
        <p:txBody>
          <a:bodyPr/>
          <a:lstStyle/>
          <a:p>
            <a:fld id="{E1F7E40F-320F-474C-BD18-A08FC550049F}" type="slidenum">
              <a:rPr lang="es-ES" altLang="es-MX"/>
              <a:pPr/>
              <a:t>42</a:t>
            </a:fld>
            <a:endParaRPr lang="es-ES" altLang="es-MX"/>
          </a:p>
        </p:txBody>
      </p:sp>
    </p:spTree>
    <p:extLst>
      <p:ext uri="{BB962C8B-B14F-4D97-AF65-F5344CB8AC3E}">
        <p14:creationId xmlns:p14="http://schemas.microsoft.com/office/powerpoint/2010/main" val="35376700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85800" y="533400"/>
            <a:ext cx="7772400" cy="914400"/>
          </a:xfrm>
          <a:ln>
            <a:solidFill>
              <a:srgbClr val="008000"/>
            </a:solidFill>
            <a:miter lim="800000"/>
            <a:headEnd/>
            <a:tailEnd/>
          </a:ln>
        </p:spPr>
        <p:txBody>
          <a:bodyPr>
            <a:normAutofit fontScale="90000"/>
          </a:bodyPr>
          <a:lstStyle/>
          <a:p>
            <a:pPr algn="ctr"/>
            <a:r>
              <a:rPr lang="es-MX" altLang="es-MX" sz="2800">
                <a:effectLst>
                  <a:outerShdw blurRad="38100" dist="38100" dir="2700000" algn="tl">
                    <a:srgbClr val="000000"/>
                  </a:outerShdw>
                </a:effectLst>
                <a:latin typeface="Arial" charset="0"/>
              </a:rPr>
              <a:t>Ecuación general de balance</a:t>
            </a:r>
            <a:br>
              <a:rPr lang="es-MX" altLang="es-MX" sz="2800">
                <a:effectLst>
                  <a:outerShdw blurRad="38100" dist="38100" dir="2700000" algn="tl">
                    <a:srgbClr val="000000"/>
                  </a:outerShdw>
                </a:effectLst>
                <a:latin typeface="Arial" charset="0"/>
              </a:rPr>
            </a:br>
            <a:r>
              <a:rPr lang="es-MX" altLang="es-MX" sz="2800" b="1">
                <a:solidFill>
                  <a:srgbClr val="D05400"/>
                </a:solidFill>
                <a:effectLst>
                  <a:outerShdw blurRad="38100" dist="38100" dir="2700000" algn="tl">
                    <a:srgbClr val="000000"/>
                  </a:outerShdw>
                </a:effectLst>
                <a:latin typeface="Arial" charset="0"/>
              </a:rPr>
              <a:t>E + G – S – C = A</a:t>
            </a:r>
            <a:endParaRPr lang="es-ES" altLang="es-MX" sz="2800" b="1">
              <a:solidFill>
                <a:srgbClr val="D05400"/>
              </a:solidFill>
              <a:effectLst>
                <a:outerShdw blurRad="38100" dist="38100" dir="2700000" algn="tl">
                  <a:srgbClr val="000000"/>
                </a:outerShdw>
              </a:effectLst>
              <a:latin typeface="Arial" charset="0"/>
            </a:endParaRPr>
          </a:p>
        </p:txBody>
      </p:sp>
      <p:sp>
        <p:nvSpPr>
          <p:cNvPr id="50179" name="Rectangle 3"/>
          <p:cNvSpPr>
            <a:spLocks noGrp="1" noChangeArrowheads="1"/>
          </p:cNvSpPr>
          <p:nvPr>
            <p:ph idx="1"/>
          </p:nvPr>
        </p:nvSpPr>
        <p:spPr>
          <a:xfrm>
            <a:off x="685800" y="1600200"/>
            <a:ext cx="7772400" cy="4648200"/>
          </a:xfrm>
          <a:ln>
            <a:solidFill>
              <a:srgbClr val="008000"/>
            </a:solidFill>
            <a:miter lim="800000"/>
            <a:headEnd/>
            <a:tailEnd/>
          </a:ln>
        </p:spPr>
        <p:txBody>
          <a:bodyPr/>
          <a:lstStyle/>
          <a:p>
            <a:pPr>
              <a:lnSpc>
                <a:spcPct val="90000"/>
              </a:lnSpc>
              <a:buClr>
                <a:srgbClr val="006600"/>
              </a:buClr>
              <a:buFont typeface="Wingdings" pitchFamily="2" charset="2"/>
              <a:buChar char="Ø"/>
            </a:pPr>
            <a:r>
              <a:rPr lang="es-MX" altLang="es-MX" sz="2400" b="1">
                <a:solidFill>
                  <a:srgbClr val="333300"/>
                </a:solidFill>
                <a:latin typeface="Arial" charset="0"/>
              </a:rPr>
              <a:t>En procesos continuos y régimen permanente</a:t>
            </a:r>
            <a:r>
              <a:rPr lang="es-MX" altLang="es-MX" sz="2400" b="1">
                <a:solidFill>
                  <a:schemeClr val="tx2"/>
                </a:solidFill>
                <a:latin typeface="Arial" charset="0"/>
              </a:rPr>
              <a:t> </a:t>
            </a:r>
          </a:p>
          <a:p>
            <a:pPr>
              <a:lnSpc>
                <a:spcPct val="90000"/>
              </a:lnSpc>
              <a:buClr>
                <a:srgbClr val="006600"/>
              </a:buClr>
              <a:buFont typeface="Wingdings" pitchFamily="2" charset="2"/>
              <a:buNone/>
            </a:pPr>
            <a:r>
              <a:rPr lang="es-MX" altLang="es-MX" sz="2400" b="1">
                <a:solidFill>
                  <a:schemeClr val="tx2"/>
                </a:solidFill>
                <a:latin typeface="Arial" charset="0"/>
              </a:rPr>
              <a:t>	</a:t>
            </a:r>
            <a:r>
              <a:rPr lang="es-MX" altLang="es-MX" sz="2400" b="1">
                <a:solidFill>
                  <a:srgbClr val="FF9900"/>
                </a:solidFill>
                <a:latin typeface="Arial" charset="0"/>
              </a:rPr>
              <a:t>Acumulación (A) = 0</a:t>
            </a:r>
            <a:r>
              <a:rPr lang="es-MX" altLang="es-MX" sz="2400" b="1">
                <a:solidFill>
                  <a:schemeClr val="tx2"/>
                </a:solidFill>
                <a:latin typeface="Arial" charset="0"/>
              </a:rPr>
              <a:t>   </a:t>
            </a:r>
            <a:r>
              <a:rPr lang="es-MX" altLang="es-MX" sz="2400" b="1">
                <a:solidFill>
                  <a:schemeClr val="tx2"/>
                </a:solidFill>
                <a:latin typeface="Arial" charset="0"/>
                <a:sym typeface="Symbol" pitchFamily="18" charset="2"/>
              </a:rPr>
              <a:t>  </a:t>
            </a:r>
            <a:r>
              <a:rPr lang="es-MX" altLang="es-MX" sz="2400" b="1">
                <a:solidFill>
                  <a:schemeClr val="tx2"/>
                </a:solidFill>
                <a:effectLst>
                  <a:outerShdw blurRad="38100" dist="38100" dir="2700000" algn="tl">
                    <a:srgbClr val="000000"/>
                  </a:outerShdw>
                </a:effectLst>
                <a:latin typeface="Arial" charset="0"/>
              </a:rPr>
              <a:t>E + G =  S + C</a:t>
            </a:r>
          </a:p>
          <a:p>
            <a:pPr>
              <a:lnSpc>
                <a:spcPct val="90000"/>
              </a:lnSpc>
              <a:buClr>
                <a:srgbClr val="006600"/>
              </a:buClr>
              <a:buFont typeface="Wingdings" pitchFamily="2" charset="2"/>
              <a:buNone/>
            </a:pPr>
            <a:r>
              <a:rPr lang="es-MX" altLang="es-MX" sz="2400" b="1">
                <a:solidFill>
                  <a:schemeClr val="tx2"/>
                </a:solidFill>
                <a:effectLst>
                  <a:outerShdw blurRad="38100" dist="38100" dir="2700000" algn="tl">
                    <a:srgbClr val="000000"/>
                  </a:outerShdw>
                </a:effectLst>
                <a:latin typeface="Arial" charset="0"/>
              </a:rPr>
              <a:t>	</a:t>
            </a:r>
            <a:r>
              <a:rPr lang="es-MX" altLang="es-MX" sz="2400" b="1">
                <a:solidFill>
                  <a:srgbClr val="333300"/>
                </a:solidFill>
                <a:latin typeface="Arial" charset="0"/>
              </a:rPr>
              <a:t>Si el balance es para una especie no reactiva o es para la masa total, la generación y el consumo es igual cero</a:t>
            </a:r>
            <a:r>
              <a:rPr lang="es-MX" altLang="es-MX" sz="2400" b="1">
                <a:solidFill>
                  <a:schemeClr val="tx2"/>
                </a:solidFill>
                <a:latin typeface="Arial" charset="0"/>
              </a:rPr>
              <a:t> </a:t>
            </a:r>
          </a:p>
          <a:p>
            <a:pPr algn="ctr">
              <a:lnSpc>
                <a:spcPct val="90000"/>
              </a:lnSpc>
              <a:buClr>
                <a:srgbClr val="006600"/>
              </a:buClr>
              <a:buFont typeface="Symbol" pitchFamily="18" charset="2"/>
              <a:buChar char="\"/>
            </a:pPr>
            <a:r>
              <a:rPr lang="es-MX" altLang="es-MX" sz="2400" b="1">
                <a:solidFill>
                  <a:schemeClr val="tx2"/>
                </a:solidFill>
                <a:effectLst>
                  <a:outerShdw blurRad="38100" dist="38100" dir="2700000" algn="tl">
                    <a:srgbClr val="000000"/>
                  </a:outerShdw>
                </a:effectLst>
                <a:latin typeface="Arial" charset="0"/>
                <a:sym typeface="Symbol" pitchFamily="18" charset="2"/>
              </a:rPr>
              <a:t>E = S</a:t>
            </a:r>
          </a:p>
          <a:p>
            <a:pPr algn="ctr">
              <a:lnSpc>
                <a:spcPct val="90000"/>
              </a:lnSpc>
              <a:buClr>
                <a:srgbClr val="006600"/>
              </a:buClr>
              <a:buFont typeface="Symbol" pitchFamily="18" charset="2"/>
              <a:buChar char="\"/>
            </a:pPr>
            <a:endParaRPr lang="es-MX" altLang="es-MX" sz="2400" b="1">
              <a:solidFill>
                <a:schemeClr val="tx2"/>
              </a:solidFill>
              <a:effectLst>
                <a:outerShdw blurRad="38100" dist="38100" dir="2700000" algn="tl">
                  <a:srgbClr val="000000"/>
                </a:outerShdw>
              </a:effectLst>
              <a:latin typeface="Arial" charset="0"/>
            </a:endParaRPr>
          </a:p>
          <a:p>
            <a:pPr>
              <a:lnSpc>
                <a:spcPct val="90000"/>
              </a:lnSpc>
              <a:buClr>
                <a:srgbClr val="006600"/>
              </a:buClr>
              <a:buFont typeface="Wingdings" pitchFamily="2" charset="2"/>
              <a:buChar char="Ø"/>
            </a:pPr>
            <a:r>
              <a:rPr lang="es-MX" altLang="es-MX" sz="2400" b="1">
                <a:solidFill>
                  <a:srgbClr val="333300"/>
                </a:solidFill>
                <a:latin typeface="Arial" charset="0"/>
              </a:rPr>
              <a:t>En procesos no continuos (batch), para balances integrales</a:t>
            </a:r>
          </a:p>
          <a:p>
            <a:pPr algn="ctr">
              <a:lnSpc>
                <a:spcPct val="90000"/>
              </a:lnSpc>
              <a:buClr>
                <a:srgbClr val="006600"/>
              </a:buClr>
              <a:buFont typeface="Wingdings" pitchFamily="2" charset="2"/>
              <a:buNone/>
            </a:pPr>
            <a:r>
              <a:rPr lang="es-MX" altLang="es-MX" sz="2400" b="1">
                <a:solidFill>
                  <a:schemeClr val="tx2"/>
                </a:solidFill>
                <a:latin typeface="Arial" charset="0"/>
              </a:rPr>
              <a:t>	</a:t>
            </a:r>
            <a:r>
              <a:rPr lang="es-MX" altLang="es-MX" sz="2400" b="1">
                <a:solidFill>
                  <a:schemeClr val="tx2"/>
                </a:solidFill>
                <a:effectLst>
                  <a:outerShdw blurRad="38100" dist="38100" dir="2700000" algn="tl">
                    <a:srgbClr val="000000"/>
                  </a:outerShdw>
                </a:effectLst>
                <a:latin typeface="Arial" charset="0"/>
              </a:rPr>
              <a:t>E (inicial) + G  =  S (final)  + C</a:t>
            </a:r>
            <a:r>
              <a:rPr lang="es-MX" altLang="es-MX" sz="2400" b="1">
                <a:solidFill>
                  <a:schemeClr val="tx2"/>
                </a:solidFill>
                <a:latin typeface="Arial" charset="0"/>
              </a:rPr>
              <a:t>	</a:t>
            </a:r>
            <a:endParaRPr lang="es-ES" altLang="es-MX" sz="2400" b="1">
              <a:solidFill>
                <a:schemeClr val="tx2"/>
              </a:solidFill>
              <a:latin typeface="Arial" charset="0"/>
            </a:endParaRPr>
          </a:p>
        </p:txBody>
      </p:sp>
      <p:sp>
        <p:nvSpPr>
          <p:cNvPr id="4" name="5 Marcador de número de diapositiva"/>
          <p:cNvSpPr>
            <a:spLocks noGrp="1"/>
          </p:cNvSpPr>
          <p:nvPr>
            <p:ph type="sldNum" sz="quarter" idx="12"/>
          </p:nvPr>
        </p:nvSpPr>
        <p:spPr/>
        <p:txBody>
          <a:bodyPr/>
          <a:lstStyle/>
          <a:p>
            <a:fld id="{72638167-3D42-4042-B390-C040A609A796}" type="slidenum">
              <a:rPr lang="es-ES" altLang="es-MX"/>
              <a:pPr/>
              <a:t>43</a:t>
            </a:fld>
            <a:endParaRPr lang="es-ES" altLang="es-MX"/>
          </a:p>
        </p:txBody>
      </p:sp>
    </p:spTree>
    <p:extLst>
      <p:ext uri="{BB962C8B-B14F-4D97-AF65-F5344CB8AC3E}">
        <p14:creationId xmlns:p14="http://schemas.microsoft.com/office/powerpoint/2010/main" val="22382142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sz="half" idx="1"/>
          </p:nvPr>
        </p:nvSpPr>
        <p:spPr>
          <a:xfrm>
            <a:off x="457200" y="609600"/>
            <a:ext cx="3200400" cy="5562600"/>
          </a:xfrm>
          <a:ln>
            <a:solidFill>
              <a:srgbClr val="008000"/>
            </a:solidFill>
            <a:miter lim="800000"/>
            <a:headEnd/>
            <a:tailEnd/>
          </a:ln>
        </p:spPr>
        <p:txBody>
          <a:bodyPr/>
          <a:lstStyle/>
          <a:p>
            <a:pPr marL="0" indent="0">
              <a:lnSpc>
                <a:spcPct val="80000"/>
              </a:lnSpc>
              <a:buFontTx/>
              <a:buNone/>
            </a:pPr>
            <a:r>
              <a:rPr lang="es-MX" altLang="es-MX" sz="2400" b="1">
                <a:solidFill>
                  <a:schemeClr val="tx2"/>
                </a:solidFill>
                <a:effectLst>
                  <a:outerShdw blurRad="38100" dist="38100" dir="2700000" algn="tl">
                    <a:srgbClr val="000000"/>
                  </a:outerShdw>
                </a:effectLst>
                <a:latin typeface="Arial" charset="0"/>
                <a:cs typeface="Times New Roman" pitchFamily="18" charset="0"/>
              </a:rPr>
              <a:t>Diagrama de flujo</a:t>
            </a:r>
          </a:p>
          <a:p>
            <a:pPr marL="0" indent="0">
              <a:lnSpc>
                <a:spcPct val="80000"/>
              </a:lnSpc>
              <a:buFontTx/>
              <a:buNone/>
            </a:pPr>
            <a:endParaRPr lang="es-MX" altLang="es-MX" sz="2400" b="1">
              <a:latin typeface="Arial" charset="0"/>
              <a:cs typeface="Times New Roman" pitchFamily="18" charset="0"/>
            </a:endParaRPr>
          </a:p>
          <a:p>
            <a:pPr marL="0" indent="0">
              <a:buFontTx/>
              <a:buNone/>
            </a:pPr>
            <a:r>
              <a:rPr lang="es-ES" altLang="es-MX" sz="2400" b="1">
                <a:latin typeface="Arial" charset="0"/>
                <a:cs typeface="Times New Roman" pitchFamily="18" charset="0"/>
              </a:rPr>
              <a:t>Es un diagrama de líneas que muestra los pasos sucesivos de un proceso, indicando los   equipos donde ocurre, y las corrientes de materia que entran y salen de cada uno</a:t>
            </a:r>
            <a:r>
              <a:rPr lang="es-MX" altLang="es-MX" sz="2400" b="1">
                <a:latin typeface="Arial" charset="0"/>
                <a:cs typeface="Times New Roman" pitchFamily="18" charset="0"/>
              </a:rPr>
              <a:t>.</a:t>
            </a:r>
            <a:r>
              <a:rPr lang="es-ES" altLang="es-MX" sz="2400" b="1">
                <a:latin typeface="Arial" charset="0"/>
              </a:rPr>
              <a:t> </a:t>
            </a:r>
          </a:p>
          <a:p>
            <a:pPr marL="0" indent="0">
              <a:buFontTx/>
              <a:buNone/>
            </a:pPr>
            <a:endParaRPr lang="es-ES" altLang="es-MX" sz="2400" b="1">
              <a:latin typeface="Arial" charset="0"/>
            </a:endParaRPr>
          </a:p>
        </p:txBody>
      </p:sp>
      <p:sp>
        <p:nvSpPr>
          <p:cNvPr id="53252" name="Rectangle 4"/>
          <p:cNvSpPr>
            <a:spLocks noGrp="1" noChangeArrowheads="1"/>
          </p:cNvSpPr>
          <p:nvPr>
            <p:ph sz="half" idx="2"/>
          </p:nvPr>
        </p:nvSpPr>
        <p:spPr>
          <a:xfrm>
            <a:off x="3810000" y="609600"/>
            <a:ext cx="4800600" cy="5562600"/>
          </a:xfrm>
          <a:ln>
            <a:solidFill>
              <a:srgbClr val="008000"/>
            </a:solidFill>
            <a:miter lim="800000"/>
            <a:headEnd/>
            <a:tailEnd/>
          </a:ln>
        </p:spPr>
        <p:txBody>
          <a:bodyPr/>
          <a:lstStyle/>
          <a:p>
            <a:pPr marL="385763" indent="-385763">
              <a:lnSpc>
                <a:spcPct val="80000"/>
              </a:lnSpc>
              <a:buFontTx/>
              <a:buNone/>
            </a:pPr>
            <a:r>
              <a:rPr lang="es-MX" altLang="es-MX" sz="2200" b="1">
                <a:solidFill>
                  <a:schemeClr val="tx2"/>
                </a:solidFill>
                <a:effectLst>
                  <a:outerShdw blurRad="38100" dist="38100" dir="2700000" algn="tl">
                    <a:srgbClr val="000000"/>
                  </a:outerShdw>
                </a:effectLst>
                <a:latin typeface="Arial" charset="0"/>
              </a:rPr>
              <a:t>Tipos de diagramas de flujo</a:t>
            </a:r>
          </a:p>
          <a:p>
            <a:pPr marL="385763" indent="-385763">
              <a:lnSpc>
                <a:spcPct val="80000"/>
              </a:lnSpc>
              <a:buFontTx/>
              <a:buNone/>
            </a:pPr>
            <a:endParaRPr lang="es-MX" altLang="es-MX" sz="2200" b="1">
              <a:solidFill>
                <a:schemeClr val="tx2"/>
              </a:solidFill>
              <a:effectLst>
                <a:outerShdw blurRad="38100" dist="38100" dir="2700000" algn="tl">
                  <a:srgbClr val="000000"/>
                </a:outerShdw>
              </a:effectLst>
              <a:latin typeface="Arial" charset="0"/>
            </a:endParaRPr>
          </a:p>
          <a:p>
            <a:pPr marL="385763" indent="-385763">
              <a:lnSpc>
                <a:spcPct val="80000"/>
              </a:lnSpc>
              <a:spcBef>
                <a:spcPct val="0"/>
              </a:spcBef>
              <a:buClr>
                <a:srgbClr val="006600"/>
              </a:buClr>
              <a:buFontTx/>
              <a:buAutoNum type="arabicPeriod"/>
            </a:pPr>
            <a:r>
              <a:rPr lang="es-ES" altLang="es-MX" sz="2400">
                <a:solidFill>
                  <a:schemeClr val="tx2"/>
                </a:solidFill>
                <a:effectLst>
                  <a:outerShdw blurRad="38100" dist="38100" dir="2700000" algn="tl">
                    <a:srgbClr val="000000"/>
                  </a:outerShdw>
                </a:effectLst>
                <a:latin typeface="Arial" charset="0"/>
                <a:cs typeface="Times New Roman" pitchFamily="18" charset="0"/>
              </a:rPr>
              <a:t>Diagramas de bloques: </a:t>
            </a:r>
            <a:endParaRPr lang="es-MX" altLang="es-MX" sz="2400">
              <a:solidFill>
                <a:schemeClr val="tx2"/>
              </a:solidFill>
              <a:effectLst>
                <a:outerShdw blurRad="38100" dist="38100" dir="2700000" algn="tl">
                  <a:srgbClr val="000000"/>
                </a:outerShdw>
              </a:effectLst>
              <a:latin typeface="Arial" charset="0"/>
              <a:cs typeface="Times New Roman" pitchFamily="18" charset="0"/>
            </a:endParaRPr>
          </a:p>
          <a:p>
            <a:pPr marL="385763" indent="-385763">
              <a:lnSpc>
                <a:spcPct val="80000"/>
              </a:lnSpc>
              <a:spcBef>
                <a:spcPct val="0"/>
              </a:spcBef>
              <a:buClr>
                <a:srgbClr val="006600"/>
              </a:buClr>
              <a:buFontTx/>
              <a:buNone/>
            </a:pPr>
            <a:r>
              <a:rPr lang="es-MX" altLang="es-MX" sz="2400">
                <a:latin typeface="Arial" charset="0"/>
                <a:cs typeface="Times New Roman" pitchFamily="18" charset="0"/>
              </a:rPr>
              <a:t>	E</a:t>
            </a:r>
            <a:r>
              <a:rPr lang="es-ES" altLang="es-MX" sz="2400">
                <a:latin typeface="Arial" charset="0"/>
                <a:cs typeface="Times New Roman" pitchFamily="18" charset="0"/>
              </a:rPr>
              <a:t>n ellos se presenta el proceso o las diferentes partes del proceso por medio de bloques o rectángulos que tienen entradas y salidas</a:t>
            </a:r>
            <a:r>
              <a:rPr lang="es-ES" altLang="es-MX" sz="2400">
                <a:effectLst>
                  <a:outerShdw blurRad="38100" dist="38100" dir="2700000" algn="tl">
                    <a:srgbClr val="000000"/>
                  </a:outerShdw>
                </a:effectLst>
                <a:latin typeface="Arial" charset="0"/>
                <a:cs typeface="Times New Roman" pitchFamily="18" charset="0"/>
              </a:rPr>
              <a:t>.</a:t>
            </a:r>
            <a:endParaRPr lang="es-MX" altLang="es-MX" sz="2400">
              <a:effectLst>
                <a:outerShdw blurRad="38100" dist="38100" dir="2700000" algn="tl">
                  <a:srgbClr val="000000"/>
                </a:outerShdw>
              </a:effectLst>
              <a:latin typeface="Arial" charset="0"/>
              <a:cs typeface="Times New Roman" pitchFamily="18" charset="0"/>
            </a:endParaRPr>
          </a:p>
          <a:p>
            <a:pPr marL="385763" indent="-385763">
              <a:lnSpc>
                <a:spcPct val="80000"/>
              </a:lnSpc>
              <a:spcBef>
                <a:spcPct val="0"/>
              </a:spcBef>
              <a:buClr>
                <a:srgbClr val="006600"/>
              </a:buClr>
              <a:buFontTx/>
              <a:buNone/>
            </a:pPr>
            <a:r>
              <a:rPr lang="es-ES" altLang="es-MX" sz="2400">
                <a:effectLst>
                  <a:outerShdw blurRad="38100" dist="38100" dir="2700000" algn="tl">
                    <a:srgbClr val="000000"/>
                  </a:outerShdw>
                </a:effectLst>
                <a:latin typeface="Arial" charset="0"/>
              </a:rPr>
              <a:t> </a:t>
            </a:r>
            <a:endParaRPr lang="es-MX" altLang="es-MX" sz="2400">
              <a:effectLst>
                <a:outerShdw blurRad="38100" dist="38100" dir="2700000" algn="tl">
                  <a:srgbClr val="000000"/>
                </a:outerShdw>
              </a:effectLst>
              <a:latin typeface="Arial" charset="0"/>
            </a:endParaRPr>
          </a:p>
          <a:p>
            <a:pPr marL="385763" indent="-385763">
              <a:lnSpc>
                <a:spcPct val="80000"/>
              </a:lnSpc>
              <a:spcBef>
                <a:spcPct val="0"/>
              </a:spcBef>
              <a:buClr>
                <a:srgbClr val="006600"/>
              </a:buClr>
              <a:buFontTx/>
              <a:buAutoNum type="arabicPeriod" startAt="2"/>
            </a:pPr>
            <a:r>
              <a:rPr lang="es-ES" altLang="es-MX" sz="2400">
                <a:solidFill>
                  <a:schemeClr val="tx2"/>
                </a:solidFill>
                <a:effectLst>
                  <a:outerShdw blurRad="38100" dist="38100" dir="2700000" algn="tl">
                    <a:srgbClr val="000000"/>
                  </a:outerShdw>
                </a:effectLst>
                <a:latin typeface="Arial" charset="0"/>
                <a:cs typeface="Times New Roman" pitchFamily="18" charset="0"/>
              </a:rPr>
              <a:t>Diagramas con equipo:</a:t>
            </a:r>
            <a:r>
              <a:rPr lang="es-ES" altLang="es-MX" sz="2400">
                <a:effectLst>
                  <a:outerShdw blurRad="38100" dist="38100" dir="2700000" algn="tl">
                    <a:srgbClr val="000000"/>
                  </a:outerShdw>
                </a:effectLst>
                <a:latin typeface="Arial" charset="0"/>
                <a:cs typeface="Times New Roman" pitchFamily="18" charset="0"/>
              </a:rPr>
              <a:t> </a:t>
            </a:r>
            <a:endParaRPr lang="es-MX" altLang="es-MX" sz="2400">
              <a:effectLst>
                <a:outerShdw blurRad="38100" dist="38100" dir="2700000" algn="tl">
                  <a:srgbClr val="000000"/>
                </a:outerShdw>
              </a:effectLst>
              <a:latin typeface="Arial" charset="0"/>
              <a:cs typeface="Times New Roman" pitchFamily="18" charset="0"/>
            </a:endParaRPr>
          </a:p>
          <a:p>
            <a:pPr marL="385763" indent="-385763">
              <a:lnSpc>
                <a:spcPct val="80000"/>
              </a:lnSpc>
              <a:spcBef>
                <a:spcPct val="0"/>
              </a:spcBef>
              <a:buClr>
                <a:srgbClr val="006600"/>
              </a:buClr>
              <a:buFontTx/>
              <a:buNone/>
            </a:pPr>
            <a:r>
              <a:rPr lang="es-MX" altLang="es-MX" sz="2400">
                <a:latin typeface="Arial" charset="0"/>
                <a:cs typeface="Times New Roman" pitchFamily="18" charset="0"/>
              </a:rPr>
              <a:t>	E</a:t>
            </a:r>
            <a:r>
              <a:rPr lang="es-ES" altLang="es-MX" sz="2400">
                <a:latin typeface="Arial" charset="0"/>
                <a:cs typeface="Times New Roman" pitchFamily="18" charset="0"/>
              </a:rPr>
              <a:t>n éstos se muestran las interrelaciones entre los equipos mayores por medio de líneas de unión. Para representar los equipos se usan símbolos que recuerdan el equipo o los equipos usados</a:t>
            </a:r>
            <a:r>
              <a:rPr lang="es-ES" altLang="es-MX" sz="2400">
                <a:latin typeface="Arial" charset="0"/>
              </a:rPr>
              <a:t> </a:t>
            </a:r>
          </a:p>
        </p:txBody>
      </p:sp>
      <p:sp>
        <p:nvSpPr>
          <p:cNvPr id="4" name="6 Marcador de número de diapositiva"/>
          <p:cNvSpPr>
            <a:spLocks noGrp="1"/>
          </p:cNvSpPr>
          <p:nvPr>
            <p:ph type="sldNum" sz="quarter" idx="12"/>
          </p:nvPr>
        </p:nvSpPr>
        <p:spPr/>
        <p:txBody>
          <a:bodyPr/>
          <a:lstStyle/>
          <a:p>
            <a:fld id="{EE3BBF47-AC99-4AC6-A2A6-81E0B426D244}" type="slidenum">
              <a:rPr lang="es-ES" altLang="es-MX"/>
              <a:pPr/>
              <a:t>44</a:t>
            </a:fld>
            <a:endParaRPr lang="es-ES" altLang="es-MX"/>
          </a:p>
        </p:txBody>
      </p:sp>
    </p:spTree>
    <p:extLst>
      <p:ext uri="{BB962C8B-B14F-4D97-AF65-F5344CB8AC3E}">
        <p14:creationId xmlns:p14="http://schemas.microsoft.com/office/powerpoint/2010/main" val="18955894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85800" y="609600"/>
            <a:ext cx="7772400" cy="685800"/>
          </a:xfrm>
        </p:spPr>
        <p:txBody>
          <a:bodyPr/>
          <a:lstStyle/>
          <a:p>
            <a:r>
              <a:rPr lang="es-MX" altLang="es-MX" sz="2800">
                <a:effectLst>
                  <a:outerShdw blurRad="38100" dist="38100" dir="2700000" algn="tl">
                    <a:srgbClr val="000000"/>
                  </a:outerShdw>
                </a:effectLst>
                <a:latin typeface="Arial" charset="0"/>
              </a:rPr>
              <a:t>Diagrama de bloques</a:t>
            </a:r>
            <a:endParaRPr lang="es-ES" altLang="es-MX" sz="2800">
              <a:effectLst>
                <a:outerShdw blurRad="38100" dist="38100" dir="2700000" algn="tl">
                  <a:srgbClr val="000000"/>
                </a:outerShdw>
              </a:effectLst>
              <a:latin typeface="Arial" charset="0"/>
            </a:endParaRPr>
          </a:p>
        </p:txBody>
      </p:sp>
      <p:graphicFrame>
        <p:nvGraphicFramePr>
          <p:cNvPr id="54276" name="Object 4"/>
          <p:cNvGraphicFramePr>
            <a:graphicFrameLocks noGrp="1" noChangeAspect="1"/>
          </p:cNvGraphicFramePr>
          <p:nvPr>
            <p:ph idx="1"/>
          </p:nvPr>
        </p:nvGraphicFramePr>
        <p:xfrm>
          <a:off x="3903663" y="3324225"/>
          <a:ext cx="2562225" cy="1047750"/>
        </p:xfrm>
        <a:graphic>
          <a:graphicData uri="http://schemas.openxmlformats.org/presentationml/2006/ole">
            <mc:AlternateContent xmlns:mc="http://schemas.openxmlformats.org/markup-compatibility/2006">
              <mc:Choice xmlns:v="urn:schemas-microsoft-com:vml" Requires="v">
                <p:oleObj spid="_x0000_s7171" name="Imagen de mapa de bits" r:id="rId3" imgW="2561905" imgH="1047619" progId="Paint.Picture">
                  <p:embed/>
                </p:oleObj>
              </mc:Choice>
              <mc:Fallback>
                <p:oleObj name="Imagen de mapa de bits" r:id="rId3" imgW="2561905" imgH="1047619"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3663" y="3324225"/>
                        <a:ext cx="2562225" cy="1047750"/>
                      </a:xfrm>
                      <a:prstGeom prst="rect">
                        <a:avLst/>
                      </a:prstGeom>
                      <a:solidFill>
                        <a:schemeClr val="bg1"/>
                      </a:solidFill>
                      <a:ln>
                        <a:noFill/>
                      </a:ln>
                      <a:effectLst/>
                      <a:extLst>
                        <a:ext uri="{91240B29-F687-4F45-9708-019B960494DF}">
                          <a14:hiddenLine xmlns:a14="http://schemas.microsoft.com/office/drawing/2010/main" w="9525">
                            <a:solidFill>
                              <a:srgbClr val="008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 name="5 Marcador de número de diapositiva"/>
          <p:cNvSpPr>
            <a:spLocks noGrp="1"/>
          </p:cNvSpPr>
          <p:nvPr>
            <p:ph type="sldNum" sz="quarter" idx="12"/>
          </p:nvPr>
        </p:nvSpPr>
        <p:spPr/>
        <p:txBody>
          <a:bodyPr/>
          <a:lstStyle/>
          <a:p>
            <a:fld id="{5DE3B365-7DA3-4FBE-8C66-54FBC453C279}" type="slidenum">
              <a:rPr lang="es-ES" altLang="es-MX"/>
              <a:pPr/>
              <a:t>45</a:t>
            </a:fld>
            <a:endParaRPr lang="es-ES" altLang="es-MX"/>
          </a:p>
        </p:txBody>
      </p:sp>
    </p:spTree>
    <p:extLst>
      <p:ext uri="{BB962C8B-B14F-4D97-AF65-F5344CB8AC3E}">
        <p14:creationId xmlns:p14="http://schemas.microsoft.com/office/powerpoint/2010/main" val="17383445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609600"/>
            <a:ext cx="7772400" cy="685800"/>
          </a:xfrm>
        </p:spPr>
        <p:txBody>
          <a:bodyPr/>
          <a:lstStyle/>
          <a:p>
            <a:r>
              <a:rPr lang="es-MX" altLang="es-MX" sz="2800">
                <a:effectLst>
                  <a:outerShdw blurRad="38100" dist="38100" dir="2700000" algn="tl">
                    <a:srgbClr val="000000"/>
                  </a:outerShdw>
                </a:effectLst>
                <a:latin typeface="Arial" charset="0"/>
              </a:rPr>
              <a:t>Diagrama de equipo</a:t>
            </a:r>
            <a:endParaRPr lang="es-ES" altLang="es-MX" sz="2800">
              <a:effectLst>
                <a:outerShdw blurRad="38100" dist="38100" dir="2700000" algn="tl">
                  <a:srgbClr val="000000"/>
                </a:outerShdw>
              </a:effectLst>
              <a:latin typeface="Arial" charset="0"/>
            </a:endParaRPr>
          </a:p>
        </p:txBody>
      </p:sp>
      <p:graphicFrame>
        <p:nvGraphicFramePr>
          <p:cNvPr id="55301" name="Object 5"/>
          <p:cNvGraphicFramePr>
            <a:graphicFrameLocks noGrp="1" noChangeAspect="1"/>
          </p:cNvGraphicFramePr>
          <p:nvPr>
            <p:ph idx="1"/>
            <p:extLst>
              <p:ext uri="{D42A27DB-BD31-4B8C-83A1-F6EECF244321}">
                <p14:modId xmlns:p14="http://schemas.microsoft.com/office/powerpoint/2010/main" val="2212439238"/>
              </p:ext>
            </p:extLst>
          </p:nvPr>
        </p:nvGraphicFramePr>
        <p:xfrm>
          <a:off x="1403648" y="1407119"/>
          <a:ext cx="6912768" cy="4462674"/>
        </p:xfrm>
        <a:graphic>
          <a:graphicData uri="http://schemas.openxmlformats.org/presentationml/2006/ole">
            <mc:AlternateContent xmlns:mc="http://schemas.openxmlformats.org/markup-compatibility/2006">
              <mc:Choice xmlns:v="urn:schemas-microsoft-com:vml" Requires="v">
                <p:oleObj spid="_x0000_s8195" name="Imagen de mapa de bits" r:id="rId3" imgW="3761905" imgH="2429214" progId="Paint.Picture">
                  <p:embed/>
                </p:oleObj>
              </mc:Choice>
              <mc:Fallback>
                <p:oleObj name="Imagen de mapa de bits" r:id="rId3" imgW="3761905" imgH="2429214" progId="Paint.Picture">
                  <p:embed/>
                  <p:pic>
                    <p:nvPicPr>
                      <p:cNvPr id="0" name=""/>
                      <p:cNvPicPr>
                        <a:picLocks noChangeAspect="1" noChangeArrowheads="1"/>
                      </p:cNvPicPr>
                      <p:nvPr/>
                    </p:nvPicPr>
                    <p:blipFill>
                      <a:blip r:embed="rId4">
                        <a:clrChange>
                          <a:clrFrom>
                            <a:srgbClr val="FFFF80"/>
                          </a:clrFrom>
                          <a:clrTo>
                            <a:srgbClr val="FFFF80">
                              <a:alpha val="0"/>
                            </a:srgbClr>
                          </a:clrTo>
                        </a:clrChange>
                        <a:extLst>
                          <a:ext uri="{28A0092B-C50C-407E-A947-70E740481C1C}">
                            <a14:useLocalDpi xmlns:a14="http://schemas.microsoft.com/office/drawing/2010/main" val="0"/>
                          </a:ext>
                        </a:extLst>
                      </a:blip>
                      <a:srcRect/>
                      <a:stretch>
                        <a:fillRect/>
                      </a:stretch>
                    </p:blipFill>
                    <p:spPr bwMode="auto">
                      <a:xfrm>
                        <a:off x="1403648" y="1407119"/>
                        <a:ext cx="6912768" cy="4462674"/>
                      </a:xfrm>
                      <a:prstGeom prst="rect">
                        <a:avLst/>
                      </a:prstGeom>
                      <a:noFill/>
                      <a:ln>
                        <a:noFill/>
                      </a:ln>
                      <a:effectLst/>
                    </p:spPr>
                  </p:pic>
                </p:oleObj>
              </mc:Fallback>
            </mc:AlternateContent>
          </a:graphicData>
        </a:graphic>
      </p:graphicFrame>
      <p:sp>
        <p:nvSpPr>
          <p:cNvPr id="4" name="5 Marcador de número de diapositiva"/>
          <p:cNvSpPr>
            <a:spLocks noGrp="1"/>
          </p:cNvSpPr>
          <p:nvPr>
            <p:ph type="sldNum" sz="quarter" idx="12"/>
          </p:nvPr>
        </p:nvSpPr>
        <p:spPr/>
        <p:txBody>
          <a:bodyPr/>
          <a:lstStyle/>
          <a:p>
            <a:fld id="{30F6FC41-88A1-4A17-BAE2-23D29E254F54}" type="slidenum">
              <a:rPr lang="es-ES" altLang="es-MX"/>
              <a:pPr/>
              <a:t>46</a:t>
            </a:fld>
            <a:endParaRPr lang="es-ES" altLang="es-MX"/>
          </a:p>
        </p:txBody>
      </p:sp>
    </p:spTree>
    <p:extLst>
      <p:ext uri="{BB962C8B-B14F-4D97-AF65-F5344CB8AC3E}">
        <p14:creationId xmlns:p14="http://schemas.microsoft.com/office/powerpoint/2010/main" val="12243738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685800" y="533400"/>
            <a:ext cx="7772400" cy="685800"/>
          </a:xfrm>
          <a:ln>
            <a:solidFill>
              <a:schemeClr val="accent1"/>
            </a:solidFill>
            <a:miter lim="800000"/>
            <a:headEnd/>
            <a:tailEnd/>
          </a:ln>
        </p:spPr>
        <p:txBody>
          <a:bodyPr/>
          <a:lstStyle/>
          <a:p>
            <a:r>
              <a:rPr lang="es-MX" altLang="es-MX" sz="2800" b="1">
                <a:effectLst>
                  <a:outerShdw blurRad="38100" dist="38100" dir="2700000" algn="tl">
                    <a:srgbClr val="000000"/>
                  </a:outerShdw>
                </a:effectLst>
                <a:latin typeface="Arial" charset="0"/>
              </a:rPr>
              <a:t>Simbología utilizada en las variables</a:t>
            </a:r>
            <a:endParaRPr lang="es-ES" altLang="es-MX" sz="2800" b="1">
              <a:effectLst>
                <a:outerShdw blurRad="38100" dist="38100" dir="2700000" algn="tl">
                  <a:srgbClr val="000000"/>
                </a:outerShdw>
              </a:effectLst>
              <a:latin typeface="Arial" charset="0"/>
            </a:endParaRPr>
          </a:p>
        </p:txBody>
      </p:sp>
      <p:sp>
        <p:nvSpPr>
          <p:cNvPr id="107523" name="Rectangle 3"/>
          <p:cNvSpPr>
            <a:spLocks noGrp="1" noChangeArrowheads="1"/>
          </p:cNvSpPr>
          <p:nvPr>
            <p:ph sz="half" idx="1"/>
          </p:nvPr>
        </p:nvSpPr>
        <p:spPr>
          <a:xfrm>
            <a:off x="685800" y="1524000"/>
            <a:ext cx="3505200" cy="4648200"/>
          </a:xfrm>
          <a:noFill/>
          <a:ln>
            <a:solidFill>
              <a:srgbClr val="008000"/>
            </a:solidFill>
            <a:miter lim="800000"/>
            <a:headEnd/>
            <a:tailEnd/>
          </a:ln>
          <a:extLst>
            <a:ext uri="{909E8E84-426E-40DD-AFC4-6F175D3DCCD1}">
              <a14:hiddenFill xmlns:a14="http://schemas.microsoft.com/office/drawing/2010/main">
                <a:solidFill>
                  <a:srgbClr val="006600"/>
                </a:solidFill>
              </a14:hiddenFill>
            </a:ext>
          </a:extLst>
        </p:spPr>
        <p:txBody>
          <a:bodyPr/>
          <a:lstStyle/>
          <a:p>
            <a:pPr defTabSz="668338">
              <a:buClr>
                <a:srgbClr val="CC6600"/>
              </a:buClr>
              <a:buFont typeface="Wingdings" pitchFamily="2" charset="2"/>
              <a:buChar char="Ø"/>
            </a:pPr>
            <a:r>
              <a:rPr lang="es-MX" altLang="es-MX" sz="2400" b="1">
                <a:latin typeface="Arial" charset="0"/>
              </a:rPr>
              <a:t>El </a:t>
            </a:r>
            <a:r>
              <a:rPr lang="es-MX" altLang="es-MX" sz="2400" b="1">
                <a:solidFill>
                  <a:schemeClr val="tx2"/>
                </a:solidFill>
                <a:effectLst>
                  <a:outerShdw blurRad="38100" dist="38100" dir="2700000" algn="tl">
                    <a:srgbClr val="000000"/>
                  </a:outerShdw>
                </a:effectLst>
                <a:latin typeface="Arial" charset="0"/>
              </a:rPr>
              <a:t>subíndice</a:t>
            </a:r>
            <a:r>
              <a:rPr lang="es-MX" altLang="es-MX" sz="2400" b="1">
                <a:latin typeface="Arial" charset="0"/>
              </a:rPr>
              <a:t> en las propiedades se refiere a la    corriente</a:t>
            </a:r>
            <a:endParaRPr lang="es-ES" altLang="es-MX" sz="2400" b="1">
              <a:latin typeface="Arial" charset="0"/>
              <a:cs typeface="Courier New" pitchFamily="49" charset="0"/>
            </a:endParaRPr>
          </a:p>
          <a:p>
            <a:pPr defTabSz="668338">
              <a:buClr>
                <a:srgbClr val="CC6600"/>
              </a:buClr>
              <a:buFont typeface="Wingdings" pitchFamily="2" charset="2"/>
              <a:buNone/>
            </a:pPr>
            <a:r>
              <a:rPr lang="es-MX" altLang="es-MX" sz="2400" b="1">
                <a:latin typeface="Arial" charset="0"/>
              </a:rPr>
              <a:t>    </a:t>
            </a:r>
            <a:r>
              <a:rPr lang="es-MX" altLang="es-MX" sz="2400" b="1">
                <a:solidFill>
                  <a:schemeClr val="tx2"/>
                </a:solidFill>
                <a:effectLst>
                  <a:outerShdw blurRad="38100" dist="38100" dir="2700000" algn="tl">
                    <a:srgbClr val="000000"/>
                  </a:outerShdw>
                </a:effectLst>
                <a:latin typeface="Arial" charset="0"/>
              </a:rPr>
              <a:t>G</a:t>
            </a:r>
            <a:r>
              <a:rPr lang="es-MX" altLang="es-MX" sz="2400" b="1" baseline="-30000">
                <a:solidFill>
                  <a:schemeClr val="tx2"/>
                </a:solidFill>
                <a:effectLst>
                  <a:outerShdw blurRad="38100" dist="38100" dir="2700000" algn="tl">
                    <a:srgbClr val="000000"/>
                  </a:outerShdw>
                </a:effectLst>
                <a:latin typeface="Arial" charset="0"/>
              </a:rPr>
              <a:t>1</a:t>
            </a:r>
            <a:r>
              <a:rPr lang="es-MX" altLang="es-MX" sz="2400" b="1">
                <a:latin typeface="Arial" charset="0"/>
              </a:rPr>
              <a:t> gasto en la   	 	 corriente 1 	  	 (gaseosa)</a:t>
            </a:r>
            <a:endParaRPr lang="es-ES" altLang="es-MX" sz="2400" b="1">
              <a:latin typeface="Arial" charset="0"/>
              <a:cs typeface="Courier New" pitchFamily="49" charset="0"/>
            </a:endParaRPr>
          </a:p>
          <a:p>
            <a:pPr algn="just" defTabSz="668338">
              <a:buClr>
                <a:srgbClr val="CC6600"/>
              </a:buClr>
              <a:buFont typeface="Wingdings" pitchFamily="2" charset="2"/>
              <a:buNone/>
            </a:pPr>
            <a:r>
              <a:rPr lang="es-MX" altLang="es-MX" sz="2400" b="1">
                <a:latin typeface="Arial" charset="0"/>
              </a:rPr>
              <a:t> </a:t>
            </a:r>
            <a:r>
              <a:rPr lang="es-MX" altLang="es-MX" sz="2400" b="1">
                <a:solidFill>
                  <a:schemeClr val="tx2"/>
                </a:solidFill>
                <a:effectLst>
                  <a:outerShdw blurRad="38100" dist="38100" dir="2700000" algn="tl">
                    <a:srgbClr val="000000"/>
                  </a:outerShdw>
                </a:effectLst>
                <a:latin typeface="Arial" charset="0"/>
              </a:rPr>
              <a:t>   t</a:t>
            </a:r>
            <a:r>
              <a:rPr lang="es-MX" altLang="es-MX" sz="2400" b="1" baseline="-30000">
                <a:solidFill>
                  <a:schemeClr val="tx2"/>
                </a:solidFill>
                <a:effectLst>
                  <a:outerShdw blurRad="38100" dist="38100" dir="2700000" algn="tl">
                    <a:srgbClr val="000000"/>
                  </a:outerShdw>
                </a:effectLst>
                <a:latin typeface="Arial" charset="0"/>
              </a:rPr>
              <a:t>A</a:t>
            </a:r>
            <a:r>
              <a:rPr lang="es-MX" altLang="es-MX" sz="2400" b="1">
                <a:latin typeface="Arial" charset="0"/>
              </a:rPr>
              <a:t>  temperatura de la 	 corriente A</a:t>
            </a:r>
            <a:endParaRPr lang="es-ES" altLang="es-MX" sz="2400" b="1">
              <a:latin typeface="Arial" charset="0"/>
              <a:cs typeface="Courier New" pitchFamily="49" charset="0"/>
            </a:endParaRPr>
          </a:p>
          <a:p>
            <a:pPr algn="just" defTabSz="668338">
              <a:buClr>
                <a:srgbClr val="CC6600"/>
              </a:buClr>
              <a:buFont typeface="Wingdings" pitchFamily="2" charset="2"/>
              <a:buNone/>
            </a:pPr>
            <a:r>
              <a:rPr lang="es-MX" altLang="es-MX" sz="2400" b="1">
                <a:latin typeface="Arial" charset="0"/>
              </a:rPr>
              <a:t> </a:t>
            </a:r>
            <a:endParaRPr lang="es-ES" altLang="es-MX" sz="2400" b="1">
              <a:latin typeface="Arial" charset="0"/>
              <a:cs typeface="Courier New" pitchFamily="49" charset="0"/>
            </a:endParaRPr>
          </a:p>
          <a:p>
            <a:pPr defTabSz="668338">
              <a:buClr>
                <a:srgbClr val="CC6600"/>
              </a:buClr>
              <a:buFont typeface="Wingdings" pitchFamily="2" charset="2"/>
              <a:buChar char="Ø"/>
            </a:pPr>
            <a:endParaRPr lang="es-ES" altLang="es-MX"/>
          </a:p>
        </p:txBody>
      </p:sp>
      <p:sp>
        <p:nvSpPr>
          <p:cNvPr id="107524" name="Rectangle 4"/>
          <p:cNvSpPr>
            <a:spLocks noGrp="1" noChangeArrowheads="1"/>
          </p:cNvSpPr>
          <p:nvPr>
            <p:ph sz="half" idx="2"/>
          </p:nvPr>
        </p:nvSpPr>
        <p:spPr>
          <a:xfrm>
            <a:off x="4343400" y="1524000"/>
            <a:ext cx="4343400" cy="4648200"/>
          </a:xfrm>
          <a:ln>
            <a:solidFill>
              <a:srgbClr val="008000"/>
            </a:solidFill>
            <a:miter lim="800000"/>
            <a:headEnd/>
            <a:tailEnd/>
          </a:ln>
        </p:spPr>
        <p:txBody>
          <a:bodyPr>
            <a:normAutofit lnSpcReduction="10000"/>
          </a:bodyPr>
          <a:lstStyle/>
          <a:p>
            <a:pPr defTabSz="1044575">
              <a:lnSpc>
                <a:spcPct val="90000"/>
              </a:lnSpc>
              <a:buClr>
                <a:srgbClr val="CC6600"/>
              </a:buClr>
              <a:buFont typeface="Wingdings" pitchFamily="2" charset="2"/>
              <a:buChar char="Ø"/>
            </a:pPr>
            <a:r>
              <a:rPr lang="es-MX" altLang="es-MX" sz="2400" b="1">
                <a:latin typeface="Arial" charset="0"/>
              </a:rPr>
              <a:t>Un </a:t>
            </a:r>
            <a:r>
              <a:rPr lang="es-MX" altLang="es-MX" sz="2400" b="1">
                <a:solidFill>
                  <a:schemeClr val="tx2"/>
                </a:solidFill>
                <a:effectLst>
                  <a:outerShdw blurRad="38100" dist="38100" dir="2700000" algn="tl">
                    <a:srgbClr val="000000"/>
                  </a:outerShdw>
                </a:effectLst>
                <a:latin typeface="Arial" charset="0"/>
              </a:rPr>
              <a:t>superíndice</a:t>
            </a:r>
            <a:r>
              <a:rPr lang="es-MX" altLang="es-MX" sz="2400" b="1">
                <a:solidFill>
                  <a:schemeClr val="tx2"/>
                </a:solidFill>
                <a:latin typeface="Arial" charset="0"/>
              </a:rPr>
              <a:t> </a:t>
            </a:r>
            <a:r>
              <a:rPr lang="es-MX" altLang="es-MX" sz="2400" b="1">
                <a:latin typeface="Arial" charset="0"/>
              </a:rPr>
              <a:t>se refiere al compuesto</a:t>
            </a:r>
            <a:endParaRPr lang="es-ES" altLang="es-MX" sz="2400" b="1">
              <a:latin typeface="Arial" charset="0"/>
              <a:cs typeface="Courier New" pitchFamily="49" charset="0"/>
            </a:endParaRPr>
          </a:p>
          <a:p>
            <a:pPr defTabSz="1044575">
              <a:lnSpc>
                <a:spcPct val="90000"/>
              </a:lnSpc>
              <a:buClr>
                <a:srgbClr val="D05400"/>
              </a:buClr>
              <a:buFont typeface="Wingdings" pitchFamily="2" charset="2"/>
              <a:buNone/>
            </a:pPr>
            <a:r>
              <a:rPr lang="es-MX" altLang="es-MX" sz="2400" b="1">
                <a:latin typeface="Arial" charset="0"/>
              </a:rPr>
              <a:t>    </a:t>
            </a:r>
            <a:r>
              <a:rPr lang="es-MX" altLang="es-MX" sz="2400" b="1">
                <a:solidFill>
                  <a:schemeClr val="tx2"/>
                </a:solidFill>
                <a:latin typeface="Arial" charset="0"/>
                <a:cs typeface="Arial" charset="0"/>
              </a:rPr>
              <a:t>ŷ</a:t>
            </a:r>
            <a:r>
              <a:rPr lang="es-MX" altLang="es-MX" sz="2400" b="1" baseline="-30000">
                <a:solidFill>
                  <a:schemeClr val="tx2"/>
                </a:solidFill>
                <a:effectLst>
                  <a:outerShdw blurRad="38100" dist="38100" dir="2700000" algn="tl">
                    <a:srgbClr val="000000"/>
                  </a:outerShdw>
                </a:effectLst>
                <a:latin typeface="Arial" charset="0"/>
              </a:rPr>
              <a:t>1</a:t>
            </a:r>
            <a:r>
              <a:rPr lang="es-MX" altLang="es-MX" sz="2400" b="1" baseline="30000">
                <a:solidFill>
                  <a:schemeClr val="tx2"/>
                </a:solidFill>
                <a:effectLst>
                  <a:outerShdw blurRad="38100" dist="38100" dir="2700000" algn="tl">
                    <a:srgbClr val="000000"/>
                  </a:outerShdw>
                </a:effectLst>
                <a:latin typeface="Arial" charset="0"/>
              </a:rPr>
              <a:t>NH3</a:t>
            </a:r>
            <a:r>
              <a:rPr lang="es-MX" altLang="es-MX" sz="2400" b="1" baseline="30000">
                <a:effectLst>
                  <a:outerShdw blurRad="38100" dist="38100" dir="2700000" algn="tl">
                    <a:srgbClr val="000000"/>
                  </a:outerShdw>
                </a:effectLst>
                <a:latin typeface="Arial" charset="0"/>
              </a:rPr>
              <a:t>  </a:t>
            </a:r>
            <a:r>
              <a:rPr lang="es-MX" altLang="es-MX" sz="2400" b="1">
                <a:latin typeface="Arial" charset="0"/>
              </a:rPr>
              <a:t>concentración de 	 amoníaco en la 	 corriente 1  	  	 (gaseosa)</a:t>
            </a:r>
            <a:endParaRPr lang="es-ES" altLang="es-MX" sz="2400" b="1">
              <a:latin typeface="Arial" charset="0"/>
              <a:cs typeface="Courier New" pitchFamily="49" charset="0"/>
            </a:endParaRPr>
          </a:p>
          <a:p>
            <a:pPr defTabSz="1044575">
              <a:lnSpc>
                <a:spcPct val="90000"/>
              </a:lnSpc>
              <a:buClr>
                <a:srgbClr val="D05400"/>
              </a:buClr>
              <a:buFont typeface="Wingdings" pitchFamily="2" charset="2"/>
              <a:buNone/>
            </a:pPr>
            <a:r>
              <a:rPr lang="es-MX" altLang="es-MX" sz="2400" b="1">
                <a:latin typeface="Arial" charset="0"/>
              </a:rPr>
              <a:t> </a:t>
            </a:r>
            <a:r>
              <a:rPr lang="es-MX" altLang="es-MX" sz="2400" b="1">
                <a:solidFill>
                  <a:schemeClr val="tx2"/>
                </a:solidFill>
                <a:latin typeface="Arial" charset="0"/>
              </a:rPr>
              <a:t>   </a:t>
            </a:r>
            <a:r>
              <a:rPr lang="es-MX" altLang="es-MX" sz="2400" b="1">
                <a:solidFill>
                  <a:schemeClr val="tx2"/>
                </a:solidFill>
                <a:effectLst>
                  <a:outerShdw blurRad="38100" dist="38100" dir="2700000" algn="tl">
                    <a:srgbClr val="000000"/>
                  </a:outerShdw>
                </a:effectLst>
                <a:latin typeface="Arial" charset="0"/>
              </a:rPr>
              <a:t>w</a:t>
            </a:r>
            <a:r>
              <a:rPr lang="es-MX" altLang="es-MX" sz="2400" b="1" baseline="-30000">
                <a:solidFill>
                  <a:schemeClr val="tx2"/>
                </a:solidFill>
                <a:effectLst>
                  <a:outerShdw blurRad="38100" dist="38100" dir="2700000" algn="tl">
                    <a:srgbClr val="000000"/>
                  </a:outerShdw>
                </a:effectLst>
                <a:latin typeface="Arial" charset="0"/>
              </a:rPr>
              <a:t>2</a:t>
            </a:r>
            <a:r>
              <a:rPr lang="es-MX" altLang="es-MX" sz="2400" b="1" baseline="30000">
                <a:solidFill>
                  <a:schemeClr val="tx2"/>
                </a:solidFill>
                <a:effectLst>
                  <a:outerShdw blurRad="38100" dist="38100" dir="2700000" algn="tl">
                    <a:srgbClr val="000000"/>
                  </a:outerShdw>
                </a:effectLst>
                <a:latin typeface="Arial" charset="0"/>
              </a:rPr>
              <a:t>NaCl</a:t>
            </a:r>
            <a:r>
              <a:rPr lang="es-MX" altLang="es-MX" sz="2400" b="1">
                <a:solidFill>
                  <a:schemeClr val="tx2"/>
                </a:solidFill>
                <a:latin typeface="Arial" charset="0"/>
              </a:rPr>
              <a:t> </a:t>
            </a:r>
            <a:r>
              <a:rPr lang="es-MX" altLang="es-MX" sz="2400" b="1">
                <a:latin typeface="Arial" charset="0"/>
              </a:rPr>
              <a:t>concentración de 	  sal en la corriente        	  2 (sólida)</a:t>
            </a:r>
          </a:p>
          <a:p>
            <a:pPr defTabSz="1044575">
              <a:lnSpc>
                <a:spcPct val="90000"/>
              </a:lnSpc>
              <a:buClr>
                <a:srgbClr val="D05400"/>
              </a:buClr>
              <a:buFont typeface="Wingdings" pitchFamily="2" charset="2"/>
              <a:buNone/>
            </a:pPr>
            <a:r>
              <a:rPr lang="es-MX" altLang="es-MX" sz="2400" b="1">
                <a:effectLst>
                  <a:outerShdw blurRad="38100" dist="38100" dir="2700000" algn="tl">
                    <a:srgbClr val="000000"/>
                  </a:outerShdw>
                </a:effectLst>
                <a:latin typeface="Arial" charset="0"/>
                <a:cs typeface="Courier New" pitchFamily="49" charset="0"/>
              </a:rPr>
              <a:t>    </a:t>
            </a:r>
            <a:r>
              <a:rPr lang="es-MX" altLang="es-MX" sz="2400" b="1">
                <a:solidFill>
                  <a:schemeClr val="tx2"/>
                </a:solidFill>
                <a:effectLst>
                  <a:outerShdw blurRad="38100" dist="38100" dir="2700000" algn="tl">
                    <a:srgbClr val="000000"/>
                  </a:outerShdw>
                </a:effectLst>
                <a:latin typeface="Arial" charset="0"/>
                <a:cs typeface="Courier New" pitchFamily="49" charset="0"/>
              </a:rPr>
              <a:t>x</a:t>
            </a:r>
            <a:r>
              <a:rPr lang="es-MX" altLang="es-MX" sz="2400" b="1" baseline="-25000">
                <a:solidFill>
                  <a:schemeClr val="tx2"/>
                </a:solidFill>
                <a:effectLst>
                  <a:outerShdw blurRad="38100" dist="38100" dir="2700000" algn="tl">
                    <a:srgbClr val="000000"/>
                  </a:outerShdw>
                </a:effectLst>
                <a:latin typeface="Arial" charset="0"/>
                <a:cs typeface="Courier New" pitchFamily="49" charset="0"/>
              </a:rPr>
              <a:t>3</a:t>
            </a:r>
            <a:r>
              <a:rPr lang="es-MX" altLang="es-MX" sz="2400" b="1" baseline="30000">
                <a:solidFill>
                  <a:schemeClr val="tx2"/>
                </a:solidFill>
                <a:effectLst>
                  <a:outerShdw blurRad="38100" dist="38100" dir="2700000" algn="tl">
                    <a:srgbClr val="000000"/>
                  </a:outerShdw>
                </a:effectLst>
                <a:latin typeface="Arial" charset="0"/>
                <a:cs typeface="Courier New" pitchFamily="49" charset="0"/>
              </a:rPr>
              <a:t>et  </a:t>
            </a:r>
            <a:r>
              <a:rPr lang="es-MX" altLang="es-MX" sz="2400" b="1" baseline="30000">
                <a:effectLst>
                  <a:outerShdw blurRad="38100" dist="38100" dir="2700000" algn="tl">
                    <a:srgbClr val="000000"/>
                  </a:outerShdw>
                </a:effectLst>
                <a:latin typeface="Arial" charset="0"/>
                <a:cs typeface="Courier New" pitchFamily="49" charset="0"/>
              </a:rPr>
              <a:t>   </a:t>
            </a:r>
            <a:r>
              <a:rPr lang="es-MX" altLang="es-MX" sz="2400" b="1">
                <a:latin typeface="Arial" charset="0"/>
                <a:cs typeface="Courier New" pitchFamily="49" charset="0"/>
              </a:rPr>
              <a:t>concentración de 	etanol en la 	corriente 3</a:t>
            </a:r>
            <a:endParaRPr lang="es-ES" altLang="es-MX" sz="2400" b="1">
              <a:latin typeface="Arial" charset="0"/>
              <a:cs typeface="Courier New" pitchFamily="49" charset="0"/>
            </a:endParaRPr>
          </a:p>
          <a:p>
            <a:pPr defTabSz="1044575">
              <a:lnSpc>
                <a:spcPct val="90000"/>
              </a:lnSpc>
              <a:buClr>
                <a:srgbClr val="D05400"/>
              </a:buClr>
              <a:buFont typeface="Wingdings" pitchFamily="2" charset="2"/>
              <a:buNone/>
            </a:pPr>
            <a:r>
              <a:rPr lang="es-MX" altLang="es-MX" sz="2400" b="1">
                <a:latin typeface="Arial" charset="0"/>
                <a:cs typeface="Courier New" pitchFamily="49" charset="0"/>
              </a:rPr>
              <a:t>             (líquida)</a:t>
            </a:r>
            <a:endParaRPr lang="es-ES" altLang="es-MX" sz="2400"/>
          </a:p>
        </p:txBody>
      </p:sp>
      <p:sp>
        <p:nvSpPr>
          <p:cNvPr id="5" name="6 Marcador de número de diapositiva"/>
          <p:cNvSpPr>
            <a:spLocks noGrp="1"/>
          </p:cNvSpPr>
          <p:nvPr>
            <p:ph type="sldNum" sz="quarter" idx="12"/>
          </p:nvPr>
        </p:nvSpPr>
        <p:spPr/>
        <p:txBody>
          <a:bodyPr/>
          <a:lstStyle/>
          <a:p>
            <a:fld id="{34D1A9CF-9AEE-475C-AC0D-F5AABA59D95F}" type="slidenum">
              <a:rPr lang="es-ES" altLang="es-MX"/>
              <a:pPr/>
              <a:t>47</a:t>
            </a:fld>
            <a:endParaRPr lang="es-ES" altLang="es-MX"/>
          </a:p>
        </p:txBody>
      </p:sp>
    </p:spTree>
    <p:extLst>
      <p:ext uri="{BB962C8B-B14F-4D97-AF65-F5344CB8AC3E}">
        <p14:creationId xmlns:p14="http://schemas.microsoft.com/office/powerpoint/2010/main" val="3552615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533400" y="533400"/>
            <a:ext cx="8153400" cy="533400"/>
          </a:xfrm>
          <a:ln>
            <a:solidFill>
              <a:srgbClr val="008000"/>
            </a:solidFill>
            <a:miter lim="800000"/>
            <a:headEnd/>
            <a:tailEnd/>
          </a:ln>
        </p:spPr>
        <p:txBody>
          <a:bodyPr/>
          <a:lstStyle/>
          <a:p>
            <a:r>
              <a:rPr lang="es-MX" altLang="es-MX" sz="2800" b="1">
                <a:effectLst>
                  <a:outerShdw blurRad="38100" dist="38100" dir="2700000" algn="tl">
                    <a:srgbClr val="000000"/>
                  </a:outerShdw>
                </a:effectLst>
                <a:latin typeface="Arial" charset="0"/>
              </a:rPr>
              <a:t>Unidades de proceso y corrientes</a:t>
            </a:r>
            <a:endParaRPr lang="es-ES" altLang="es-MX" sz="2800" b="1">
              <a:effectLst>
                <a:outerShdw blurRad="38100" dist="38100" dir="2700000" algn="tl">
                  <a:srgbClr val="000000"/>
                </a:outerShdw>
              </a:effectLst>
              <a:latin typeface="Arial" charset="0"/>
            </a:endParaRPr>
          </a:p>
        </p:txBody>
      </p:sp>
      <p:sp>
        <p:nvSpPr>
          <p:cNvPr id="108547" name="Rectangle 3"/>
          <p:cNvSpPr>
            <a:spLocks noGrp="1" noChangeArrowheads="1"/>
          </p:cNvSpPr>
          <p:nvPr>
            <p:ph sz="half" idx="1"/>
          </p:nvPr>
        </p:nvSpPr>
        <p:spPr>
          <a:xfrm>
            <a:off x="533400" y="1371600"/>
            <a:ext cx="3581400" cy="4800600"/>
          </a:xfrm>
          <a:ln>
            <a:solidFill>
              <a:srgbClr val="008000"/>
            </a:solidFill>
            <a:miter lim="800000"/>
            <a:headEnd/>
            <a:tailEnd/>
          </a:ln>
        </p:spPr>
        <p:txBody>
          <a:bodyPr>
            <a:normAutofit lnSpcReduction="10000"/>
          </a:bodyPr>
          <a:lstStyle/>
          <a:p>
            <a:pPr>
              <a:lnSpc>
                <a:spcPct val="90000"/>
              </a:lnSpc>
              <a:buClr>
                <a:srgbClr val="CC6600"/>
              </a:buClr>
              <a:buFont typeface="Wingdings" pitchFamily="2" charset="2"/>
              <a:buChar char="Ø"/>
            </a:pPr>
            <a:r>
              <a:rPr lang="es-MX" altLang="es-MX" sz="2400" b="1">
                <a:latin typeface="Arial" charset="0"/>
              </a:rPr>
              <a:t>Las </a:t>
            </a:r>
            <a:r>
              <a:rPr lang="es-MX" altLang="es-MX" sz="2400" b="1">
                <a:solidFill>
                  <a:schemeClr val="tx2"/>
                </a:solidFill>
                <a:effectLst>
                  <a:outerShdw blurRad="38100" dist="38100" dir="2700000" algn="tl">
                    <a:srgbClr val="000000"/>
                  </a:outerShdw>
                </a:effectLst>
                <a:latin typeface="Arial" charset="0"/>
              </a:rPr>
              <a:t>unidades de proceso</a:t>
            </a:r>
            <a:r>
              <a:rPr lang="es-MX" altLang="es-MX" sz="2400" b="1">
                <a:latin typeface="Arial" charset="0"/>
              </a:rPr>
              <a:t> son aquellas partes del sistema en donde hay un cambio de propiedades. Generalmente se representan por bloques o símbolos gráficos que se  asemejan a los equipos industriales.</a:t>
            </a:r>
          </a:p>
          <a:p>
            <a:pPr>
              <a:lnSpc>
                <a:spcPct val="90000"/>
              </a:lnSpc>
              <a:buFontTx/>
              <a:buNone/>
            </a:pPr>
            <a:r>
              <a:rPr lang="es-MX" altLang="es-MX"/>
              <a:t>  </a:t>
            </a:r>
            <a:endParaRPr lang="es-ES" altLang="es-MX"/>
          </a:p>
        </p:txBody>
      </p:sp>
      <p:sp>
        <p:nvSpPr>
          <p:cNvPr id="108548" name="Rectangle 4"/>
          <p:cNvSpPr>
            <a:spLocks noGrp="1" noChangeArrowheads="1"/>
          </p:cNvSpPr>
          <p:nvPr>
            <p:ph sz="half" idx="2"/>
          </p:nvPr>
        </p:nvSpPr>
        <p:spPr>
          <a:xfrm>
            <a:off x="4267200" y="1371600"/>
            <a:ext cx="4419600" cy="4800600"/>
          </a:xfrm>
          <a:ln>
            <a:solidFill>
              <a:srgbClr val="008000"/>
            </a:solidFill>
            <a:miter lim="800000"/>
            <a:headEnd/>
            <a:tailEnd/>
          </a:ln>
        </p:spPr>
        <p:txBody>
          <a:bodyPr>
            <a:normAutofit lnSpcReduction="10000"/>
          </a:bodyPr>
          <a:lstStyle/>
          <a:p>
            <a:pPr>
              <a:buClr>
                <a:srgbClr val="CC6600"/>
              </a:buClr>
              <a:buFont typeface="Wingdings" pitchFamily="2" charset="2"/>
              <a:buChar char="Ø"/>
            </a:pPr>
            <a:r>
              <a:rPr lang="es-MX" altLang="es-MX" sz="2200" b="1">
                <a:latin typeface="Arial" charset="0"/>
              </a:rPr>
              <a:t>Los transportes reciben el nombre de </a:t>
            </a:r>
            <a:r>
              <a:rPr lang="es-MX" altLang="es-MX" sz="2200" b="1">
                <a:solidFill>
                  <a:schemeClr val="tx2"/>
                </a:solidFill>
                <a:latin typeface="Arial" charset="0"/>
              </a:rPr>
              <a:t>“</a:t>
            </a:r>
            <a:r>
              <a:rPr lang="es-MX" altLang="es-MX" sz="2200" b="1">
                <a:solidFill>
                  <a:schemeClr val="tx2"/>
                </a:solidFill>
                <a:effectLst>
                  <a:outerShdw blurRad="38100" dist="38100" dir="2700000" algn="tl">
                    <a:srgbClr val="000000"/>
                  </a:outerShdw>
                </a:effectLst>
                <a:latin typeface="Arial" charset="0"/>
              </a:rPr>
              <a:t>corrientes”</a:t>
            </a:r>
            <a:r>
              <a:rPr lang="es-MX" altLang="es-MX" sz="2200" b="1">
                <a:latin typeface="Arial" charset="0"/>
              </a:rPr>
              <a:t>, se evalúan por sus gastos y se expresan con líneas sólidas cuando son corrientes de  materiales que se transportan a través de ductos y superficies definidas. Si las corrientes no tienen un conducto definido (pérdida de calor por radiación de un equipo) se indican con líneas punteadas.</a:t>
            </a:r>
            <a:endParaRPr lang="es-ES" altLang="es-MX" sz="2200" b="1">
              <a:latin typeface="Arial" charset="0"/>
            </a:endParaRPr>
          </a:p>
          <a:p>
            <a:pPr>
              <a:buFontTx/>
              <a:buNone/>
            </a:pPr>
            <a:endParaRPr lang="es-ES" altLang="es-MX" sz="2200"/>
          </a:p>
        </p:txBody>
      </p:sp>
      <p:sp>
        <p:nvSpPr>
          <p:cNvPr id="5" name="6 Marcador de número de diapositiva"/>
          <p:cNvSpPr>
            <a:spLocks noGrp="1"/>
          </p:cNvSpPr>
          <p:nvPr>
            <p:ph type="sldNum" sz="quarter" idx="12"/>
          </p:nvPr>
        </p:nvSpPr>
        <p:spPr/>
        <p:txBody>
          <a:bodyPr/>
          <a:lstStyle/>
          <a:p>
            <a:fld id="{C1756E0E-DA8D-48C1-A1BF-42BAEC420796}" type="slidenum">
              <a:rPr lang="es-ES" altLang="es-MX"/>
              <a:pPr/>
              <a:t>48</a:t>
            </a:fld>
            <a:endParaRPr lang="es-ES" altLang="es-MX"/>
          </a:p>
        </p:txBody>
      </p:sp>
    </p:spTree>
    <p:extLst>
      <p:ext uri="{BB962C8B-B14F-4D97-AF65-F5344CB8AC3E}">
        <p14:creationId xmlns:p14="http://schemas.microsoft.com/office/powerpoint/2010/main" val="829626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609600" y="457200"/>
            <a:ext cx="8077200" cy="762000"/>
          </a:xfrm>
          <a:ln>
            <a:solidFill>
              <a:srgbClr val="008000"/>
            </a:solidFill>
            <a:miter lim="800000"/>
            <a:headEnd/>
            <a:tailEnd/>
          </a:ln>
        </p:spPr>
        <p:txBody>
          <a:bodyPr/>
          <a:lstStyle/>
          <a:p>
            <a:r>
              <a:rPr lang="es-MX" altLang="es-MX" sz="2800" b="1">
                <a:effectLst>
                  <a:outerShdw blurRad="38100" dist="38100" dir="2700000" algn="tl">
                    <a:srgbClr val="000000"/>
                  </a:outerShdw>
                </a:effectLst>
                <a:latin typeface="Arial" charset="0"/>
              </a:rPr>
              <a:t>Unidades de proceso y corrientes</a:t>
            </a:r>
            <a:endParaRPr lang="es-ES" altLang="es-MX" sz="2800" b="1">
              <a:effectLst>
                <a:outerShdw blurRad="38100" dist="38100" dir="2700000" algn="tl">
                  <a:srgbClr val="000000"/>
                </a:outerShdw>
              </a:effectLst>
              <a:latin typeface="Arial" charset="0"/>
            </a:endParaRPr>
          </a:p>
        </p:txBody>
      </p:sp>
      <p:sp>
        <p:nvSpPr>
          <p:cNvPr id="17" name="5 Marcador de número de diapositiva"/>
          <p:cNvSpPr>
            <a:spLocks noGrp="1"/>
          </p:cNvSpPr>
          <p:nvPr>
            <p:ph type="sldNum" sz="quarter" idx="12"/>
          </p:nvPr>
        </p:nvSpPr>
        <p:spPr/>
        <p:txBody>
          <a:bodyPr/>
          <a:lstStyle/>
          <a:p>
            <a:fld id="{C2B8ADFB-40B4-492F-885C-27C05EB1B15D}" type="slidenum">
              <a:rPr lang="es-ES" altLang="es-MX"/>
              <a:pPr/>
              <a:t>49</a:t>
            </a:fld>
            <a:endParaRPr lang="es-ES" altLang="es-MX"/>
          </a:p>
        </p:txBody>
      </p:sp>
      <p:sp>
        <p:nvSpPr>
          <p:cNvPr id="62468" name="Text Box 4"/>
          <p:cNvSpPr txBox="1">
            <a:spLocks noChangeArrowheads="1"/>
          </p:cNvSpPr>
          <p:nvPr/>
        </p:nvSpPr>
        <p:spPr bwMode="auto">
          <a:xfrm>
            <a:off x="3581400" y="2895600"/>
            <a:ext cx="1878013" cy="2165350"/>
          </a:xfrm>
          <a:prstGeom prst="rect">
            <a:avLst/>
          </a:prstGeom>
          <a:solidFill>
            <a:srgbClr val="CCFF33"/>
          </a:solidFill>
          <a:ln w="28575">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endParaRPr lang="es-MX" altLang="es-MX" sz="2400"/>
          </a:p>
          <a:p>
            <a:endParaRPr lang="es-MX" altLang="es-MX" sz="2400"/>
          </a:p>
          <a:p>
            <a:r>
              <a:rPr lang="es-MX" altLang="es-MX" sz="2200">
                <a:effectLst>
                  <a:outerShdw blurRad="38100" dist="38100" dir="2700000" algn="tl">
                    <a:srgbClr val="000000"/>
                  </a:outerShdw>
                </a:effectLst>
              </a:rPr>
              <a:t>Evaporador</a:t>
            </a:r>
          </a:p>
          <a:p>
            <a:endParaRPr lang="es-MX" altLang="es-MX" sz="2200">
              <a:effectLst>
                <a:outerShdw blurRad="38100" dist="38100" dir="2700000" algn="tl">
                  <a:srgbClr val="000000"/>
                </a:outerShdw>
              </a:effectLst>
            </a:endParaRPr>
          </a:p>
          <a:p>
            <a:endParaRPr lang="es-ES" altLang="es-MX" sz="2400"/>
          </a:p>
        </p:txBody>
      </p:sp>
      <p:sp>
        <p:nvSpPr>
          <p:cNvPr id="62469" name="Line 5"/>
          <p:cNvSpPr>
            <a:spLocks noChangeShapeType="1"/>
          </p:cNvSpPr>
          <p:nvPr/>
        </p:nvSpPr>
        <p:spPr bwMode="auto">
          <a:xfrm>
            <a:off x="3581400" y="4648200"/>
            <a:ext cx="1905000" cy="0"/>
          </a:xfrm>
          <a:prstGeom prst="line">
            <a:avLst/>
          </a:prstGeom>
          <a:noFill/>
          <a:ln w="28575">
            <a:solidFill>
              <a:srgbClr val="D054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2470" name="Line 6"/>
          <p:cNvSpPr>
            <a:spLocks noChangeShapeType="1"/>
          </p:cNvSpPr>
          <p:nvPr/>
        </p:nvSpPr>
        <p:spPr bwMode="auto">
          <a:xfrm>
            <a:off x="2362200" y="4648200"/>
            <a:ext cx="1219200" cy="0"/>
          </a:xfrm>
          <a:prstGeom prst="line">
            <a:avLst/>
          </a:prstGeom>
          <a:noFill/>
          <a:ln w="28575">
            <a:solidFill>
              <a:srgbClr val="D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2471" name="Line 7"/>
          <p:cNvSpPr>
            <a:spLocks noChangeShapeType="1"/>
          </p:cNvSpPr>
          <p:nvPr/>
        </p:nvSpPr>
        <p:spPr bwMode="auto">
          <a:xfrm>
            <a:off x="5486400" y="4648200"/>
            <a:ext cx="1143000" cy="0"/>
          </a:xfrm>
          <a:prstGeom prst="line">
            <a:avLst/>
          </a:prstGeom>
          <a:noFill/>
          <a:ln w="28575">
            <a:solidFill>
              <a:srgbClr val="D054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2472" name="Line 8"/>
          <p:cNvSpPr>
            <a:spLocks noChangeShapeType="1"/>
          </p:cNvSpPr>
          <p:nvPr/>
        </p:nvSpPr>
        <p:spPr bwMode="auto">
          <a:xfrm>
            <a:off x="6629400" y="4648200"/>
            <a:ext cx="0" cy="457200"/>
          </a:xfrm>
          <a:prstGeom prst="line">
            <a:avLst/>
          </a:prstGeom>
          <a:noFill/>
          <a:ln w="28575">
            <a:solidFill>
              <a:srgbClr val="D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2473" name="Text Box 9"/>
          <p:cNvSpPr txBox="1">
            <a:spLocks noChangeArrowheads="1"/>
          </p:cNvSpPr>
          <p:nvPr/>
        </p:nvSpPr>
        <p:spPr bwMode="auto">
          <a:xfrm>
            <a:off x="6248400" y="5092700"/>
            <a:ext cx="1757363"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sz="2200">
                <a:latin typeface="Trebuchet MS" pitchFamily="34" charset="0"/>
              </a:rPr>
              <a:t>Condensado</a:t>
            </a:r>
            <a:endParaRPr lang="es-ES" altLang="es-MX" sz="2200">
              <a:latin typeface="Trebuchet MS" pitchFamily="34" charset="0"/>
            </a:endParaRPr>
          </a:p>
        </p:txBody>
      </p:sp>
      <p:sp>
        <p:nvSpPr>
          <p:cNvPr id="62474" name="Line 10"/>
          <p:cNvSpPr>
            <a:spLocks noChangeShapeType="1"/>
          </p:cNvSpPr>
          <p:nvPr/>
        </p:nvSpPr>
        <p:spPr bwMode="auto">
          <a:xfrm>
            <a:off x="2209800" y="3429000"/>
            <a:ext cx="1371600" cy="0"/>
          </a:xfrm>
          <a:prstGeom prst="line">
            <a:avLst/>
          </a:prstGeom>
          <a:noFill/>
          <a:ln w="28575">
            <a:solidFill>
              <a:srgbClr val="D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2475" name="Line 11"/>
          <p:cNvSpPr>
            <a:spLocks noChangeShapeType="1"/>
          </p:cNvSpPr>
          <p:nvPr/>
        </p:nvSpPr>
        <p:spPr bwMode="auto">
          <a:xfrm flipV="1">
            <a:off x="5029200" y="2438400"/>
            <a:ext cx="0" cy="457200"/>
          </a:xfrm>
          <a:prstGeom prst="line">
            <a:avLst/>
          </a:prstGeom>
          <a:noFill/>
          <a:ln w="28575">
            <a:solidFill>
              <a:srgbClr val="D054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2476" name="Line 12"/>
          <p:cNvSpPr>
            <a:spLocks noChangeShapeType="1"/>
          </p:cNvSpPr>
          <p:nvPr/>
        </p:nvSpPr>
        <p:spPr bwMode="auto">
          <a:xfrm>
            <a:off x="5029200" y="2438400"/>
            <a:ext cx="685800" cy="0"/>
          </a:xfrm>
          <a:prstGeom prst="line">
            <a:avLst/>
          </a:prstGeom>
          <a:noFill/>
          <a:ln w="28575">
            <a:solidFill>
              <a:srgbClr val="D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2477" name="Line 13"/>
          <p:cNvSpPr>
            <a:spLocks noChangeShapeType="1"/>
          </p:cNvSpPr>
          <p:nvPr/>
        </p:nvSpPr>
        <p:spPr bwMode="auto">
          <a:xfrm>
            <a:off x="5486400" y="3429000"/>
            <a:ext cx="1066800" cy="0"/>
          </a:xfrm>
          <a:prstGeom prst="line">
            <a:avLst/>
          </a:prstGeom>
          <a:noFill/>
          <a:ln w="28575">
            <a:solidFill>
              <a:srgbClr val="D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2478" name="Text Box 14"/>
          <p:cNvSpPr txBox="1">
            <a:spLocks noChangeArrowheads="1"/>
          </p:cNvSpPr>
          <p:nvPr/>
        </p:nvSpPr>
        <p:spPr bwMode="auto">
          <a:xfrm>
            <a:off x="1295400" y="3013075"/>
            <a:ext cx="225742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sz="2200">
                <a:latin typeface="Trebuchet MS" pitchFamily="34" charset="0"/>
              </a:rPr>
              <a:t>Solución diluida</a:t>
            </a:r>
            <a:endParaRPr lang="es-ES" altLang="es-MX" sz="2200">
              <a:latin typeface="Trebuchet MS" pitchFamily="34" charset="0"/>
            </a:endParaRPr>
          </a:p>
        </p:txBody>
      </p:sp>
      <p:sp>
        <p:nvSpPr>
          <p:cNvPr id="62479" name="Text Box 15"/>
          <p:cNvSpPr txBox="1">
            <a:spLocks noChangeArrowheads="1"/>
          </p:cNvSpPr>
          <p:nvPr/>
        </p:nvSpPr>
        <p:spPr bwMode="auto">
          <a:xfrm>
            <a:off x="5622925" y="2998788"/>
            <a:ext cx="299402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sz="2200">
                <a:latin typeface="Trebuchet MS" pitchFamily="34" charset="0"/>
              </a:rPr>
              <a:t>Solución concentrada</a:t>
            </a:r>
            <a:endParaRPr lang="es-ES" altLang="es-MX" sz="2200">
              <a:latin typeface="Trebuchet MS" pitchFamily="34" charset="0"/>
            </a:endParaRPr>
          </a:p>
        </p:txBody>
      </p:sp>
      <p:sp>
        <p:nvSpPr>
          <p:cNvPr id="62480" name="Text Box 16"/>
          <p:cNvSpPr txBox="1">
            <a:spLocks noChangeArrowheads="1"/>
          </p:cNvSpPr>
          <p:nvPr/>
        </p:nvSpPr>
        <p:spPr bwMode="auto">
          <a:xfrm>
            <a:off x="5699125" y="1968500"/>
            <a:ext cx="947738"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sz="2200">
                <a:latin typeface="Trebuchet MS" pitchFamily="34" charset="0"/>
              </a:rPr>
              <a:t>Vapor</a:t>
            </a:r>
            <a:endParaRPr lang="es-ES" altLang="es-MX" sz="2200">
              <a:latin typeface="Trebuchet MS" pitchFamily="34" charset="0"/>
            </a:endParaRPr>
          </a:p>
        </p:txBody>
      </p:sp>
      <p:sp>
        <p:nvSpPr>
          <p:cNvPr id="62481" name="Text Box 17"/>
          <p:cNvSpPr txBox="1">
            <a:spLocks noChangeArrowheads="1"/>
          </p:cNvSpPr>
          <p:nvPr/>
        </p:nvSpPr>
        <p:spPr bwMode="auto">
          <a:xfrm>
            <a:off x="1143000" y="4178300"/>
            <a:ext cx="240347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sz="2200">
                <a:latin typeface="Trebuchet MS" pitchFamily="34" charset="0"/>
              </a:rPr>
              <a:t>Vapor de caldera</a:t>
            </a:r>
            <a:endParaRPr lang="es-ES" altLang="es-MX" sz="2200">
              <a:latin typeface="Trebuchet MS" pitchFamily="34" charset="0"/>
            </a:endParaRPr>
          </a:p>
        </p:txBody>
      </p:sp>
    </p:spTree>
    <p:extLst>
      <p:ext uri="{BB962C8B-B14F-4D97-AF65-F5344CB8AC3E}">
        <p14:creationId xmlns:p14="http://schemas.microsoft.com/office/powerpoint/2010/main" val="2498857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3 Marcador de número de diapositiva"/>
          <p:cNvSpPr>
            <a:spLocks noGrp="1"/>
          </p:cNvSpPr>
          <p:nvPr>
            <p:ph type="sldNum" sz="quarter" idx="12"/>
          </p:nvPr>
        </p:nvSpPr>
        <p:spPr/>
        <p:txBody>
          <a:bodyPr/>
          <a:lstStyle/>
          <a:p>
            <a:fld id="{8D925074-03D7-4DEC-B15D-F1E9ACEEE353}" type="slidenum">
              <a:rPr lang="es-ES" altLang="es-MX"/>
              <a:pPr/>
              <a:t>5</a:t>
            </a:fld>
            <a:endParaRPr lang="es-ES" altLang="es-MX"/>
          </a:p>
        </p:txBody>
      </p:sp>
      <p:sp>
        <p:nvSpPr>
          <p:cNvPr id="1026" name="Text Box 2"/>
          <p:cNvSpPr txBox="1">
            <a:spLocks noChangeArrowheads="1"/>
          </p:cNvSpPr>
          <p:nvPr/>
        </p:nvSpPr>
        <p:spPr bwMode="auto">
          <a:xfrm>
            <a:off x="3124200" y="685800"/>
            <a:ext cx="2895600" cy="1135063"/>
          </a:xfrm>
          <a:prstGeom prst="rect">
            <a:avLst/>
          </a:prstGeom>
          <a:solidFill>
            <a:srgbClr val="99CC00"/>
          </a:solidFill>
          <a:ln w="38100" cmpd="dbl">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ClrTx/>
              <a:buFontTx/>
              <a:buNone/>
            </a:pPr>
            <a:r>
              <a:rPr kumimoji="1" lang="es-MX" altLang="es-MX" sz="2200">
                <a:solidFill>
                  <a:schemeClr val="tx2"/>
                </a:solidFill>
                <a:effectLst>
                  <a:outerShdw blurRad="38100" dist="38100" dir="2700000" algn="tl">
                    <a:srgbClr val="000000"/>
                  </a:outerShdw>
                </a:effectLst>
              </a:rPr>
              <a:t>Sistema</a:t>
            </a:r>
          </a:p>
          <a:p>
            <a:pPr algn="ctr">
              <a:spcBef>
                <a:spcPct val="0"/>
              </a:spcBef>
              <a:buClrTx/>
              <a:buFontTx/>
              <a:buNone/>
            </a:pPr>
            <a:endParaRPr kumimoji="1" lang="es-MX" altLang="es-MX" sz="2200">
              <a:solidFill>
                <a:schemeClr val="tx2"/>
              </a:solidFill>
              <a:effectLst>
                <a:outerShdw blurRad="38100" dist="38100" dir="2700000" algn="tl">
                  <a:srgbClr val="000000"/>
                </a:outerShdw>
              </a:effectLst>
            </a:endParaRPr>
          </a:p>
          <a:p>
            <a:pPr algn="ctr">
              <a:spcBef>
                <a:spcPct val="0"/>
              </a:spcBef>
              <a:buClrTx/>
              <a:buFontTx/>
              <a:buNone/>
            </a:pPr>
            <a:endParaRPr kumimoji="1" lang="es-MX" altLang="es-MX" sz="2200">
              <a:solidFill>
                <a:schemeClr val="tx2"/>
              </a:solidFill>
              <a:effectLst>
                <a:outerShdw blurRad="38100" dist="38100" dir="2700000" algn="tl">
                  <a:srgbClr val="000000"/>
                </a:outerShdw>
              </a:effectLst>
            </a:endParaRPr>
          </a:p>
        </p:txBody>
      </p:sp>
      <p:sp>
        <p:nvSpPr>
          <p:cNvPr id="1027" name="Text Box 3"/>
          <p:cNvSpPr txBox="1">
            <a:spLocks noChangeArrowheads="1"/>
          </p:cNvSpPr>
          <p:nvPr/>
        </p:nvSpPr>
        <p:spPr bwMode="auto">
          <a:xfrm>
            <a:off x="3962400" y="2627313"/>
            <a:ext cx="1209675" cy="376237"/>
          </a:xfrm>
          <a:prstGeom prst="rect">
            <a:avLst/>
          </a:prstGeom>
          <a:solidFill>
            <a:srgbClr val="FF9900"/>
          </a:solidFill>
          <a:ln w="9525">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a:solidFill>
                  <a:schemeClr val="tx2"/>
                </a:solidFill>
              </a:rPr>
              <a:t>Variables</a:t>
            </a:r>
            <a:endParaRPr kumimoji="1" lang="es-ES" altLang="es-MX" sz="1800">
              <a:solidFill>
                <a:schemeClr val="tx2"/>
              </a:solidFill>
            </a:endParaRPr>
          </a:p>
        </p:txBody>
      </p:sp>
      <p:sp>
        <p:nvSpPr>
          <p:cNvPr id="1028" name="Text Box 4"/>
          <p:cNvSpPr txBox="1">
            <a:spLocks noChangeArrowheads="1"/>
          </p:cNvSpPr>
          <p:nvPr/>
        </p:nvSpPr>
        <p:spPr bwMode="auto">
          <a:xfrm>
            <a:off x="3200400" y="3770313"/>
            <a:ext cx="2819400" cy="376237"/>
          </a:xfrm>
          <a:prstGeom prst="rect">
            <a:avLst/>
          </a:prstGeom>
          <a:solidFill>
            <a:srgbClr val="00CC66"/>
          </a:solidFill>
          <a:ln w="9525">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ClrTx/>
              <a:buFontTx/>
              <a:buNone/>
            </a:pPr>
            <a:r>
              <a:rPr kumimoji="1" lang="es-MX" altLang="es-MX" sz="1800">
                <a:solidFill>
                  <a:schemeClr val="tx2"/>
                </a:solidFill>
              </a:rPr>
              <a:t>Modelo matemático</a:t>
            </a:r>
            <a:endParaRPr kumimoji="1" lang="es-ES" altLang="es-MX" sz="1800">
              <a:solidFill>
                <a:schemeClr val="tx2"/>
              </a:solidFill>
            </a:endParaRPr>
          </a:p>
        </p:txBody>
      </p:sp>
      <p:sp>
        <p:nvSpPr>
          <p:cNvPr id="1029" name="Text Box 5"/>
          <p:cNvSpPr txBox="1">
            <a:spLocks noChangeArrowheads="1"/>
          </p:cNvSpPr>
          <p:nvPr/>
        </p:nvSpPr>
        <p:spPr bwMode="auto">
          <a:xfrm>
            <a:off x="1143000" y="5105400"/>
            <a:ext cx="2276475" cy="376238"/>
          </a:xfrm>
          <a:prstGeom prst="rect">
            <a:avLst/>
          </a:prstGeom>
          <a:solidFill>
            <a:srgbClr val="66FF33"/>
          </a:solidFill>
          <a:ln w="9525">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a:solidFill>
                  <a:schemeClr val="tx2"/>
                </a:solidFill>
              </a:rPr>
              <a:t>Balance de materia</a:t>
            </a:r>
            <a:endParaRPr kumimoji="1" lang="es-ES" altLang="es-MX" sz="1800">
              <a:solidFill>
                <a:schemeClr val="tx2"/>
              </a:solidFill>
            </a:endParaRPr>
          </a:p>
        </p:txBody>
      </p:sp>
      <p:sp>
        <p:nvSpPr>
          <p:cNvPr id="1030" name="Text Box 6"/>
          <p:cNvSpPr txBox="1">
            <a:spLocks noChangeArrowheads="1"/>
          </p:cNvSpPr>
          <p:nvPr/>
        </p:nvSpPr>
        <p:spPr bwMode="auto">
          <a:xfrm>
            <a:off x="5943600" y="5065713"/>
            <a:ext cx="2276475" cy="376237"/>
          </a:xfrm>
          <a:prstGeom prst="rect">
            <a:avLst/>
          </a:prstGeom>
          <a:solidFill>
            <a:srgbClr val="66FF33"/>
          </a:solidFill>
          <a:ln w="9525">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a:solidFill>
                  <a:schemeClr val="tx2"/>
                </a:solidFill>
              </a:rPr>
              <a:t>Balance de energía</a:t>
            </a:r>
            <a:endParaRPr kumimoji="1" lang="es-ES" altLang="es-MX" sz="1800">
              <a:solidFill>
                <a:schemeClr val="tx2"/>
              </a:solidFill>
            </a:endParaRPr>
          </a:p>
        </p:txBody>
      </p:sp>
      <p:sp>
        <p:nvSpPr>
          <p:cNvPr id="1031" name="Line 7"/>
          <p:cNvSpPr>
            <a:spLocks noChangeShapeType="1"/>
          </p:cNvSpPr>
          <p:nvPr/>
        </p:nvSpPr>
        <p:spPr bwMode="auto">
          <a:xfrm>
            <a:off x="1524000" y="990600"/>
            <a:ext cx="16002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32" name="Text Box 8"/>
          <p:cNvSpPr txBox="1">
            <a:spLocks noChangeArrowheads="1"/>
          </p:cNvSpPr>
          <p:nvPr/>
        </p:nvSpPr>
        <p:spPr bwMode="auto">
          <a:xfrm>
            <a:off x="1447800" y="661988"/>
            <a:ext cx="160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a:solidFill>
                  <a:schemeClr val="tx2"/>
                </a:solidFill>
              </a:rPr>
              <a:t>Materia entra</a:t>
            </a:r>
            <a:endParaRPr kumimoji="1" lang="es-ES" altLang="es-MX" sz="1800">
              <a:solidFill>
                <a:schemeClr val="tx2"/>
              </a:solidFill>
            </a:endParaRPr>
          </a:p>
        </p:txBody>
      </p:sp>
      <p:sp>
        <p:nvSpPr>
          <p:cNvPr id="1033" name="Line 9"/>
          <p:cNvSpPr>
            <a:spLocks noChangeShapeType="1"/>
          </p:cNvSpPr>
          <p:nvPr/>
        </p:nvSpPr>
        <p:spPr bwMode="auto">
          <a:xfrm>
            <a:off x="1524000" y="1752600"/>
            <a:ext cx="16002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34" name="Text Box 10"/>
          <p:cNvSpPr txBox="1">
            <a:spLocks noChangeArrowheads="1"/>
          </p:cNvSpPr>
          <p:nvPr/>
        </p:nvSpPr>
        <p:spPr bwMode="auto">
          <a:xfrm>
            <a:off x="1431925" y="1412875"/>
            <a:ext cx="164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a:solidFill>
                  <a:schemeClr val="tx2"/>
                </a:solidFill>
              </a:rPr>
              <a:t>Energía entra</a:t>
            </a:r>
            <a:endParaRPr kumimoji="1" lang="es-ES" altLang="es-MX" sz="1800">
              <a:solidFill>
                <a:schemeClr val="tx2"/>
              </a:solidFill>
            </a:endParaRPr>
          </a:p>
        </p:txBody>
      </p:sp>
      <p:sp>
        <p:nvSpPr>
          <p:cNvPr id="1035" name="Line 11"/>
          <p:cNvSpPr>
            <a:spLocks noChangeShapeType="1"/>
          </p:cNvSpPr>
          <p:nvPr/>
        </p:nvSpPr>
        <p:spPr bwMode="auto">
          <a:xfrm>
            <a:off x="6019800" y="990600"/>
            <a:ext cx="19050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36" name="Text Box 12"/>
          <p:cNvSpPr txBox="1">
            <a:spLocks noChangeArrowheads="1"/>
          </p:cNvSpPr>
          <p:nvPr/>
        </p:nvSpPr>
        <p:spPr bwMode="auto">
          <a:xfrm>
            <a:off x="6216650" y="646113"/>
            <a:ext cx="1492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a:solidFill>
                  <a:schemeClr val="tx2"/>
                </a:solidFill>
              </a:rPr>
              <a:t>Materia sale</a:t>
            </a:r>
            <a:endParaRPr kumimoji="1" lang="es-ES" altLang="es-MX" sz="1800">
              <a:solidFill>
                <a:schemeClr val="tx2"/>
              </a:solidFill>
            </a:endParaRPr>
          </a:p>
        </p:txBody>
      </p:sp>
      <p:sp>
        <p:nvSpPr>
          <p:cNvPr id="1037" name="Line 13"/>
          <p:cNvSpPr>
            <a:spLocks noChangeShapeType="1"/>
          </p:cNvSpPr>
          <p:nvPr/>
        </p:nvSpPr>
        <p:spPr bwMode="auto">
          <a:xfrm>
            <a:off x="6019800" y="1752600"/>
            <a:ext cx="19050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38" name="Text Box 14"/>
          <p:cNvSpPr txBox="1">
            <a:spLocks noChangeArrowheads="1"/>
          </p:cNvSpPr>
          <p:nvPr/>
        </p:nvSpPr>
        <p:spPr bwMode="auto">
          <a:xfrm>
            <a:off x="6292850" y="1408113"/>
            <a:ext cx="1530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a:solidFill>
                  <a:schemeClr val="tx2"/>
                </a:solidFill>
              </a:rPr>
              <a:t>Energía sale</a:t>
            </a:r>
            <a:endParaRPr kumimoji="1" lang="es-ES" altLang="es-MX" sz="1800">
              <a:solidFill>
                <a:schemeClr val="tx2"/>
              </a:solidFill>
            </a:endParaRPr>
          </a:p>
        </p:txBody>
      </p:sp>
      <p:sp>
        <p:nvSpPr>
          <p:cNvPr id="1039" name="Line 15"/>
          <p:cNvSpPr>
            <a:spLocks noChangeShapeType="1"/>
          </p:cNvSpPr>
          <p:nvPr/>
        </p:nvSpPr>
        <p:spPr bwMode="auto">
          <a:xfrm>
            <a:off x="4572000" y="3048000"/>
            <a:ext cx="0" cy="685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40" name="Line 16"/>
          <p:cNvSpPr>
            <a:spLocks noChangeShapeType="1"/>
          </p:cNvSpPr>
          <p:nvPr/>
        </p:nvSpPr>
        <p:spPr bwMode="auto">
          <a:xfrm>
            <a:off x="4572000" y="4191000"/>
            <a:ext cx="0" cy="3810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41" name="Line 17"/>
          <p:cNvSpPr>
            <a:spLocks noChangeShapeType="1"/>
          </p:cNvSpPr>
          <p:nvPr/>
        </p:nvSpPr>
        <p:spPr bwMode="auto">
          <a:xfrm flipH="1">
            <a:off x="2286000" y="4572000"/>
            <a:ext cx="2286000"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42" name="Line 18"/>
          <p:cNvSpPr>
            <a:spLocks noChangeShapeType="1"/>
          </p:cNvSpPr>
          <p:nvPr/>
        </p:nvSpPr>
        <p:spPr bwMode="auto">
          <a:xfrm>
            <a:off x="2286000" y="4572000"/>
            <a:ext cx="0" cy="5334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43" name="Line 19"/>
          <p:cNvSpPr>
            <a:spLocks noChangeShapeType="1"/>
          </p:cNvSpPr>
          <p:nvPr/>
        </p:nvSpPr>
        <p:spPr bwMode="auto">
          <a:xfrm>
            <a:off x="4572000" y="4572000"/>
            <a:ext cx="2514600"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44" name="Line 20"/>
          <p:cNvSpPr>
            <a:spLocks noChangeShapeType="1"/>
          </p:cNvSpPr>
          <p:nvPr/>
        </p:nvSpPr>
        <p:spPr bwMode="auto">
          <a:xfrm>
            <a:off x="7086600" y="4572000"/>
            <a:ext cx="6350" cy="51276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45" name="Line 21"/>
          <p:cNvSpPr>
            <a:spLocks noChangeShapeType="1"/>
          </p:cNvSpPr>
          <p:nvPr/>
        </p:nvSpPr>
        <p:spPr bwMode="auto">
          <a:xfrm>
            <a:off x="1752600" y="1752600"/>
            <a:ext cx="0" cy="99060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46" name="Line 22"/>
          <p:cNvSpPr>
            <a:spLocks noChangeShapeType="1"/>
          </p:cNvSpPr>
          <p:nvPr/>
        </p:nvSpPr>
        <p:spPr bwMode="auto">
          <a:xfrm>
            <a:off x="2514600" y="990600"/>
            <a:ext cx="0" cy="175260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47" name="Line 23"/>
          <p:cNvSpPr>
            <a:spLocks noChangeShapeType="1"/>
          </p:cNvSpPr>
          <p:nvPr/>
        </p:nvSpPr>
        <p:spPr bwMode="auto">
          <a:xfrm>
            <a:off x="1752600" y="2743200"/>
            <a:ext cx="2209800" cy="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48" name="Line 24"/>
          <p:cNvSpPr>
            <a:spLocks noChangeShapeType="1"/>
          </p:cNvSpPr>
          <p:nvPr/>
        </p:nvSpPr>
        <p:spPr bwMode="auto">
          <a:xfrm>
            <a:off x="5181600" y="2743200"/>
            <a:ext cx="2286000" cy="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49" name="Line 25"/>
          <p:cNvSpPr>
            <a:spLocks noChangeShapeType="1"/>
          </p:cNvSpPr>
          <p:nvPr/>
        </p:nvSpPr>
        <p:spPr bwMode="auto">
          <a:xfrm>
            <a:off x="7467600" y="1752600"/>
            <a:ext cx="0" cy="99060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50" name="Line 26"/>
          <p:cNvSpPr>
            <a:spLocks noChangeShapeType="1"/>
          </p:cNvSpPr>
          <p:nvPr/>
        </p:nvSpPr>
        <p:spPr bwMode="auto">
          <a:xfrm>
            <a:off x="6705600" y="990600"/>
            <a:ext cx="0" cy="175260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51" name="Line 27"/>
          <p:cNvSpPr>
            <a:spLocks noChangeShapeType="1"/>
          </p:cNvSpPr>
          <p:nvPr/>
        </p:nvSpPr>
        <p:spPr bwMode="auto">
          <a:xfrm>
            <a:off x="4191000" y="1828800"/>
            <a:ext cx="0" cy="76200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52" name="Text Box 28"/>
          <p:cNvSpPr txBox="1">
            <a:spLocks noChangeArrowheads="1"/>
          </p:cNvSpPr>
          <p:nvPr/>
        </p:nvSpPr>
        <p:spPr bwMode="auto">
          <a:xfrm>
            <a:off x="3619500" y="1295400"/>
            <a:ext cx="1905000" cy="476250"/>
          </a:xfrm>
          <a:prstGeom prst="rect">
            <a:avLst/>
          </a:prstGeom>
          <a:solidFill>
            <a:schemeClr val="accent2"/>
          </a:solidFill>
          <a:ln w="19050">
            <a:miter lim="800000"/>
            <a:headEnd/>
            <a:tailEnd/>
          </a:ln>
          <a:effectLst/>
          <a:scene3d>
            <a:camera prst="legacyObliqueTopRight"/>
            <a:lightRig rig="legacyFlat3" dir="b"/>
          </a:scene3d>
          <a:sp3d extrusionH="430200" prstMaterial="legacyMatte">
            <a:bevelT w="13500" h="13500" prst="angle"/>
            <a:bevelB w="13500" h="13500" prst="angle"/>
            <a:extrusionClr>
              <a:schemeClr val="accent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25000"/>
              </a:spcBef>
              <a:spcAft>
                <a:spcPct val="25000"/>
              </a:spcAft>
              <a:buClrTx/>
              <a:buFontTx/>
              <a:buNone/>
            </a:pPr>
            <a:r>
              <a:rPr kumimoji="1" lang="es-MX" altLang="es-MX" sz="2400">
                <a:solidFill>
                  <a:schemeClr val="tx2"/>
                </a:solidFill>
              </a:rPr>
              <a:t>Proceso</a:t>
            </a:r>
            <a:endParaRPr kumimoji="1" lang="es-ES" altLang="es-MX" sz="2400">
              <a:solidFill>
                <a:schemeClr val="tx2"/>
              </a:solidFill>
            </a:endParaRPr>
          </a:p>
        </p:txBody>
      </p:sp>
      <p:sp>
        <p:nvSpPr>
          <p:cNvPr id="1053" name="Line 29"/>
          <p:cNvSpPr>
            <a:spLocks noChangeShapeType="1"/>
          </p:cNvSpPr>
          <p:nvPr/>
        </p:nvSpPr>
        <p:spPr bwMode="auto">
          <a:xfrm>
            <a:off x="4953000" y="1828800"/>
            <a:ext cx="0" cy="83820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54" name="Text Box 30"/>
          <p:cNvSpPr txBox="1">
            <a:spLocks noChangeArrowheads="1"/>
          </p:cNvSpPr>
          <p:nvPr/>
        </p:nvSpPr>
        <p:spPr bwMode="auto">
          <a:xfrm>
            <a:off x="533400" y="5957888"/>
            <a:ext cx="3435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a:solidFill>
                  <a:schemeClr val="tx2"/>
                </a:solidFill>
              </a:rPr>
              <a:t>Requerimientos de materiales</a:t>
            </a:r>
            <a:endParaRPr kumimoji="1" lang="es-ES" altLang="es-MX" sz="1800">
              <a:solidFill>
                <a:schemeClr val="tx2"/>
              </a:solidFill>
            </a:endParaRPr>
          </a:p>
        </p:txBody>
      </p:sp>
      <p:sp>
        <p:nvSpPr>
          <p:cNvPr id="1055" name="Line 31"/>
          <p:cNvSpPr>
            <a:spLocks noChangeShapeType="1"/>
          </p:cNvSpPr>
          <p:nvPr/>
        </p:nvSpPr>
        <p:spPr bwMode="auto">
          <a:xfrm>
            <a:off x="2286000" y="5486400"/>
            <a:ext cx="0" cy="5334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
        <p:nvSpPr>
          <p:cNvPr id="1056" name="Text Box 32"/>
          <p:cNvSpPr txBox="1">
            <a:spLocks noChangeArrowheads="1"/>
          </p:cNvSpPr>
          <p:nvPr/>
        </p:nvSpPr>
        <p:spPr bwMode="auto">
          <a:xfrm>
            <a:off x="5486400" y="5943600"/>
            <a:ext cx="3117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ClrTx/>
              <a:buFontTx/>
              <a:buNone/>
            </a:pPr>
            <a:r>
              <a:rPr kumimoji="1" lang="es-MX" altLang="es-MX" sz="1800">
                <a:solidFill>
                  <a:schemeClr val="tx2"/>
                </a:solidFill>
              </a:rPr>
              <a:t>Requerimientos de energía</a:t>
            </a:r>
            <a:endParaRPr kumimoji="1" lang="es-ES" altLang="es-MX" sz="1800">
              <a:solidFill>
                <a:schemeClr val="tx2"/>
              </a:solidFill>
            </a:endParaRPr>
          </a:p>
        </p:txBody>
      </p:sp>
      <p:sp>
        <p:nvSpPr>
          <p:cNvPr id="1057" name="Line 33"/>
          <p:cNvSpPr>
            <a:spLocks noChangeShapeType="1"/>
          </p:cNvSpPr>
          <p:nvPr/>
        </p:nvSpPr>
        <p:spPr bwMode="auto">
          <a:xfrm flipH="1">
            <a:off x="7086600" y="5445125"/>
            <a:ext cx="6350" cy="574675"/>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p>
        </p:txBody>
      </p:sp>
    </p:spTree>
    <p:extLst>
      <p:ext uri="{BB962C8B-B14F-4D97-AF65-F5344CB8AC3E}">
        <p14:creationId xmlns:p14="http://schemas.microsoft.com/office/powerpoint/2010/main" val="2167685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685800" y="457200"/>
            <a:ext cx="7772400" cy="533400"/>
          </a:xfrm>
          <a:ln>
            <a:solidFill>
              <a:srgbClr val="008000"/>
            </a:solidFill>
            <a:miter lim="800000"/>
            <a:headEnd/>
            <a:tailEnd/>
          </a:ln>
        </p:spPr>
        <p:txBody>
          <a:bodyPr/>
          <a:lstStyle/>
          <a:p>
            <a:r>
              <a:rPr lang="es-MX" altLang="es-MX" sz="2800" b="1">
                <a:effectLst>
                  <a:outerShdw blurRad="38100" dist="38100" dir="2700000" algn="tl">
                    <a:srgbClr val="000000"/>
                  </a:outerShdw>
                </a:effectLst>
                <a:latin typeface="Arial" charset="0"/>
              </a:rPr>
              <a:t>Corrientes especiales</a:t>
            </a:r>
            <a:endParaRPr lang="es-ES" altLang="es-MX" sz="2800" b="1">
              <a:effectLst>
                <a:outerShdw blurRad="38100" dist="38100" dir="2700000" algn="tl">
                  <a:srgbClr val="000000"/>
                </a:outerShdw>
              </a:effectLst>
              <a:latin typeface="Arial" charset="0"/>
            </a:endParaRPr>
          </a:p>
        </p:txBody>
      </p:sp>
      <p:sp>
        <p:nvSpPr>
          <p:cNvPr id="109571" name="Rectangle 3"/>
          <p:cNvSpPr>
            <a:spLocks noGrp="1" noChangeArrowheads="1"/>
          </p:cNvSpPr>
          <p:nvPr>
            <p:ph sz="half" idx="1"/>
          </p:nvPr>
        </p:nvSpPr>
        <p:spPr>
          <a:xfrm>
            <a:off x="685800" y="1295400"/>
            <a:ext cx="3352800" cy="4876800"/>
          </a:xfrm>
          <a:ln>
            <a:solidFill>
              <a:srgbClr val="008000"/>
            </a:solidFill>
            <a:miter lim="800000"/>
            <a:headEnd/>
            <a:tailEnd/>
          </a:ln>
        </p:spPr>
        <p:txBody>
          <a:bodyPr/>
          <a:lstStyle/>
          <a:p>
            <a:pPr marL="0" indent="0">
              <a:buFont typeface="Wingdings" pitchFamily="2" charset="2"/>
              <a:buNone/>
            </a:pPr>
            <a:r>
              <a:rPr lang="es-MX" altLang="es-MX" sz="2400" b="1">
                <a:latin typeface="Arial" charset="0"/>
              </a:rPr>
              <a:t>Se llaman corrientes normales a las de entrada y salida de las unidades de proceso.</a:t>
            </a:r>
          </a:p>
          <a:p>
            <a:pPr marL="0" indent="0">
              <a:buFont typeface="Wingdings" pitchFamily="2" charset="2"/>
              <a:buNone/>
            </a:pPr>
            <a:r>
              <a:rPr lang="es-MX" altLang="es-MX" sz="2400" b="1">
                <a:latin typeface="Arial" charset="0"/>
              </a:rPr>
              <a:t>Las </a:t>
            </a:r>
            <a:r>
              <a:rPr lang="es-MX" altLang="es-MX" sz="2400" b="1" i="1">
                <a:solidFill>
                  <a:schemeClr val="tx2"/>
                </a:solidFill>
                <a:effectLst>
                  <a:outerShdw blurRad="38100" dist="38100" dir="2700000" algn="tl">
                    <a:srgbClr val="000000"/>
                  </a:outerShdw>
                </a:effectLst>
                <a:latin typeface="Arial" charset="0"/>
              </a:rPr>
              <a:t>corrientes especiales</a:t>
            </a:r>
            <a:r>
              <a:rPr lang="es-MX" altLang="es-MX" sz="2400" b="1">
                <a:latin typeface="Arial" charset="0"/>
              </a:rPr>
              <a:t> son de tres tipos:</a:t>
            </a:r>
          </a:p>
          <a:p>
            <a:pPr marL="0" indent="0" algn="just">
              <a:buFont typeface="Wingdings" pitchFamily="2" charset="2"/>
              <a:buNone/>
            </a:pPr>
            <a:endParaRPr lang="es-MX" altLang="es-MX" sz="2400" b="1">
              <a:latin typeface="Arial" charset="0"/>
            </a:endParaRPr>
          </a:p>
          <a:p>
            <a:pPr marL="760413" lvl="1" algn="just">
              <a:buClr>
                <a:srgbClr val="FF0000"/>
              </a:buClr>
              <a:buFont typeface="Wingdings" pitchFamily="2" charset="2"/>
              <a:buChar char="Ø"/>
            </a:pPr>
            <a:r>
              <a:rPr lang="es-MX" altLang="es-MX" b="1">
                <a:latin typeface="Arial" charset="0"/>
              </a:rPr>
              <a:t>Recirculación </a:t>
            </a:r>
          </a:p>
          <a:p>
            <a:pPr marL="760413" lvl="1" algn="just">
              <a:buClr>
                <a:srgbClr val="FF0000"/>
              </a:buClr>
              <a:buFont typeface="Wingdings" pitchFamily="2" charset="2"/>
              <a:buChar char="Ø"/>
            </a:pPr>
            <a:r>
              <a:rPr lang="es-MX" altLang="es-MX" b="1">
                <a:latin typeface="Arial" charset="0"/>
              </a:rPr>
              <a:t>Derivación </a:t>
            </a:r>
          </a:p>
          <a:p>
            <a:pPr marL="760413" lvl="1" algn="just">
              <a:buClr>
                <a:srgbClr val="FF0000"/>
              </a:buClr>
              <a:buFont typeface="Wingdings" pitchFamily="2" charset="2"/>
              <a:buChar char="Ø"/>
            </a:pPr>
            <a:r>
              <a:rPr lang="es-MX" altLang="es-MX" b="1">
                <a:latin typeface="Arial" charset="0"/>
              </a:rPr>
              <a:t>Purga</a:t>
            </a:r>
            <a:endParaRPr lang="es-ES" altLang="es-MX" sz="2000"/>
          </a:p>
        </p:txBody>
      </p:sp>
      <p:sp>
        <p:nvSpPr>
          <p:cNvPr id="109572" name="Rectangle 4"/>
          <p:cNvSpPr>
            <a:spLocks noGrp="1" noChangeArrowheads="1"/>
          </p:cNvSpPr>
          <p:nvPr>
            <p:ph sz="half" idx="2"/>
          </p:nvPr>
        </p:nvSpPr>
        <p:spPr>
          <a:xfrm>
            <a:off x="4191000" y="1295400"/>
            <a:ext cx="4267200" cy="4876800"/>
          </a:xfrm>
          <a:ln>
            <a:solidFill>
              <a:srgbClr val="008000"/>
            </a:solidFill>
            <a:miter lim="800000"/>
            <a:headEnd/>
            <a:tailEnd/>
          </a:ln>
        </p:spPr>
        <p:txBody>
          <a:bodyPr/>
          <a:lstStyle/>
          <a:p>
            <a:pPr marL="0" indent="0" algn="just">
              <a:lnSpc>
                <a:spcPct val="90000"/>
              </a:lnSpc>
              <a:spcBef>
                <a:spcPct val="0"/>
              </a:spcBef>
              <a:buClrTx/>
              <a:buFontTx/>
              <a:buNone/>
            </a:pPr>
            <a:r>
              <a:rPr lang="es-MX" altLang="es-MX" sz="2400" b="1">
                <a:solidFill>
                  <a:schemeClr val="tx2"/>
                </a:solidFill>
                <a:effectLst>
                  <a:outerShdw blurRad="38100" dist="38100" dir="2700000" algn="tl">
                    <a:srgbClr val="000000"/>
                  </a:outerShdw>
                </a:effectLst>
                <a:latin typeface="Arial" charset="0"/>
              </a:rPr>
              <a:t>Recirculación:</a:t>
            </a:r>
            <a:r>
              <a:rPr lang="es-MX" altLang="es-MX" sz="2400" b="1">
                <a:effectLst>
                  <a:outerShdw blurRad="38100" dist="38100" dir="2700000" algn="tl">
                    <a:srgbClr val="000000"/>
                  </a:outerShdw>
                </a:effectLst>
                <a:latin typeface="Arial" charset="0"/>
              </a:rPr>
              <a:t> </a:t>
            </a:r>
          </a:p>
          <a:p>
            <a:pPr marL="0" indent="0">
              <a:lnSpc>
                <a:spcPct val="90000"/>
              </a:lnSpc>
              <a:spcBef>
                <a:spcPct val="0"/>
              </a:spcBef>
              <a:buClrTx/>
              <a:buFontTx/>
              <a:buNone/>
            </a:pPr>
            <a:r>
              <a:rPr lang="es-MX" altLang="es-MX" sz="2400" b="1">
                <a:latin typeface="Arial" charset="0"/>
              </a:rPr>
              <a:t>La corriente de recirculación es aquella mediante la cual, parte de la corriente principal de salida de un proceso regresa a la entrada del mismo</a:t>
            </a:r>
            <a:endParaRPr lang="es-ES" altLang="es-MX" sz="2400" b="1">
              <a:effectLst>
                <a:outerShdw blurRad="38100" dist="38100" dir="2700000" algn="tl">
                  <a:srgbClr val="000000"/>
                </a:outerShdw>
              </a:effectLst>
              <a:latin typeface="Arial" charset="0"/>
            </a:endParaRPr>
          </a:p>
          <a:p>
            <a:pPr marL="0" indent="0">
              <a:buFontTx/>
              <a:buNone/>
            </a:pPr>
            <a:endParaRPr lang="es-ES" altLang="es-MX" sz="2400" b="1">
              <a:latin typeface="Arial" charset="0"/>
            </a:endParaRPr>
          </a:p>
        </p:txBody>
      </p:sp>
      <p:sp>
        <p:nvSpPr>
          <p:cNvPr id="14" name="6 Marcador de número de diapositiva"/>
          <p:cNvSpPr>
            <a:spLocks noGrp="1"/>
          </p:cNvSpPr>
          <p:nvPr>
            <p:ph type="sldNum" sz="quarter" idx="12"/>
          </p:nvPr>
        </p:nvSpPr>
        <p:spPr/>
        <p:txBody>
          <a:bodyPr/>
          <a:lstStyle/>
          <a:p>
            <a:fld id="{05F93D82-F8AE-44D4-97A4-26FAEB3CC1BD}" type="slidenum">
              <a:rPr lang="es-ES" altLang="es-MX"/>
              <a:pPr/>
              <a:t>50</a:t>
            </a:fld>
            <a:endParaRPr lang="es-ES" altLang="es-MX"/>
          </a:p>
        </p:txBody>
      </p:sp>
      <p:sp>
        <p:nvSpPr>
          <p:cNvPr id="109575" name="Text Box 7"/>
          <p:cNvSpPr txBox="1">
            <a:spLocks noChangeArrowheads="1"/>
          </p:cNvSpPr>
          <p:nvPr/>
        </p:nvSpPr>
        <p:spPr bwMode="auto">
          <a:xfrm>
            <a:off x="5537200" y="4448175"/>
            <a:ext cx="1397000" cy="1343025"/>
          </a:xfrm>
          <a:prstGeom prst="rect">
            <a:avLst/>
          </a:prstGeom>
          <a:solidFill>
            <a:srgbClr val="CCFF33"/>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flatTx/>
          </a:bodyPr>
          <a:lstStyle/>
          <a:p>
            <a:pPr algn="ctr"/>
            <a:r>
              <a:rPr lang="es-MX" altLang="es-MX" sz="2400"/>
              <a:t>    </a:t>
            </a:r>
          </a:p>
          <a:p>
            <a:pPr algn="ctr"/>
            <a:r>
              <a:rPr lang="es-MX" altLang="es-MX" sz="2400"/>
              <a:t>Proceso</a:t>
            </a:r>
          </a:p>
          <a:p>
            <a:pPr algn="ctr"/>
            <a:r>
              <a:rPr lang="es-MX" altLang="es-MX" sz="2400"/>
              <a:t>   </a:t>
            </a:r>
            <a:endParaRPr lang="es-ES" altLang="es-MX" sz="2400"/>
          </a:p>
        </p:txBody>
      </p:sp>
      <p:sp>
        <p:nvSpPr>
          <p:cNvPr id="109576" name="Line 8"/>
          <p:cNvSpPr>
            <a:spLocks noChangeShapeType="1"/>
          </p:cNvSpPr>
          <p:nvPr/>
        </p:nvSpPr>
        <p:spPr bwMode="auto">
          <a:xfrm>
            <a:off x="4343400" y="5029200"/>
            <a:ext cx="533400" cy="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9577" name="Line 9"/>
          <p:cNvSpPr>
            <a:spLocks noChangeShapeType="1"/>
          </p:cNvSpPr>
          <p:nvPr/>
        </p:nvSpPr>
        <p:spPr bwMode="auto">
          <a:xfrm>
            <a:off x="4800600" y="5029200"/>
            <a:ext cx="762000" cy="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9578" name="Line 10"/>
          <p:cNvSpPr>
            <a:spLocks noChangeShapeType="1"/>
          </p:cNvSpPr>
          <p:nvPr/>
        </p:nvSpPr>
        <p:spPr bwMode="auto">
          <a:xfrm>
            <a:off x="4876800" y="4038600"/>
            <a:ext cx="0" cy="99060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9579" name="Line 11"/>
          <p:cNvSpPr>
            <a:spLocks noChangeShapeType="1"/>
          </p:cNvSpPr>
          <p:nvPr/>
        </p:nvSpPr>
        <p:spPr bwMode="auto">
          <a:xfrm>
            <a:off x="6934200" y="5029200"/>
            <a:ext cx="1371600" cy="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9580" name="Line 12"/>
          <p:cNvSpPr>
            <a:spLocks noChangeShapeType="1"/>
          </p:cNvSpPr>
          <p:nvPr/>
        </p:nvSpPr>
        <p:spPr bwMode="auto">
          <a:xfrm flipV="1">
            <a:off x="7740650" y="4038600"/>
            <a:ext cx="0" cy="99060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9582" name="Text Box 14"/>
          <p:cNvSpPr txBox="1">
            <a:spLocks noChangeArrowheads="1"/>
          </p:cNvSpPr>
          <p:nvPr/>
        </p:nvSpPr>
        <p:spPr bwMode="auto">
          <a:xfrm>
            <a:off x="5160963" y="3641725"/>
            <a:ext cx="18494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a:solidFill>
                  <a:schemeClr val="tx2"/>
                </a:solidFill>
                <a:effectLst>
                  <a:outerShdw blurRad="38100" dist="38100" dir="2700000" algn="tl">
                    <a:srgbClr val="000000"/>
                  </a:outerShdw>
                </a:effectLst>
              </a:rPr>
              <a:t>Recirculación</a:t>
            </a:r>
            <a:endParaRPr lang="es-ES" altLang="es-MX">
              <a:solidFill>
                <a:schemeClr val="tx2"/>
              </a:solidFill>
              <a:effectLst>
                <a:outerShdw blurRad="38100" dist="38100" dir="2700000" algn="tl">
                  <a:srgbClr val="000000"/>
                </a:outerShdw>
              </a:effectLst>
            </a:endParaRPr>
          </a:p>
        </p:txBody>
      </p:sp>
      <p:sp>
        <p:nvSpPr>
          <p:cNvPr id="109584" name="Line 16"/>
          <p:cNvSpPr>
            <a:spLocks noChangeShapeType="1"/>
          </p:cNvSpPr>
          <p:nvPr/>
        </p:nvSpPr>
        <p:spPr bwMode="auto">
          <a:xfrm>
            <a:off x="4572000" y="3886200"/>
            <a:ext cx="0" cy="0"/>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9585" name="Line 17"/>
          <p:cNvSpPr>
            <a:spLocks noChangeShapeType="1"/>
          </p:cNvSpPr>
          <p:nvPr/>
        </p:nvSpPr>
        <p:spPr bwMode="auto">
          <a:xfrm>
            <a:off x="4876800" y="4038600"/>
            <a:ext cx="2895600" cy="0"/>
          </a:xfrm>
          <a:prstGeom prst="line">
            <a:avLst/>
          </a:prstGeom>
          <a:noFill/>
          <a:ln w="28575">
            <a:solidFill>
              <a:srgbClr val="CC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13991607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sz="half" idx="1"/>
          </p:nvPr>
        </p:nvSpPr>
        <p:spPr>
          <a:xfrm>
            <a:off x="457200" y="609600"/>
            <a:ext cx="4038600" cy="5562600"/>
          </a:xfrm>
          <a:ln>
            <a:solidFill>
              <a:srgbClr val="008000"/>
            </a:solidFill>
            <a:miter lim="800000"/>
            <a:headEnd/>
            <a:tailEnd/>
          </a:ln>
        </p:spPr>
        <p:txBody>
          <a:bodyPr/>
          <a:lstStyle/>
          <a:p>
            <a:pPr marL="0" indent="0">
              <a:spcBef>
                <a:spcPct val="0"/>
              </a:spcBef>
              <a:buFontTx/>
              <a:buNone/>
            </a:pPr>
            <a:r>
              <a:rPr lang="es-MX" altLang="es-MX" sz="2200" b="1">
                <a:solidFill>
                  <a:schemeClr val="tx2"/>
                </a:solidFill>
                <a:effectLst>
                  <a:outerShdw blurRad="38100" dist="38100" dir="2700000" algn="tl">
                    <a:srgbClr val="000000"/>
                  </a:outerShdw>
                </a:effectLst>
                <a:latin typeface="Arial" charset="0"/>
              </a:rPr>
              <a:t>Derivación:</a:t>
            </a:r>
            <a:r>
              <a:rPr lang="es-MX" altLang="es-MX" sz="2200" b="1">
                <a:effectLst>
                  <a:outerShdw blurRad="38100" dist="38100" dir="2700000" algn="tl">
                    <a:srgbClr val="000000"/>
                  </a:outerShdw>
                </a:effectLst>
                <a:latin typeface="Arial" charset="0"/>
              </a:rPr>
              <a:t> </a:t>
            </a:r>
          </a:p>
          <a:p>
            <a:pPr marL="0" indent="0">
              <a:spcBef>
                <a:spcPct val="0"/>
              </a:spcBef>
              <a:buFontTx/>
              <a:buNone/>
            </a:pPr>
            <a:r>
              <a:rPr lang="es-MX" altLang="es-MX" sz="2200" b="1">
                <a:latin typeface="Arial" charset="0"/>
              </a:rPr>
              <a:t>La corriente de derivación es una parte de la corriente principal de alimentación a un proceso que se separa y no pasa por la unidad de proceso volviendo a unirse a la corriente de salida.</a:t>
            </a:r>
            <a:endParaRPr lang="es-ES" altLang="es-MX" sz="2200" b="1">
              <a:latin typeface="Arial" charset="0"/>
            </a:endParaRPr>
          </a:p>
        </p:txBody>
      </p:sp>
      <p:sp>
        <p:nvSpPr>
          <p:cNvPr id="110596" name="Rectangle 4"/>
          <p:cNvSpPr>
            <a:spLocks noGrp="1" noChangeArrowheads="1"/>
          </p:cNvSpPr>
          <p:nvPr>
            <p:ph sz="half" idx="2"/>
          </p:nvPr>
        </p:nvSpPr>
        <p:spPr>
          <a:xfrm>
            <a:off x="4648200" y="609600"/>
            <a:ext cx="4038600" cy="5562600"/>
          </a:xfrm>
          <a:ln>
            <a:solidFill>
              <a:srgbClr val="008000"/>
            </a:solidFill>
            <a:miter lim="800000"/>
            <a:headEnd/>
            <a:tailEnd/>
          </a:ln>
        </p:spPr>
        <p:txBody>
          <a:bodyPr/>
          <a:lstStyle/>
          <a:p>
            <a:pPr marL="0" indent="0">
              <a:spcBef>
                <a:spcPct val="0"/>
              </a:spcBef>
              <a:buFontTx/>
              <a:buNone/>
            </a:pPr>
            <a:r>
              <a:rPr lang="es-MX" altLang="es-MX" sz="2200" b="1">
                <a:solidFill>
                  <a:schemeClr val="tx2"/>
                </a:solidFill>
                <a:effectLst>
                  <a:outerShdw blurRad="38100" dist="38100" dir="2700000" algn="tl">
                    <a:srgbClr val="000000"/>
                  </a:outerShdw>
                </a:effectLst>
                <a:latin typeface="Arial" charset="0"/>
              </a:rPr>
              <a:t>Purga:</a:t>
            </a:r>
            <a:r>
              <a:rPr lang="es-MX" altLang="es-MX" sz="2200" b="1">
                <a:effectLst>
                  <a:outerShdw blurRad="38100" dist="38100" dir="2700000" algn="tl">
                    <a:srgbClr val="000000"/>
                  </a:outerShdw>
                </a:effectLst>
                <a:latin typeface="Arial" charset="0"/>
              </a:rPr>
              <a:t> </a:t>
            </a:r>
          </a:p>
          <a:p>
            <a:pPr marL="0" indent="0">
              <a:spcBef>
                <a:spcPct val="0"/>
              </a:spcBef>
              <a:buFontTx/>
              <a:buNone/>
            </a:pPr>
            <a:r>
              <a:rPr lang="es-MX" altLang="es-MX" sz="2200" b="1">
                <a:latin typeface="Arial" charset="0"/>
              </a:rPr>
              <a:t>La corriente de purga es la que envía sustancias hacia el exterior del sistema. Sirve fundamentalmente para eliminar impurezas del sistema.</a:t>
            </a:r>
            <a:endParaRPr lang="es-ES" altLang="es-MX" sz="2200" b="1">
              <a:latin typeface="Arial" charset="0"/>
            </a:endParaRPr>
          </a:p>
        </p:txBody>
      </p:sp>
      <p:sp>
        <p:nvSpPr>
          <p:cNvPr id="17" name="6 Marcador de número de diapositiva"/>
          <p:cNvSpPr>
            <a:spLocks noGrp="1"/>
          </p:cNvSpPr>
          <p:nvPr>
            <p:ph type="sldNum" sz="quarter" idx="12"/>
          </p:nvPr>
        </p:nvSpPr>
        <p:spPr/>
        <p:txBody>
          <a:bodyPr/>
          <a:lstStyle/>
          <a:p>
            <a:fld id="{624C2AFF-9D00-4BF2-B002-7B831AAE740A}" type="slidenum">
              <a:rPr lang="es-ES" altLang="es-MX"/>
              <a:pPr/>
              <a:t>51</a:t>
            </a:fld>
            <a:endParaRPr lang="es-ES" altLang="es-MX"/>
          </a:p>
        </p:txBody>
      </p:sp>
      <p:sp>
        <p:nvSpPr>
          <p:cNvPr id="110598" name="AutoShape 6"/>
          <p:cNvSpPr>
            <a:spLocks noChangeArrowheads="1"/>
          </p:cNvSpPr>
          <p:nvPr/>
        </p:nvSpPr>
        <p:spPr bwMode="auto">
          <a:xfrm>
            <a:off x="1828800" y="3886200"/>
            <a:ext cx="1371600" cy="1066800"/>
          </a:xfrm>
          <a:prstGeom prst="flowChartProcess">
            <a:avLst/>
          </a:prstGeom>
          <a:solidFill>
            <a:srgbClr val="CCFF33"/>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es-MX" altLang="es-MX"/>
              <a:t>Proceso</a:t>
            </a:r>
            <a:endParaRPr lang="es-ES" altLang="es-MX"/>
          </a:p>
        </p:txBody>
      </p:sp>
      <p:sp>
        <p:nvSpPr>
          <p:cNvPr id="110600" name="Line 8"/>
          <p:cNvSpPr>
            <a:spLocks noChangeShapeType="1"/>
          </p:cNvSpPr>
          <p:nvPr/>
        </p:nvSpPr>
        <p:spPr bwMode="auto">
          <a:xfrm>
            <a:off x="1219200" y="4419600"/>
            <a:ext cx="609600" cy="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0601" name="Line 9"/>
          <p:cNvSpPr>
            <a:spLocks noChangeShapeType="1"/>
          </p:cNvSpPr>
          <p:nvPr/>
        </p:nvSpPr>
        <p:spPr bwMode="auto">
          <a:xfrm>
            <a:off x="725488" y="4419600"/>
            <a:ext cx="533400" cy="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0602" name="Line 10"/>
          <p:cNvSpPr>
            <a:spLocks noChangeShapeType="1"/>
          </p:cNvSpPr>
          <p:nvPr/>
        </p:nvSpPr>
        <p:spPr bwMode="auto">
          <a:xfrm>
            <a:off x="1371600" y="4419600"/>
            <a:ext cx="0" cy="83820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0603" name="Line 11"/>
          <p:cNvSpPr>
            <a:spLocks noChangeShapeType="1"/>
          </p:cNvSpPr>
          <p:nvPr/>
        </p:nvSpPr>
        <p:spPr bwMode="auto">
          <a:xfrm>
            <a:off x="1371600" y="5257800"/>
            <a:ext cx="2209800" cy="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0604" name="Line 12"/>
          <p:cNvSpPr>
            <a:spLocks noChangeShapeType="1"/>
          </p:cNvSpPr>
          <p:nvPr/>
        </p:nvSpPr>
        <p:spPr bwMode="auto">
          <a:xfrm flipV="1">
            <a:off x="3563938" y="4419600"/>
            <a:ext cx="0" cy="83820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0605" name="Line 13"/>
          <p:cNvSpPr>
            <a:spLocks noChangeShapeType="1"/>
          </p:cNvSpPr>
          <p:nvPr/>
        </p:nvSpPr>
        <p:spPr bwMode="auto">
          <a:xfrm>
            <a:off x="3200400" y="4419600"/>
            <a:ext cx="914400" cy="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0606" name="Text Box 14"/>
          <p:cNvSpPr txBox="1">
            <a:spLocks noChangeArrowheads="1"/>
          </p:cNvSpPr>
          <p:nvPr/>
        </p:nvSpPr>
        <p:spPr bwMode="auto">
          <a:xfrm>
            <a:off x="1600200" y="5461000"/>
            <a:ext cx="1492250" cy="4064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a:solidFill>
                  <a:schemeClr val="tx2"/>
                </a:solidFill>
                <a:effectLst>
                  <a:outerShdw blurRad="38100" dist="38100" dir="2700000" algn="tl">
                    <a:srgbClr val="000000"/>
                  </a:outerShdw>
                </a:effectLst>
              </a:rPr>
              <a:t>Derivación</a:t>
            </a:r>
            <a:endParaRPr lang="es-ES" altLang="es-MX" sz="2400">
              <a:solidFill>
                <a:schemeClr val="tx2"/>
              </a:solidFill>
            </a:endParaRPr>
          </a:p>
        </p:txBody>
      </p:sp>
      <p:sp>
        <p:nvSpPr>
          <p:cNvPr id="110617" name="AutoShape 25"/>
          <p:cNvSpPr>
            <a:spLocks noChangeArrowheads="1"/>
          </p:cNvSpPr>
          <p:nvPr/>
        </p:nvSpPr>
        <p:spPr bwMode="auto">
          <a:xfrm>
            <a:off x="5867400" y="4267200"/>
            <a:ext cx="1371600" cy="1066800"/>
          </a:xfrm>
          <a:prstGeom prst="flowChartProcess">
            <a:avLst/>
          </a:prstGeom>
          <a:solidFill>
            <a:srgbClr val="CCFF33"/>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es-MX" altLang="es-MX"/>
              <a:t>Proceso</a:t>
            </a:r>
            <a:endParaRPr lang="es-ES" altLang="es-MX"/>
          </a:p>
        </p:txBody>
      </p:sp>
      <p:sp>
        <p:nvSpPr>
          <p:cNvPr id="110618" name="Line 26"/>
          <p:cNvSpPr>
            <a:spLocks noChangeShapeType="1"/>
          </p:cNvSpPr>
          <p:nvPr/>
        </p:nvSpPr>
        <p:spPr bwMode="auto">
          <a:xfrm>
            <a:off x="5105400" y="4800600"/>
            <a:ext cx="762000" cy="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0619" name="Line 27"/>
          <p:cNvSpPr>
            <a:spLocks noChangeShapeType="1"/>
          </p:cNvSpPr>
          <p:nvPr/>
        </p:nvSpPr>
        <p:spPr bwMode="auto">
          <a:xfrm>
            <a:off x="7239000" y="4800600"/>
            <a:ext cx="762000" cy="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0620" name="Line 28"/>
          <p:cNvSpPr>
            <a:spLocks noChangeShapeType="1"/>
          </p:cNvSpPr>
          <p:nvPr/>
        </p:nvSpPr>
        <p:spPr bwMode="auto">
          <a:xfrm flipV="1">
            <a:off x="6705600" y="3429000"/>
            <a:ext cx="0" cy="83820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0621" name="Text Box 29"/>
          <p:cNvSpPr txBox="1">
            <a:spLocks noChangeArrowheads="1"/>
          </p:cNvSpPr>
          <p:nvPr/>
        </p:nvSpPr>
        <p:spPr bwMode="auto">
          <a:xfrm>
            <a:off x="6248400" y="3048000"/>
            <a:ext cx="904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MX" altLang="es-MX">
                <a:solidFill>
                  <a:schemeClr val="tx2"/>
                </a:solidFill>
                <a:effectLst>
                  <a:outerShdw blurRad="38100" dist="38100" dir="2700000" algn="tl">
                    <a:srgbClr val="000000"/>
                  </a:outerShdw>
                </a:effectLst>
              </a:rPr>
              <a:t>Purga</a:t>
            </a:r>
            <a:endParaRPr lang="es-ES" altLang="es-MX" sz="2400">
              <a:solidFill>
                <a:schemeClr val="tx2"/>
              </a:solidFill>
            </a:endParaRPr>
          </a:p>
        </p:txBody>
      </p:sp>
    </p:spTree>
    <p:extLst>
      <p:ext uri="{BB962C8B-B14F-4D97-AF65-F5344CB8AC3E}">
        <p14:creationId xmlns:p14="http://schemas.microsoft.com/office/powerpoint/2010/main" val="12348130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09600" y="533400"/>
            <a:ext cx="8077200" cy="685800"/>
          </a:xfrm>
          <a:ln cap="flat">
            <a:solidFill>
              <a:srgbClr val="008000"/>
            </a:solidFill>
            <a:miter lim="800000"/>
            <a:headEnd/>
            <a:tailEnd/>
          </a:ln>
        </p:spPr>
        <p:txBody>
          <a:bodyPr>
            <a:normAutofit fontScale="90000"/>
          </a:bodyPr>
          <a:lstStyle/>
          <a:p>
            <a:r>
              <a:rPr lang="es-MX" altLang="es-MX" sz="2400" b="1">
                <a:solidFill>
                  <a:schemeClr val="tx1"/>
                </a:solidFill>
                <a:effectLst>
                  <a:outerShdw blurRad="38100" dist="38100" dir="2700000" algn="tl">
                    <a:srgbClr val="000000"/>
                  </a:outerShdw>
                </a:effectLst>
                <a:latin typeface="Arial" charset="0"/>
              </a:rPr>
              <a:t/>
            </a:r>
            <a:br>
              <a:rPr lang="es-MX" altLang="es-MX" sz="2400" b="1">
                <a:solidFill>
                  <a:schemeClr val="tx1"/>
                </a:solidFill>
                <a:effectLst>
                  <a:outerShdw blurRad="38100" dist="38100" dir="2700000" algn="tl">
                    <a:srgbClr val="000000"/>
                  </a:outerShdw>
                </a:effectLst>
                <a:latin typeface="Arial" charset="0"/>
              </a:rPr>
            </a:br>
            <a:r>
              <a:rPr lang="es-MX" altLang="es-MX" sz="2400" b="1">
                <a:solidFill>
                  <a:schemeClr val="tx1"/>
                </a:solidFill>
                <a:effectLst>
                  <a:outerShdw blurRad="38100" dist="38100" dir="2700000" algn="tl">
                    <a:srgbClr val="000000"/>
                  </a:outerShdw>
                </a:effectLst>
                <a:latin typeface="Arial" charset="0"/>
              </a:rPr>
              <a:t/>
            </a:r>
            <a:br>
              <a:rPr lang="es-MX" altLang="es-MX" sz="2400" b="1">
                <a:solidFill>
                  <a:schemeClr val="tx1"/>
                </a:solidFill>
                <a:effectLst>
                  <a:outerShdw blurRad="38100" dist="38100" dir="2700000" algn="tl">
                    <a:srgbClr val="000000"/>
                  </a:outerShdw>
                </a:effectLst>
                <a:latin typeface="Arial" charset="0"/>
              </a:rPr>
            </a:br>
            <a:r>
              <a:rPr lang="es-MX" altLang="es-MX" sz="2800" b="1">
                <a:effectLst>
                  <a:outerShdw blurRad="38100" dist="38100" dir="2700000" algn="tl">
                    <a:srgbClr val="000000"/>
                  </a:outerShdw>
                </a:effectLst>
                <a:latin typeface="Arial" charset="0"/>
              </a:rPr>
              <a:t>Corrientes no materiales</a:t>
            </a:r>
            <a:endParaRPr lang="es-ES" altLang="es-MX" sz="2800" b="1">
              <a:effectLst>
                <a:outerShdw blurRad="38100" dist="38100" dir="2700000" algn="tl">
                  <a:srgbClr val="000000"/>
                </a:outerShdw>
              </a:effectLst>
              <a:latin typeface="Arial" charset="0"/>
            </a:endParaRPr>
          </a:p>
        </p:txBody>
      </p:sp>
      <p:sp>
        <p:nvSpPr>
          <p:cNvPr id="67587" name="Rectangle 3"/>
          <p:cNvSpPr>
            <a:spLocks noGrp="1" noChangeArrowheads="1"/>
          </p:cNvSpPr>
          <p:nvPr>
            <p:ph idx="1"/>
          </p:nvPr>
        </p:nvSpPr>
        <p:spPr>
          <a:xfrm>
            <a:off x="533400" y="1524000"/>
            <a:ext cx="8077200" cy="4724400"/>
          </a:xfrm>
          <a:ln>
            <a:solidFill>
              <a:srgbClr val="008000"/>
            </a:solidFill>
            <a:miter lim="800000"/>
            <a:headEnd/>
            <a:tailEnd/>
          </a:ln>
        </p:spPr>
        <p:txBody>
          <a:bodyPr/>
          <a:lstStyle/>
          <a:p>
            <a:pPr marL="0" indent="0" algn="just">
              <a:buFont typeface="Wingdings" pitchFamily="2" charset="2"/>
              <a:buNone/>
            </a:pPr>
            <a:r>
              <a:rPr lang="es-MX" altLang="es-MX" sz="2800" b="1">
                <a:latin typeface="Arial" charset="0"/>
              </a:rPr>
              <a:t> </a:t>
            </a:r>
            <a:endParaRPr lang="es-ES" altLang="es-MX" sz="2800" b="1">
              <a:latin typeface="Arial" charset="0"/>
            </a:endParaRPr>
          </a:p>
        </p:txBody>
      </p:sp>
      <p:sp>
        <p:nvSpPr>
          <p:cNvPr id="14" name="5 Marcador de número de diapositiva"/>
          <p:cNvSpPr>
            <a:spLocks noGrp="1"/>
          </p:cNvSpPr>
          <p:nvPr>
            <p:ph type="sldNum" sz="quarter" idx="12"/>
          </p:nvPr>
        </p:nvSpPr>
        <p:spPr/>
        <p:txBody>
          <a:bodyPr/>
          <a:lstStyle/>
          <a:p>
            <a:fld id="{4368E07C-EF4E-42DE-811A-FC5441667AE9}" type="slidenum">
              <a:rPr lang="es-ES" altLang="es-MX"/>
              <a:pPr/>
              <a:t>52</a:t>
            </a:fld>
            <a:endParaRPr lang="es-ES" altLang="es-MX"/>
          </a:p>
        </p:txBody>
      </p:sp>
      <p:sp>
        <p:nvSpPr>
          <p:cNvPr id="67588" name="Text Box 4"/>
          <p:cNvSpPr txBox="1">
            <a:spLocks noChangeArrowheads="1"/>
          </p:cNvSpPr>
          <p:nvPr/>
        </p:nvSpPr>
        <p:spPr bwMode="auto">
          <a:xfrm>
            <a:off x="3497263" y="3149600"/>
            <a:ext cx="2162175" cy="1697038"/>
          </a:xfrm>
          <a:prstGeom prst="rect">
            <a:avLst/>
          </a:prstGeom>
          <a:solidFill>
            <a:srgbClr val="CCFF33"/>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flatTx/>
          </a:bodyPr>
          <a:lstStyle/>
          <a:p>
            <a:pPr algn="ctr"/>
            <a:r>
              <a:rPr lang="es-MX" altLang="es-MX" sz="1800" b="0"/>
              <a:t>  </a:t>
            </a:r>
            <a:r>
              <a:rPr lang="es-MX" altLang="es-MX" sz="1800"/>
              <a:t>Cámara de </a:t>
            </a:r>
          </a:p>
          <a:p>
            <a:pPr algn="ctr"/>
            <a:r>
              <a:rPr lang="es-MX" altLang="es-MX" sz="1800"/>
              <a:t>Condensación de </a:t>
            </a:r>
          </a:p>
          <a:p>
            <a:pPr algn="ctr"/>
            <a:r>
              <a:rPr lang="es-MX" altLang="es-MX" sz="1800"/>
              <a:t>Vapor y </a:t>
            </a:r>
          </a:p>
          <a:p>
            <a:pPr algn="ctr"/>
            <a:r>
              <a:rPr lang="es-MX" altLang="es-MX" sz="1800"/>
              <a:t>Transmisión de</a:t>
            </a:r>
          </a:p>
          <a:p>
            <a:pPr algn="ctr"/>
            <a:r>
              <a:rPr lang="es-MX" altLang="es-MX" sz="1800"/>
              <a:t>calor   </a:t>
            </a:r>
            <a:endParaRPr lang="es-ES" altLang="es-MX" sz="1800"/>
          </a:p>
        </p:txBody>
      </p:sp>
      <p:sp>
        <p:nvSpPr>
          <p:cNvPr id="67589" name="Line 5"/>
          <p:cNvSpPr>
            <a:spLocks noChangeShapeType="1"/>
          </p:cNvSpPr>
          <p:nvPr/>
        </p:nvSpPr>
        <p:spPr bwMode="auto">
          <a:xfrm>
            <a:off x="1905000" y="3962400"/>
            <a:ext cx="1600200" cy="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7591" name="Line 7"/>
          <p:cNvSpPr>
            <a:spLocks noChangeShapeType="1"/>
          </p:cNvSpPr>
          <p:nvPr/>
        </p:nvSpPr>
        <p:spPr bwMode="auto">
          <a:xfrm flipV="1">
            <a:off x="4572000" y="2133600"/>
            <a:ext cx="0" cy="990600"/>
          </a:xfrm>
          <a:prstGeom prst="line">
            <a:avLst/>
          </a:prstGeom>
          <a:noFill/>
          <a:ln w="38100">
            <a:solidFill>
              <a:srgbClr val="CC3300"/>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7594" name="Line 10"/>
          <p:cNvSpPr>
            <a:spLocks noChangeShapeType="1"/>
          </p:cNvSpPr>
          <p:nvPr/>
        </p:nvSpPr>
        <p:spPr bwMode="auto">
          <a:xfrm>
            <a:off x="5638800" y="4343400"/>
            <a:ext cx="381000" cy="0"/>
          </a:xfrm>
          <a:prstGeom prst="line">
            <a:avLst/>
          </a:prstGeom>
          <a:noFill/>
          <a:ln w="28575">
            <a:solidFill>
              <a:srgbClr val="CC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7595" name="Line 11"/>
          <p:cNvSpPr>
            <a:spLocks noChangeShapeType="1"/>
          </p:cNvSpPr>
          <p:nvPr/>
        </p:nvSpPr>
        <p:spPr bwMode="auto">
          <a:xfrm>
            <a:off x="6019800" y="4343400"/>
            <a:ext cx="0" cy="99060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7598" name="Line 14"/>
          <p:cNvSpPr>
            <a:spLocks noChangeShapeType="1"/>
          </p:cNvSpPr>
          <p:nvPr/>
        </p:nvSpPr>
        <p:spPr bwMode="auto">
          <a:xfrm>
            <a:off x="5638800" y="3581400"/>
            <a:ext cx="381000" cy="0"/>
          </a:xfrm>
          <a:prstGeom prst="line">
            <a:avLst/>
          </a:prstGeom>
          <a:noFill/>
          <a:ln w="28575">
            <a:solidFill>
              <a:srgbClr val="CC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7600" name="Line 16"/>
          <p:cNvSpPr>
            <a:spLocks noChangeShapeType="1"/>
          </p:cNvSpPr>
          <p:nvPr/>
        </p:nvSpPr>
        <p:spPr bwMode="auto">
          <a:xfrm flipV="1">
            <a:off x="6019800" y="2514600"/>
            <a:ext cx="0" cy="1066800"/>
          </a:xfrm>
          <a:prstGeom prst="line">
            <a:avLst/>
          </a:prstGeom>
          <a:noFill/>
          <a:ln w="28575">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67601" name="Text Box 17"/>
          <p:cNvSpPr txBox="1">
            <a:spLocks noChangeArrowheads="1"/>
          </p:cNvSpPr>
          <p:nvPr/>
        </p:nvSpPr>
        <p:spPr bwMode="auto">
          <a:xfrm>
            <a:off x="4343400" y="1700213"/>
            <a:ext cx="420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sz="2400">
                <a:solidFill>
                  <a:schemeClr val="tx2"/>
                </a:solidFill>
              </a:rPr>
              <a:t>Q</a:t>
            </a:r>
            <a:endParaRPr lang="es-ES" altLang="es-MX" sz="2400">
              <a:solidFill>
                <a:schemeClr val="tx2"/>
              </a:solidFill>
            </a:endParaRPr>
          </a:p>
        </p:txBody>
      </p:sp>
      <p:sp>
        <p:nvSpPr>
          <p:cNvPr id="67602" name="Text Box 18"/>
          <p:cNvSpPr txBox="1">
            <a:spLocks noChangeArrowheads="1"/>
          </p:cNvSpPr>
          <p:nvPr/>
        </p:nvSpPr>
        <p:spPr bwMode="auto">
          <a:xfrm>
            <a:off x="1812925" y="3492500"/>
            <a:ext cx="947738"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sz="2200">
                <a:solidFill>
                  <a:schemeClr val="tx2"/>
                </a:solidFill>
                <a:latin typeface="Trebuchet MS" pitchFamily="34" charset="0"/>
              </a:rPr>
              <a:t>Vapor</a:t>
            </a:r>
            <a:endParaRPr lang="es-ES" altLang="es-MX" sz="2200">
              <a:solidFill>
                <a:schemeClr val="tx2"/>
              </a:solidFill>
              <a:latin typeface="Trebuchet MS" pitchFamily="34" charset="0"/>
            </a:endParaRPr>
          </a:p>
        </p:txBody>
      </p:sp>
      <p:sp>
        <p:nvSpPr>
          <p:cNvPr id="67603" name="Text Box 19"/>
          <p:cNvSpPr txBox="1">
            <a:spLocks noChangeArrowheads="1"/>
          </p:cNvSpPr>
          <p:nvPr/>
        </p:nvSpPr>
        <p:spPr bwMode="auto">
          <a:xfrm>
            <a:off x="6096000" y="2109788"/>
            <a:ext cx="23622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s-MX" altLang="es-MX" sz="2200">
                <a:solidFill>
                  <a:schemeClr val="tx2"/>
                </a:solidFill>
                <a:latin typeface="Trebuchet MS" pitchFamily="34" charset="0"/>
              </a:rPr>
              <a:t>Purga de</a:t>
            </a:r>
          </a:p>
          <a:p>
            <a:pPr>
              <a:spcBef>
                <a:spcPct val="0"/>
              </a:spcBef>
            </a:pPr>
            <a:r>
              <a:rPr lang="es-MX" altLang="es-MX" sz="2200">
                <a:solidFill>
                  <a:schemeClr val="tx2"/>
                </a:solidFill>
                <a:latin typeface="Trebuchet MS" pitchFamily="34" charset="0"/>
              </a:rPr>
              <a:t>No condensables</a:t>
            </a:r>
            <a:endParaRPr lang="es-ES" altLang="es-MX" sz="2200">
              <a:solidFill>
                <a:schemeClr val="tx2"/>
              </a:solidFill>
              <a:latin typeface="Trebuchet MS" pitchFamily="34" charset="0"/>
            </a:endParaRPr>
          </a:p>
        </p:txBody>
      </p:sp>
    </p:spTree>
    <p:extLst>
      <p:ext uri="{BB962C8B-B14F-4D97-AF65-F5344CB8AC3E}">
        <p14:creationId xmlns:p14="http://schemas.microsoft.com/office/powerpoint/2010/main" val="32603168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685800" y="381000"/>
            <a:ext cx="7772400" cy="533400"/>
          </a:xfrm>
          <a:ln>
            <a:solidFill>
              <a:srgbClr val="008000"/>
            </a:solidFill>
            <a:miter lim="800000"/>
            <a:headEnd/>
            <a:tailEnd/>
          </a:ln>
        </p:spPr>
        <p:txBody>
          <a:bodyPr/>
          <a:lstStyle/>
          <a:p>
            <a:r>
              <a:rPr lang="es-MX" altLang="es-MX" sz="2800" b="1">
                <a:solidFill>
                  <a:srgbClr val="D05400"/>
                </a:solidFill>
                <a:effectLst>
                  <a:outerShdw blurRad="38100" dist="38100" dir="2700000" algn="tl">
                    <a:srgbClr val="000000"/>
                  </a:outerShdw>
                </a:effectLst>
                <a:latin typeface="Arial" charset="0"/>
              </a:rPr>
              <a:t>Bibliografía</a:t>
            </a:r>
            <a:endParaRPr lang="es-ES" altLang="es-MX" sz="2800" b="1">
              <a:solidFill>
                <a:srgbClr val="D05400"/>
              </a:solidFill>
              <a:effectLst>
                <a:outerShdw blurRad="38100" dist="38100" dir="2700000" algn="tl">
                  <a:srgbClr val="000000"/>
                </a:outerShdw>
              </a:effectLst>
              <a:latin typeface="Arial" charset="0"/>
            </a:endParaRPr>
          </a:p>
        </p:txBody>
      </p:sp>
      <p:sp>
        <p:nvSpPr>
          <p:cNvPr id="126979" name="Rectangle 3"/>
          <p:cNvSpPr>
            <a:spLocks noGrp="1" noChangeArrowheads="1"/>
          </p:cNvSpPr>
          <p:nvPr>
            <p:ph idx="1"/>
          </p:nvPr>
        </p:nvSpPr>
        <p:spPr>
          <a:xfrm>
            <a:off x="685800" y="1066800"/>
            <a:ext cx="7772400" cy="5181600"/>
          </a:xfrm>
          <a:ln>
            <a:solidFill>
              <a:srgbClr val="008000"/>
            </a:solidFill>
            <a:miter lim="800000"/>
            <a:headEnd/>
            <a:tailEnd/>
          </a:ln>
        </p:spPr>
        <p:txBody>
          <a:bodyPr>
            <a:normAutofit/>
          </a:bodyPr>
          <a:lstStyle/>
          <a:p>
            <a:pPr>
              <a:lnSpc>
                <a:spcPct val="90000"/>
              </a:lnSpc>
              <a:spcBef>
                <a:spcPct val="0"/>
              </a:spcBef>
              <a:buClr>
                <a:srgbClr val="006600"/>
              </a:buClr>
              <a:buFont typeface="Wingdings" pitchFamily="2" charset="2"/>
              <a:buChar char="Ø"/>
            </a:pPr>
            <a:r>
              <a:rPr lang="fr-FR" altLang="es-MX" sz="2000" b="1">
                <a:solidFill>
                  <a:schemeClr val="tx2"/>
                </a:solidFill>
                <a:latin typeface="Arial" charset="0"/>
                <a:cs typeface="Arial" charset="0"/>
              </a:rPr>
              <a:t>Felder R. y Rousseau R. (2000). </a:t>
            </a:r>
            <a:r>
              <a:rPr lang="en-US" altLang="es-MX" sz="2000" b="1">
                <a:solidFill>
                  <a:schemeClr val="tx2"/>
                </a:solidFill>
                <a:latin typeface="Arial" charset="0"/>
                <a:cs typeface="Arial" charset="0"/>
              </a:rPr>
              <a:t>Elementary Principles of Chemical Processes. Wiley &amp; Sons, Inc</a:t>
            </a:r>
            <a:endParaRPr lang="es-ES" altLang="es-MX" sz="2000" b="1">
              <a:solidFill>
                <a:schemeClr val="tx2"/>
              </a:solidFill>
              <a:latin typeface="Arial" charset="0"/>
              <a:cs typeface="Times New Roman" pitchFamily="18" charset="0"/>
            </a:endParaRPr>
          </a:p>
          <a:p>
            <a:pPr algn="just">
              <a:lnSpc>
                <a:spcPct val="90000"/>
              </a:lnSpc>
              <a:spcBef>
                <a:spcPct val="0"/>
              </a:spcBef>
              <a:buClr>
                <a:srgbClr val="006600"/>
              </a:buClr>
              <a:buFont typeface="Wingdings" pitchFamily="2" charset="2"/>
              <a:buChar char="Ø"/>
            </a:pPr>
            <a:r>
              <a:rPr lang="en-US" altLang="es-MX" sz="2000" b="1">
                <a:solidFill>
                  <a:schemeClr val="tx2"/>
                </a:solidFill>
                <a:latin typeface="Arial" charset="0"/>
                <a:cs typeface="Arial" charset="0"/>
              </a:rPr>
              <a:t>Himmelblau, D. (1997). </a:t>
            </a:r>
            <a:r>
              <a:rPr lang="es-ES" altLang="es-MX" sz="2000" b="1">
                <a:solidFill>
                  <a:schemeClr val="tx2"/>
                </a:solidFill>
                <a:latin typeface="Arial" charset="0"/>
                <a:cs typeface="Arial" charset="0"/>
              </a:rPr>
              <a:t>Principios Básicos y Cálculos en Ingeniería Química</a:t>
            </a:r>
            <a:endParaRPr lang="es-ES" altLang="es-MX" sz="2000" b="1">
              <a:solidFill>
                <a:schemeClr val="tx2"/>
              </a:solidFill>
              <a:latin typeface="Arial" charset="0"/>
              <a:cs typeface="Times New Roman" pitchFamily="18" charset="0"/>
            </a:endParaRPr>
          </a:p>
          <a:p>
            <a:pPr algn="just">
              <a:lnSpc>
                <a:spcPct val="90000"/>
              </a:lnSpc>
              <a:spcBef>
                <a:spcPct val="0"/>
              </a:spcBef>
              <a:buClr>
                <a:srgbClr val="006600"/>
              </a:buClr>
              <a:buFont typeface="Wingdings" pitchFamily="2" charset="2"/>
              <a:buChar char="Ø"/>
            </a:pPr>
            <a:r>
              <a:rPr lang="en-US" altLang="es-MX" sz="2000" b="1">
                <a:solidFill>
                  <a:schemeClr val="tx2"/>
                </a:solidFill>
                <a:latin typeface="Arial" charset="0"/>
                <a:cs typeface="Times New Roman" pitchFamily="18" charset="0"/>
              </a:rPr>
              <a:t>Hougen, O.A:; Watson, K.M.;Ragatz, R.A. (1986). </a:t>
            </a:r>
            <a:r>
              <a:rPr lang="es-ES" altLang="es-MX" sz="2000" b="1">
                <a:solidFill>
                  <a:schemeClr val="tx2"/>
                </a:solidFill>
                <a:latin typeface="Arial" charset="0"/>
                <a:cs typeface="Times New Roman" pitchFamily="18" charset="0"/>
              </a:rPr>
              <a:t>Principios de los Procesos Químicos. Vol I. Balances de materia y energía. </a:t>
            </a:r>
            <a:r>
              <a:rPr lang="fr-FR" altLang="es-MX" sz="2000" b="1">
                <a:solidFill>
                  <a:schemeClr val="tx2"/>
                </a:solidFill>
                <a:latin typeface="Arial" charset="0"/>
                <a:cs typeface="Times New Roman" pitchFamily="18" charset="0"/>
              </a:rPr>
              <a:t>Ed. Reverté .</a:t>
            </a:r>
            <a:endParaRPr lang="es-ES" altLang="es-MX" sz="2000" b="1">
              <a:solidFill>
                <a:schemeClr val="tx2"/>
              </a:solidFill>
              <a:latin typeface="Arial" charset="0"/>
              <a:cs typeface="Times New Roman" pitchFamily="18" charset="0"/>
            </a:endParaRPr>
          </a:p>
          <a:p>
            <a:pPr algn="just">
              <a:lnSpc>
                <a:spcPct val="90000"/>
              </a:lnSpc>
              <a:spcBef>
                <a:spcPct val="0"/>
              </a:spcBef>
              <a:buClr>
                <a:srgbClr val="006600"/>
              </a:buClr>
              <a:buFont typeface="Wingdings" pitchFamily="2" charset="2"/>
              <a:buChar char="Ø"/>
            </a:pPr>
            <a:r>
              <a:rPr lang="es-ES" altLang="es-MX" sz="2000" b="1">
                <a:solidFill>
                  <a:schemeClr val="tx2"/>
                </a:solidFill>
                <a:latin typeface="Arial" charset="0"/>
                <a:cs typeface="Arial" charset="0"/>
              </a:rPr>
              <a:t>Ocon, J &amp;Tojo. G. Problemas de Ingeniería Química</a:t>
            </a:r>
            <a:endParaRPr lang="es-MX" altLang="es-MX" sz="2000" b="1">
              <a:solidFill>
                <a:schemeClr val="tx2"/>
              </a:solidFill>
              <a:latin typeface="Arial" charset="0"/>
              <a:cs typeface="Arial" charset="0"/>
            </a:endParaRPr>
          </a:p>
          <a:p>
            <a:pPr algn="just">
              <a:lnSpc>
                <a:spcPct val="90000"/>
              </a:lnSpc>
              <a:spcBef>
                <a:spcPct val="0"/>
              </a:spcBef>
              <a:buClr>
                <a:srgbClr val="006600"/>
              </a:buClr>
              <a:buFont typeface="Wingdings" pitchFamily="2" charset="2"/>
              <a:buChar char="Ø"/>
            </a:pPr>
            <a:r>
              <a:rPr lang="es-MX" altLang="es-MX" sz="2000" b="1">
                <a:solidFill>
                  <a:schemeClr val="tx2"/>
                </a:solidFill>
                <a:latin typeface="Arial" charset="0"/>
                <a:cs typeface="Times New Roman" pitchFamily="18" charset="0"/>
              </a:rPr>
              <a:t>Patiño A. (2000).Introducción a la Ingeniería Química. Tomo I y II. UIA. México</a:t>
            </a:r>
            <a:endParaRPr lang="es-ES" altLang="es-MX" sz="2000" b="1">
              <a:solidFill>
                <a:schemeClr val="tx2"/>
              </a:solidFill>
              <a:latin typeface="Arial" charset="0"/>
              <a:cs typeface="Times New Roman" pitchFamily="18" charset="0"/>
            </a:endParaRPr>
          </a:p>
          <a:p>
            <a:pPr>
              <a:lnSpc>
                <a:spcPct val="90000"/>
              </a:lnSpc>
              <a:spcBef>
                <a:spcPct val="0"/>
              </a:spcBef>
              <a:buClr>
                <a:srgbClr val="006600"/>
              </a:buClr>
              <a:buFont typeface="Wingdings" pitchFamily="2" charset="2"/>
              <a:buChar char="Ø"/>
            </a:pPr>
            <a:r>
              <a:rPr lang="es-MX" altLang="es-MX" sz="2000" b="1">
                <a:solidFill>
                  <a:schemeClr val="tx2"/>
                </a:solidFill>
                <a:latin typeface="Arial" charset="0"/>
                <a:cs typeface="Arial" charset="0"/>
              </a:rPr>
              <a:t>Reklaitis. </a:t>
            </a:r>
            <a:r>
              <a:rPr lang="es-ES" altLang="es-MX" sz="2000" b="1">
                <a:solidFill>
                  <a:schemeClr val="tx2"/>
                </a:solidFill>
                <a:latin typeface="Arial" charset="0"/>
                <a:cs typeface="Arial" charset="0"/>
              </a:rPr>
              <a:t>G.V.  (</a:t>
            </a:r>
            <a:r>
              <a:rPr lang="es-MX" altLang="es-MX" sz="2000" b="1">
                <a:solidFill>
                  <a:schemeClr val="tx2"/>
                </a:solidFill>
                <a:latin typeface="Arial" charset="0"/>
                <a:cs typeface="Arial" charset="0"/>
              </a:rPr>
              <a:t>1989) </a:t>
            </a:r>
            <a:r>
              <a:rPr lang="es-ES" altLang="es-MX" sz="2000" b="1">
                <a:solidFill>
                  <a:schemeClr val="tx2"/>
                </a:solidFill>
                <a:latin typeface="Arial" charset="0"/>
                <a:cs typeface="Arial" charset="0"/>
              </a:rPr>
              <a:t>Balances de Materia y Energía. </a:t>
            </a:r>
            <a:r>
              <a:rPr lang="en-US" altLang="es-MX" sz="2000" b="1">
                <a:solidFill>
                  <a:schemeClr val="tx2"/>
                </a:solidFill>
                <a:latin typeface="Arial" charset="0"/>
                <a:cs typeface="Arial" charset="0"/>
              </a:rPr>
              <a:t>Mac- Graw Hill.</a:t>
            </a:r>
            <a:endParaRPr lang="es-ES" altLang="es-MX" sz="2000" b="1">
              <a:solidFill>
                <a:schemeClr val="tx2"/>
              </a:solidFill>
              <a:latin typeface="Arial" charset="0"/>
              <a:cs typeface="Times New Roman" pitchFamily="18" charset="0"/>
            </a:endParaRPr>
          </a:p>
          <a:p>
            <a:pPr>
              <a:lnSpc>
                <a:spcPct val="90000"/>
              </a:lnSpc>
              <a:spcBef>
                <a:spcPct val="0"/>
              </a:spcBef>
              <a:buClr>
                <a:srgbClr val="006600"/>
              </a:buClr>
              <a:buFont typeface="Wingdings" pitchFamily="2" charset="2"/>
              <a:buChar char="Ø"/>
            </a:pPr>
            <a:r>
              <a:rPr lang="en-US" altLang="es-MX" sz="2000" b="1">
                <a:solidFill>
                  <a:schemeClr val="tx2"/>
                </a:solidFill>
                <a:latin typeface="Arial" charset="0"/>
                <a:cs typeface="Arial" charset="0"/>
              </a:rPr>
              <a:t>Schmidt, A.X.; List, H.L.  (1962) .Material and energy balances.  Prentice Hall, Englewood Cliffs, </a:t>
            </a:r>
            <a:endParaRPr lang="es-ES" altLang="es-MX" sz="2000" b="1">
              <a:solidFill>
                <a:schemeClr val="tx2"/>
              </a:solidFill>
              <a:latin typeface="Arial" charset="0"/>
              <a:cs typeface="Times New Roman" pitchFamily="18" charset="0"/>
            </a:endParaRPr>
          </a:p>
          <a:p>
            <a:pPr>
              <a:lnSpc>
                <a:spcPct val="90000"/>
              </a:lnSpc>
              <a:spcBef>
                <a:spcPct val="0"/>
              </a:spcBef>
              <a:buClr>
                <a:srgbClr val="006600"/>
              </a:buClr>
              <a:buFont typeface="Wingdings" pitchFamily="2" charset="2"/>
              <a:buChar char="Ø"/>
            </a:pPr>
            <a:r>
              <a:rPr lang="es-MX" altLang="es-MX" sz="2000" b="1">
                <a:solidFill>
                  <a:schemeClr val="tx2"/>
                </a:solidFill>
                <a:latin typeface="Arial" charset="0"/>
                <a:cs typeface="Times New Roman" pitchFamily="18" charset="0"/>
              </a:rPr>
              <a:t>Valiente, A.; Primo Stivalet, R.  (</a:t>
            </a:r>
            <a:r>
              <a:rPr lang="es-ES" altLang="es-MX" sz="2000" b="1">
                <a:solidFill>
                  <a:schemeClr val="tx2"/>
                </a:solidFill>
                <a:latin typeface="Arial" charset="0"/>
                <a:cs typeface="Times New Roman" pitchFamily="18" charset="0"/>
              </a:rPr>
              <a:t>1986).Problemas de balance de materia.  Alambra, México</a:t>
            </a:r>
            <a:r>
              <a:rPr lang="es-MX" altLang="es-MX" sz="2000" b="1">
                <a:solidFill>
                  <a:schemeClr val="tx2"/>
                </a:solidFill>
                <a:latin typeface="Arial" charset="0"/>
                <a:cs typeface="Times New Roman" pitchFamily="18" charset="0"/>
              </a:rPr>
              <a:t>.</a:t>
            </a:r>
            <a:r>
              <a:rPr lang="es-ES" altLang="es-MX" sz="2000" b="1">
                <a:solidFill>
                  <a:schemeClr val="tx2"/>
                </a:solidFill>
                <a:latin typeface="Arial" charset="0"/>
                <a:cs typeface="Times New Roman" pitchFamily="18" charset="0"/>
              </a:rPr>
              <a:t> </a:t>
            </a:r>
          </a:p>
          <a:p>
            <a:pPr>
              <a:lnSpc>
                <a:spcPct val="90000"/>
              </a:lnSpc>
              <a:spcBef>
                <a:spcPct val="0"/>
              </a:spcBef>
              <a:buClr>
                <a:srgbClr val="006600"/>
              </a:buClr>
              <a:buFont typeface="Wingdings" pitchFamily="2" charset="2"/>
              <a:buChar char="Ø"/>
            </a:pPr>
            <a:r>
              <a:rPr lang="es-MX" altLang="es-MX" sz="2000" b="1">
                <a:solidFill>
                  <a:schemeClr val="tx2"/>
                </a:solidFill>
                <a:latin typeface="Arial" charset="0"/>
                <a:cs typeface="Times New Roman" pitchFamily="18" charset="0"/>
              </a:rPr>
              <a:t>Valiente, A.; Primo Stivalet, R.  (</a:t>
            </a:r>
            <a:r>
              <a:rPr lang="es-ES" altLang="es-MX" sz="2000" b="1">
                <a:solidFill>
                  <a:schemeClr val="tx2"/>
                </a:solidFill>
                <a:latin typeface="Arial" charset="0"/>
                <a:cs typeface="Times New Roman" pitchFamily="18" charset="0"/>
              </a:rPr>
              <a:t>1986).Problemas de balance de</a:t>
            </a:r>
            <a:r>
              <a:rPr lang="es-MX" altLang="es-MX" sz="2000" b="1">
                <a:solidFill>
                  <a:schemeClr val="tx2"/>
                </a:solidFill>
                <a:latin typeface="Arial" charset="0"/>
                <a:cs typeface="Times New Roman" pitchFamily="18" charset="0"/>
              </a:rPr>
              <a:t> energía</a:t>
            </a:r>
            <a:r>
              <a:rPr lang="es-ES" altLang="es-MX" sz="2000" b="1">
                <a:solidFill>
                  <a:schemeClr val="tx2"/>
                </a:solidFill>
                <a:latin typeface="Arial" charset="0"/>
                <a:cs typeface="Times New Roman" pitchFamily="18" charset="0"/>
              </a:rPr>
              <a:t>.  Alambra, México</a:t>
            </a:r>
            <a:r>
              <a:rPr lang="es-MX" altLang="es-MX" sz="2000" b="1">
                <a:solidFill>
                  <a:schemeClr val="tx2"/>
                </a:solidFill>
                <a:latin typeface="Arial" charset="0"/>
                <a:cs typeface="Times New Roman" pitchFamily="18" charset="0"/>
              </a:rPr>
              <a:t>.</a:t>
            </a:r>
            <a:endParaRPr lang="es-ES" altLang="es-MX" sz="2000" b="1">
              <a:solidFill>
                <a:schemeClr val="tx2"/>
              </a:solidFill>
              <a:latin typeface="Arial" charset="0"/>
              <a:cs typeface="Times New Roman" pitchFamily="18" charset="0"/>
            </a:endParaRPr>
          </a:p>
        </p:txBody>
      </p:sp>
      <p:sp>
        <p:nvSpPr>
          <p:cNvPr id="4" name="5 Marcador de número de diapositiva"/>
          <p:cNvSpPr>
            <a:spLocks noGrp="1"/>
          </p:cNvSpPr>
          <p:nvPr>
            <p:ph type="sldNum" sz="quarter" idx="12"/>
          </p:nvPr>
        </p:nvSpPr>
        <p:spPr/>
        <p:txBody>
          <a:bodyPr/>
          <a:lstStyle/>
          <a:p>
            <a:fld id="{4327CDBA-449A-40E2-B345-71C0F1A60BE2}" type="slidenum">
              <a:rPr lang="es-ES" altLang="es-MX"/>
              <a:pPr/>
              <a:t>53</a:t>
            </a:fld>
            <a:endParaRPr lang="es-ES" altLang="es-MX"/>
          </a:p>
        </p:txBody>
      </p:sp>
    </p:spTree>
    <p:extLst>
      <p:ext uri="{BB962C8B-B14F-4D97-AF65-F5344CB8AC3E}">
        <p14:creationId xmlns:p14="http://schemas.microsoft.com/office/powerpoint/2010/main" val="3393048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2430463"/>
            <a:ext cx="7772400" cy="1143000"/>
          </a:xfrm>
        </p:spPr>
        <p:txBody>
          <a:bodyPr>
            <a:normAutofit fontScale="90000"/>
          </a:bodyPr>
          <a:lstStyle/>
          <a:p>
            <a:pPr marL="854075" indent="-854075" algn="l"/>
            <a:r>
              <a:rPr lang="es-MX" altLang="es-MX" b="1" dirty="0" smtClean="0">
                <a:solidFill>
                  <a:schemeClr val="tx2"/>
                </a:solidFill>
                <a:effectLst>
                  <a:outerShdw blurRad="38100" dist="38100" dir="2700000" algn="tl">
                    <a:srgbClr val="000000"/>
                  </a:outerShdw>
                </a:effectLst>
                <a:latin typeface="Arial" charset="0"/>
              </a:rPr>
              <a:t>Introducción </a:t>
            </a:r>
            <a:r>
              <a:rPr lang="es-MX" altLang="es-MX" b="1" dirty="0">
                <a:solidFill>
                  <a:schemeClr val="tx2"/>
                </a:solidFill>
                <a:effectLst>
                  <a:outerShdw blurRad="38100" dist="38100" dir="2700000" algn="tl">
                    <a:srgbClr val="000000"/>
                  </a:outerShdw>
                </a:effectLst>
                <a:latin typeface="Arial" charset="0"/>
              </a:rPr>
              <a:t>a los cálculos en ingeniería química</a:t>
            </a:r>
            <a:br>
              <a:rPr lang="es-MX" altLang="es-MX" b="1" dirty="0">
                <a:solidFill>
                  <a:schemeClr val="tx2"/>
                </a:solidFill>
                <a:effectLst>
                  <a:outerShdw blurRad="38100" dist="38100" dir="2700000" algn="tl">
                    <a:srgbClr val="000000"/>
                  </a:outerShdw>
                </a:effectLst>
                <a:latin typeface="Arial" charset="0"/>
              </a:rPr>
            </a:br>
            <a:endParaRPr lang="es-ES" altLang="es-MX" b="1" dirty="0">
              <a:solidFill>
                <a:schemeClr val="tx2"/>
              </a:solidFill>
              <a:effectLst>
                <a:outerShdw blurRad="38100" dist="38100" dir="2700000" algn="tl">
                  <a:srgbClr val="000000"/>
                </a:outerShdw>
              </a:effectLst>
              <a:latin typeface="Arial" charset="0"/>
            </a:endParaRPr>
          </a:p>
        </p:txBody>
      </p:sp>
      <p:sp>
        <p:nvSpPr>
          <p:cNvPr id="5123" name="Rectangle 3"/>
          <p:cNvSpPr>
            <a:spLocks noGrp="1" noChangeArrowheads="1"/>
          </p:cNvSpPr>
          <p:nvPr>
            <p:ph type="subTitle" idx="1"/>
          </p:nvPr>
        </p:nvSpPr>
        <p:spPr>
          <a:xfrm>
            <a:off x="1371600" y="4124325"/>
            <a:ext cx="6400800" cy="1752600"/>
          </a:xfrm>
        </p:spPr>
        <p:txBody>
          <a:bodyPr/>
          <a:lstStyle/>
          <a:p>
            <a:pPr marL="377825" indent="-377825" algn="l">
              <a:buClr>
                <a:srgbClr val="006600"/>
              </a:buClr>
              <a:buFont typeface="Wingdings" pitchFamily="2" charset="2"/>
              <a:buChar char="Ø"/>
            </a:pPr>
            <a:r>
              <a:rPr lang="es-MX" altLang="es-MX" sz="3000" b="1">
                <a:latin typeface="Arial" charset="0"/>
              </a:rPr>
              <a:t>Clasificación de los sistemas</a:t>
            </a:r>
          </a:p>
          <a:p>
            <a:pPr marL="377825" indent="-377825" algn="l">
              <a:buClr>
                <a:srgbClr val="006600"/>
              </a:buClr>
              <a:buFont typeface="Wingdings" pitchFamily="2" charset="2"/>
              <a:buChar char="Ø"/>
            </a:pPr>
            <a:r>
              <a:rPr lang="es-MX" altLang="es-MX" sz="3000" b="1">
                <a:latin typeface="Arial" charset="0"/>
              </a:rPr>
              <a:t>Sistemas de unidades</a:t>
            </a:r>
            <a:endParaRPr lang="es-ES" altLang="es-MX" sz="3000" b="1">
              <a:latin typeface="Arial" charset="0"/>
            </a:endParaRPr>
          </a:p>
          <a:p>
            <a:pPr marL="377825" indent="-377825"/>
            <a:endParaRPr lang="es-ES" altLang="es-MX" sz="3000"/>
          </a:p>
        </p:txBody>
      </p:sp>
    </p:spTree>
    <p:extLst>
      <p:ext uri="{BB962C8B-B14F-4D97-AF65-F5344CB8AC3E}">
        <p14:creationId xmlns:p14="http://schemas.microsoft.com/office/powerpoint/2010/main" val="908844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3"/>
          <p:cNvSpPr>
            <a:spLocks noGrp="1" noChangeArrowheads="1"/>
          </p:cNvSpPr>
          <p:nvPr>
            <p:ph type="title"/>
          </p:nvPr>
        </p:nvSpPr>
        <p:spPr>
          <a:xfrm>
            <a:off x="609600" y="533400"/>
            <a:ext cx="7848600" cy="685800"/>
          </a:xfrm>
          <a:ln>
            <a:solidFill>
              <a:srgbClr val="006600"/>
            </a:solidFill>
            <a:miter lim="800000"/>
            <a:headEnd/>
            <a:tailEnd/>
          </a:ln>
        </p:spPr>
        <p:txBody>
          <a:bodyPr>
            <a:noAutofit/>
          </a:bodyPr>
          <a:lstStyle/>
          <a:p>
            <a:r>
              <a:rPr lang="es-MX" altLang="es-MX" dirty="0"/>
              <a:t>Sistema</a:t>
            </a:r>
            <a:endParaRPr lang="es-ES" altLang="es-MX" dirty="0"/>
          </a:p>
        </p:txBody>
      </p:sp>
      <p:sp>
        <p:nvSpPr>
          <p:cNvPr id="133124" name="Rectangle 4"/>
          <p:cNvSpPr>
            <a:spLocks noGrp="1" noChangeArrowheads="1"/>
          </p:cNvSpPr>
          <p:nvPr>
            <p:ph sz="half" idx="1"/>
          </p:nvPr>
        </p:nvSpPr>
        <p:spPr>
          <a:xfrm>
            <a:off x="533400" y="1752600"/>
            <a:ext cx="3810000" cy="3962400"/>
          </a:xfrm>
          <a:ln>
            <a:solidFill>
              <a:srgbClr val="006600"/>
            </a:solidFill>
            <a:miter lim="800000"/>
            <a:headEnd/>
            <a:tailEnd/>
          </a:ln>
        </p:spPr>
        <p:txBody>
          <a:bodyPr/>
          <a:lstStyle/>
          <a:p>
            <a:pPr marL="385763" indent="-385763">
              <a:lnSpc>
                <a:spcPct val="90000"/>
              </a:lnSpc>
              <a:spcBef>
                <a:spcPct val="0"/>
              </a:spcBef>
              <a:buClr>
                <a:srgbClr val="CC3300"/>
              </a:buClr>
              <a:buFont typeface="Wingdings" pitchFamily="2" charset="2"/>
              <a:buChar char="Ø"/>
            </a:pPr>
            <a:r>
              <a:rPr lang="es-MX" altLang="es-MX" sz="2400" b="1">
                <a:latin typeface="Arial" charset="0"/>
              </a:rPr>
              <a:t>Una parte del universo que se aísla idealmente para estudiarlo.</a:t>
            </a:r>
            <a:endParaRPr lang="es-ES" altLang="es-MX" sz="2400" b="1">
              <a:latin typeface="Arial" charset="0"/>
            </a:endParaRPr>
          </a:p>
          <a:p>
            <a:pPr marL="385763" indent="-385763">
              <a:lnSpc>
                <a:spcPct val="90000"/>
              </a:lnSpc>
              <a:buClr>
                <a:srgbClr val="D05400"/>
              </a:buClr>
              <a:buFont typeface="Wingdings" pitchFamily="2" charset="2"/>
              <a:buChar char="Ø"/>
            </a:pPr>
            <a:endParaRPr lang="es-MX" altLang="es-MX" sz="2400" b="1">
              <a:latin typeface="Arial" charset="0"/>
            </a:endParaRPr>
          </a:p>
          <a:p>
            <a:pPr marL="385763" indent="-385763">
              <a:lnSpc>
                <a:spcPct val="90000"/>
              </a:lnSpc>
              <a:buClr>
                <a:srgbClr val="D05400"/>
              </a:buClr>
              <a:buFont typeface="Wingdings" pitchFamily="2" charset="2"/>
              <a:buChar char="Ø"/>
            </a:pPr>
            <a:r>
              <a:rPr lang="es-MX" altLang="es-MX" sz="2400" b="1">
                <a:latin typeface="Arial" charset="0"/>
              </a:rPr>
              <a:t>Cualquier porción arbitraria o la totalidad de un proceso establecida específicamente para su análisis.</a:t>
            </a:r>
            <a:endParaRPr lang="es-ES" altLang="es-MX" sz="2400" b="1"/>
          </a:p>
        </p:txBody>
      </p:sp>
      <p:sp>
        <p:nvSpPr>
          <p:cNvPr id="5" name="6 Marcador de número de diapositiva"/>
          <p:cNvSpPr>
            <a:spLocks noGrp="1"/>
          </p:cNvSpPr>
          <p:nvPr>
            <p:ph type="sldNum" sz="quarter" idx="12"/>
          </p:nvPr>
        </p:nvSpPr>
        <p:spPr/>
        <p:txBody>
          <a:bodyPr/>
          <a:lstStyle/>
          <a:p>
            <a:fld id="{3C36177E-F222-44B7-A132-CB3CC45CD1EB}" type="slidenum">
              <a:rPr lang="es-ES" altLang="es-MX"/>
              <a:pPr/>
              <a:t>7</a:t>
            </a:fld>
            <a:endParaRPr lang="es-ES" altLang="es-MX"/>
          </a:p>
        </p:txBody>
      </p:sp>
      <p:sp>
        <p:nvSpPr>
          <p:cNvPr id="133122" name="AutoShape 2"/>
          <p:cNvSpPr>
            <a:spLocks noChangeArrowheads="1"/>
          </p:cNvSpPr>
          <p:nvPr/>
        </p:nvSpPr>
        <p:spPr bwMode="auto">
          <a:xfrm>
            <a:off x="5181600" y="1600200"/>
            <a:ext cx="3352800" cy="2971800"/>
          </a:xfrm>
          <a:prstGeom prst="wedgeRoundRectCallout">
            <a:avLst>
              <a:gd name="adj1" fmla="val -73722"/>
              <a:gd name="adj2" fmla="val 17894"/>
              <a:gd name="adj3" fmla="val 16667"/>
            </a:avLst>
          </a:prstGeom>
          <a:solidFill>
            <a:srgbClr val="FF9900"/>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buFontTx/>
              <a:buNone/>
            </a:pPr>
            <a:r>
              <a:rPr lang="es-MX" altLang="es-MX" sz="2200"/>
              <a:t>Los límites o fronteras del sistema son físicos o virtuales y se colocan generalmente e idealmente de acuerdo a los objetivos de interés</a:t>
            </a:r>
            <a:endParaRPr lang="es-ES" altLang="es-MX" sz="2200"/>
          </a:p>
          <a:p>
            <a:pPr algn="l">
              <a:buFontTx/>
              <a:buNone/>
            </a:pPr>
            <a:endParaRPr lang="es-ES" altLang="es-MX" sz="2200" b="0">
              <a:latin typeface="Tahoma" pitchFamily="34" charset="0"/>
            </a:endParaRPr>
          </a:p>
          <a:p>
            <a:pPr algn="ctr"/>
            <a:endParaRPr lang="es-ES" altLang="es-MX" sz="2200"/>
          </a:p>
        </p:txBody>
      </p:sp>
    </p:spTree>
    <p:extLst>
      <p:ext uri="{BB962C8B-B14F-4D97-AF65-F5344CB8AC3E}">
        <p14:creationId xmlns:p14="http://schemas.microsoft.com/office/powerpoint/2010/main" val="35831716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685800" y="381000"/>
            <a:ext cx="7772400" cy="990600"/>
          </a:xfrm>
        </p:spPr>
        <p:txBody>
          <a:bodyPr>
            <a:noAutofit/>
          </a:bodyPr>
          <a:lstStyle/>
          <a:p>
            <a:r>
              <a:rPr lang="es-MX" altLang="es-MX" sz="3600" dirty="0"/>
              <a:t>Los sistemas  se clasifican de acuerdo a diferentes criterios:</a:t>
            </a:r>
            <a:endParaRPr lang="es-ES" altLang="es-MX" sz="3600" dirty="0"/>
          </a:p>
        </p:txBody>
      </p:sp>
      <p:sp>
        <p:nvSpPr>
          <p:cNvPr id="134147" name="Rectangle 3"/>
          <p:cNvSpPr>
            <a:spLocks noGrp="1" noChangeArrowheads="1"/>
          </p:cNvSpPr>
          <p:nvPr>
            <p:ph idx="1"/>
          </p:nvPr>
        </p:nvSpPr>
        <p:spPr>
          <a:xfrm>
            <a:off x="685800" y="1371600"/>
            <a:ext cx="8001000" cy="4800600"/>
          </a:xfrm>
          <a:ln w="19050">
            <a:solidFill>
              <a:srgbClr val="006600"/>
            </a:solidFill>
            <a:miter lim="800000"/>
            <a:headEnd/>
            <a:tailEnd/>
          </a:ln>
        </p:spPr>
        <p:txBody>
          <a:bodyPr>
            <a:normAutofit/>
          </a:bodyPr>
          <a:lstStyle/>
          <a:p>
            <a:pPr>
              <a:buClr>
                <a:srgbClr val="D05400"/>
              </a:buClr>
              <a:buFont typeface="Wingdings" pitchFamily="2" charset="2"/>
              <a:buChar char="ü"/>
            </a:pPr>
            <a:r>
              <a:rPr lang="es-MX" altLang="es-MX" sz="2400" b="1" dirty="0">
                <a:latin typeface="Arial" charset="0"/>
              </a:rPr>
              <a:t>Con relación al intercambio a través de su frontera pueden ser:</a:t>
            </a:r>
          </a:p>
          <a:p>
            <a:pPr>
              <a:buClr>
                <a:srgbClr val="D05400"/>
              </a:buClr>
              <a:buFont typeface="Wingdings" pitchFamily="2" charset="2"/>
              <a:buNone/>
            </a:pPr>
            <a:endParaRPr lang="es-MX" altLang="es-MX" sz="2400" b="1" dirty="0">
              <a:latin typeface="Arial" charset="0"/>
            </a:endParaRPr>
          </a:p>
          <a:p>
            <a:pPr>
              <a:buFont typeface="Wingdings" pitchFamily="2" charset="2"/>
              <a:buNone/>
            </a:pPr>
            <a:r>
              <a:rPr lang="es-MX" altLang="es-MX" sz="2400" b="1" dirty="0">
                <a:latin typeface="Arial" charset="0"/>
              </a:rPr>
              <a:t>	</a:t>
            </a:r>
            <a:r>
              <a:rPr lang="es-MX" altLang="es-MX" sz="2400" b="1" i="1" dirty="0">
                <a:solidFill>
                  <a:schemeClr val="tx2"/>
                </a:solidFill>
                <a:effectLst>
                  <a:outerShdw blurRad="38100" dist="38100" dir="2700000" algn="tl">
                    <a:srgbClr val="000000"/>
                  </a:outerShdw>
                </a:effectLst>
                <a:latin typeface="Arial" charset="0"/>
              </a:rPr>
              <a:t>Abiertos</a:t>
            </a:r>
            <a:r>
              <a:rPr lang="es-MX" altLang="es-MX" sz="2400" b="1" i="1" dirty="0">
                <a:solidFill>
                  <a:schemeClr val="accent1"/>
                </a:solidFill>
                <a:effectLst>
                  <a:outerShdw blurRad="38100" dist="38100" dir="2700000" algn="tl">
                    <a:srgbClr val="000000"/>
                  </a:outerShdw>
                </a:effectLst>
                <a:latin typeface="Arial" charset="0"/>
              </a:rPr>
              <a:t> </a:t>
            </a:r>
            <a:r>
              <a:rPr lang="es-MX" altLang="es-MX" sz="2400" b="1" dirty="0">
                <a:solidFill>
                  <a:schemeClr val="accent1"/>
                </a:solidFill>
                <a:latin typeface="Arial" charset="0"/>
                <a:sym typeface="Symbol" pitchFamily="18" charset="2"/>
              </a:rPr>
              <a:t></a:t>
            </a:r>
            <a:r>
              <a:rPr lang="es-MX" altLang="es-MX" sz="2400" b="1" dirty="0">
                <a:solidFill>
                  <a:schemeClr val="accent1"/>
                </a:solidFill>
                <a:latin typeface="Arial" charset="0"/>
              </a:rPr>
              <a:t>  </a:t>
            </a:r>
            <a:r>
              <a:rPr lang="es-MX" altLang="es-MX" sz="2400" b="1" dirty="0">
                <a:latin typeface="Arial" charset="0"/>
              </a:rPr>
              <a:t>Cuando hay intercambio de masa</a:t>
            </a:r>
          </a:p>
          <a:p>
            <a:pPr>
              <a:buFont typeface="Wingdings" pitchFamily="2" charset="2"/>
              <a:buNone/>
            </a:pPr>
            <a:r>
              <a:rPr lang="es-MX" altLang="es-MX" sz="2400" b="1" dirty="0">
                <a:latin typeface="Arial" charset="0"/>
              </a:rPr>
              <a:t>	 		    y energía con el exterior</a:t>
            </a:r>
          </a:p>
          <a:p>
            <a:pPr>
              <a:buFont typeface="Wingdings" pitchFamily="2" charset="2"/>
              <a:buNone/>
            </a:pPr>
            <a:r>
              <a:rPr lang="es-MX" altLang="es-MX" sz="2400" b="1" dirty="0">
                <a:latin typeface="Arial" charset="0"/>
              </a:rPr>
              <a:t>	</a:t>
            </a:r>
            <a:r>
              <a:rPr lang="es-MX" altLang="es-MX" sz="2400" b="1" i="1" dirty="0">
                <a:solidFill>
                  <a:schemeClr val="tx2"/>
                </a:solidFill>
                <a:effectLst>
                  <a:outerShdw blurRad="38100" dist="38100" dir="2700000" algn="tl">
                    <a:srgbClr val="000000"/>
                  </a:outerShdw>
                </a:effectLst>
                <a:latin typeface="Arial" charset="0"/>
              </a:rPr>
              <a:t>Cerrados</a:t>
            </a:r>
            <a:r>
              <a:rPr lang="es-MX" altLang="es-MX" sz="2400" b="1" dirty="0">
                <a:solidFill>
                  <a:schemeClr val="tx2"/>
                </a:solidFill>
                <a:latin typeface="Arial" charset="0"/>
              </a:rPr>
              <a:t> </a:t>
            </a:r>
            <a:r>
              <a:rPr lang="es-MX" altLang="es-MX" sz="2400" b="1" dirty="0">
                <a:solidFill>
                  <a:schemeClr val="accent1"/>
                </a:solidFill>
                <a:latin typeface="Arial" charset="0"/>
                <a:sym typeface="Symbol" pitchFamily="18" charset="2"/>
              </a:rPr>
              <a:t></a:t>
            </a:r>
            <a:r>
              <a:rPr lang="es-MX" altLang="es-MX" sz="2400" b="1" dirty="0">
                <a:solidFill>
                  <a:schemeClr val="accent1"/>
                </a:solidFill>
                <a:latin typeface="Arial" charset="0"/>
              </a:rPr>
              <a:t> </a:t>
            </a:r>
            <a:r>
              <a:rPr lang="es-MX" altLang="es-MX" sz="2400" b="1" dirty="0">
                <a:latin typeface="Arial" charset="0"/>
              </a:rPr>
              <a:t>Cuando no hay intercambio de masa 		    pero sí de energía</a:t>
            </a:r>
          </a:p>
          <a:p>
            <a:pPr>
              <a:buFont typeface="Wingdings" pitchFamily="2" charset="2"/>
              <a:buNone/>
            </a:pPr>
            <a:r>
              <a:rPr lang="es-MX" altLang="es-MX" sz="2400" b="1" dirty="0">
                <a:latin typeface="Arial" charset="0"/>
              </a:rPr>
              <a:t>	</a:t>
            </a:r>
            <a:r>
              <a:rPr lang="es-MX" altLang="es-MX" sz="2400" b="1" i="1" dirty="0">
                <a:solidFill>
                  <a:schemeClr val="tx2"/>
                </a:solidFill>
                <a:effectLst>
                  <a:outerShdw blurRad="38100" dist="38100" dir="2700000" algn="tl">
                    <a:srgbClr val="000000"/>
                  </a:outerShdw>
                </a:effectLst>
                <a:latin typeface="Arial" charset="0"/>
              </a:rPr>
              <a:t>Aislados</a:t>
            </a:r>
            <a:r>
              <a:rPr lang="es-MX" altLang="es-MX" sz="2400" b="1" dirty="0">
                <a:latin typeface="Arial" charset="0"/>
              </a:rPr>
              <a:t> </a:t>
            </a:r>
            <a:r>
              <a:rPr lang="es-MX" altLang="es-MX" sz="2400" b="1" dirty="0">
                <a:solidFill>
                  <a:schemeClr val="accent1"/>
                </a:solidFill>
                <a:latin typeface="Arial" charset="0"/>
                <a:sym typeface="Symbol" pitchFamily="18" charset="2"/>
              </a:rPr>
              <a:t></a:t>
            </a:r>
            <a:r>
              <a:rPr lang="es-MX" altLang="es-MX" sz="2400" b="1" dirty="0">
                <a:solidFill>
                  <a:schemeClr val="accent1"/>
                </a:solidFill>
                <a:latin typeface="Arial" charset="0"/>
              </a:rPr>
              <a:t>  </a:t>
            </a:r>
            <a:r>
              <a:rPr lang="es-MX" altLang="es-MX" sz="2400" b="1" dirty="0">
                <a:latin typeface="Arial" charset="0"/>
              </a:rPr>
              <a:t>Cuando no hay intercambio de masa 		    ni de energía</a:t>
            </a:r>
          </a:p>
          <a:p>
            <a:pPr>
              <a:buFont typeface="Wingdings" pitchFamily="2" charset="2"/>
              <a:buNone/>
            </a:pPr>
            <a:r>
              <a:rPr lang="es-MX" altLang="es-MX" sz="2400" b="1" dirty="0">
                <a:latin typeface="Arial" charset="0"/>
              </a:rPr>
              <a:t>	La mayor parte de los procesos industriales se efectúan en sistemas abiertos.</a:t>
            </a:r>
            <a:endParaRPr lang="es-ES" altLang="es-MX" sz="2400" b="1" dirty="0">
              <a:latin typeface="Arial" charset="0"/>
            </a:endParaRPr>
          </a:p>
          <a:p>
            <a:pPr>
              <a:buFont typeface="Wingdings" pitchFamily="2" charset="2"/>
              <a:buNone/>
            </a:pPr>
            <a:endParaRPr lang="es-ES" altLang="es-MX" sz="2400" b="1" dirty="0">
              <a:latin typeface="Arial" charset="0"/>
            </a:endParaRPr>
          </a:p>
        </p:txBody>
      </p:sp>
      <p:sp>
        <p:nvSpPr>
          <p:cNvPr id="4" name="5 Marcador de número de diapositiva"/>
          <p:cNvSpPr>
            <a:spLocks noGrp="1"/>
          </p:cNvSpPr>
          <p:nvPr>
            <p:ph type="sldNum" sz="quarter" idx="12"/>
          </p:nvPr>
        </p:nvSpPr>
        <p:spPr/>
        <p:txBody>
          <a:bodyPr/>
          <a:lstStyle/>
          <a:p>
            <a:fld id="{359D2C0F-6674-4C49-942A-BA319B859093}" type="slidenum">
              <a:rPr lang="es-ES" altLang="es-MX"/>
              <a:pPr/>
              <a:t>8</a:t>
            </a:fld>
            <a:endParaRPr lang="es-ES" altLang="es-MX"/>
          </a:p>
        </p:txBody>
      </p:sp>
    </p:spTree>
    <p:extLst>
      <p:ext uri="{BB962C8B-B14F-4D97-AF65-F5344CB8AC3E}">
        <p14:creationId xmlns:p14="http://schemas.microsoft.com/office/powerpoint/2010/main" val="1213745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533400" y="609600"/>
            <a:ext cx="7772400" cy="381000"/>
          </a:xfrm>
        </p:spPr>
        <p:txBody>
          <a:bodyPr>
            <a:normAutofit fontScale="90000"/>
          </a:bodyPr>
          <a:lstStyle/>
          <a:p>
            <a:r>
              <a:rPr lang="es-MX" altLang="es-MX" sz="2800" b="1">
                <a:effectLst>
                  <a:outerShdw blurRad="38100" dist="38100" dir="2700000" algn="tl">
                    <a:srgbClr val="000000"/>
                  </a:outerShdw>
                </a:effectLst>
                <a:latin typeface="Arial" charset="0"/>
              </a:rPr>
              <a:t>Clasificación de los sistemas</a:t>
            </a:r>
            <a:endParaRPr lang="es-ES" altLang="es-MX" sz="2800" b="1">
              <a:effectLst>
                <a:outerShdw blurRad="38100" dist="38100" dir="2700000" algn="tl">
                  <a:srgbClr val="000000"/>
                </a:outerShdw>
              </a:effectLst>
              <a:latin typeface="Arial" charset="0"/>
            </a:endParaRPr>
          </a:p>
        </p:txBody>
      </p:sp>
      <p:sp>
        <p:nvSpPr>
          <p:cNvPr id="135171" name="Rectangle 3"/>
          <p:cNvSpPr>
            <a:spLocks noGrp="1" noChangeArrowheads="1"/>
          </p:cNvSpPr>
          <p:nvPr>
            <p:ph sz="half" idx="1"/>
          </p:nvPr>
        </p:nvSpPr>
        <p:spPr>
          <a:xfrm>
            <a:off x="533400" y="1295400"/>
            <a:ext cx="4038600" cy="4648200"/>
          </a:xfrm>
          <a:ln>
            <a:solidFill>
              <a:srgbClr val="006600"/>
            </a:solidFill>
            <a:miter lim="800000"/>
            <a:headEnd/>
            <a:tailEnd/>
          </a:ln>
        </p:spPr>
        <p:txBody>
          <a:bodyPr/>
          <a:lstStyle/>
          <a:p>
            <a:pPr marL="0" indent="0" defTabSz="201613">
              <a:buClr>
                <a:srgbClr val="D05400"/>
              </a:buClr>
              <a:buFont typeface="Wingdings" pitchFamily="2" charset="2"/>
              <a:buChar char="ü"/>
            </a:pPr>
            <a:r>
              <a:rPr lang="es-MX" altLang="es-MX" sz="2400" b="1">
                <a:latin typeface="Arial" charset="0"/>
              </a:rPr>
              <a:t>Con base en el número 	de componentes pueden 	tener:</a:t>
            </a:r>
          </a:p>
          <a:p>
            <a:pPr marL="0" indent="0" defTabSz="201613">
              <a:buClr>
                <a:srgbClr val="D05400"/>
              </a:buClr>
              <a:buFont typeface="Wingdings" pitchFamily="2" charset="2"/>
              <a:buNone/>
            </a:pPr>
            <a:r>
              <a:rPr lang="es-MX" altLang="es-MX" sz="2400" b="1">
                <a:latin typeface="Arial" charset="0"/>
              </a:rPr>
              <a:t>	</a:t>
            </a:r>
            <a:r>
              <a:rPr lang="es-MX" altLang="es-MX" sz="2400" b="1">
                <a:solidFill>
                  <a:srgbClr val="006600"/>
                </a:solidFill>
                <a:latin typeface="Arial" charset="0"/>
              </a:rPr>
              <a:t> </a:t>
            </a:r>
            <a:r>
              <a:rPr lang="es-MX" altLang="es-MX" sz="2400" b="1">
                <a:solidFill>
                  <a:srgbClr val="006600"/>
                </a:solidFill>
                <a:latin typeface="Arial" charset="0"/>
                <a:sym typeface="Symbol" pitchFamily="18" charset="2"/>
              </a:rPr>
              <a:t> </a:t>
            </a:r>
            <a:r>
              <a:rPr lang="es-MX" altLang="es-MX" sz="2400" b="1" i="1">
                <a:solidFill>
                  <a:schemeClr val="tx2"/>
                </a:solidFill>
                <a:effectLst>
                  <a:outerShdw blurRad="38100" dist="38100" dir="2700000" algn="tl">
                    <a:srgbClr val="000000"/>
                  </a:outerShdw>
                </a:effectLst>
                <a:latin typeface="Arial" charset="0"/>
              </a:rPr>
              <a:t>un solo componente</a:t>
            </a:r>
            <a:r>
              <a:rPr lang="es-MX" altLang="es-MX" sz="2400" b="1">
                <a:solidFill>
                  <a:schemeClr val="tx2"/>
                </a:solidFill>
                <a:latin typeface="Arial" charset="0"/>
              </a:rPr>
              <a:t>  </a:t>
            </a:r>
          </a:p>
          <a:p>
            <a:pPr marL="0" indent="0" defTabSz="201613">
              <a:buClr>
                <a:srgbClr val="D05400"/>
              </a:buClr>
              <a:buFont typeface="Wingdings" pitchFamily="2" charset="2"/>
              <a:buNone/>
            </a:pPr>
            <a:r>
              <a:rPr lang="es-MX" altLang="es-MX" sz="2400" b="1">
                <a:latin typeface="Arial" charset="0"/>
              </a:rPr>
              <a:t>	 </a:t>
            </a:r>
            <a:r>
              <a:rPr lang="es-MX" altLang="es-MX" sz="2400" b="1">
                <a:solidFill>
                  <a:srgbClr val="006600"/>
                </a:solidFill>
                <a:latin typeface="Arial" charset="0"/>
                <a:sym typeface="Symbol" pitchFamily="18" charset="2"/>
              </a:rPr>
              <a:t></a:t>
            </a:r>
            <a:r>
              <a:rPr lang="es-MX" altLang="es-MX" sz="2400" b="1">
                <a:latin typeface="Arial" charset="0"/>
              </a:rPr>
              <a:t> </a:t>
            </a:r>
            <a:r>
              <a:rPr lang="es-MX" altLang="es-MX" sz="2400" b="1" i="1">
                <a:solidFill>
                  <a:schemeClr val="tx2"/>
                </a:solidFill>
                <a:effectLst>
                  <a:outerShdw blurRad="38100" dist="38100" dir="2700000" algn="tl">
                    <a:srgbClr val="000000"/>
                  </a:outerShdw>
                </a:effectLst>
                <a:latin typeface="Arial" charset="0"/>
              </a:rPr>
              <a:t>varios componentes</a:t>
            </a:r>
          </a:p>
          <a:p>
            <a:pPr marL="0" indent="0" algn="just" defTabSz="201613">
              <a:buClr>
                <a:srgbClr val="D05400"/>
              </a:buClr>
              <a:buFont typeface="Wingdings" pitchFamily="2" charset="2"/>
              <a:buNone/>
            </a:pPr>
            <a:r>
              <a:rPr lang="es-MX" altLang="es-MX" sz="2400" b="1">
                <a:latin typeface="Arial" charset="0"/>
              </a:rPr>
              <a:t>	</a:t>
            </a:r>
          </a:p>
          <a:p>
            <a:pPr marL="0" indent="0" algn="just" defTabSz="201613">
              <a:buClr>
                <a:srgbClr val="D05400"/>
              </a:buClr>
              <a:buFont typeface="Wingdings" pitchFamily="2" charset="2"/>
              <a:buNone/>
            </a:pPr>
            <a:r>
              <a:rPr lang="es-MX" altLang="es-MX" sz="2400" b="1">
                <a:latin typeface="Arial" charset="0"/>
              </a:rPr>
              <a:t>Se llama </a:t>
            </a:r>
            <a:r>
              <a:rPr lang="es-MX" altLang="es-MX" sz="2400" b="1" i="1">
                <a:solidFill>
                  <a:schemeClr val="tx2"/>
                </a:solidFill>
                <a:effectLst>
                  <a:outerShdw blurRad="38100" dist="38100" dir="2700000" algn="tl">
                    <a:srgbClr val="000000"/>
                  </a:outerShdw>
                </a:effectLst>
                <a:latin typeface="Arial" charset="0"/>
              </a:rPr>
              <a:t>componente</a:t>
            </a:r>
            <a:r>
              <a:rPr lang="es-MX" altLang="es-MX" sz="2400" b="1" i="1">
                <a:latin typeface="Arial" charset="0"/>
              </a:rPr>
              <a:t> </a:t>
            </a:r>
            <a:r>
              <a:rPr lang="es-MX" altLang="es-MX" sz="2400" b="1">
                <a:latin typeface="Arial" charset="0"/>
              </a:rPr>
              <a:t>a una sustancia cuya composición intrínseca está bien definida dentro del sistema.</a:t>
            </a:r>
          </a:p>
          <a:p>
            <a:pPr marL="0" indent="0" defTabSz="201613"/>
            <a:endParaRPr lang="es-ES" altLang="es-MX" sz="2400"/>
          </a:p>
        </p:txBody>
      </p:sp>
      <p:sp>
        <p:nvSpPr>
          <p:cNvPr id="135172" name="Rectangle 4"/>
          <p:cNvSpPr>
            <a:spLocks noGrp="1" noChangeArrowheads="1"/>
          </p:cNvSpPr>
          <p:nvPr>
            <p:ph sz="half" idx="2"/>
          </p:nvPr>
        </p:nvSpPr>
        <p:spPr>
          <a:xfrm>
            <a:off x="4800600" y="1295400"/>
            <a:ext cx="3810000" cy="4648200"/>
          </a:xfrm>
          <a:ln>
            <a:solidFill>
              <a:srgbClr val="006600"/>
            </a:solidFill>
            <a:miter lim="800000"/>
            <a:headEnd/>
            <a:tailEnd/>
          </a:ln>
        </p:spPr>
        <p:txBody>
          <a:bodyPr/>
          <a:lstStyle/>
          <a:p>
            <a:pPr>
              <a:buClr>
                <a:srgbClr val="D05400"/>
              </a:buClr>
              <a:buFont typeface="Wingdings" pitchFamily="2" charset="2"/>
              <a:buChar char="ü"/>
            </a:pPr>
            <a:r>
              <a:rPr lang="es-MX" altLang="es-MX" sz="2400" b="1">
                <a:latin typeface="Arial" charset="0"/>
              </a:rPr>
              <a:t>Con relación al movimiento macroscópico relativo a un marco de referencia puede ser:</a:t>
            </a:r>
          </a:p>
          <a:p>
            <a:pPr>
              <a:buClr>
                <a:srgbClr val="D05400"/>
              </a:buClr>
              <a:buFont typeface="Wingdings" pitchFamily="2" charset="2"/>
              <a:buNone/>
            </a:pPr>
            <a:r>
              <a:rPr lang="es-MX" altLang="es-MX" sz="2400" b="1">
                <a:latin typeface="Arial" charset="0"/>
              </a:rPr>
              <a:t>	</a:t>
            </a:r>
            <a:r>
              <a:rPr lang="es-MX" altLang="es-MX" sz="2400" b="1">
                <a:solidFill>
                  <a:srgbClr val="006600"/>
                </a:solidFill>
                <a:latin typeface="Arial" charset="0"/>
              </a:rPr>
              <a:t> </a:t>
            </a:r>
            <a:r>
              <a:rPr lang="es-MX" altLang="es-MX" sz="2400" b="1">
                <a:solidFill>
                  <a:srgbClr val="006600"/>
                </a:solidFill>
                <a:latin typeface="Arial" charset="0"/>
                <a:sym typeface="Symbol" pitchFamily="18" charset="2"/>
              </a:rPr>
              <a:t></a:t>
            </a:r>
            <a:r>
              <a:rPr lang="es-MX" altLang="es-MX" sz="2400" b="1">
                <a:latin typeface="Arial" charset="0"/>
              </a:rPr>
              <a:t> </a:t>
            </a:r>
            <a:r>
              <a:rPr lang="es-MX" altLang="es-MX" sz="2400" b="1" i="1">
                <a:solidFill>
                  <a:schemeClr val="tx2"/>
                </a:solidFill>
                <a:effectLst>
                  <a:outerShdw blurRad="38100" dist="38100" dir="2700000" algn="tl">
                    <a:srgbClr val="000000"/>
                  </a:outerShdw>
                </a:effectLst>
                <a:latin typeface="Arial" charset="0"/>
              </a:rPr>
              <a:t>estático</a:t>
            </a:r>
          </a:p>
          <a:p>
            <a:pPr>
              <a:buClr>
                <a:srgbClr val="D05400"/>
              </a:buClr>
              <a:buFont typeface="Wingdings" pitchFamily="2" charset="2"/>
              <a:buNone/>
            </a:pPr>
            <a:r>
              <a:rPr lang="es-MX" altLang="es-MX" sz="2400" b="1" i="1">
                <a:effectLst>
                  <a:outerShdw blurRad="38100" dist="38100" dir="2700000" algn="tl">
                    <a:srgbClr val="000000"/>
                  </a:outerShdw>
                </a:effectLst>
                <a:latin typeface="Arial" charset="0"/>
              </a:rPr>
              <a:t>	 </a:t>
            </a:r>
            <a:r>
              <a:rPr lang="es-MX" altLang="es-MX" sz="2400" b="1">
                <a:solidFill>
                  <a:srgbClr val="006600"/>
                </a:solidFill>
                <a:latin typeface="Arial" charset="0"/>
                <a:sym typeface="Symbol" pitchFamily="18" charset="2"/>
              </a:rPr>
              <a:t></a:t>
            </a:r>
            <a:r>
              <a:rPr lang="es-MX" altLang="es-MX" sz="2400" b="1" i="1">
                <a:solidFill>
                  <a:srgbClr val="006600"/>
                </a:solidFill>
                <a:effectLst>
                  <a:outerShdw blurRad="38100" dist="38100" dir="2700000" algn="tl">
                    <a:srgbClr val="000000"/>
                  </a:outerShdw>
                </a:effectLst>
                <a:latin typeface="Arial" charset="0"/>
              </a:rPr>
              <a:t> </a:t>
            </a:r>
            <a:r>
              <a:rPr lang="es-MX" altLang="es-MX" sz="2400" b="1" i="1">
                <a:solidFill>
                  <a:schemeClr val="tx2"/>
                </a:solidFill>
                <a:effectLst>
                  <a:outerShdw blurRad="38100" dist="38100" dir="2700000" algn="tl">
                    <a:srgbClr val="000000"/>
                  </a:outerShdw>
                </a:effectLst>
                <a:latin typeface="Arial" charset="0"/>
              </a:rPr>
              <a:t>dinámico</a:t>
            </a:r>
            <a:r>
              <a:rPr lang="es-MX" altLang="es-MX" sz="2400" b="1">
                <a:solidFill>
                  <a:schemeClr val="tx2"/>
                </a:solidFill>
                <a:latin typeface="Arial" charset="0"/>
              </a:rPr>
              <a:t>  </a:t>
            </a:r>
            <a:endParaRPr lang="es-ES" altLang="es-MX" sz="2400" b="1">
              <a:solidFill>
                <a:schemeClr val="tx2"/>
              </a:solidFill>
              <a:latin typeface="Arial" charset="0"/>
            </a:endParaRPr>
          </a:p>
          <a:p>
            <a:pPr>
              <a:buFontTx/>
              <a:buNone/>
            </a:pPr>
            <a:endParaRPr lang="es-ES" altLang="es-MX">
              <a:solidFill>
                <a:schemeClr val="tx2"/>
              </a:solidFill>
            </a:endParaRPr>
          </a:p>
        </p:txBody>
      </p:sp>
      <p:sp>
        <p:nvSpPr>
          <p:cNvPr id="5" name="6 Marcador de número de diapositiva"/>
          <p:cNvSpPr>
            <a:spLocks noGrp="1"/>
          </p:cNvSpPr>
          <p:nvPr>
            <p:ph type="sldNum" sz="quarter" idx="12"/>
          </p:nvPr>
        </p:nvSpPr>
        <p:spPr/>
        <p:txBody>
          <a:bodyPr/>
          <a:lstStyle/>
          <a:p>
            <a:fld id="{8B0E9477-3B1D-41B6-90EF-AB69B57F88D8}" type="slidenum">
              <a:rPr lang="es-ES" altLang="es-MX"/>
              <a:pPr/>
              <a:t>9</a:t>
            </a:fld>
            <a:endParaRPr lang="es-ES" altLang="es-MX"/>
          </a:p>
        </p:txBody>
      </p:sp>
    </p:spTree>
    <p:extLst>
      <p:ext uri="{BB962C8B-B14F-4D97-AF65-F5344CB8AC3E}">
        <p14:creationId xmlns:p14="http://schemas.microsoft.com/office/powerpoint/2010/main" val="18144605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38</TotalTime>
  <Words>2880</Words>
  <Application>Microsoft Office PowerPoint</Application>
  <PresentationFormat>Presentación en pantalla (4:3)</PresentationFormat>
  <Paragraphs>585</Paragraphs>
  <Slides>53</Slides>
  <Notes>0</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53</vt:i4>
      </vt:variant>
    </vt:vector>
  </HeadingPairs>
  <TitlesOfParts>
    <vt:vector size="56" baseType="lpstr">
      <vt:lpstr>Solsticio</vt:lpstr>
      <vt:lpstr>Microsoft Editor de ecuaciones 3.0</vt:lpstr>
      <vt:lpstr>Imagen de mapa de bits</vt:lpstr>
      <vt:lpstr>Presentación de PowerPoint</vt:lpstr>
      <vt:lpstr>OBJETIVO DE LA UA</vt:lpstr>
      <vt:lpstr>GUÍA DE USO DEL MATERIAL</vt:lpstr>
      <vt:lpstr>Contenido</vt:lpstr>
      <vt:lpstr>Presentación de PowerPoint</vt:lpstr>
      <vt:lpstr>Introducción a los cálculos en ingeniería química </vt:lpstr>
      <vt:lpstr>Sistema</vt:lpstr>
      <vt:lpstr>Los sistemas  se clasifican de acuerdo a diferentes criterios:</vt:lpstr>
      <vt:lpstr>Clasificación de los sistemas</vt:lpstr>
      <vt:lpstr>Presentación de PowerPoint</vt:lpstr>
      <vt:lpstr>Variables: Propiedades o características inherentes a un sistema que califican su estado actual. Desde el punto de vista de aplicación a los sistemas las variables se clasifican en:</vt:lpstr>
      <vt:lpstr>Medición de las variables</vt:lpstr>
      <vt:lpstr>Sistema de unidades</vt:lpstr>
      <vt:lpstr>Sistema de unidades</vt:lpstr>
      <vt:lpstr>Sistema Internacional de Unidades, SI</vt:lpstr>
      <vt:lpstr>Procesos y variables de proceso</vt:lpstr>
      <vt:lpstr>Presentación de PowerPoint</vt:lpstr>
      <vt:lpstr>Clasificación de los procesos</vt:lpstr>
      <vt:lpstr>Clasificación de los procesos</vt:lpstr>
      <vt:lpstr>Clasificación de los procesos en el ámbito de la Termodinámica</vt:lpstr>
      <vt:lpstr>Variables de proceso Masa y volumen</vt:lpstr>
      <vt:lpstr>Variables de proceso Masa y volumen</vt:lpstr>
      <vt:lpstr>Variables de proceso Masa y volumen</vt:lpstr>
      <vt:lpstr>Variables de proceso Masa y volumen</vt:lpstr>
      <vt:lpstr>Variables de proceso Masa y volumen</vt:lpstr>
      <vt:lpstr>Variables de proceso Gasto másico, molar y volumétrico</vt:lpstr>
      <vt:lpstr>Variables de proceso Composición química</vt:lpstr>
      <vt:lpstr>Variables de proceso Composición química</vt:lpstr>
      <vt:lpstr>Variables de proceso Composición química</vt:lpstr>
      <vt:lpstr>Variables de proceso Composición química</vt:lpstr>
      <vt:lpstr>Variables de proceso  Presión</vt:lpstr>
      <vt:lpstr>Variables de proceso  Presión</vt:lpstr>
      <vt:lpstr>Variables de proceso  Presión</vt:lpstr>
      <vt:lpstr>Variables de proceso  Presión</vt:lpstr>
      <vt:lpstr>Variables de proceso  Presión</vt:lpstr>
      <vt:lpstr>Variables de proceso Temperatura La temperatura es una variable intensiva que puede definirse como una medida indirecta del grado de excitación de la materia.  Las escalas más usadas son:</vt:lpstr>
      <vt:lpstr>Variables de proceso Temperatura</vt:lpstr>
      <vt:lpstr>Fundamentos de los balances de materia y energía</vt:lpstr>
      <vt:lpstr>Fundamentos de los balances de materia y energía</vt:lpstr>
      <vt:lpstr>Los balances de materia y energía se realizan en sistemas seleccionados y delimitados</vt:lpstr>
      <vt:lpstr>El balance de materia se puede referir a un balance en un sistema para:</vt:lpstr>
      <vt:lpstr>Se pueden escribir dos tipos de balances:</vt:lpstr>
      <vt:lpstr>Ecuación general de balance E + G – S – C = A</vt:lpstr>
      <vt:lpstr>Presentación de PowerPoint</vt:lpstr>
      <vt:lpstr>Diagrama de bloques</vt:lpstr>
      <vt:lpstr>Diagrama de equipo</vt:lpstr>
      <vt:lpstr>Simbología utilizada en las variables</vt:lpstr>
      <vt:lpstr>Unidades de proceso y corrientes</vt:lpstr>
      <vt:lpstr>Unidades de proceso y corrientes</vt:lpstr>
      <vt:lpstr>Corrientes especiales</vt:lpstr>
      <vt:lpstr>Presentación de PowerPoint</vt:lpstr>
      <vt:lpstr>  Corrientes no materiales</vt:lpstr>
      <vt:lpstr>Bibliografía</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Francisco Barrera</dc:creator>
  <cp:lastModifiedBy>Francisco Barrera</cp:lastModifiedBy>
  <cp:revision>3</cp:revision>
  <dcterms:created xsi:type="dcterms:W3CDTF">2015-10-03T03:02:51Z</dcterms:created>
  <dcterms:modified xsi:type="dcterms:W3CDTF">2015-10-03T03:41:01Z</dcterms:modified>
</cp:coreProperties>
</file>