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sldIdLst>
    <p:sldId id="296" r:id="rId2"/>
    <p:sldId id="297" r:id="rId3"/>
    <p:sldId id="257" r:id="rId4"/>
    <p:sldId id="29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67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91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5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66" d="100"/>
          <a:sy n="66" d="100"/>
        </p:scale>
        <p:origin x="17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Columna2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Columna3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792240"/>
        <c:axId val="16730384"/>
      </c:lineChart>
      <c:catAx>
        <c:axId val="779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730384"/>
        <c:crosses val="autoZero"/>
        <c:auto val="1"/>
        <c:lblAlgn val="ctr"/>
        <c:lblOffset val="100"/>
        <c:noMultiLvlLbl val="0"/>
      </c:catAx>
      <c:valAx>
        <c:axId val="1673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792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Columna2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728752"/>
        <c:axId val="16729296"/>
      </c:barChart>
      <c:catAx>
        <c:axId val="1672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729296"/>
        <c:crosses val="autoZero"/>
        <c:auto val="1"/>
        <c:lblAlgn val="ctr"/>
        <c:lblOffset val="100"/>
        <c:noMultiLvlLbl val="0"/>
      </c:catAx>
      <c:valAx>
        <c:axId val="1672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72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numRef>
              <c:f>Hoja1!$A$2:$A$5</c:f>
              <c:numCache>
                <c:formatCode>General</c:formatCode>
                <c:ptCount val="4"/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F81B4-733A-48A9-BBD4-8C2335DDB82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014A2-637E-4B7D-9A56-B97D3D09C6E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0440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014A2-637E-4B7D-9A56-B97D3D09C6E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133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014A2-637E-4B7D-9A56-B97D3D09C6E6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715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8BFC-0E37-4F11-BBFA-F0D7E5C363C6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2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129C-2148-4F61-B22C-63A8500F84EA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023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EBAB-71AE-44A6-8A93-64775E988804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03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9D2AC-246C-471A-AE70-EB5A6C7A9E0D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9198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A780-8BED-4579-A334-DC3C9425BA2B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24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4E927-0FDF-4F94-9E7E-887C24BD37DD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887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912E-978F-4A5B-A2EB-69B6DD1560D3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7716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2C54D-8579-4E77-BDD9-15E93750273C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309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B5E9D-E5E2-49FD-9FF4-0293653AF8F6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02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588C-B55E-4D48-A665-008987B6A14F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36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70C39-BE8A-4DFB-83F9-6C5136907E13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302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FA6F-FE5E-4408-99FB-9C0EA565C972}" type="datetime1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427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B09B-35A8-4851-AC21-90E0F307AFE9}" type="datetime1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11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AC17-7985-4923-A165-C5D5D81BC0F8}" type="datetime1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113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7F60A-E09B-4BDE-B0C8-B170E51673A0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08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35A7-3428-4400-BE54-0E2A450ECFDF}" type="datetime1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00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490D5-CBF0-4654-8005-B32EB3D3735D}" type="datetime1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M. en C.C. Ma. Dolores Arévalo Zenteno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01FD8D5-A47B-4EB5-BEE0-80C3C5CCDD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471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uaemex.mx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gelfire.com/linux/eotto/comp_clase2.pdf" TargetMode="External"/><Relationship Id="rId2" Type="http://schemas.openxmlformats.org/officeDocument/2006/relationships/hyperlink" Target="http://tllz-andyisc.blogspot.mx/2010/08/resumen-compiladore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http://www.uaemex.mx/images/cabecera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087" y="384629"/>
            <a:ext cx="833120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930465" y="1841954"/>
            <a:ext cx="7272808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3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UNIVERSITARIO UAEM </a:t>
            </a:r>
            <a:r>
              <a:rPr kumimoji="0" lang="es-MX" altLang="es-MX" sz="3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TEXCOCO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lang="es-MX" altLang="es-MX" sz="320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INGENIERÍA EN COMPUTACIÓN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lang="es-MX" altLang="es-MX" sz="3200" dirty="0" smtClean="0">
              <a:solidFill>
                <a:srgbClr val="4F622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lang="es-MX" altLang="es-MX" sz="320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COMPILADORES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lang="es-MX" altLang="es-MX" sz="3200" dirty="0" smtClean="0">
              <a:solidFill>
                <a:srgbClr val="4F6228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r>
              <a:rPr kumimoji="0" lang="es-MX" altLang="es-MX" sz="3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M.</a:t>
            </a:r>
            <a:r>
              <a:rPr kumimoji="0" lang="es-MX" altLang="es-MX" sz="3200" b="0" i="0" u="none" strike="noStrike" cap="none" normalizeH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En C.C. Ma</a:t>
            </a:r>
            <a:r>
              <a:rPr lang="es-MX" altLang="es-MX" sz="3200" dirty="0" smtClean="0">
                <a:solidFill>
                  <a:srgbClr val="4F622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 Dolores Arévalo Zenteno</a:t>
            </a:r>
            <a:endParaRPr kumimoji="0" lang="es-MX" alt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03825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Editores</a:t>
            </a:r>
            <a:endParaRPr lang="es-MX" b="1" dirty="0"/>
          </a:p>
        </p:txBody>
      </p:sp>
      <p:sp>
        <p:nvSpPr>
          <p:cNvPr id="5" name="Rectángulo 4"/>
          <p:cNvSpPr/>
          <p:nvPr/>
        </p:nvSpPr>
        <p:spPr>
          <a:xfrm>
            <a:off x="1090409" y="1690688"/>
            <a:ext cx="5786909" cy="10809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Los compiladores por lo regular aceptan programas escritos utilizando cualquier editor que pueda producir una archivo estándar tal como un archivo ASCII.</a:t>
            </a:r>
          </a:p>
        </p:txBody>
      </p:sp>
      <p:pic>
        <p:nvPicPr>
          <p:cNvPr id="2050" name="Picture 2" descr="https://upload.wikimedia.org/wikipedia/commons/f/f5/Notepad_plus_pl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3" y="2771683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4990561" y="5011291"/>
            <a:ext cx="5786909" cy="10809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Más recientemente ha sido integrado junto con editores y otros programas en un ambiente de desarrollo interactivo.</a:t>
            </a:r>
          </a:p>
        </p:txBody>
      </p:sp>
      <p:pic>
        <p:nvPicPr>
          <p:cNvPr id="2052" name="Picture 4" descr="https://upload.wikimedia.org/wikipedia/en/thumb/0/01/NetBeans.svg/1280px-NetBeans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620" y="3631843"/>
            <a:ext cx="4462790" cy="121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73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Depuradores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8049093" y="2971169"/>
            <a:ext cx="3501447" cy="18896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un programa que puede utilizarse para determinar los errores de ejecución en un programa compilado.</a:t>
            </a:r>
          </a:p>
        </p:txBody>
      </p:sp>
      <p:grpSp>
        <p:nvGrpSpPr>
          <p:cNvPr id="27" name="Grupo 26"/>
          <p:cNvGrpSpPr/>
          <p:nvPr/>
        </p:nvGrpSpPr>
        <p:grpSpPr>
          <a:xfrm>
            <a:off x="1133341" y="1905000"/>
            <a:ext cx="6516708" cy="4284792"/>
            <a:chOff x="1416673" y="1880315"/>
            <a:chExt cx="6117466" cy="3782516"/>
          </a:xfrm>
        </p:grpSpPr>
        <p:sp>
          <p:nvSpPr>
            <p:cNvPr id="5" name="Rectángulo 4"/>
            <p:cNvSpPr/>
            <p:nvPr/>
          </p:nvSpPr>
          <p:spPr>
            <a:xfrm>
              <a:off x="1416673" y="1880316"/>
              <a:ext cx="6117465" cy="28333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416673" y="4713668"/>
              <a:ext cx="6117465" cy="9360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Rectángulo 7"/>
            <p:cNvSpPr/>
            <p:nvPr/>
          </p:nvSpPr>
          <p:spPr>
            <a:xfrm>
              <a:off x="1416673" y="1880316"/>
              <a:ext cx="218944" cy="28333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1635617" y="1880316"/>
              <a:ext cx="309093" cy="283335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dirty="0" smtClean="0"/>
                <a:t>1</a:t>
              </a:r>
            </a:p>
            <a:p>
              <a:pPr algn="ctr"/>
              <a:r>
                <a:rPr lang="es-MX" sz="900" dirty="0" smtClean="0"/>
                <a:t>2</a:t>
              </a:r>
            </a:p>
            <a:p>
              <a:pPr algn="ctr"/>
              <a:r>
                <a:rPr lang="es-MX" sz="900" dirty="0" smtClean="0"/>
                <a:t>3</a:t>
              </a:r>
            </a:p>
            <a:p>
              <a:pPr algn="ctr"/>
              <a:r>
                <a:rPr lang="es-MX" sz="900" dirty="0" smtClean="0"/>
                <a:t>4</a:t>
              </a:r>
            </a:p>
            <a:p>
              <a:pPr algn="ctr"/>
              <a:r>
                <a:rPr lang="es-MX" sz="900" dirty="0" smtClean="0"/>
                <a:t>5</a:t>
              </a:r>
            </a:p>
            <a:p>
              <a:pPr algn="ctr"/>
              <a:r>
                <a:rPr lang="es-MX" sz="900" dirty="0" smtClean="0"/>
                <a:t>6</a:t>
              </a:r>
            </a:p>
            <a:p>
              <a:pPr algn="ctr"/>
              <a:r>
                <a:rPr lang="es-MX" sz="900" dirty="0" smtClean="0"/>
                <a:t>7</a:t>
              </a:r>
            </a:p>
            <a:p>
              <a:pPr algn="ctr"/>
              <a:r>
                <a:rPr lang="es-MX" sz="900" dirty="0" smtClean="0"/>
                <a:t>8</a:t>
              </a:r>
            </a:p>
            <a:p>
              <a:pPr algn="ctr"/>
              <a:r>
                <a:rPr lang="es-MX" sz="900" dirty="0" smtClean="0"/>
                <a:t>9</a:t>
              </a:r>
            </a:p>
            <a:p>
              <a:pPr algn="ctr"/>
              <a:r>
                <a:rPr lang="es-MX" sz="900" dirty="0" smtClean="0"/>
                <a:t>10</a:t>
              </a:r>
            </a:p>
            <a:p>
              <a:pPr algn="ctr"/>
              <a:r>
                <a:rPr lang="es-MX" sz="900" dirty="0" smtClean="0"/>
                <a:t>11</a:t>
              </a:r>
            </a:p>
            <a:p>
              <a:pPr algn="ctr"/>
              <a:r>
                <a:rPr lang="es-MX" sz="900" dirty="0" smtClean="0"/>
                <a:t>12</a:t>
              </a:r>
            </a:p>
            <a:p>
              <a:pPr algn="ctr"/>
              <a:r>
                <a:rPr lang="es-MX" sz="900" dirty="0" smtClean="0"/>
                <a:t>13</a:t>
              </a:r>
            </a:p>
            <a:p>
              <a:pPr algn="ctr"/>
              <a:r>
                <a:rPr lang="es-MX" sz="900" dirty="0" smtClean="0"/>
                <a:t>14</a:t>
              </a:r>
            </a:p>
            <a:p>
              <a:pPr algn="ctr"/>
              <a:r>
                <a:rPr lang="es-MX" sz="900" dirty="0" smtClean="0"/>
                <a:t>15</a:t>
              </a:r>
            </a:p>
            <a:p>
              <a:pPr algn="ctr"/>
              <a:r>
                <a:rPr lang="es-MX" sz="900" dirty="0" smtClean="0"/>
                <a:t>16</a:t>
              </a:r>
            </a:p>
            <a:p>
              <a:pPr algn="ctr"/>
              <a:r>
                <a:rPr lang="es-MX" sz="900" dirty="0" smtClean="0"/>
                <a:t>17</a:t>
              </a:r>
            </a:p>
            <a:p>
              <a:pPr algn="ctr"/>
              <a:r>
                <a:rPr lang="es-MX" sz="900" dirty="0" smtClean="0"/>
                <a:t>18</a:t>
              </a:r>
            </a:p>
            <a:p>
              <a:pPr algn="ctr"/>
              <a:r>
                <a:rPr lang="es-MX" sz="900" dirty="0" smtClean="0"/>
                <a:t>19</a:t>
              </a:r>
            </a:p>
            <a:p>
              <a:pPr algn="ctr"/>
              <a:r>
                <a:rPr lang="es-MX" sz="900" dirty="0" smtClean="0"/>
                <a:t>20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1944711" y="1880315"/>
              <a:ext cx="5589428" cy="28333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MX" sz="1000" dirty="0"/>
                <a:t>#</a:t>
              </a:r>
              <a:r>
                <a:rPr lang="es-MX" sz="1000" dirty="0" err="1"/>
                <a:t>include</a:t>
              </a:r>
              <a:r>
                <a:rPr lang="es-MX" sz="1000" dirty="0"/>
                <a:t> &lt;</a:t>
              </a:r>
              <a:r>
                <a:rPr lang="es-MX" sz="1000" dirty="0" err="1"/>
                <a:t>stdio.h</a:t>
              </a:r>
              <a:r>
                <a:rPr lang="es-MX" sz="1000" dirty="0"/>
                <a:t>&gt;</a:t>
              </a:r>
            </a:p>
            <a:p>
              <a:r>
                <a:rPr lang="es-MX" sz="1000" dirty="0"/>
                <a:t>#</a:t>
              </a:r>
              <a:r>
                <a:rPr lang="es-MX" sz="1000" dirty="0" err="1"/>
                <a:t>include</a:t>
              </a:r>
              <a:r>
                <a:rPr lang="es-MX" sz="1000" dirty="0"/>
                <a:t> &lt;</a:t>
              </a:r>
              <a:r>
                <a:rPr lang="es-MX" sz="1000" dirty="0" err="1"/>
                <a:t>string.h</a:t>
              </a:r>
              <a:r>
                <a:rPr lang="es-MX" sz="1000" dirty="0"/>
                <a:t>&gt;</a:t>
              </a:r>
            </a:p>
            <a:p>
              <a:r>
                <a:rPr lang="es-MX" sz="1000" dirty="0"/>
                <a:t>#define LONG_MAX_LINEA 4096</a:t>
              </a:r>
            </a:p>
            <a:p>
              <a:r>
                <a:rPr lang="es-MX" sz="1000" dirty="0"/>
                <a:t>#define NOMBRE_ARCHIVO "cuento.txt"</a:t>
              </a:r>
            </a:p>
            <a:p>
              <a:endParaRPr lang="es-MX" sz="1000" dirty="0"/>
            </a:p>
            <a:p>
              <a:r>
                <a:rPr lang="es-MX" sz="1000" dirty="0" err="1"/>
                <a:t>int</a:t>
              </a:r>
              <a:r>
                <a:rPr lang="es-MX" sz="1000" dirty="0"/>
                <a:t> </a:t>
              </a:r>
              <a:r>
                <a:rPr lang="es-MX" sz="1000" dirty="0" err="1"/>
                <a:t>main</a:t>
              </a:r>
              <a:r>
                <a:rPr lang="es-MX" sz="1000" dirty="0"/>
                <a:t>(</a:t>
              </a:r>
              <a:r>
                <a:rPr lang="es-MX" sz="1000" dirty="0" err="1"/>
                <a:t>void</a:t>
              </a:r>
              <a:r>
                <a:rPr lang="es-MX" sz="1000" dirty="0"/>
                <a:t>){</a:t>
              </a:r>
            </a:p>
            <a:p>
              <a:r>
                <a:rPr lang="es-MX" sz="1000" dirty="0"/>
                <a:t>	FILE *fichero;</a:t>
              </a:r>
            </a:p>
            <a:p>
              <a:r>
                <a:rPr lang="es-MX" sz="1000" dirty="0"/>
                <a:t>	</a:t>
              </a:r>
              <a:r>
                <a:rPr lang="es-MX" sz="1000" dirty="0" err="1"/>
                <a:t>char</a:t>
              </a:r>
              <a:r>
                <a:rPr lang="es-MX" sz="1000" dirty="0"/>
                <a:t> </a:t>
              </a:r>
              <a:r>
                <a:rPr lang="es-MX" sz="1000" dirty="0" err="1"/>
                <a:t>linea</a:t>
              </a:r>
              <a:r>
                <a:rPr lang="es-MX" sz="1000" dirty="0"/>
                <a:t>[LONG_MAX_LINEA];</a:t>
              </a:r>
            </a:p>
            <a:p>
              <a:r>
                <a:rPr lang="es-MX" sz="1000" dirty="0"/>
                <a:t>	</a:t>
              </a:r>
              <a:r>
                <a:rPr lang="es-MX" sz="1000" dirty="0" err="1"/>
                <a:t>char</a:t>
              </a:r>
              <a:r>
                <a:rPr lang="es-MX" sz="1000" dirty="0"/>
                <a:t> *p;</a:t>
              </a:r>
            </a:p>
            <a:p>
              <a:r>
                <a:rPr lang="es-MX" sz="1000" dirty="0"/>
                <a:t>	</a:t>
              </a:r>
            </a:p>
            <a:p>
              <a:r>
                <a:rPr lang="es-MX" sz="1000" dirty="0"/>
                <a:t>	</a:t>
              </a:r>
              <a:r>
                <a:rPr lang="es-MX" sz="1000" dirty="0" err="1"/>
                <a:t>if</a:t>
              </a:r>
              <a:r>
                <a:rPr lang="es-MX" sz="1000" dirty="0"/>
                <a:t> ((fichero = </a:t>
              </a:r>
              <a:r>
                <a:rPr lang="es-MX" sz="1000" dirty="0" err="1"/>
                <a:t>fopen</a:t>
              </a:r>
              <a:r>
                <a:rPr lang="es-MX" sz="1000" dirty="0"/>
                <a:t>(NOMBRE_ARCHIVO, "r")) == NULL){</a:t>
              </a:r>
            </a:p>
            <a:p>
              <a:r>
                <a:rPr lang="es-MX" sz="1000" dirty="0"/>
                <a:t>		</a:t>
              </a:r>
              <a:r>
                <a:rPr lang="es-MX" sz="1000" dirty="0" err="1"/>
                <a:t>perror</a:t>
              </a:r>
              <a:r>
                <a:rPr lang="es-MX" sz="1000" dirty="0"/>
                <a:t>(NOMBRE_ARCHIVO);</a:t>
              </a:r>
            </a:p>
            <a:p>
              <a:r>
                <a:rPr lang="es-MX" sz="1000" dirty="0"/>
                <a:t>		</a:t>
              </a:r>
              <a:r>
                <a:rPr lang="es-MX" sz="1000" dirty="0" err="1"/>
                <a:t>return</a:t>
              </a:r>
              <a:r>
                <a:rPr lang="es-MX" sz="1000" dirty="0"/>
                <a:t> 0;</a:t>
              </a:r>
            </a:p>
            <a:p>
              <a:r>
                <a:rPr lang="es-MX" sz="1000" dirty="0"/>
                <a:t>	}</a:t>
              </a:r>
            </a:p>
            <a:p>
              <a:r>
                <a:rPr lang="es-MX" sz="1000" dirty="0"/>
                <a:t>	</a:t>
              </a:r>
            </a:p>
            <a:p>
              <a:r>
                <a:rPr lang="es-MX" sz="1000" dirty="0"/>
                <a:t>	</a:t>
              </a:r>
              <a:r>
                <a:rPr lang="es-MX" sz="1000" dirty="0" err="1"/>
                <a:t>printf</a:t>
              </a:r>
              <a:r>
                <a:rPr lang="es-MX" sz="1000" dirty="0"/>
                <a:t>("Contenido del fichero:\n");</a:t>
              </a:r>
            </a:p>
            <a:p>
              <a:r>
                <a:rPr lang="es-MX" sz="1000" dirty="0"/>
                <a:t>	</a:t>
              </a:r>
              <a:r>
                <a:rPr lang="es-MX" sz="1000" dirty="0" err="1"/>
                <a:t>if</a:t>
              </a:r>
              <a:r>
                <a:rPr lang="es-MX" sz="1000" dirty="0"/>
                <a:t>(!</a:t>
              </a:r>
              <a:r>
                <a:rPr lang="es-MX" sz="1000" dirty="0" err="1"/>
                <a:t>fgets</a:t>
              </a:r>
              <a:r>
                <a:rPr lang="es-MX" sz="1000" dirty="0"/>
                <a:t>(linea,100,fichero)){</a:t>
              </a:r>
            </a:p>
            <a:p>
              <a:r>
                <a:rPr lang="es-MX" sz="1000" dirty="0"/>
                <a:t>			</a:t>
              </a:r>
              <a:r>
                <a:rPr lang="es-MX" sz="1000" dirty="0" err="1"/>
                <a:t>printf</a:t>
              </a:r>
              <a:r>
                <a:rPr lang="es-MX" sz="1000" dirty="0"/>
                <a:t>("El fichero esta </a:t>
              </a:r>
              <a:r>
                <a:rPr lang="es-MX" sz="1000" dirty="0" err="1"/>
                <a:t>vacio</a:t>
              </a:r>
              <a:r>
                <a:rPr lang="es-MX" sz="1000" dirty="0"/>
                <a:t>.\n</a:t>
              </a:r>
              <a:r>
                <a:rPr lang="es-MX" sz="1000" dirty="0" smtClean="0"/>
                <a:t>");</a:t>
              </a:r>
              <a:endParaRPr lang="es-MX" sz="1000" dirty="0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473020" y="3296456"/>
              <a:ext cx="129862" cy="12986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Elipse 11"/>
            <p:cNvSpPr/>
            <p:nvPr/>
          </p:nvSpPr>
          <p:spPr>
            <a:xfrm>
              <a:off x="1473020" y="2887885"/>
              <a:ext cx="128788" cy="12878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1416673" y="4713667"/>
              <a:ext cx="914403" cy="1632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000" dirty="0" err="1" smtClean="0">
                  <a:solidFill>
                    <a:schemeClr val="tx1"/>
                  </a:solidFill>
                </a:rPr>
                <a:t>Descripcion</a:t>
              </a:r>
              <a:endParaRPr lang="es-MX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ángulo redondeado 13"/>
            <p:cNvSpPr/>
            <p:nvPr/>
          </p:nvSpPr>
          <p:spPr>
            <a:xfrm>
              <a:off x="2324640" y="4722421"/>
              <a:ext cx="708341" cy="1545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000" dirty="0" smtClean="0">
                  <a:solidFill>
                    <a:schemeClr val="tx1"/>
                  </a:solidFill>
                </a:rPr>
                <a:t>Tipo</a:t>
              </a:r>
              <a:endParaRPr lang="es-MX" sz="1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3667251" y="4713667"/>
              <a:ext cx="914403" cy="1632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000" dirty="0" smtClean="0">
                  <a:solidFill>
                    <a:schemeClr val="tx1"/>
                  </a:solidFill>
                </a:rPr>
                <a:t>Nombre</a:t>
              </a:r>
              <a:endParaRPr lang="es-MX" sz="1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ángulo redondeado 15"/>
            <p:cNvSpPr/>
            <p:nvPr/>
          </p:nvSpPr>
          <p:spPr>
            <a:xfrm>
              <a:off x="4575218" y="4722421"/>
              <a:ext cx="708341" cy="1545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000" dirty="0" smtClean="0">
                  <a:solidFill>
                    <a:schemeClr val="tx1"/>
                  </a:solidFill>
                </a:rPr>
                <a:t>Valor</a:t>
              </a:r>
              <a:endParaRPr lang="es-MX" sz="10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ángulo redondeado 16"/>
            <p:cNvSpPr/>
            <p:nvPr/>
          </p:nvSpPr>
          <p:spPr>
            <a:xfrm>
              <a:off x="5283539" y="4731173"/>
              <a:ext cx="708341" cy="15454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000" dirty="0" smtClean="0">
                  <a:solidFill>
                    <a:schemeClr val="tx1"/>
                  </a:solidFill>
                </a:rPr>
                <a:t>Tipo</a:t>
              </a:r>
              <a:endParaRPr lang="es-MX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ector recto 18"/>
            <p:cNvCxnSpPr>
              <a:stCxn id="13" idx="3"/>
            </p:cNvCxnSpPr>
            <p:nvPr/>
          </p:nvCxnSpPr>
          <p:spPr>
            <a:xfrm>
              <a:off x="2331076" y="4795317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19"/>
            <p:cNvCxnSpPr/>
            <p:nvPr/>
          </p:nvCxnSpPr>
          <p:spPr>
            <a:xfrm>
              <a:off x="3667251" y="4793129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20"/>
            <p:cNvCxnSpPr/>
            <p:nvPr/>
          </p:nvCxnSpPr>
          <p:spPr>
            <a:xfrm>
              <a:off x="4581654" y="4793129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>
              <a:off x="5283539" y="4808446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>
              <a:off x="3032981" y="4808446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>
              <a:off x="5991880" y="4808445"/>
              <a:ext cx="0" cy="854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701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Perfiladores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2369709" y="1655607"/>
            <a:ext cx="3501447" cy="18896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Un perfilador es un programa que recolecta estadísticas sobre el comportamiento de un programa objeto durante la ejecución.</a:t>
            </a:r>
          </a:p>
        </p:txBody>
      </p:sp>
      <p:graphicFrame>
        <p:nvGraphicFramePr>
          <p:cNvPr id="7" name="Gráfico 6"/>
          <p:cNvGraphicFramePr/>
          <p:nvPr>
            <p:extLst/>
          </p:nvPr>
        </p:nvGraphicFramePr>
        <p:xfrm>
          <a:off x="7621432" y="1269808"/>
          <a:ext cx="3441521" cy="168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áfico 9"/>
          <p:cNvGraphicFramePr/>
          <p:nvPr>
            <p:extLst/>
          </p:nvPr>
        </p:nvGraphicFramePr>
        <p:xfrm>
          <a:off x="1465329" y="4211392"/>
          <a:ext cx="3982434" cy="1682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/>
          <p:cNvGraphicFramePr/>
          <p:nvPr>
            <p:extLst/>
          </p:nvPr>
        </p:nvGraphicFramePr>
        <p:xfrm>
          <a:off x="6719910" y="3535929"/>
          <a:ext cx="3750614" cy="28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76504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849216" y="567531"/>
            <a:ext cx="10515600" cy="992188"/>
          </a:xfrm>
        </p:spPr>
        <p:txBody>
          <a:bodyPr/>
          <a:lstStyle/>
          <a:p>
            <a:r>
              <a:rPr lang="es-MX" b="1" dirty="0" smtClean="0"/>
              <a:t>El Proceso de Compilación</a:t>
            </a:r>
            <a:endParaRPr lang="es-MX" b="1" dirty="0"/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>
          <a:xfrm>
            <a:off x="954111" y="2004671"/>
            <a:ext cx="10515600" cy="1273175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Un compilador es un programa que puede leer un programa que puede leer un programa en un lenguaje y traducirlo en un programa equivalente en otro lenguaje.</a:t>
            </a:r>
            <a:endParaRPr lang="es-MX" dirty="0"/>
          </a:p>
        </p:txBody>
      </p:sp>
      <p:sp>
        <p:nvSpPr>
          <p:cNvPr id="10" name="Rectángulo 9"/>
          <p:cNvSpPr/>
          <p:nvPr/>
        </p:nvSpPr>
        <p:spPr>
          <a:xfrm>
            <a:off x="4503761" y="4469327"/>
            <a:ext cx="34163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solidFill>
                  <a:sysClr val="windowText" lastClr="000000"/>
                </a:solidFill>
              </a:rPr>
              <a:t>Compilador</a:t>
            </a:r>
            <a:endParaRPr lang="es-MX" sz="4000" dirty="0">
              <a:solidFill>
                <a:sysClr val="windowText" lastClr="00000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957589" y="4794041"/>
            <a:ext cx="1383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Programa</a:t>
            </a:r>
          </a:p>
          <a:p>
            <a:r>
              <a:rPr lang="es-MX" dirty="0" smtClean="0"/>
              <a:t>Fuente</a:t>
            </a:r>
            <a:endParaRPr lang="es-MX" dirty="0"/>
          </a:p>
        </p:txBody>
      </p:sp>
      <p:cxnSp>
        <p:nvCxnSpPr>
          <p:cNvPr id="13" name="Conector recto de flecha 12"/>
          <p:cNvCxnSpPr>
            <a:stCxn id="11" idx="3"/>
            <a:endCxn id="10" idx="1"/>
          </p:cNvCxnSpPr>
          <p:nvPr/>
        </p:nvCxnSpPr>
        <p:spPr>
          <a:xfrm flipV="1">
            <a:off x="3341370" y="5117027"/>
            <a:ext cx="1162391" cy="1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10" idx="3"/>
            <a:endCxn id="17" idx="1"/>
          </p:cNvCxnSpPr>
          <p:nvPr/>
        </p:nvCxnSpPr>
        <p:spPr>
          <a:xfrm flipV="1">
            <a:off x="7920061" y="5115657"/>
            <a:ext cx="1008625" cy="13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8928686" y="4792491"/>
            <a:ext cx="1091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Programa</a:t>
            </a:r>
          </a:p>
          <a:p>
            <a:r>
              <a:rPr lang="es-MX" dirty="0" smtClean="0"/>
              <a:t>Destino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365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Compilación</a:t>
            </a:r>
            <a:endParaRPr lang="es-MX" b="1" dirty="0"/>
          </a:p>
        </p:txBody>
      </p:sp>
      <p:grpSp>
        <p:nvGrpSpPr>
          <p:cNvPr id="20" name="Grupo 19"/>
          <p:cNvGrpSpPr/>
          <p:nvPr/>
        </p:nvGrpSpPr>
        <p:grpSpPr>
          <a:xfrm>
            <a:off x="1088265" y="2298874"/>
            <a:ext cx="9408280" cy="2707447"/>
            <a:chOff x="1088265" y="2337511"/>
            <a:chExt cx="9408280" cy="2707447"/>
          </a:xfrm>
        </p:grpSpPr>
        <p:sp>
          <p:nvSpPr>
            <p:cNvPr id="4" name="Rectángulo 3"/>
            <p:cNvSpPr/>
            <p:nvPr/>
          </p:nvSpPr>
          <p:spPr>
            <a:xfrm>
              <a:off x="3528811" y="2949260"/>
              <a:ext cx="1532586" cy="4893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Análisis</a:t>
              </a:r>
              <a:endParaRPr lang="es-MX" dirty="0"/>
            </a:p>
          </p:txBody>
        </p:sp>
        <p:sp>
          <p:nvSpPr>
            <p:cNvPr id="5" name="Rectángulo 4"/>
            <p:cNvSpPr/>
            <p:nvPr/>
          </p:nvSpPr>
          <p:spPr>
            <a:xfrm>
              <a:off x="6411530" y="2949259"/>
              <a:ext cx="1532586" cy="4893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Síntesis</a:t>
              </a:r>
              <a:endParaRPr lang="es-MX" dirty="0"/>
            </a:p>
          </p:txBody>
        </p:sp>
        <p:cxnSp>
          <p:nvCxnSpPr>
            <p:cNvPr id="7" name="Conector recto de flecha 6"/>
            <p:cNvCxnSpPr>
              <a:stCxn id="4" idx="3"/>
              <a:endCxn id="5" idx="1"/>
            </p:cNvCxnSpPr>
            <p:nvPr/>
          </p:nvCxnSpPr>
          <p:spPr>
            <a:xfrm flipV="1">
              <a:off x="5061397" y="3193958"/>
              <a:ext cx="1350133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otón de acción: Documento 7">
              <a:hlinkClick r:id="" action="ppaction://noaction" highlightClick="1"/>
            </p:cNvPr>
            <p:cNvSpPr/>
            <p:nvPr/>
          </p:nvSpPr>
          <p:spPr>
            <a:xfrm>
              <a:off x="1088265" y="2337511"/>
              <a:ext cx="1674253" cy="1712891"/>
            </a:xfrm>
            <a:prstGeom prst="actionButtonDocumen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MX" sz="1000" dirty="0" smtClean="0"/>
                <a:t>            </a:t>
              </a:r>
              <a:r>
                <a:rPr lang="es-MX" sz="1000" dirty="0" err="1" smtClean="0"/>
                <a:t>Codigo.c</a:t>
              </a:r>
              <a:endParaRPr lang="es-MX" sz="1000" dirty="0" smtClean="0"/>
            </a:p>
            <a:p>
              <a:r>
                <a:rPr lang="es-MX" sz="1000" dirty="0" smtClean="0"/>
                <a:t>            </a:t>
              </a:r>
            </a:p>
            <a:p>
              <a:r>
                <a:rPr lang="es-MX" sz="1000" dirty="0"/>
                <a:t> </a:t>
              </a:r>
              <a:r>
                <a:rPr lang="es-MX" sz="1000" dirty="0" smtClean="0"/>
                <a:t>          #</a:t>
              </a:r>
              <a:r>
                <a:rPr lang="es-MX" sz="1000" dirty="0" err="1" smtClean="0"/>
                <a:t>include</a:t>
              </a:r>
              <a:r>
                <a:rPr lang="es-MX" sz="1000" dirty="0" smtClean="0"/>
                <a:t> &lt;</a:t>
              </a:r>
              <a:r>
                <a:rPr lang="es-MX" sz="1000" dirty="0" err="1" smtClean="0"/>
                <a:t>uno.c</a:t>
              </a:r>
              <a:r>
                <a:rPr lang="es-MX" sz="1000" dirty="0" smtClean="0"/>
                <a:t>&gt;</a:t>
              </a:r>
            </a:p>
            <a:p>
              <a:r>
                <a:rPr lang="es-MX" sz="1000" dirty="0" smtClean="0"/>
                <a:t>           </a:t>
              </a:r>
              <a:r>
                <a:rPr lang="es-MX" sz="1000" dirty="0" err="1" smtClean="0"/>
                <a:t>int</a:t>
              </a:r>
              <a:r>
                <a:rPr lang="es-MX" sz="1000" dirty="0" smtClean="0"/>
                <a:t> </a:t>
              </a:r>
              <a:r>
                <a:rPr lang="es-MX" sz="1000" dirty="0" err="1" smtClean="0"/>
                <a:t>main</a:t>
              </a:r>
              <a:r>
                <a:rPr lang="es-MX" sz="1000" dirty="0" smtClean="0"/>
                <a:t>(){</a:t>
              </a:r>
            </a:p>
            <a:p>
              <a:r>
                <a:rPr lang="es-MX" sz="1000" dirty="0" smtClean="0"/>
                <a:t>               …</a:t>
              </a:r>
            </a:p>
            <a:p>
              <a:r>
                <a:rPr lang="es-MX" sz="1000" dirty="0" smtClean="0"/>
                <a:t>               </a:t>
              </a:r>
              <a:r>
                <a:rPr lang="es-MX" sz="1000" dirty="0" err="1" smtClean="0"/>
                <a:t>return</a:t>
              </a:r>
              <a:r>
                <a:rPr lang="es-MX" sz="1000" dirty="0" smtClean="0"/>
                <a:t> 1;</a:t>
              </a:r>
              <a:endParaRPr lang="es-MX" sz="1000" dirty="0"/>
            </a:p>
            <a:p>
              <a:r>
                <a:rPr lang="es-MX" sz="1000" dirty="0" smtClean="0"/>
                <a:t>             }</a:t>
              </a:r>
              <a:endParaRPr lang="es-MX" sz="1000" dirty="0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1159098" y="3913029"/>
              <a:ext cx="1532586" cy="4893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Código fuente</a:t>
              </a:r>
              <a:endParaRPr lang="es-MX" dirty="0"/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3933421" y="4555561"/>
              <a:ext cx="1532586" cy="4893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Error en el programa</a:t>
              </a:r>
              <a:endParaRPr lang="es-MX" dirty="0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6888050" y="4555560"/>
              <a:ext cx="1532586" cy="4893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Error al generar</a:t>
              </a:r>
              <a:endParaRPr lang="es-MX" dirty="0"/>
            </a:p>
          </p:txBody>
        </p:sp>
        <p:cxnSp>
          <p:nvCxnSpPr>
            <p:cNvPr id="13" name="Conector angular 12"/>
            <p:cNvCxnSpPr>
              <a:stCxn id="4" idx="2"/>
            </p:cNvCxnSpPr>
            <p:nvPr/>
          </p:nvCxnSpPr>
          <p:spPr>
            <a:xfrm rot="16200000" flipH="1">
              <a:off x="4015525" y="3718236"/>
              <a:ext cx="963769" cy="40461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angular 13"/>
            <p:cNvCxnSpPr/>
            <p:nvPr/>
          </p:nvCxnSpPr>
          <p:spPr>
            <a:xfrm rot="16200000" flipH="1">
              <a:off x="6898244" y="3737550"/>
              <a:ext cx="963769" cy="404610"/>
            </a:xfrm>
            <a:prstGeom prst="bentConnector3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>
              <a:endCxn id="4" idx="1"/>
            </p:cNvCxnSpPr>
            <p:nvPr/>
          </p:nvCxnSpPr>
          <p:spPr>
            <a:xfrm>
              <a:off x="2369713" y="3193956"/>
              <a:ext cx="1159098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Botón de acción: Documento 17">
              <a:hlinkClick r:id="" action="ppaction://noaction" highlightClick="1"/>
            </p:cNvPr>
            <p:cNvSpPr/>
            <p:nvPr/>
          </p:nvSpPr>
          <p:spPr>
            <a:xfrm>
              <a:off x="8747971" y="2393319"/>
              <a:ext cx="1674253" cy="1712891"/>
            </a:xfrm>
            <a:prstGeom prst="actionButtonDocumen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MX" sz="1000" dirty="0" smtClean="0"/>
                <a:t>            </a:t>
              </a:r>
              <a:r>
                <a:rPr lang="es-MX" sz="1000" dirty="0" err="1" smtClean="0"/>
                <a:t>Codigo.c</a:t>
              </a:r>
              <a:endParaRPr lang="es-MX" sz="1000" dirty="0" smtClean="0"/>
            </a:p>
            <a:p>
              <a:r>
                <a:rPr lang="es-MX" sz="1000" dirty="0" smtClean="0"/>
                <a:t>            </a:t>
              </a:r>
            </a:p>
            <a:p>
              <a:r>
                <a:rPr lang="es-MX" sz="1000" dirty="0"/>
                <a:t> </a:t>
              </a:r>
              <a:r>
                <a:rPr lang="es-MX" sz="1000" dirty="0" smtClean="0"/>
                <a:t>          #</a:t>
              </a:r>
              <a:r>
                <a:rPr lang="es-MX" sz="1000" dirty="0" err="1" smtClean="0"/>
                <a:t>include</a:t>
              </a:r>
              <a:r>
                <a:rPr lang="es-MX" sz="1000" dirty="0" smtClean="0"/>
                <a:t> &lt;</a:t>
              </a:r>
              <a:r>
                <a:rPr lang="es-MX" sz="1000" dirty="0" err="1" smtClean="0"/>
                <a:t>uno.c</a:t>
              </a:r>
              <a:r>
                <a:rPr lang="es-MX" sz="1000" dirty="0" smtClean="0"/>
                <a:t>&gt;</a:t>
              </a:r>
            </a:p>
            <a:p>
              <a:r>
                <a:rPr lang="es-MX" sz="1000" dirty="0" smtClean="0"/>
                <a:t>           </a:t>
              </a:r>
              <a:r>
                <a:rPr lang="es-MX" sz="1000" dirty="0" err="1" smtClean="0"/>
                <a:t>int</a:t>
              </a:r>
              <a:r>
                <a:rPr lang="es-MX" sz="1000" dirty="0" smtClean="0"/>
                <a:t> </a:t>
              </a:r>
              <a:r>
                <a:rPr lang="es-MX" sz="1000" dirty="0" err="1" smtClean="0"/>
                <a:t>main</a:t>
              </a:r>
              <a:r>
                <a:rPr lang="es-MX" sz="1000" dirty="0" smtClean="0"/>
                <a:t>(){</a:t>
              </a:r>
            </a:p>
            <a:p>
              <a:r>
                <a:rPr lang="es-MX" sz="1000" dirty="0" smtClean="0"/>
                <a:t>               …</a:t>
              </a:r>
            </a:p>
            <a:p>
              <a:r>
                <a:rPr lang="es-MX" sz="1000" dirty="0" smtClean="0"/>
                <a:t>               </a:t>
              </a:r>
              <a:r>
                <a:rPr lang="es-MX" sz="1000" dirty="0" err="1" smtClean="0"/>
                <a:t>return</a:t>
              </a:r>
              <a:r>
                <a:rPr lang="es-MX" sz="1000" dirty="0" smtClean="0"/>
                <a:t> 1;</a:t>
              </a:r>
              <a:endParaRPr lang="es-MX" sz="1000" dirty="0"/>
            </a:p>
            <a:p>
              <a:r>
                <a:rPr lang="es-MX" sz="1000" dirty="0" smtClean="0"/>
                <a:t>             }</a:t>
              </a:r>
              <a:endParaRPr lang="es-MX" sz="1000" dirty="0"/>
            </a:p>
          </p:txBody>
        </p:sp>
        <p:sp>
          <p:nvSpPr>
            <p:cNvPr id="19" name="Rectángulo 18"/>
            <p:cNvSpPr/>
            <p:nvPr/>
          </p:nvSpPr>
          <p:spPr>
            <a:xfrm>
              <a:off x="8673649" y="4005317"/>
              <a:ext cx="1822896" cy="4893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Código destino</a:t>
              </a:r>
              <a:endParaRPr lang="es-MX" dirty="0"/>
            </a:p>
          </p:txBody>
        </p:sp>
        <p:cxnSp>
          <p:nvCxnSpPr>
            <p:cNvPr id="17" name="Conector recto de flecha 16"/>
            <p:cNvCxnSpPr/>
            <p:nvPr/>
          </p:nvCxnSpPr>
          <p:spPr>
            <a:xfrm>
              <a:off x="7944116" y="3123122"/>
              <a:ext cx="1159098" cy="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5439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637648"/>
            <a:ext cx="10515600" cy="1325563"/>
          </a:xfrm>
        </p:spPr>
        <p:txBody>
          <a:bodyPr/>
          <a:lstStyle/>
          <a:p>
            <a:r>
              <a:rPr lang="es-ES" b="1" dirty="0" smtClean="0"/>
              <a:t>Análisis</a:t>
            </a:r>
            <a:r>
              <a:rPr lang="es-MX" b="1" dirty="0" smtClean="0"/>
              <a:t> </a:t>
            </a:r>
            <a:r>
              <a:rPr lang="es-MX" b="1" dirty="0"/>
              <a:t>(Etapa Inicial)</a:t>
            </a:r>
            <a:r>
              <a:rPr lang="es-ES" b="1" dirty="0"/>
              <a:t>:</a:t>
            </a:r>
            <a:br>
              <a:rPr lang="es-ES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s-ES" dirty="0" smtClean="0"/>
              <a:t>Divide </a:t>
            </a:r>
            <a:r>
              <a:rPr lang="es-ES" dirty="0"/>
              <a:t>al PF en sus </a:t>
            </a:r>
            <a:r>
              <a:rPr lang="es-MX" dirty="0"/>
              <a:t>elementos </a:t>
            </a:r>
            <a:r>
              <a:rPr lang="es-ES" dirty="0"/>
              <a:t>componentes y crea una representación intermedia.</a:t>
            </a:r>
          </a:p>
          <a:p>
            <a:pPr>
              <a:buClr>
                <a:srgbClr val="FF0000"/>
              </a:buClr>
              <a:buFont typeface="Monotype Sorts" pitchFamily="2" charset="2"/>
              <a:buNone/>
            </a:pPr>
            <a:r>
              <a:rPr lang="es-ES" dirty="0" smtClean="0"/>
              <a:t>Se </a:t>
            </a:r>
            <a:r>
              <a:rPr lang="es-ES" dirty="0"/>
              <a:t>determinan las operaciones y se registran en una estructura de </a:t>
            </a:r>
            <a:r>
              <a:rPr lang="es-ES" dirty="0" smtClean="0"/>
              <a:t>árbol (ej</a:t>
            </a:r>
            <a:r>
              <a:rPr lang="es-ES" dirty="0"/>
              <a:t>. árbol sintáctico) </a:t>
            </a:r>
          </a:p>
          <a:p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3424196" y="4001294"/>
            <a:ext cx="399245" cy="39924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/>
          <p:cNvSpPr/>
          <p:nvPr/>
        </p:nvSpPr>
        <p:spPr>
          <a:xfrm>
            <a:off x="4093898" y="4653264"/>
            <a:ext cx="399245" cy="39924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lipse 5"/>
          <p:cNvSpPr/>
          <p:nvPr/>
        </p:nvSpPr>
        <p:spPr>
          <a:xfrm>
            <a:off x="2741615" y="4653264"/>
            <a:ext cx="399245" cy="39924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3552984" y="5320925"/>
            <a:ext cx="399245" cy="39924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/>
          <p:cNvSpPr/>
          <p:nvPr/>
        </p:nvSpPr>
        <p:spPr>
          <a:xfrm>
            <a:off x="4634810" y="5295166"/>
            <a:ext cx="399245" cy="39924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Conector recto 11"/>
          <p:cNvCxnSpPr>
            <a:stCxn id="4" idx="3"/>
            <a:endCxn id="6" idx="7"/>
          </p:cNvCxnSpPr>
          <p:nvPr/>
        </p:nvCxnSpPr>
        <p:spPr>
          <a:xfrm flipH="1">
            <a:off x="3082392" y="4342071"/>
            <a:ext cx="400272" cy="369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4" idx="5"/>
            <a:endCxn id="5" idx="1"/>
          </p:cNvCxnSpPr>
          <p:nvPr/>
        </p:nvCxnSpPr>
        <p:spPr>
          <a:xfrm>
            <a:off x="3764973" y="4342071"/>
            <a:ext cx="387393" cy="369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stCxn id="5" idx="3"/>
            <a:endCxn id="7" idx="7"/>
          </p:cNvCxnSpPr>
          <p:nvPr/>
        </p:nvCxnSpPr>
        <p:spPr>
          <a:xfrm flipH="1">
            <a:off x="3893761" y="4994041"/>
            <a:ext cx="258605" cy="3853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>
            <a:stCxn id="5" idx="5"/>
            <a:endCxn id="8" idx="1"/>
          </p:cNvCxnSpPr>
          <p:nvPr/>
        </p:nvCxnSpPr>
        <p:spPr>
          <a:xfrm>
            <a:off x="4434675" y="4994041"/>
            <a:ext cx="258603" cy="359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echa derecha 20"/>
          <p:cNvSpPr/>
          <p:nvPr/>
        </p:nvSpPr>
        <p:spPr>
          <a:xfrm>
            <a:off x="5655972" y="4539780"/>
            <a:ext cx="880056" cy="46714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ectángulo 21"/>
          <p:cNvSpPr/>
          <p:nvPr/>
        </p:nvSpPr>
        <p:spPr>
          <a:xfrm>
            <a:off x="7355473" y="4244275"/>
            <a:ext cx="196617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  <a:buSzTx/>
            </a:pPr>
            <a:r>
              <a:rPr lang="es-ES_tradnl" b="1" dirty="0" smtClean="0"/>
              <a:t>t1 </a:t>
            </a:r>
            <a:r>
              <a:rPr lang="es-ES_tradnl" b="1" dirty="0"/>
              <a:t>:= </a:t>
            </a:r>
            <a:r>
              <a:rPr lang="es-ES_tradnl" b="1" dirty="0" err="1"/>
              <a:t>entareal</a:t>
            </a:r>
            <a:r>
              <a:rPr lang="es-ES_tradnl" b="1" dirty="0"/>
              <a:t> (60)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t2 </a:t>
            </a:r>
            <a:r>
              <a:rPr lang="es-ES_tradnl" b="1" dirty="0"/>
              <a:t>:=  id3 + t1 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t3 </a:t>
            </a:r>
            <a:r>
              <a:rPr lang="es-ES_tradnl" b="1" dirty="0"/>
              <a:t>:= id2  + t2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id1 </a:t>
            </a:r>
            <a:r>
              <a:rPr lang="es-ES_tradnl" b="1" dirty="0"/>
              <a:t>:= t3       </a:t>
            </a:r>
          </a:p>
        </p:txBody>
      </p:sp>
    </p:spTree>
    <p:extLst>
      <p:ext uri="{BB962C8B-B14F-4D97-AF65-F5344CB8AC3E}">
        <p14:creationId xmlns:p14="http://schemas.microsoft.com/office/powerpoint/2010/main" val="2338195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1556" y="649867"/>
            <a:ext cx="8911687" cy="1280890"/>
          </a:xfrm>
        </p:spPr>
        <p:txBody>
          <a:bodyPr/>
          <a:lstStyle/>
          <a:p>
            <a:r>
              <a:rPr lang="es-ES" b="1" dirty="0" smtClean="0"/>
              <a:t>Síntesis</a:t>
            </a:r>
            <a:r>
              <a:rPr lang="es-MX" b="1" dirty="0" smtClean="0"/>
              <a:t> </a:t>
            </a:r>
            <a:r>
              <a:rPr lang="es-MX" b="1" dirty="0"/>
              <a:t>(Etapa Final)</a:t>
            </a:r>
            <a:r>
              <a:rPr lang="es-ES" b="1" dirty="0"/>
              <a:t>: </a:t>
            </a:r>
            <a:br>
              <a:rPr lang="es-ES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s-ES" dirty="0" smtClean="0"/>
              <a:t>Construye </a:t>
            </a:r>
            <a:r>
              <a:rPr lang="es-ES" dirty="0"/>
              <a:t>el </a:t>
            </a:r>
            <a:r>
              <a:rPr lang="es-ES" dirty="0" smtClean="0"/>
              <a:t>programa objeto </a:t>
            </a:r>
            <a:r>
              <a:rPr lang="es-ES" dirty="0"/>
              <a:t>deseado a partir de la </a:t>
            </a:r>
            <a:r>
              <a:rPr lang="es-ES" dirty="0" err="1"/>
              <a:t>rep</a:t>
            </a:r>
            <a:r>
              <a:rPr lang="es-MX" dirty="0" err="1"/>
              <a:t>resentación</a:t>
            </a:r>
            <a:r>
              <a:rPr lang="es-ES" dirty="0"/>
              <a:t> Intermedia (requiere técnicas más especializadas)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048000" y="3331880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                             MOVF    </a:t>
            </a:r>
            <a:r>
              <a:rPr lang="es-ES_tradnl" b="1" dirty="0"/>
              <a:t>id3, R2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MULF   %  60.0, R2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MOVF    id2, R1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ADDF    R2, R1</a:t>
            </a:r>
          </a:p>
          <a:p>
            <a:pPr>
              <a:lnSpc>
                <a:spcPct val="90000"/>
              </a:lnSpc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MOVF    R1, id1 </a:t>
            </a:r>
          </a:p>
        </p:txBody>
      </p:sp>
    </p:spTree>
    <p:extLst>
      <p:ext uri="{BB962C8B-B14F-4D97-AF65-F5344CB8AC3E}">
        <p14:creationId xmlns:p14="http://schemas.microsoft.com/office/powerpoint/2010/main" val="2689481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1556681" y="591343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El Proceso de Compilación</a:t>
            </a:r>
            <a:endParaRPr lang="es-MX" b="1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838200" y="1495425"/>
            <a:ext cx="10515600" cy="12223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 smtClean="0"/>
              <a:t>El proceso de compilación se puede ver como una secuencia de fases, cada una de las cuales transforma una representación del programa fuente en otro.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24235" y="3613834"/>
            <a:ext cx="1174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Flujo de</a:t>
            </a:r>
          </a:p>
          <a:p>
            <a:r>
              <a:rPr lang="es-MX" dirty="0" smtClean="0"/>
              <a:t>Caracteres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132100" y="3565655"/>
            <a:ext cx="1373557" cy="7564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Analizador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Léxico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75819" y="3613834"/>
            <a:ext cx="931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Flujo de</a:t>
            </a:r>
          </a:p>
          <a:p>
            <a:r>
              <a:rPr lang="es-MX" dirty="0" err="1" smtClean="0"/>
              <a:t>Tokens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5040668" y="3664466"/>
            <a:ext cx="1401977" cy="55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Analizador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Sintáctico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14481" y="3613834"/>
            <a:ext cx="1093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Árbol</a:t>
            </a:r>
          </a:p>
          <a:p>
            <a:r>
              <a:rPr lang="es-MX" dirty="0" smtClean="0"/>
              <a:t>Sintáctico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8279437" y="3560038"/>
            <a:ext cx="1405476" cy="7539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Analizador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Semántico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0014598" y="3620700"/>
            <a:ext cx="1093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Árbol</a:t>
            </a:r>
          </a:p>
          <a:p>
            <a:r>
              <a:rPr lang="es-MX" dirty="0" smtClean="0"/>
              <a:t>Sintáctico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9440215" y="4897853"/>
            <a:ext cx="2171310" cy="7817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Generador de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Código Intermedio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Conector recto de flecha 13"/>
          <p:cNvCxnSpPr>
            <a:stCxn id="4" idx="3"/>
            <a:endCxn id="5" idx="1"/>
          </p:cNvCxnSpPr>
          <p:nvPr/>
        </p:nvCxnSpPr>
        <p:spPr>
          <a:xfrm>
            <a:off x="1798916" y="3937000"/>
            <a:ext cx="333184" cy="6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5" idx="3"/>
            <a:endCxn id="6" idx="1"/>
          </p:cNvCxnSpPr>
          <p:nvPr/>
        </p:nvCxnSpPr>
        <p:spPr>
          <a:xfrm flipV="1">
            <a:off x="3505657" y="3937000"/>
            <a:ext cx="270162" cy="6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6" idx="3"/>
            <a:endCxn id="7" idx="1"/>
          </p:cNvCxnSpPr>
          <p:nvPr/>
        </p:nvCxnSpPr>
        <p:spPr>
          <a:xfrm>
            <a:off x="4707484" y="3937000"/>
            <a:ext cx="333184" cy="6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7" idx="3"/>
            <a:endCxn id="8" idx="1"/>
          </p:cNvCxnSpPr>
          <p:nvPr/>
        </p:nvCxnSpPr>
        <p:spPr>
          <a:xfrm flipV="1">
            <a:off x="6442645" y="3937000"/>
            <a:ext cx="371836" cy="6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8" idx="3"/>
            <a:endCxn id="9" idx="1"/>
          </p:cNvCxnSpPr>
          <p:nvPr/>
        </p:nvCxnSpPr>
        <p:spPr>
          <a:xfrm flipV="1">
            <a:off x="7907601" y="3936999"/>
            <a:ext cx="37183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>
            <a:stCxn id="9" idx="3"/>
            <a:endCxn id="10" idx="1"/>
          </p:cNvCxnSpPr>
          <p:nvPr/>
        </p:nvCxnSpPr>
        <p:spPr>
          <a:xfrm>
            <a:off x="9684913" y="3936999"/>
            <a:ext cx="329685" cy="6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10" idx="2"/>
            <a:endCxn id="11" idx="0"/>
          </p:cNvCxnSpPr>
          <p:nvPr/>
        </p:nvCxnSpPr>
        <p:spPr>
          <a:xfrm flipH="1">
            <a:off x="10525870" y="4267031"/>
            <a:ext cx="35288" cy="630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351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1676400" y="589542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b="1" dirty="0"/>
          </a:p>
        </p:txBody>
      </p:sp>
      <p:sp>
        <p:nvSpPr>
          <p:cNvPr id="5" name="Marcador de contenido 8"/>
          <p:cNvSpPr txBox="1">
            <a:spLocks/>
          </p:cNvSpPr>
          <p:nvPr/>
        </p:nvSpPr>
        <p:spPr>
          <a:xfrm>
            <a:off x="838200" y="1495425"/>
            <a:ext cx="10515600" cy="9937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 smtClean="0"/>
              <a:t>Los compiladores pueden requerir otros programas para el procesamiento de un programa destino ejecutable.</a:t>
            </a:r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702151" y="2305796"/>
            <a:ext cx="97858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                                                programa </a:t>
            </a:r>
            <a:r>
              <a:rPr lang="es-ES_tradnl" b="1" dirty="0"/>
              <a:t>fuente</a:t>
            </a:r>
          </a:p>
          <a:p>
            <a:pPr algn="ctr"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 algn="ctr"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              </a:t>
            </a:r>
            <a:r>
              <a:rPr lang="es-ES_tradnl" b="1" dirty="0" smtClean="0"/>
              <a:t>      programa </a:t>
            </a:r>
            <a:r>
              <a:rPr lang="es-ES_tradnl" b="1" dirty="0"/>
              <a:t>fuente</a:t>
            </a:r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                             programa </a:t>
            </a:r>
            <a:r>
              <a:rPr lang="es-ES_tradnl" b="1" dirty="0"/>
              <a:t>objeto en lenguaje ensamblador</a:t>
            </a:r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 </a:t>
            </a:r>
            <a:r>
              <a:rPr lang="es-ES_tradnl" b="1" dirty="0" smtClean="0"/>
              <a:t>       código </a:t>
            </a:r>
            <a:r>
              <a:rPr lang="es-ES_tradnl" b="1" dirty="0"/>
              <a:t>de máquina </a:t>
            </a:r>
            <a:r>
              <a:rPr lang="es-ES_tradnl" b="1" dirty="0" err="1"/>
              <a:t>relocalizable</a:t>
            </a: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                                                        </a:t>
            </a:r>
            <a:r>
              <a:rPr lang="es-ES_tradnl" b="1" dirty="0" smtClean="0"/>
              <a:t>                           biblioteca</a:t>
            </a: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/>
              <a:t>                                                                                 </a:t>
            </a:r>
            <a:r>
              <a:rPr lang="es-ES_tradnl" b="1" dirty="0" smtClean="0"/>
              <a:t>                          archivos </a:t>
            </a:r>
            <a:r>
              <a:rPr lang="es-ES_tradnl" b="1" dirty="0" err="1" smtClean="0"/>
              <a:t>bj.relocal</a:t>
            </a:r>
            <a:r>
              <a:rPr lang="es-ES_tradnl" b="1" dirty="0"/>
              <a:t>.</a:t>
            </a:r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endParaRPr lang="es-ES_tradnl" b="1" dirty="0"/>
          </a:p>
          <a:p>
            <a:pPr>
              <a:buClr>
                <a:srgbClr val="FF0000"/>
              </a:buClr>
              <a:buSzTx/>
              <a:buFont typeface="Monotype Sorts" pitchFamily="2" charset="2"/>
              <a:buNone/>
            </a:pPr>
            <a:r>
              <a:rPr lang="es-ES_tradnl" b="1" dirty="0" smtClean="0"/>
              <a:t>                                       código </a:t>
            </a:r>
            <a:r>
              <a:rPr lang="es-ES_tradnl" b="1" dirty="0"/>
              <a:t>de máquina absoluto     </a:t>
            </a:r>
          </a:p>
        </p:txBody>
      </p:sp>
      <p:sp>
        <p:nvSpPr>
          <p:cNvPr id="25" name="Rectangle 1029"/>
          <p:cNvSpPr>
            <a:spLocks noChangeArrowheads="1"/>
          </p:cNvSpPr>
          <p:nvPr/>
        </p:nvSpPr>
        <p:spPr bwMode="auto">
          <a:xfrm>
            <a:off x="4895043" y="2756081"/>
            <a:ext cx="1750454" cy="2892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0" lang="es-ES_tradnl" sz="1600" b="1" i="1" dirty="0">
                <a:solidFill>
                  <a:schemeClr val="tx1"/>
                </a:solidFill>
              </a:rPr>
              <a:t>preprocesador</a:t>
            </a:r>
            <a:endParaRPr kumimoji="0" lang="es-ES_tradnl" sz="1600" dirty="0">
              <a:solidFill>
                <a:schemeClr val="tx1"/>
              </a:solidFill>
            </a:endParaRPr>
          </a:p>
        </p:txBody>
      </p:sp>
      <p:sp>
        <p:nvSpPr>
          <p:cNvPr id="27" name="Rectangle 1030"/>
          <p:cNvSpPr>
            <a:spLocks noChangeArrowheads="1"/>
          </p:cNvSpPr>
          <p:nvPr/>
        </p:nvSpPr>
        <p:spPr bwMode="auto">
          <a:xfrm>
            <a:off x="4950188" y="4386593"/>
            <a:ext cx="1750454" cy="2892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0" lang="es-ES_tradnl" sz="1600" b="1" i="1" dirty="0">
                <a:solidFill>
                  <a:schemeClr val="tx1"/>
                </a:solidFill>
              </a:rPr>
              <a:t>ensamblador</a:t>
            </a:r>
          </a:p>
        </p:txBody>
      </p:sp>
      <p:sp>
        <p:nvSpPr>
          <p:cNvPr id="28" name="Rectangle 1031"/>
          <p:cNvSpPr>
            <a:spLocks noChangeArrowheads="1"/>
          </p:cNvSpPr>
          <p:nvPr/>
        </p:nvSpPr>
        <p:spPr bwMode="auto">
          <a:xfrm>
            <a:off x="4935826" y="3610403"/>
            <a:ext cx="1750454" cy="2892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0" lang="es-ES_tradnl" sz="1600" b="1" i="1" dirty="0">
                <a:solidFill>
                  <a:schemeClr val="tx1"/>
                </a:solidFill>
              </a:rPr>
              <a:t>compilador</a:t>
            </a:r>
          </a:p>
        </p:txBody>
      </p:sp>
      <p:sp>
        <p:nvSpPr>
          <p:cNvPr id="30" name="Rectangle 1032"/>
          <p:cNvSpPr>
            <a:spLocks noChangeArrowheads="1"/>
          </p:cNvSpPr>
          <p:nvPr/>
        </p:nvSpPr>
        <p:spPr bwMode="auto">
          <a:xfrm>
            <a:off x="4519115" y="5282746"/>
            <a:ext cx="2484063" cy="2892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kumimoji="0" lang="es-ES_tradnl" sz="1600" b="1" i="1">
                <a:solidFill>
                  <a:schemeClr val="tx1"/>
                </a:solidFill>
              </a:rPr>
              <a:t>editor de carga y enlace</a:t>
            </a:r>
          </a:p>
        </p:txBody>
      </p:sp>
      <p:sp>
        <p:nvSpPr>
          <p:cNvPr id="31" name="Line 1034"/>
          <p:cNvSpPr>
            <a:spLocks noChangeShapeType="1"/>
          </p:cNvSpPr>
          <p:nvPr/>
        </p:nvSpPr>
        <p:spPr bwMode="auto">
          <a:xfrm flipH="1">
            <a:off x="5800756" y="2585174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33" name="Line 1035"/>
          <p:cNvSpPr>
            <a:spLocks noChangeShapeType="1"/>
          </p:cNvSpPr>
          <p:nvPr/>
        </p:nvSpPr>
        <p:spPr bwMode="auto">
          <a:xfrm flipH="1">
            <a:off x="5796564" y="3090668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34" name="Line 1036"/>
          <p:cNvSpPr>
            <a:spLocks noChangeShapeType="1"/>
          </p:cNvSpPr>
          <p:nvPr/>
        </p:nvSpPr>
        <p:spPr bwMode="auto">
          <a:xfrm flipH="1">
            <a:off x="5797637" y="3423372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35" name="Line 1038"/>
          <p:cNvSpPr>
            <a:spLocks noChangeShapeType="1"/>
          </p:cNvSpPr>
          <p:nvPr/>
        </p:nvSpPr>
        <p:spPr bwMode="auto">
          <a:xfrm flipH="1">
            <a:off x="5796564" y="3899655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37" name="Line 1039"/>
          <p:cNvSpPr>
            <a:spLocks noChangeShapeType="1"/>
          </p:cNvSpPr>
          <p:nvPr/>
        </p:nvSpPr>
        <p:spPr bwMode="auto">
          <a:xfrm flipH="1">
            <a:off x="5811671" y="4218643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38" name="Line 1040"/>
          <p:cNvSpPr>
            <a:spLocks noChangeShapeType="1"/>
          </p:cNvSpPr>
          <p:nvPr/>
        </p:nvSpPr>
        <p:spPr bwMode="auto">
          <a:xfrm flipH="1">
            <a:off x="5809443" y="4675845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40" name="Line 1041"/>
          <p:cNvSpPr>
            <a:spLocks noChangeShapeType="1"/>
          </p:cNvSpPr>
          <p:nvPr/>
        </p:nvSpPr>
        <p:spPr bwMode="auto">
          <a:xfrm flipH="1">
            <a:off x="5825415" y="5138119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41" name="Line 1041"/>
          <p:cNvSpPr>
            <a:spLocks noChangeShapeType="1"/>
          </p:cNvSpPr>
          <p:nvPr/>
        </p:nvSpPr>
        <p:spPr bwMode="auto">
          <a:xfrm flipH="1">
            <a:off x="5849026" y="5586736"/>
            <a:ext cx="0" cy="1446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MX" sz="1600"/>
          </a:p>
        </p:txBody>
      </p:sp>
      <p:sp>
        <p:nvSpPr>
          <p:cNvPr id="42" name="Line 1042"/>
          <p:cNvSpPr>
            <a:spLocks noChangeShapeType="1"/>
          </p:cNvSpPr>
          <p:nvPr/>
        </p:nvSpPr>
        <p:spPr bwMode="auto">
          <a:xfrm flipH="1">
            <a:off x="7003177" y="5282746"/>
            <a:ext cx="1651425" cy="1562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6065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05608" y="3223400"/>
            <a:ext cx="1639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Representación</a:t>
            </a:r>
          </a:p>
          <a:p>
            <a:r>
              <a:rPr lang="es-MX" dirty="0" smtClean="0"/>
              <a:t>Intermedia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7995135" y="3218472"/>
            <a:ext cx="1639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Representación</a:t>
            </a:r>
          </a:p>
          <a:p>
            <a:r>
              <a:rPr lang="es-MX" dirty="0" smtClean="0"/>
              <a:t>Intermedia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5311706" y="2853045"/>
            <a:ext cx="2316754" cy="13844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Optimizador de Código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Independiente de la 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Máquina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001233" y="3108325"/>
            <a:ext cx="1525052" cy="8332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Generador de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Código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833728" y="5294776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Código Máquina</a:t>
            </a:r>
          </a:p>
          <a:p>
            <a:r>
              <a:rPr lang="es-MX" dirty="0" smtClean="0"/>
              <a:t>Destino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068201" y="4829577"/>
            <a:ext cx="2400132" cy="15583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Optimizador de Código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Independiente de la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Máquina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979257" y="5294776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Código Máquina</a:t>
            </a:r>
          </a:p>
          <a:p>
            <a:r>
              <a:rPr lang="es-MX" dirty="0" smtClean="0"/>
              <a:t>Destino</a:t>
            </a:r>
            <a:endParaRPr lang="es-MX" dirty="0"/>
          </a:p>
        </p:txBody>
      </p:sp>
      <p:cxnSp>
        <p:nvCxnSpPr>
          <p:cNvPr id="9" name="Conector recto de flecha 8"/>
          <p:cNvCxnSpPr>
            <a:stCxn id="4" idx="3"/>
            <a:endCxn id="3" idx="1"/>
          </p:cNvCxnSpPr>
          <p:nvPr/>
        </p:nvCxnSpPr>
        <p:spPr>
          <a:xfrm flipV="1">
            <a:off x="7628460" y="3541638"/>
            <a:ext cx="366675" cy="3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2" idx="3"/>
            <a:endCxn id="4" idx="1"/>
          </p:cNvCxnSpPr>
          <p:nvPr/>
        </p:nvCxnSpPr>
        <p:spPr>
          <a:xfrm flipV="1">
            <a:off x="4945031" y="3545280"/>
            <a:ext cx="366675" cy="1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3" idx="3"/>
            <a:endCxn id="5" idx="1"/>
          </p:cNvCxnSpPr>
          <p:nvPr/>
        </p:nvCxnSpPr>
        <p:spPr>
          <a:xfrm flipV="1">
            <a:off x="9634558" y="3524947"/>
            <a:ext cx="366675" cy="166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endCxn id="8" idx="0"/>
          </p:cNvCxnSpPr>
          <p:nvPr/>
        </p:nvCxnSpPr>
        <p:spPr>
          <a:xfrm>
            <a:off x="10841032" y="4675665"/>
            <a:ext cx="0" cy="6191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8" idx="1"/>
            <a:endCxn id="7" idx="3"/>
          </p:cNvCxnSpPr>
          <p:nvPr/>
        </p:nvCxnSpPr>
        <p:spPr>
          <a:xfrm flipH="1" flipV="1">
            <a:off x="9468333" y="5608749"/>
            <a:ext cx="510924" cy="91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7" idx="1"/>
            <a:endCxn id="6" idx="3"/>
          </p:cNvCxnSpPr>
          <p:nvPr/>
        </p:nvCxnSpPr>
        <p:spPr>
          <a:xfrm flipH="1">
            <a:off x="6557277" y="5608749"/>
            <a:ext cx="510924" cy="91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4"/>
          <p:cNvSpPr txBox="1">
            <a:spLocks/>
          </p:cNvSpPr>
          <p:nvPr/>
        </p:nvSpPr>
        <p:spPr>
          <a:xfrm>
            <a:off x="1676400" y="644543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b="1" dirty="0"/>
          </a:p>
        </p:txBody>
      </p:sp>
      <p:sp>
        <p:nvSpPr>
          <p:cNvPr id="16" name="Marcador de contenido 8"/>
          <p:cNvSpPr txBox="1">
            <a:spLocks/>
          </p:cNvSpPr>
          <p:nvPr/>
        </p:nvSpPr>
        <p:spPr>
          <a:xfrm>
            <a:off x="838200" y="1495425"/>
            <a:ext cx="10515600" cy="12223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En la práctica varias fases pueden agruparse, y las representaciones intermedias entre las fases agrupadas no necesitan construirse de manera explicita.</a:t>
            </a:r>
            <a:endParaRPr lang="es-MX" dirty="0"/>
          </a:p>
        </p:txBody>
      </p:sp>
      <p:sp>
        <p:nvSpPr>
          <p:cNvPr id="18" name="Rectángulo 17"/>
          <p:cNvSpPr/>
          <p:nvPr/>
        </p:nvSpPr>
        <p:spPr>
          <a:xfrm>
            <a:off x="773987" y="3108325"/>
            <a:ext cx="2100733" cy="8332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Generador de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Código Intermedio</a:t>
            </a:r>
            <a:endParaRPr lang="es-MX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Conector recto de flecha 18"/>
          <p:cNvCxnSpPr>
            <a:stCxn id="18" idx="3"/>
            <a:endCxn id="2" idx="1"/>
          </p:cNvCxnSpPr>
          <p:nvPr/>
        </p:nvCxnSpPr>
        <p:spPr>
          <a:xfrm>
            <a:off x="2874720" y="3524947"/>
            <a:ext cx="430888" cy="21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93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/>
              <a:t>Fases de la metodología de compilación para la creación de lenguajes</a:t>
            </a:r>
            <a:r>
              <a:rPr lang="es-ES" dirty="0"/>
              <a:t>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PROGRAMAS RELACIONADOS CON UN COMPILADOR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0209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838200" y="1495425"/>
            <a:ext cx="10515600" cy="38639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Análisis Léxico (Escaneo)</a:t>
            </a:r>
          </a:p>
          <a:p>
            <a:endParaRPr lang="es-MX" dirty="0" smtClean="0"/>
          </a:p>
          <a:p>
            <a:r>
              <a:rPr lang="es-MX" dirty="0" smtClean="0"/>
              <a:t>Es la primera fase de compilación. Este lee el flujo de caracteres que ponen el programa fuente y los agrupa en secuencias significativas, conocidas como lexemas. Y para cada lexema el Analizador Léxico produce como salida un </a:t>
            </a:r>
            <a:r>
              <a:rPr lang="es-MX" dirty="0" err="1" smtClean="0"/>
              <a:t>token</a:t>
            </a:r>
            <a:r>
              <a:rPr lang="es-MX" dirty="0" smtClean="0"/>
              <a:t> de la forma: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			 (nombre-</a:t>
            </a:r>
            <a:r>
              <a:rPr lang="es-MX" dirty="0" err="1" smtClean="0"/>
              <a:t>token</a:t>
            </a:r>
            <a:r>
              <a:rPr lang="es-MX" dirty="0" smtClean="0"/>
              <a:t>, valor-atributo)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4373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838200" y="1495425"/>
            <a:ext cx="10515600" cy="27590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Análisis Léxico (Escaneo)</a:t>
            </a:r>
          </a:p>
          <a:p>
            <a:endParaRPr lang="es-MX" dirty="0" smtClean="0"/>
          </a:p>
          <a:p>
            <a:r>
              <a:rPr lang="es-MX" dirty="0" smtClean="0"/>
              <a:t>El &lt;nombre-</a:t>
            </a:r>
            <a:r>
              <a:rPr lang="es-MX" dirty="0" err="1" smtClean="0"/>
              <a:t>token</a:t>
            </a:r>
            <a:r>
              <a:rPr lang="es-MX" dirty="0" smtClean="0"/>
              <a:t>&gt; es un símbolo abstracto que se utiliza durante el análisis sintáctico, y el &lt;valor-atributo&gt; apunta a una entrada en la tabla se símbolos para este </a:t>
            </a:r>
            <a:r>
              <a:rPr lang="es-MX" dirty="0" err="1" smtClean="0"/>
              <a:t>token</a:t>
            </a:r>
            <a:r>
              <a:rPr lang="es-MX" dirty="0" smtClean="0"/>
              <a:t>. La información de dicha tabla se necesita para el análisis semántico y la generación de código.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4165600" y="4645025"/>
          <a:ext cx="31877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93850"/>
                <a:gridCol w="159385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Tabla de símbolos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token3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413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838200" y="1597025"/>
            <a:ext cx="10515600" cy="29749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dirty="0"/>
          </a:p>
        </p:txBody>
      </p:sp>
      <p:sp>
        <p:nvSpPr>
          <p:cNvPr id="4" name="Marcador de contenido 8"/>
          <p:cNvSpPr txBox="1">
            <a:spLocks/>
          </p:cNvSpPr>
          <p:nvPr/>
        </p:nvSpPr>
        <p:spPr>
          <a:xfrm>
            <a:off x="990600" y="1647825"/>
            <a:ext cx="10515600" cy="26701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Análisis Sintáctico (</a:t>
            </a:r>
            <a:r>
              <a:rPr lang="es-MX" dirty="0" err="1"/>
              <a:t>P</a:t>
            </a:r>
            <a:r>
              <a:rPr lang="es-MX" dirty="0" err="1" smtClean="0"/>
              <a:t>arser</a:t>
            </a:r>
            <a:r>
              <a:rPr lang="es-MX" dirty="0" smtClean="0"/>
              <a:t>)</a:t>
            </a:r>
          </a:p>
          <a:p>
            <a:endParaRPr lang="es-MX" dirty="0"/>
          </a:p>
          <a:p>
            <a:r>
              <a:rPr lang="es-MX" dirty="0" smtClean="0"/>
              <a:t>Es la 2da fase de compilación. Utiliza los </a:t>
            </a:r>
            <a:r>
              <a:rPr lang="es-MX" dirty="0" err="1" smtClean="0"/>
              <a:t>tokens</a:t>
            </a:r>
            <a:r>
              <a:rPr lang="es-MX" dirty="0" smtClean="0"/>
              <a:t> para crear una representación intermedia en forma de árbol, en la cual cada nodo interior representa una operación y los hijos del nodo representan los argumentos de la operación.</a:t>
            </a:r>
            <a:endParaRPr lang="es-MX" dirty="0"/>
          </a:p>
        </p:txBody>
      </p:sp>
      <p:grpSp>
        <p:nvGrpSpPr>
          <p:cNvPr id="7" name="Grupo 6"/>
          <p:cNvGrpSpPr/>
          <p:nvPr/>
        </p:nvGrpSpPr>
        <p:grpSpPr>
          <a:xfrm>
            <a:off x="7734300" y="4114800"/>
            <a:ext cx="1866900" cy="1841500"/>
            <a:chOff x="5676900" y="4572000"/>
            <a:chExt cx="1435100" cy="1536700"/>
          </a:xfrm>
        </p:grpSpPr>
        <p:sp>
          <p:nvSpPr>
            <p:cNvPr id="6" name="Rectángulo 5"/>
            <p:cNvSpPr/>
            <p:nvPr/>
          </p:nvSpPr>
          <p:spPr>
            <a:xfrm>
              <a:off x="6222998" y="5118100"/>
              <a:ext cx="342901" cy="990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Nube 4"/>
            <p:cNvSpPr/>
            <p:nvPr/>
          </p:nvSpPr>
          <p:spPr>
            <a:xfrm rot="10800000">
              <a:off x="5676900" y="4572000"/>
              <a:ext cx="1435100" cy="889000"/>
            </a:xfrm>
            <a:prstGeom prst="cloud">
              <a:avLst/>
            </a:prstGeom>
            <a:solidFill>
              <a:srgbClr val="92D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427868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990600" y="1647825"/>
            <a:ext cx="10515600" cy="265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Análisis Semántico</a:t>
            </a:r>
          </a:p>
          <a:p>
            <a:endParaRPr lang="es-MX" dirty="0" smtClean="0"/>
          </a:p>
          <a:p>
            <a:r>
              <a:rPr lang="es-MX" dirty="0" smtClean="0"/>
              <a:t>Utiliza el árbol sintáctico y la información en la tabla de símbolos para comprobar la consistencia semántica del programa fuente con la definición del lenguaje. Realiza comprobación de tipos, donde verifica que cada operador tenga </a:t>
            </a:r>
            <a:r>
              <a:rPr lang="es-MX" dirty="0" err="1" smtClean="0"/>
              <a:t>operandos</a:t>
            </a:r>
            <a:r>
              <a:rPr lang="es-MX" dirty="0" smtClean="0"/>
              <a:t> que coincidan.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244600" y="4991100"/>
            <a:ext cx="275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/>
              <a:t>resul</a:t>
            </a:r>
            <a:r>
              <a:rPr lang="es-MX" sz="3200" dirty="0" smtClean="0"/>
              <a:t> = x+ -y;     </a:t>
            </a:r>
            <a:endParaRPr lang="es-MX" sz="3200" dirty="0"/>
          </a:p>
        </p:txBody>
      </p:sp>
      <p:sp>
        <p:nvSpPr>
          <p:cNvPr id="5" name="Cruz 4"/>
          <p:cNvSpPr/>
          <p:nvPr/>
        </p:nvSpPr>
        <p:spPr>
          <a:xfrm rot="19074650">
            <a:off x="3668381" y="4991386"/>
            <a:ext cx="635000" cy="584200"/>
          </a:xfrm>
          <a:prstGeom prst="plus">
            <a:avLst>
              <a:gd name="adj" fmla="val 3804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5702300" y="4799926"/>
            <a:ext cx="22535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/>
              <a:t>y</a:t>
            </a:r>
            <a:r>
              <a:rPr lang="es-MX" sz="3200" dirty="0" smtClean="0"/>
              <a:t>=-2;</a:t>
            </a:r>
          </a:p>
          <a:p>
            <a:r>
              <a:rPr lang="es-MX" sz="3200" dirty="0" err="1"/>
              <a:t>r</a:t>
            </a:r>
            <a:r>
              <a:rPr lang="es-MX" sz="3200" dirty="0" err="1" smtClean="0"/>
              <a:t>esul</a:t>
            </a:r>
            <a:r>
              <a:rPr lang="es-MX" sz="3200" dirty="0" smtClean="0"/>
              <a:t> = x + y;</a:t>
            </a:r>
            <a:endParaRPr lang="es-MX" sz="3200" dirty="0"/>
          </a:p>
        </p:txBody>
      </p:sp>
      <p:sp>
        <p:nvSpPr>
          <p:cNvPr id="8" name="Forma libre 7"/>
          <p:cNvSpPr/>
          <p:nvPr/>
        </p:nvSpPr>
        <p:spPr>
          <a:xfrm>
            <a:off x="8128000" y="4977726"/>
            <a:ext cx="1600200" cy="736600"/>
          </a:xfrm>
          <a:custGeom>
            <a:avLst/>
            <a:gdLst>
              <a:gd name="connsiteX0" fmla="*/ 0 w 1600200"/>
              <a:gd name="connsiteY0" fmla="*/ 355600 h 736600"/>
              <a:gd name="connsiteX1" fmla="*/ 393700 w 1600200"/>
              <a:gd name="connsiteY1" fmla="*/ 736600 h 736600"/>
              <a:gd name="connsiteX2" fmla="*/ 1600200 w 1600200"/>
              <a:gd name="connsiteY2" fmla="*/ 0 h 736600"/>
              <a:gd name="connsiteX3" fmla="*/ 406400 w 1600200"/>
              <a:gd name="connsiteY3" fmla="*/ 444500 h 736600"/>
              <a:gd name="connsiteX4" fmla="*/ 0 w 1600200"/>
              <a:gd name="connsiteY4" fmla="*/ 35560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200" h="736600">
                <a:moveTo>
                  <a:pt x="0" y="355600"/>
                </a:moveTo>
                <a:lnTo>
                  <a:pt x="393700" y="736600"/>
                </a:lnTo>
                <a:lnTo>
                  <a:pt x="1600200" y="0"/>
                </a:lnTo>
                <a:lnTo>
                  <a:pt x="406400" y="444500"/>
                </a:lnTo>
                <a:lnTo>
                  <a:pt x="0" y="355600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5178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990600" y="1647825"/>
            <a:ext cx="10515600" cy="265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Generador de Código Intermedio</a:t>
            </a:r>
          </a:p>
          <a:p>
            <a:endParaRPr lang="es-MX" dirty="0"/>
          </a:p>
          <a:p>
            <a:r>
              <a:rPr lang="es-MX" dirty="0" smtClean="0"/>
              <a:t>El compilador puede crear 1 o + representaciones intermedias similares al código maquina. La representación debe ser fácil de producir y fácil de traducir en la máquina destino.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333500" y="4419600"/>
            <a:ext cx="150983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err="1"/>
              <a:t>i</a:t>
            </a:r>
            <a:r>
              <a:rPr lang="es-MX" dirty="0" err="1" smtClean="0"/>
              <a:t>nt</a:t>
            </a:r>
            <a:r>
              <a:rPr lang="es-MX" dirty="0" smtClean="0"/>
              <a:t> i;</a:t>
            </a:r>
          </a:p>
          <a:p>
            <a:r>
              <a:rPr lang="es-MX" dirty="0" err="1" smtClean="0"/>
              <a:t>while</a:t>
            </a:r>
            <a:r>
              <a:rPr lang="es-MX" dirty="0" smtClean="0"/>
              <a:t>(i&lt;10){</a:t>
            </a:r>
          </a:p>
          <a:p>
            <a:r>
              <a:rPr lang="es-MX" dirty="0" err="1"/>
              <a:t>p</a:t>
            </a:r>
            <a:r>
              <a:rPr lang="es-MX" dirty="0" err="1" smtClean="0"/>
              <a:t>rintf</a:t>
            </a:r>
            <a:r>
              <a:rPr lang="es-MX" dirty="0" smtClean="0"/>
              <a:t>(“hola”);</a:t>
            </a:r>
          </a:p>
          <a:p>
            <a:r>
              <a:rPr lang="es-MX" dirty="0" smtClean="0"/>
              <a:t>i++;</a:t>
            </a:r>
          </a:p>
          <a:p>
            <a:r>
              <a:rPr lang="es-MX" dirty="0"/>
              <a:t>}</a:t>
            </a:r>
          </a:p>
        </p:txBody>
      </p:sp>
      <p:sp>
        <p:nvSpPr>
          <p:cNvPr id="6" name="Flecha derecha 5"/>
          <p:cNvSpPr/>
          <p:nvPr/>
        </p:nvSpPr>
        <p:spPr>
          <a:xfrm>
            <a:off x="3890806" y="4584700"/>
            <a:ext cx="1689100" cy="76200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6273800" y="4584700"/>
            <a:ext cx="330411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LDF	R2,	id3</a:t>
            </a:r>
          </a:p>
          <a:p>
            <a:r>
              <a:rPr lang="es-MX" dirty="0" smtClean="0"/>
              <a:t>MULF	R2,	R2,	#10</a:t>
            </a:r>
          </a:p>
          <a:p>
            <a:r>
              <a:rPr lang="es-MX" dirty="0" smtClean="0"/>
              <a:t>LDF	R1,	id2</a:t>
            </a:r>
          </a:p>
          <a:p>
            <a:r>
              <a:rPr lang="es-MX" dirty="0" smtClean="0"/>
              <a:t>ADDF	R1,	R1,	R2</a:t>
            </a:r>
          </a:p>
          <a:p>
            <a:r>
              <a:rPr lang="es-MX" dirty="0" smtClean="0"/>
              <a:t>STF	id1,	R1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8857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/>
          <p:cNvSpPr txBox="1">
            <a:spLocks/>
          </p:cNvSpPr>
          <p:nvPr/>
        </p:nvSpPr>
        <p:spPr>
          <a:xfrm>
            <a:off x="838200" y="414337"/>
            <a:ext cx="10515600" cy="690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3" name="Marcador de contenido 8"/>
          <p:cNvSpPr txBox="1">
            <a:spLocks/>
          </p:cNvSpPr>
          <p:nvPr/>
        </p:nvSpPr>
        <p:spPr>
          <a:xfrm>
            <a:off x="990600" y="1647825"/>
            <a:ext cx="10515600" cy="265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Optimización de código</a:t>
            </a:r>
          </a:p>
          <a:p>
            <a:endParaRPr lang="es-MX" dirty="0"/>
          </a:p>
          <a:p>
            <a:r>
              <a:rPr lang="es-MX" dirty="0" smtClean="0"/>
              <a:t>Trata de mejorar el código intermedio, de manera que produzca un mejor código destino. Mejor significa mas rápido, mas corto y que consuma menos poder.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409700" y="4406900"/>
            <a:ext cx="1228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Código</a:t>
            </a:r>
          </a:p>
          <a:p>
            <a:r>
              <a:rPr lang="es-MX" dirty="0" smtClean="0"/>
              <a:t>Intermedio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512" y="3586104"/>
            <a:ext cx="2338388" cy="228791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012704" y="4312165"/>
            <a:ext cx="2400132" cy="8357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Optimizador de Código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Independiente de la</a:t>
            </a:r>
          </a:p>
          <a:p>
            <a:pPr algn="ctr"/>
            <a:r>
              <a:rPr lang="es-MX" dirty="0" smtClean="0">
                <a:solidFill>
                  <a:sysClr val="windowText" lastClr="000000"/>
                </a:solidFill>
              </a:rPr>
              <a:t>Máquina</a:t>
            </a:r>
          </a:p>
        </p:txBody>
      </p:sp>
      <p:cxnSp>
        <p:nvCxnSpPr>
          <p:cNvPr id="7" name="Conector recto de flecha 6"/>
          <p:cNvCxnSpPr>
            <a:stCxn id="4" idx="3"/>
            <a:endCxn id="6" idx="1"/>
          </p:cNvCxnSpPr>
          <p:nvPr/>
        </p:nvCxnSpPr>
        <p:spPr>
          <a:xfrm flipV="1">
            <a:off x="2638113" y="4730065"/>
            <a:ext cx="137459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" idx="1"/>
          </p:cNvCxnSpPr>
          <p:nvPr/>
        </p:nvCxnSpPr>
        <p:spPr>
          <a:xfrm flipV="1">
            <a:off x="6412836" y="4730064"/>
            <a:ext cx="98967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8228010" y="4904688"/>
            <a:ext cx="833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Súper</a:t>
            </a:r>
          </a:p>
          <a:p>
            <a:r>
              <a:rPr lang="es-MX" dirty="0" smtClean="0"/>
              <a:t>Código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71071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8"/>
          <p:cNvSpPr txBox="1">
            <a:spLocks/>
          </p:cNvSpPr>
          <p:nvPr/>
        </p:nvSpPr>
        <p:spPr>
          <a:xfrm>
            <a:off x="990600" y="1647825"/>
            <a:ext cx="10515600" cy="265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Generación de Código</a:t>
            </a:r>
          </a:p>
          <a:p>
            <a:endParaRPr lang="es-MX" dirty="0"/>
          </a:p>
          <a:p>
            <a:r>
              <a:rPr lang="es-MX" dirty="0" smtClean="0"/>
              <a:t>Se recibe una representación intermedia del programa fuente y la asigna a la lengua destino. Después, las instrucciones intermedias se traducen en secuencias de instrucciones de maquina.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7922776" y="4305300"/>
            <a:ext cx="329472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10011  11011  01101  01101</a:t>
            </a:r>
          </a:p>
          <a:p>
            <a:r>
              <a:rPr lang="es-MX" dirty="0" smtClean="0"/>
              <a:t>11001  01010  01101  11100</a:t>
            </a:r>
          </a:p>
          <a:p>
            <a:r>
              <a:rPr lang="es-MX" dirty="0" smtClean="0"/>
              <a:t>01101  11110  00011  00100</a:t>
            </a:r>
          </a:p>
          <a:p>
            <a:r>
              <a:rPr lang="es-MX" dirty="0" smtClean="0"/>
              <a:t>10110  00111  01011  01110</a:t>
            </a:r>
          </a:p>
          <a:p>
            <a:r>
              <a:rPr lang="es-MX" dirty="0" smtClean="0"/>
              <a:t>10011  01101  10110  01101</a:t>
            </a:r>
          </a:p>
          <a:p>
            <a:r>
              <a:rPr lang="es-MX" dirty="0" smtClean="0"/>
              <a:t>01101  11010  10001  01101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90600" y="4443799"/>
            <a:ext cx="330411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LDF	R2,	id3</a:t>
            </a:r>
          </a:p>
          <a:p>
            <a:r>
              <a:rPr lang="es-MX" dirty="0" smtClean="0"/>
              <a:t>MULF	R2,	R2,	#10</a:t>
            </a:r>
          </a:p>
          <a:p>
            <a:r>
              <a:rPr lang="es-MX" dirty="0" smtClean="0"/>
              <a:t>LDF	R1,	id2</a:t>
            </a:r>
          </a:p>
          <a:p>
            <a:r>
              <a:rPr lang="es-MX" dirty="0" smtClean="0"/>
              <a:t>ADDF	R1,	R1,	R2</a:t>
            </a:r>
          </a:p>
          <a:p>
            <a:r>
              <a:rPr lang="es-MX" dirty="0" smtClean="0"/>
              <a:t>STF	id1,	R1</a:t>
            </a:r>
            <a:endParaRPr lang="es-MX" dirty="0"/>
          </a:p>
        </p:txBody>
      </p:sp>
      <p:sp>
        <p:nvSpPr>
          <p:cNvPr id="6" name="Flecha derecha 5"/>
          <p:cNvSpPr/>
          <p:nvPr/>
        </p:nvSpPr>
        <p:spPr>
          <a:xfrm>
            <a:off x="5264193" y="4592596"/>
            <a:ext cx="1689100" cy="76200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0962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1556" y="688505"/>
            <a:ext cx="8911687" cy="1280890"/>
          </a:xfrm>
        </p:spPr>
        <p:txBody>
          <a:bodyPr/>
          <a:lstStyle/>
          <a:p>
            <a:r>
              <a:rPr lang="es-MX" b="1" dirty="0" smtClean="0"/>
              <a:t>Agrupamiento de </a:t>
            </a:r>
            <a:r>
              <a:rPr lang="es-MX" b="1" dirty="0" smtClean="0"/>
              <a:t>Fases </a:t>
            </a:r>
            <a:r>
              <a:rPr lang="es-MX" b="1" dirty="0" smtClean="0"/>
              <a:t>en </a:t>
            </a:r>
            <a:r>
              <a:rPr lang="es-MX" b="1" dirty="0" smtClean="0"/>
              <a:t>Pasadas</a:t>
            </a:r>
            <a:endParaRPr lang="es-MX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89313" y="1560059"/>
            <a:ext cx="10442621" cy="50192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0000"/>
              </a:buClr>
              <a:buNone/>
            </a:pPr>
            <a:r>
              <a:rPr lang="es-ES_tradnl" sz="2400" dirty="0" smtClean="0"/>
              <a:t>ETAPA INICIAL Y ETAPA FINAL</a:t>
            </a:r>
          </a:p>
          <a:p>
            <a:pPr>
              <a:lnSpc>
                <a:spcPct val="20000"/>
              </a:lnSpc>
              <a:buClr>
                <a:srgbClr val="FF0000"/>
              </a:buClr>
              <a:buFont typeface="Monotype Sorts" pitchFamily="2" charset="2"/>
              <a:buNone/>
            </a:pPr>
            <a:endParaRPr lang="es-ES_tradnl" sz="2400" dirty="0" smtClean="0"/>
          </a:p>
          <a:p>
            <a:pPr>
              <a:lnSpc>
                <a:spcPct val="7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Inicial : Fases que dependen del lenguaje fuente</a:t>
            </a:r>
          </a:p>
          <a:p>
            <a:pPr>
              <a:lnSpc>
                <a:spcPct val="7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              Hasta cierta optimación   </a:t>
            </a:r>
          </a:p>
          <a:p>
            <a:pPr>
              <a:lnSpc>
                <a:spcPct val="70000"/>
              </a:lnSpc>
              <a:buClr>
                <a:srgbClr val="FF0000"/>
              </a:buClr>
              <a:buFont typeface="Monotype Sorts" pitchFamily="2" charset="2"/>
              <a:buNone/>
            </a:pPr>
            <a:endParaRPr lang="es-ES_tradnl" sz="2000" dirty="0" smtClean="0"/>
          </a:p>
          <a:p>
            <a:pPr>
              <a:lnSpc>
                <a:spcPct val="5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Final :  Partes que dependen de la </a:t>
            </a:r>
            <a:r>
              <a:rPr lang="es-ES_tradnl" sz="2000" dirty="0" err="1" smtClean="0"/>
              <a:t>maq</a:t>
            </a:r>
            <a:r>
              <a:rPr lang="es-ES_tradnl" sz="2000" dirty="0" smtClean="0"/>
              <a:t>. objeto y del </a:t>
            </a:r>
            <a:r>
              <a:rPr lang="es-ES_tradnl" sz="2000" dirty="0" err="1" smtClean="0"/>
              <a:t>leng</a:t>
            </a:r>
            <a:r>
              <a:rPr lang="es-ES_tradnl" sz="2000" dirty="0" smtClean="0"/>
              <a:t>. 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             intermedio     </a:t>
            </a:r>
          </a:p>
          <a:p>
            <a:pPr>
              <a:lnSpc>
                <a:spcPct val="50000"/>
              </a:lnSpc>
              <a:buClr>
                <a:srgbClr val="FF0000"/>
              </a:buClr>
            </a:pPr>
            <a:endParaRPr lang="es-ES_tradnl" sz="2400" dirty="0" smtClean="0"/>
          </a:p>
          <a:p>
            <a:pPr marL="0" indent="0">
              <a:lnSpc>
                <a:spcPct val="60000"/>
              </a:lnSpc>
              <a:buClr>
                <a:srgbClr val="FF0000"/>
              </a:buClr>
              <a:buNone/>
            </a:pPr>
            <a:r>
              <a:rPr lang="es-ES_tradnl" sz="2400" dirty="0" smtClean="0"/>
              <a:t>PASADAS</a:t>
            </a:r>
          </a:p>
          <a:p>
            <a:pPr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400" dirty="0" smtClean="0"/>
              <a:t>    </a:t>
            </a:r>
            <a:r>
              <a:rPr lang="es-ES_tradnl" sz="2000" dirty="0" smtClean="0"/>
              <a:t>Se agrupan las actividades de varias fases en una misma pasada (lectura de un archivo de entrada y escritura de un archivo de salida)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Monotype Sorts" pitchFamily="2" charset="2"/>
              <a:buNone/>
            </a:pPr>
            <a:endParaRPr lang="es-ES_tradnl" sz="2400" dirty="0" smtClean="0"/>
          </a:p>
          <a:p>
            <a:pPr marL="0" indent="0">
              <a:buClr>
                <a:srgbClr val="FF0000"/>
              </a:buClr>
              <a:buNone/>
            </a:pPr>
            <a:r>
              <a:rPr lang="es-ES_tradnl" sz="2400" dirty="0" smtClean="0"/>
              <a:t>REDUCCION DEL NUMERO DE PASADAS</a:t>
            </a:r>
          </a:p>
          <a:p>
            <a:pPr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400" dirty="0" smtClean="0"/>
              <a:t>    </a:t>
            </a:r>
            <a:r>
              <a:rPr lang="es-ES_tradnl" sz="2000" dirty="0" smtClean="0"/>
              <a:t>Pocas pasadas --&gt; Varias fases dentro de una pasada --&gt;</a:t>
            </a:r>
          </a:p>
          <a:p>
            <a:pPr>
              <a:lnSpc>
                <a:spcPct val="7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</a:t>
            </a:r>
            <a:r>
              <a:rPr lang="es-ES_tradnl" sz="2000" dirty="0" err="1" smtClean="0"/>
              <a:t>Prog</a:t>
            </a:r>
            <a:r>
              <a:rPr lang="es-ES_tradnl" sz="2000" dirty="0" smtClean="0"/>
              <a:t>. completo en memoria en representación intermedia    </a:t>
            </a:r>
          </a:p>
          <a:p>
            <a:pPr>
              <a:lnSpc>
                <a:spcPct val="7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ES_tradnl" sz="2000" dirty="0" smtClean="0"/>
              <a:t>     Fusión de código intermedio y objeto: “ </a:t>
            </a:r>
            <a:r>
              <a:rPr lang="es-ES_tradnl" sz="2000" dirty="0" err="1" smtClean="0"/>
              <a:t>backpatching</a:t>
            </a:r>
            <a:r>
              <a:rPr lang="es-ES_tradnl" sz="2000" dirty="0" smtClean="0"/>
              <a:t>”   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371939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ipse 10"/>
          <p:cNvSpPr/>
          <p:nvPr/>
        </p:nvSpPr>
        <p:spPr>
          <a:xfrm>
            <a:off x="7979446" y="3057744"/>
            <a:ext cx="732121" cy="73212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1068" y="644286"/>
            <a:ext cx="8911687" cy="1280890"/>
          </a:xfrm>
        </p:spPr>
        <p:txBody>
          <a:bodyPr/>
          <a:lstStyle/>
          <a:p>
            <a:r>
              <a:rPr lang="es-MX" b="1" dirty="0" smtClean="0"/>
              <a:t>Token</a:t>
            </a:r>
            <a:endParaRPr lang="es-MX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155066" y="2666480"/>
            <a:ext cx="34000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Un token es un par que consiste en un nombre de token y un valor de atributo opcional.</a:t>
            </a:r>
          </a:p>
        </p:txBody>
      </p:sp>
      <p:sp>
        <p:nvSpPr>
          <p:cNvPr id="6" name="Elipse 5"/>
          <p:cNvSpPr/>
          <p:nvPr/>
        </p:nvSpPr>
        <p:spPr>
          <a:xfrm>
            <a:off x="6096000" y="3153349"/>
            <a:ext cx="540912" cy="540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q</a:t>
            </a:r>
            <a:r>
              <a:rPr lang="es-MX" sz="1000" dirty="0" smtClean="0"/>
              <a:t>0</a:t>
            </a:r>
            <a:endParaRPr lang="es-MX" dirty="0"/>
          </a:p>
        </p:txBody>
      </p:sp>
      <p:sp>
        <p:nvSpPr>
          <p:cNvPr id="7" name="Elipse 6"/>
          <p:cNvSpPr/>
          <p:nvPr/>
        </p:nvSpPr>
        <p:spPr>
          <a:xfrm>
            <a:off x="8075051" y="3153349"/>
            <a:ext cx="540912" cy="540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q</a:t>
            </a:r>
            <a:r>
              <a:rPr lang="es-MX" sz="1000" dirty="0" smtClean="0"/>
              <a:t>1</a:t>
            </a:r>
            <a:endParaRPr lang="es-MX" dirty="0"/>
          </a:p>
        </p:txBody>
      </p:sp>
      <p:sp>
        <p:nvSpPr>
          <p:cNvPr id="8" name="Elipse 7"/>
          <p:cNvSpPr/>
          <p:nvPr/>
        </p:nvSpPr>
        <p:spPr>
          <a:xfrm>
            <a:off x="8092222" y="4774111"/>
            <a:ext cx="540912" cy="540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q</a:t>
            </a:r>
            <a:r>
              <a:rPr lang="es-MX" sz="1000" dirty="0" smtClean="0"/>
              <a:t>2</a:t>
            </a:r>
            <a:endParaRPr lang="es-MX" dirty="0"/>
          </a:p>
        </p:txBody>
      </p:sp>
      <p:cxnSp>
        <p:nvCxnSpPr>
          <p:cNvPr id="15" name="Conector recto de flecha 14"/>
          <p:cNvCxnSpPr>
            <a:stCxn id="6" idx="6"/>
            <a:endCxn id="11" idx="2"/>
          </p:cNvCxnSpPr>
          <p:nvPr/>
        </p:nvCxnSpPr>
        <p:spPr>
          <a:xfrm>
            <a:off x="6636912" y="3423805"/>
            <a:ext cx="13425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curvado 34"/>
          <p:cNvCxnSpPr>
            <a:stCxn id="8" idx="2"/>
            <a:endCxn id="11" idx="2"/>
          </p:cNvCxnSpPr>
          <p:nvPr/>
        </p:nvCxnSpPr>
        <p:spPr>
          <a:xfrm rot="10800000">
            <a:off x="7979446" y="3423805"/>
            <a:ext cx="112776" cy="1620762"/>
          </a:xfrm>
          <a:prstGeom prst="curvedConnector3">
            <a:avLst>
              <a:gd name="adj1" fmla="val 30270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curvado 40"/>
          <p:cNvCxnSpPr>
            <a:stCxn id="11" idx="6"/>
            <a:endCxn id="8" idx="6"/>
          </p:cNvCxnSpPr>
          <p:nvPr/>
        </p:nvCxnSpPr>
        <p:spPr>
          <a:xfrm flipH="1">
            <a:off x="8633134" y="3423805"/>
            <a:ext cx="78433" cy="1620762"/>
          </a:xfrm>
          <a:prstGeom prst="curvedConnector3">
            <a:avLst>
              <a:gd name="adj1" fmla="val -2914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7012905" y="304169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945985" y="404655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455696" y="4049521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54646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71451" y="865244"/>
            <a:ext cx="4326227" cy="1576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Los nombres de los tokens son los símbolos de entrada que procesa el analizador sintáctico. </a:t>
            </a:r>
            <a:endParaRPr lang="es-MX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/>
              <p:cNvSpPr txBox="1"/>
              <p:nvPr/>
            </p:nvSpPr>
            <p:spPr>
              <a:xfrm>
                <a:off x="978793" y="3541689"/>
                <a:ext cx="163583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793" y="3541689"/>
                <a:ext cx="1635832" cy="307777"/>
              </a:xfrm>
              <a:prstGeom prst="rect">
                <a:avLst/>
              </a:prstGeom>
              <a:blipFill rotWithShape="0">
                <a:blip r:embed="rId2"/>
                <a:stretch>
                  <a:fillRect l="-1493" r="-1866" b="-16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uadroTexto 4"/>
              <p:cNvSpPr txBox="1"/>
              <p:nvPr/>
            </p:nvSpPr>
            <p:spPr>
              <a:xfrm>
                <a:off x="978793" y="4005329"/>
                <a:ext cx="169027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 3+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793" y="4005329"/>
                <a:ext cx="1690270" cy="307777"/>
              </a:xfrm>
              <a:prstGeom prst="rect">
                <a:avLst/>
              </a:prstGeom>
              <a:blipFill rotWithShape="0">
                <a:blip r:embed="rId3"/>
                <a:stretch>
                  <a:fillRect l="-2888" r="-1805" b="-274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echa derecha 5"/>
          <p:cNvSpPr/>
          <p:nvPr/>
        </p:nvSpPr>
        <p:spPr>
          <a:xfrm>
            <a:off x="2730321" y="3680188"/>
            <a:ext cx="631065" cy="4636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redondeado 6"/>
          <p:cNvSpPr/>
          <p:nvPr/>
        </p:nvSpPr>
        <p:spPr>
          <a:xfrm>
            <a:off x="3644721" y="3322750"/>
            <a:ext cx="2653048" cy="122349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Analizador</a:t>
            </a:r>
          </a:p>
          <a:p>
            <a:pPr algn="ctr"/>
            <a:r>
              <a:rPr lang="es-MX" dirty="0" smtClean="0"/>
              <a:t>Sintáctico</a:t>
            </a:r>
            <a:endParaRPr lang="es-MX" dirty="0"/>
          </a:p>
        </p:txBody>
      </p:sp>
      <p:sp>
        <p:nvSpPr>
          <p:cNvPr id="8" name="Flecha derecha 7"/>
          <p:cNvSpPr/>
          <p:nvPr/>
        </p:nvSpPr>
        <p:spPr>
          <a:xfrm>
            <a:off x="6581104" y="3702676"/>
            <a:ext cx="631065" cy="4636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001734"/>
              </p:ext>
            </p:extLst>
          </p:nvPr>
        </p:nvGraphicFramePr>
        <p:xfrm>
          <a:off x="7637173" y="2520748"/>
          <a:ext cx="4134117" cy="259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039"/>
                <a:gridCol w="1622737"/>
                <a:gridCol w="1133341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Tokens</a:t>
                      </a:r>
                      <a:endParaRPr lang="es-MX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id,”x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,”=”)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id,”a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,”+”)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,”*”)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,”;”)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id,”y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,”=”)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(id,”3”)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,”+”)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,”*”)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,”;”)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58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38257"/>
          </a:xfrm>
        </p:spPr>
        <p:txBody>
          <a:bodyPr/>
          <a:lstStyle/>
          <a:p>
            <a:pPr algn="l"/>
            <a:r>
              <a:rPr lang="es-MX" b="1" dirty="0" smtClean="0"/>
              <a:t>Fundamentos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51109" y="2284466"/>
            <a:ext cx="9144000" cy="3797019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/>
              <a:t>Los compiladores ayudan a promover el uso de lenguajes de alto nivel y con ello se minimiza la sobrecarga de ejecución de los programas escritos en estos lenguajes. A demás estos también son </a:t>
            </a:r>
            <a:r>
              <a:rPr lang="es-MX" sz="2400" dirty="0" smtClean="0"/>
              <a:t>imprescindibles </a:t>
            </a:r>
            <a:r>
              <a:rPr lang="es-MX" sz="2400" dirty="0" smtClean="0"/>
              <a:t>a  la hora de hacer efectivas las arquitecturas computacionales de alto rendimiento en las aplicaciones del usuario.</a:t>
            </a:r>
          </a:p>
          <a:p>
            <a:pPr algn="just"/>
            <a:r>
              <a:rPr lang="es-MX" sz="2400" dirty="0" smtClean="0"/>
              <a:t>El conocimiento sobre compiladores es de gran relevancia para un ingeniero ya que amplia su visión al momento de diseñar algoritmos y la codificación de los mismos.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7248682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34447" y="1001377"/>
            <a:ext cx="3926983" cy="197364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A </a:t>
            </a:r>
            <a:r>
              <a:rPr lang="es-MX" dirty="0"/>
              <a:t>partir de este momento, en general escribiremos el nombre de un token en negrita.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724943"/>
              </p:ext>
            </p:extLst>
          </p:nvPr>
        </p:nvGraphicFramePr>
        <p:xfrm>
          <a:off x="2166359" y="2553083"/>
          <a:ext cx="4416380" cy="264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3442"/>
                <a:gridCol w="1638836"/>
                <a:gridCol w="1584102"/>
              </a:tblGrid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x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=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a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+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*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</a:t>
                      </a:r>
                      <a:r>
                        <a:rPr lang="es-MX" sz="2000" b="1" dirty="0" smtClean="0"/>
                        <a:t>;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x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=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(id,”</a:t>
                      </a:r>
                      <a:r>
                        <a:rPr lang="es-MX" b="1" dirty="0" smtClean="0"/>
                        <a:t>3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+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*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</a:t>
                      </a:r>
                      <a:r>
                        <a:rPr lang="es-MX" sz="2000" b="1" dirty="0" smtClean="0"/>
                        <a:t>;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654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1843826" y="576374"/>
            <a:ext cx="4841383" cy="138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dirty="0" smtClean="0"/>
              <a:t>Con frecuencia nos referiremos a un token por su nombre.</a:t>
            </a: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216786"/>
              </p:ext>
            </p:extLst>
          </p:nvPr>
        </p:nvGraphicFramePr>
        <p:xfrm>
          <a:off x="2126085" y="2704564"/>
          <a:ext cx="7777769" cy="2768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027"/>
                <a:gridCol w="1249251"/>
                <a:gridCol w="1532586"/>
                <a:gridCol w="1275009"/>
                <a:gridCol w="1171977"/>
                <a:gridCol w="1390919"/>
              </a:tblGrid>
              <a:tr h="493092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x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x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=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=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a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a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+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+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*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*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c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</a:t>
                      </a:r>
                      <a:r>
                        <a:rPr lang="es-MX" sz="2000" b="1" dirty="0" smtClean="0"/>
                        <a:t>;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;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x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x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=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=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(id,”</a:t>
                      </a:r>
                      <a:r>
                        <a:rPr lang="es-MX" b="1" dirty="0" smtClean="0"/>
                        <a:t>3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3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+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+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b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op</a:t>
                      </a:r>
                      <a:r>
                        <a:rPr lang="es-MX" dirty="0" smtClean="0"/>
                        <a:t>,”</a:t>
                      </a:r>
                      <a:r>
                        <a:rPr lang="es-MX" b="1" dirty="0" smtClean="0"/>
                        <a:t>*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*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id,”</a:t>
                      </a:r>
                      <a:r>
                        <a:rPr lang="es-MX" b="1" dirty="0" err="1" smtClean="0"/>
                        <a:t>c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c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(</a:t>
                      </a:r>
                      <a:r>
                        <a:rPr lang="es-MX" dirty="0" err="1" smtClean="0"/>
                        <a:t>punct</a:t>
                      </a:r>
                      <a:r>
                        <a:rPr lang="es-MX" dirty="0" smtClean="0"/>
                        <a:t>,”</a:t>
                      </a:r>
                      <a:r>
                        <a:rPr lang="es-MX" sz="2000" b="1" dirty="0" smtClean="0"/>
                        <a:t>;</a:t>
                      </a:r>
                      <a:r>
                        <a:rPr lang="es-MX" dirty="0" smtClean="0"/>
                        <a:t>”)</a:t>
                      </a:r>
                      <a:endParaRPr lang="es-MX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Token </a:t>
                      </a:r>
                      <a:r>
                        <a:rPr lang="es-MX" b="1" dirty="0" smtClean="0"/>
                        <a:t>;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58455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3224" y="688505"/>
            <a:ext cx="8911687" cy="1280890"/>
          </a:xfrm>
        </p:spPr>
        <p:txBody>
          <a:bodyPr/>
          <a:lstStyle/>
          <a:p>
            <a:r>
              <a:rPr lang="es-MX" b="1" dirty="0" smtClean="0"/>
              <a:t>Lexema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98028" y="1838504"/>
            <a:ext cx="4055772" cy="4351338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</a:t>
            </a:r>
            <a:r>
              <a:rPr lang="es-MX" dirty="0"/>
              <a:t>s una secuencia de caracteres en el programa fuente, que coinciden con el patrón para un token y que el analizador léxico identifica como una instancia de ese token.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838200" y="2565723"/>
          <a:ext cx="5418666" cy="25958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Componente </a:t>
                      </a:r>
                      <a:r>
                        <a:rPr lang="es-MX" dirty="0" err="1" smtClean="0"/>
                        <a:t>lexico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lexema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Identificador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indice</a:t>
                      </a:r>
                      <a:r>
                        <a:rPr lang="es-MX" dirty="0" smtClean="0"/>
                        <a:t>, a, </a:t>
                      </a:r>
                      <a:r>
                        <a:rPr lang="es-MX" dirty="0" err="1" smtClean="0"/>
                        <a:t>temp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Numero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entero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1990, 1, 22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do 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Operador dividir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/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Operador asignar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=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927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5268" y="712161"/>
            <a:ext cx="8911687" cy="1280890"/>
          </a:xfrm>
        </p:spPr>
        <p:txBody>
          <a:bodyPr/>
          <a:lstStyle/>
          <a:p>
            <a:r>
              <a:rPr lang="es-MX" b="1" dirty="0" smtClean="0"/>
              <a:t>Patrón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6670" y="1993051"/>
            <a:ext cx="3167130" cy="21410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Es </a:t>
            </a:r>
            <a:r>
              <a:rPr lang="es-MX" dirty="0"/>
              <a:t>una descripción de la forma que pueden tomar los lexemas de un token.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160654" y="48166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1349420" y="3063585"/>
          <a:ext cx="5418666" cy="31343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86208"/>
                <a:gridCol w="343245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lexema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patron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indice</a:t>
                      </a:r>
                      <a:r>
                        <a:rPr lang="es-MX" dirty="0" smtClean="0"/>
                        <a:t>, a, </a:t>
                      </a:r>
                      <a:r>
                        <a:rPr lang="es-MX" dirty="0" err="1" smtClean="0"/>
                        <a:t>temp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Letras seguidas de letras o </a:t>
                      </a:r>
                      <a:r>
                        <a:rPr lang="es-MX" dirty="0" err="1" smtClean="0"/>
                        <a:t>digitos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1990, 1, 22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Diguitos</a:t>
                      </a:r>
                      <a:r>
                        <a:rPr lang="es-MX" dirty="0" smtClean="0"/>
                        <a:t> seguidos de mas </a:t>
                      </a:r>
                      <a:r>
                        <a:rPr lang="es-MX" dirty="0" err="1" smtClean="0"/>
                        <a:t>digitos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Letra i seguida de letra f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do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Letra d seguida de letra 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/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Carácter</a:t>
                      </a:r>
                      <a:r>
                        <a:rPr lang="es-MX" baseline="0" dirty="0" smtClean="0"/>
                        <a:t> /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=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Carácter =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3234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7496579" y="357433"/>
            <a:ext cx="4274713" cy="257895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Para los identificadores y algunos otros tokens, el patrón es una estructura más compleja que se relaciona mediante muchas cadenas.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145103" y="3102976"/>
            <a:ext cx="3167130" cy="324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el caso de una palabra clave como token, el patrón es sólo la secuencia de caracteres que forman la palabra clave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1867438" y="357433"/>
            <a:ext cx="3657600" cy="176440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Lucida Console" panose="020B0609040504020204" pitchFamily="49" charset="0"/>
              </a:rPr>
              <a:t>Identificador</a:t>
            </a:r>
          </a:p>
          <a:p>
            <a:pPr algn="ctr"/>
            <a:endParaRPr lang="es-MX" b="1" dirty="0">
              <a:latin typeface="Lucida Console" panose="020B0609040504020204" pitchFamily="49" charset="0"/>
            </a:endParaRPr>
          </a:p>
          <a:p>
            <a:pPr algn="ctr"/>
            <a:r>
              <a:rPr lang="es-MX" b="1" dirty="0" smtClean="0">
                <a:latin typeface="Lucida Console" panose="020B0609040504020204" pitchFamily="49" charset="0"/>
              </a:rPr>
              <a:t>miCadena25</a:t>
            </a:r>
            <a:endParaRPr lang="es-MX" b="1" dirty="0">
              <a:latin typeface="Lucida Console" panose="020B0609040504020204" pitchFamily="49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915955" y="3915177"/>
            <a:ext cx="4417453" cy="221516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Lucida Console" panose="020B0609040504020204" pitchFamily="49" charset="0"/>
              </a:rPr>
              <a:t>Una letra seguida de </a:t>
            </a:r>
          </a:p>
          <a:p>
            <a:pPr algn="ctr"/>
            <a:r>
              <a:rPr lang="es-MX" b="1" dirty="0" smtClean="0">
                <a:latin typeface="Lucida Console" panose="020B0609040504020204" pitchFamily="49" charset="0"/>
              </a:rPr>
              <a:t>números y/o letras</a:t>
            </a:r>
            <a:endParaRPr lang="es-MX" b="1" dirty="0">
              <a:latin typeface="Lucida Console" panose="020B0609040504020204" pitchFamily="49" charset="0"/>
            </a:endParaRPr>
          </a:p>
        </p:txBody>
      </p:sp>
      <p:sp>
        <p:nvSpPr>
          <p:cNvPr id="8" name="Flecha derecha 7"/>
          <p:cNvSpPr/>
          <p:nvPr/>
        </p:nvSpPr>
        <p:spPr>
          <a:xfrm rot="2335655">
            <a:off x="5490007" y="2310266"/>
            <a:ext cx="1751527" cy="118485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970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Ejemplo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2804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9923"/>
                <a:gridCol w="1878076"/>
                <a:gridCol w="5127401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Token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Lexema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Patrón</a:t>
                      </a:r>
                      <a:endParaRPr lang="es-MX" sz="3200" dirty="0"/>
                    </a:p>
                  </a:txBody>
                  <a:tcPr marL="77525" marR="775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3200" dirty="0" err="1" smtClean="0"/>
                        <a:t>Const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err="1" smtClean="0"/>
                        <a:t>const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err="1" smtClean="0"/>
                        <a:t>const</a:t>
                      </a:r>
                      <a:endParaRPr lang="es-MX" sz="3200" dirty="0"/>
                    </a:p>
                  </a:txBody>
                  <a:tcPr marL="77525" marR="775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Relación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&lt;, &lt;=, !=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&lt;|&lt;=|!=</a:t>
                      </a:r>
                      <a:endParaRPr lang="es-MX" sz="3200" dirty="0"/>
                    </a:p>
                  </a:txBody>
                  <a:tcPr marL="77525" marR="775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Id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x, y, </a:t>
                      </a:r>
                      <a:r>
                        <a:rPr lang="es-MX" sz="3200" dirty="0" err="1" smtClean="0"/>
                        <a:t>cont</a:t>
                      </a:r>
                      <a:endParaRPr lang="es-MX" sz="3200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Letras seguidas de otras letras y/o</a:t>
                      </a:r>
                      <a:r>
                        <a:rPr lang="es-MX" sz="3200" baseline="0" dirty="0" smtClean="0"/>
                        <a:t> </a:t>
                      </a:r>
                      <a:r>
                        <a:rPr lang="es-MX" sz="3200" baseline="0" dirty="0" err="1" smtClean="0"/>
                        <a:t>digitos</a:t>
                      </a:r>
                      <a:endParaRPr lang="es-MX" sz="3200" dirty="0"/>
                    </a:p>
                  </a:txBody>
                  <a:tcPr marL="77525" marR="775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8215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31510" y="564944"/>
            <a:ext cx="8911687" cy="1280890"/>
          </a:xfrm>
        </p:spPr>
        <p:txBody>
          <a:bodyPr/>
          <a:lstStyle/>
          <a:p>
            <a:r>
              <a:rPr lang="es-MX" b="1" dirty="0" smtClean="0"/>
              <a:t>Tabla de símbolos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6325" y="1794126"/>
            <a:ext cx="4223197" cy="198652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un Array ampliable de registros que pueden ser indexados por una cadena en lugar de un </a:t>
            </a:r>
            <a:r>
              <a:rPr lang="es-MX" dirty="0" smtClean="0"/>
              <a:t>entero.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567744" y="4507606"/>
            <a:ext cx="2111598" cy="6568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Operación(datos)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3882980" y="4481848"/>
            <a:ext cx="1815921" cy="6825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realiza la operación 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7714445" y="3670479"/>
            <a:ext cx="3490175" cy="73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realiza la operación y se procede normalmente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7675808" y="5589431"/>
            <a:ext cx="3567448" cy="75985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elimina de la tabla de símbolos y no se considera para procesos posteriores</a:t>
            </a:r>
            <a:endParaRPr lang="es-MX" dirty="0"/>
          </a:p>
        </p:txBody>
      </p:sp>
      <p:cxnSp>
        <p:nvCxnSpPr>
          <p:cNvPr id="9" name="Conector recto de flecha 8"/>
          <p:cNvCxnSpPr>
            <a:stCxn id="4" idx="3"/>
            <a:endCxn id="5" idx="1"/>
          </p:cNvCxnSpPr>
          <p:nvPr/>
        </p:nvCxnSpPr>
        <p:spPr>
          <a:xfrm flipV="1">
            <a:off x="2679342" y="4823138"/>
            <a:ext cx="1203638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5" idx="3"/>
            <a:endCxn id="6" idx="1"/>
          </p:cNvCxnSpPr>
          <p:nvPr/>
        </p:nvCxnSpPr>
        <p:spPr>
          <a:xfrm flipV="1">
            <a:off x="5698901" y="4037527"/>
            <a:ext cx="2015544" cy="7856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angular 12"/>
          <p:cNvCxnSpPr>
            <a:endCxn id="7" idx="1"/>
          </p:cNvCxnSpPr>
          <p:nvPr/>
        </p:nvCxnSpPr>
        <p:spPr>
          <a:xfrm>
            <a:off x="5698901" y="5048519"/>
            <a:ext cx="1976907" cy="9208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2897746" y="4404575"/>
            <a:ext cx="93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Analizar</a:t>
            </a:r>
            <a:endParaRPr lang="es-MX" dirty="0"/>
          </a:p>
        </p:txBody>
      </p:sp>
      <p:cxnSp>
        <p:nvCxnSpPr>
          <p:cNvPr id="16" name="Conector angular 15"/>
          <p:cNvCxnSpPr>
            <a:stCxn id="6" idx="0"/>
            <a:endCxn id="4" idx="0"/>
          </p:cNvCxnSpPr>
          <p:nvPr/>
        </p:nvCxnSpPr>
        <p:spPr>
          <a:xfrm rot="16200000" flipH="1" flipV="1">
            <a:off x="5122974" y="171047"/>
            <a:ext cx="837127" cy="7835990"/>
          </a:xfrm>
          <a:prstGeom prst="bentConnector3">
            <a:avLst>
              <a:gd name="adj1" fmla="val -2730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6233375" y="3030690"/>
            <a:ext cx="2117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procesa de nuevo</a:t>
            </a:r>
            <a:endParaRPr lang="es-MX" dirty="0"/>
          </a:p>
        </p:txBody>
      </p:sp>
      <p:sp>
        <p:nvSpPr>
          <p:cNvPr id="19" name="CuadroTexto 18"/>
          <p:cNvSpPr txBox="1"/>
          <p:nvPr/>
        </p:nvSpPr>
        <p:spPr>
          <a:xfrm>
            <a:off x="5975797" y="445609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919692" y="513960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75444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8946" y="1802514"/>
            <a:ext cx="4875727" cy="1162274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La cadena es el identificador y el registro asociado contiene la información recogida sobre el identificador.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602445" y="5471970"/>
          <a:ext cx="8128000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0x001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0x004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0x009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0x010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FDC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FDC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FDC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7907627" y="2671221"/>
          <a:ext cx="3746322" cy="14833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873161"/>
                <a:gridCol w="1873161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0x001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Div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0x005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Mod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0x009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22" name="Conector curvado 21"/>
          <p:cNvCxnSpPr/>
          <p:nvPr/>
        </p:nvCxnSpPr>
        <p:spPr>
          <a:xfrm flipV="1">
            <a:off x="4288665" y="3593206"/>
            <a:ext cx="3618962" cy="1878764"/>
          </a:xfrm>
          <a:prstGeom prst="curvedConnector3">
            <a:avLst>
              <a:gd name="adj1" fmla="val 8018"/>
            </a:avLst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curvado 23"/>
          <p:cNvCxnSpPr/>
          <p:nvPr/>
        </p:nvCxnSpPr>
        <p:spPr>
          <a:xfrm flipV="1">
            <a:off x="1068946" y="3258355"/>
            <a:ext cx="6838681" cy="2213615"/>
          </a:xfrm>
          <a:prstGeom prst="curvedConnector3">
            <a:avLst>
              <a:gd name="adj1" fmla="val 7007"/>
            </a:avLst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curvado 25"/>
          <p:cNvCxnSpPr/>
          <p:nvPr/>
        </p:nvCxnSpPr>
        <p:spPr>
          <a:xfrm rot="5400000" flipH="1" flipV="1">
            <a:off x="6948927" y="4513271"/>
            <a:ext cx="1466640" cy="450759"/>
          </a:xfrm>
          <a:prstGeom prst="curvedConnector3">
            <a:avLst>
              <a:gd name="adj1" fmla="val 97419"/>
            </a:avLst>
          </a:prstGeom>
          <a:ln w="508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077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199" y="1347861"/>
            <a:ext cx="10515600" cy="6226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800" dirty="0"/>
              <a:t>La interfaz básica de un módulo de tabla de símbolos consta de una sola función</a:t>
            </a:r>
            <a:r>
              <a:rPr lang="es-MX" sz="2800" dirty="0" smtClean="0"/>
              <a:t>:</a:t>
            </a:r>
            <a:endParaRPr lang="es-MX" sz="2800" dirty="0"/>
          </a:p>
        </p:txBody>
      </p:sp>
      <p:sp>
        <p:nvSpPr>
          <p:cNvPr id="4" name="Rectángulo 3"/>
          <p:cNvSpPr/>
          <p:nvPr/>
        </p:nvSpPr>
        <p:spPr>
          <a:xfrm>
            <a:off x="500557" y="2946771"/>
            <a:ext cx="111908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FUNCTION </a:t>
            </a:r>
            <a:r>
              <a:rPr lang="es-ES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Identificar (Nombre </a:t>
            </a:r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identificador)</a:t>
            </a:r>
            <a:endParaRPr lang="es-E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00824" y="4419222"/>
            <a:ext cx="107388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RETURNING un puntero a Info identificador;</a:t>
            </a:r>
            <a:endParaRPr lang="es-E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56097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Referencias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Diseño de compiladores modernos </a:t>
            </a:r>
            <a:br>
              <a:rPr lang="es-MX" dirty="0"/>
            </a:br>
            <a:r>
              <a:rPr lang="es-MX" dirty="0"/>
              <a:t>Mc Graw Hill</a:t>
            </a:r>
            <a:br>
              <a:rPr lang="es-MX" dirty="0"/>
            </a:br>
            <a:r>
              <a:rPr lang="es-MX" dirty="0"/>
              <a:t>Dick </a:t>
            </a:r>
            <a:r>
              <a:rPr lang="es-MX" dirty="0" err="1"/>
              <a:t>Grune</a:t>
            </a:r>
            <a:r>
              <a:rPr lang="es-MX" dirty="0"/>
              <a:t>, Henri E. </a:t>
            </a:r>
            <a:r>
              <a:rPr lang="es-MX" dirty="0" err="1"/>
              <a:t>Bal</a:t>
            </a:r>
            <a:r>
              <a:rPr lang="es-MX" dirty="0"/>
              <a:t>, </a:t>
            </a:r>
            <a:r>
              <a:rPr lang="es-MX" dirty="0" err="1"/>
              <a:t>Ceriel</a:t>
            </a:r>
            <a:r>
              <a:rPr lang="es-MX" dirty="0"/>
              <a:t> J. H. </a:t>
            </a:r>
            <a:r>
              <a:rPr lang="es-MX" dirty="0" err="1"/>
              <a:t>Jacobs</a:t>
            </a:r>
            <a:r>
              <a:rPr lang="es-MX" dirty="0"/>
              <a:t> y </a:t>
            </a:r>
            <a:r>
              <a:rPr lang="es-MX" dirty="0" err="1"/>
              <a:t>Koen</a:t>
            </a:r>
            <a:r>
              <a:rPr lang="es-MX" dirty="0"/>
              <a:t> G. </a:t>
            </a:r>
            <a:r>
              <a:rPr lang="es-MX" dirty="0" err="1"/>
              <a:t>Langendoen</a:t>
            </a:r>
            <a:endParaRPr lang="es-MX" dirty="0"/>
          </a:p>
          <a:p>
            <a:r>
              <a:rPr lang="es-MX" dirty="0"/>
              <a:t>Compiladores principios, técnicas y herramientas</a:t>
            </a:r>
            <a:br>
              <a:rPr lang="es-MX" dirty="0"/>
            </a:br>
            <a:r>
              <a:rPr lang="es-MX" dirty="0"/>
              <a:t>Pearson</a:t>
            </a:r>
            <a:br>
              <a:rPr lang="es-MX" dirty="0"/>
            </a:br>
            <a:r>
              <a:rPr lang="es-MX" dirty="0"/>
              <a:t>Alfred V. </a:t>
            </a:r>
            <a:r>
              <a:rPr lang="es-MX" dirty="0" err="1"/>
              <a:t>Aho</a:t>
            </a:r>
            <a:r>
              <a:rPr lang="es-MX" dirty="0"/>
              <a:t>, </a:t>
            </a:r>
            <a:r>
              <a:rPr lang="es-MX" dirty="0" err="1"/>
              <a:t>Monica</a:t>
            </a:r>
            <a:r>
              <a:rPr lang="es-MX" dirty="0"/>
              <a:t> S. Lam, </a:t>
            </a:r>
            <a:r>
              <a:rPr lang="es-MX" dirty="0" err="1"/>
              <a:t>Ravi</a:t>
            </a:r>
            <a:r>
              <a:rPr lang="es-MX" dirty="0"/>
              <a:t> </a:t>
            </a:r>
            <a:r>
              <a:rPr lang="es-MX" dirty="0" err="1"/>
              <a:t>Sethi</a:t>
            </a:r>
            <a:r>
              <a:rPr lang="es-MX" dirty="0"/>
              <a:t>, Jeffrey D. </a:t>
            </a:r>
            <a:r>
              <a:rPr lang="es-MX" dirty="0" err="1"/>
              <a:t>Ullman</a:t>
            </a:r>
            <a:endParaRPr lang="es-MX" dirty="0"/>
          </a:p>
          <a:p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tllz-andyisc.blogspot.mx/2010/08/resumen-compiladores.html</a:t>
            </a:r>
            <a:endParaRPr lang="es-MX" dirty="0" smtClean="0"/>
          </a:p>
          <a:p>
            <a:r>
              <a:rPr lang="es-MX" i="1" smtClean="0">
                <a:hlinkClick r:id="rId3"/>
              </a:rPr>
              <a:t>www.angelfire.com/linux/eotto/comp_clase2.pdf</a:t>
            </a:r>
            <a:endParaRPr lang="es-MX" i="1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92083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38257"/>
          </a:xfrm>
        </p:spPr>
        <p:txBody>
          <a:bodyPr/>
          <a:lstStyle/>
          <a:p>
            <a:pPr algn="l"/>
            <a:r>
              <a:rPr lang="es-MX" b="1" dirty="0" smtClean="0"/>
              <a:t>Objetivo</a:t>
            </a:r>
            <a:endParaRPr lang="es-MX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51109" y="2284467"/>
            <a:ext cx="9144000" cy="1416676"/>
          </a:xfrm>
        </p:spPr>
        <p:txBody>
          <a:bodyPr>
            <a:normAutofit lnSpcReduction="10000"/>
          </a:bodyPr>
          <a:lstStyle/>
          <a:p>
            <a:pPr algn="l"/>
            <a:r>
              <a:rPr lang="es-MX" sz="2400" dirty="0" smtClean="0"/>
              <a:t>Identificar ampliamente programas que funcionan con el mismo fundamento de los compiladores, haciendo notar que la importancia de éstos en la ámbito profesional de un Ingeniero en Computación.</a:t>
            </a:r>
          </a:p>
          <a:p>
            <a:pPr algn="l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942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Intérpretes</a:t>
            </a:r>
            <a:endParaRPr lang="es-MX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1301032" y="2402616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Programa origen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017670" y="2402616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Interprete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734308" y="2402616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Traduce y ejecuta línea a línea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734308" y="4441064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Errores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9" name="Conector recto de flecha 8"/>
          <p:cNvCxnSpPr>
            <a:stCxn id="4" idx="3"/>
            <a:endCxn id="5" idx="1"/>
          </p:cNvCxnSpPr>
          <p:nvPr/>
        </p:nvCxnSpPr>
        <p:spPr>
          <a:xfrm>
            <a:off x="3400289" y="2788982"/>
            <a:ext cx="6173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5" idx="3"/>
            <a:endCxn id="6" idx="1"/>
          </p:cNvCxnSpPr>
          <p:nvPr/>
        </p:nvCxnSpPr>
        <p:spPr>
          <a:xfrm>
            <a:off x="6116927" y="2788982"/>
            <a:ext cx="6173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angular 14"/>
          <p:cNvCxnSpPr>
            <a:stCxn id="7" idx="1"/>
            <a:endCxn id="4" idx="2"/>
          </p:cNvCxnSpPr>
          <p:nvPr/>
        </p:nvCxnSpPr>
        <p:spPr>
          <a:xfrm rot="10800000">
            <a:off x="2350662" y="3175348"/>
            <a:ext cx="4383647" cy="165208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6" idx="2"/>
            <a:endCxn id="7" idx="0"/>
          </p:cNvCxnSpPr>
          <p:nvPr/>
        </p:nvCxnSpPr>
        <p:spPr>
          <a:xfrm>
            <a:off x="7783937" y="3175348"/>
            <a:ext cx="0" cy="12657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ecretariageneral.ugr.es/pages/gabcom2014/perlcamel/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946" y="1248561"/>
            <a:ext cx="1596182" cy="159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2/27/PHP-logo.svg/1280px-PHP-logo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946" y="3175348"/>
            <a:ext cx="1814838" cy="9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c/c3/Python-logo-notext.svg/1024px-Python-logo-notext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265" y="4448017"/>
            <a:ext cx="1531557" cy="153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ángulo 32"/>
          <p:cNvSpPr/>
          <p:nvPr/>
        </p:nvSpPr>
        <p:spPr>
          <a:xfrm>
            <a:off x="1301032" y="5213796"/>
            <a:ext cx="4815895" cy="11870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 smtClean="0"/>
              <a:t>Ejecuta </a:t>
            </a:r>
            <a:r>
              <a:rPr lang="es-MX" dirty="0"/>
              <a:t>el programa fuente inmediatamente en vez de generar un código objeto que se ejecuta después de que se completa la traducción.</a:t>
            </a:r>
          </a:p>
        </p:txBody>
      </p:sp>
    </p:spTree>
    <p:extLst>
      <p:ext uri="{BB962C8B-B14F-4D97-AF65-F5344CB8AC3E}">
        <p14:creationId xmlns:p14="http://schemas.microsoft.com/office/powerpoint/2010/main" val="269522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Ensambladores</a:t>
            </a:r>
            <a:endParaRPr lang="es-MX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2266948" y="3004815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Código Ensamblador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983586" y="3004815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Ensamblador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7700224" y="3004815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Código Maquina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021412" y="5043263"/>
            <a:ext cx="2099257" cy="7727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Errores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8" name="Conector recto de flecha 7"/>
          <p:cNvCxnSpPr>
            <a:stCxn id="4" idx="3"/>
            <a:endCxn id="5" idx="1"/>
          </p:cNvCxnSpPr>
          <p:nvPr/>
        </p:nvCxnSpPr>
        <p:spPr>
          <a:xfrm>
            <a:off x="4366205" y="3391181"/>
            <a:ext cx="6173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>
            <a:stCxn id="5" idx="3"/>
            <a:endCxn id="6" idx="1"/>
          </p:cNvCxnSpPr>
          <p:nvPr/>
        </p:nvCxnSpPr>
        <p:spPr>
          <a:xfrm>
            <a:off x="7082843" y="3391181"/>
            <a:ext cx="6173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angular 9"/>
          <p:cNvCxnSpPr>
            <a:stCxn id="7" idx="1"/>
            <a:endCxn id="4" idx="2"/>
          </p:cNvCxnSpPr>
          <p:nvPr/>
        </p:nvCxnSpPr>
        <p:spPr>
          <a:xfrm rot="10800000">
            <a:off x="3316578" y="3777547"/>
            <a:ext cx="1704835" cy="165208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6045290" y="3777547"/>
            <a:ext cx="0" cy="12657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/>
          <p:cNvSpPr/>
          <p:nvPr/>
        </p:nvSpPr>
        <p:spPr>
          <a:xfrm>
            <a:off x="1255145" y="1572871"/>
            <a:ext cx="6098692" cy="9680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Es un traductor para el lenguaje ensamblador de una computadora en particular, es una forma simbólica del lenguaje de máquina de la computadora y es fácil de traducir.</a:t>
            </a:r>
          </a:p>
        </p:txBody>
      </p:sp>
      <p:pic>
        <p:nvPicPr>
          <p:cNvPr id="2050" name="Picture 2" descr="https://puntocode.files.wordpress.com/2010/07/imag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8" t="52839" r="29390" b="13571"/>
          <a:stretch/>
        </p:blipFill>
        <p:spPr bwMode="auto">
          <a:xfrm>
            <a:off x="7984899" y="1171978"/>
            <a:ext cx="1622739" cy="151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92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err="1" smtClean="0"/>
              <a:t>Ligadores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7534138" y="2660727"/>
            <a:ext cx="3501447" cy="18896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dirty="0"/>
              <a:t> </a:t>
            </a:r>
            <a:r>
              <a:rPr lang="es-MX" dirty="0" smtClean="0"/>
              <a:t>Recopila </a:t>
            </a:r>
            <a:r>
              <a:rPr lang="es-MX" dirty="0"/>
              <a:t>el código que se compila o ensambla por separado en diferentes archivos objeto a un archivo que es directamente ejecutable.</a:t>
            </a:r>
          </a:p>
        </p:txBody>
      </p:sp>
      <p:sp>
        <p:nvSpPr>
          <p:cNvPr id="49" name="Elipse 48"/>
          <p:cNvSpPr/>
          <p:nvPr/>
        </p:nvSpPr>
        <p:spPr>
          <a:xfrm>
            <a:off x="2776723" y="1941458"/>
            <a:ext cx="991673" cy="99167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Código fuente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50" name="Elipse 49"/>
          <p:cNvSpPr/>
          <p:nvPr/>
        </p:nvSpPr>
        <p:spPr>
          <a:xfrm>
            <a:off x="3981700" y="1941457"/>
            <a:ext cx="991673" cy="99167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Código fuente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52" name="Elipse 51"/>
          <p:cNvSpPr/>
          <p:nvPr/>
        </p:nvSpPr>
        <p:spPr>
          <a:xfrm>
            <a:off x="5186677" y="1941457"/>
            <a:ext cx="991673" cy="99167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tx1"/>
                </a:solidFill>
              </a:rPr>
              <a:t>Código fuente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53" name="Rectángulo 52"/>
          <p:cNvSpPr/>
          <p:nvPr/>
        </p:nvSpPr>
        <p:spPr>
          <a:xfrm>
            <a:off x="2828239" y="3772070"/>
            <a:ext cx="873083" cy="5666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Código objeto</a:t>
            </a:r>
            <a:endParaRPr lang="es-MX" sz="1400" dirty="0"/>
          </a:p>
        </p:txBody>
      </p:sp>
      <p:sp>
        <p:nvSpPr>
          <p:cNvPr id="54" name="Rectángulo 53"/>
          <p:cNvSpPr/>
          <p:nvPr/>
        </p:nvSpPr>
        <p:spPr>
          <a:xfrm>
            <a:off x="4033216" y="3772070"/>
            <a:ext cx="873083" cy="5666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Código objeto</a:t>
            </a:r>
            <a:endParaRPr lang="es-MX" sz="1400" dirty="0"/>
          </a:p>
        </p:txBody>
      </p:sp>
      <p:sp>
        <p:nvSpPr>
          <p:cNvPr id="55" name="Rectángulo 54"/>
          <p:cNvSpPr/>
          <p:nvPr/>
        </p:nvSpPr>
        <p:spPr>
          <a:xfrm>
            <a:off x="5245971" y="3772070"/>
            <a:ext cx="873083" cy="5666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Código objeto</a:t>
            </a:r>
            <a:endParaRPr lang="es-MX" sz="1400" dirty="0"/>
          </a:p>
        </p:txBody>
      </p:sp>
      <p:sp>
        <p:nvSpPr>
          <p:cNvPr id="56" name="Elipse 55"/>
          <p:cNvSpPr/>
          <p:nvPr/>
        </p:nvSpPr>
        <p:spPr>
          <a:xfrm>
            <a:off x="3927505" y="4908662"/>
            <a:ext cx="1259172" cy="102850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err="1" smtClean="0">
                <a:solidFill>
                  <a:schemeClr val="tx1"/>
                </a:solidFill>
              </a:rPr>
              <a:t>Ligador</a:t>
            </a:r>
            <a:endParaRPr lang="es-MX" sz="1400" dirty="0">
              <a:solidFill>
                <a:schemeClr val="tx1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1512187" y="5146922"/>
            <a:ext cx="947676" cy="5666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Librerías</a:t>
            </a:r>
            <a:endParaRPr lang="es-MX" sz="1400" dirty="0"/>
          </a:p>
        </p:txBody>
      </p:sp>
      <p:sp>
        <p:nvSpPr>
          <p:cNvPr id="58" name="Rectángulo 57"/>
          <p:cNvSpPr/>
          <p:nvPr/>
        </p:nvSpPr>
        <p:spPr>
          <a:xfrm>
            <a:off x="6306080" y="5146922"/>
            <a:ext cx="1228058" cy="5666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Ejecutable</a:t>
            </a:r>
            <a:endParaRPr lang="es-MX" sz="1400" dirty="0"/>
          </a:p>
        </p:txBody>
      </p:sp>
      <p:cxnSp>
        <p:nvCxnSpPr>
          <p:cNvPr id="60" name="Conector angular 59"/>
          <p:cNvCxnSpPr>
            <a:stCxn id="53" idx="2"/>
            <a:endCxn id="56" idx="1"/>
          </p:cNvCxnSpPr>
          <p:nvPr/>
        </p:nvCxnSpPr>
        <p:spPr>
          <a:xfrm rot="16200000" flipH="1">
            <a:off x="3328073" y="4275448"/>
            <a:ext cx="720541" cy="84712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angular 61"/>
          <p:cNvCxnSpPr>
            <a:stCxn id="54" idx="2"/>
            <a:endCxn id="56" idx="0"/>
          </p:cNvCxnSpPr>
          <p:nvPr/>
        </p:nvCxnSpPr>
        <p:spPr>
          <a:xfrm rot="16200000" flipH="1">
            <a:off x="4228464" y="4580034"/>
            <a:ext cx="569921" cy="8733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r 63"/>
          <p:cNvCxnSpPr>
            <a:stCxn id="55" idx="2"/>
            <a:endCxn id="56" idx="7"/>
          </p:cNvCxnSpPr>
          <p:nvPr/>
        </p:nvCxnSpPr>
        <p:spPr>
          <a:xfrm rot="5400000">
            <a:off x="4982125" y="4358893"/>
            <a:ext cx="720541" cy="68023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de flecha 65"/>
          <p:cNvCxnSpPr>
            <a:stCxn id="57" idx="3"/>
            <a:endCxn id="56" idx="2"/>
          </p:cNvCxnSpPr>
          <p:nvPr/>
        </p:nvCxnSpPr>
        <p:spPr>
          <a:xfrm flipV="1">
            <a:off x="2459863" y="5422913"/>
            <a:ext cx="1467642" cy="73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/>
          <p:cNvCxnSpPr>
            <a:stCxn id="56" idx="6"/>
            <a:endCxn id="58" idx="1"/>
          </p:cNvCxnSpPr>
          <p:nvPr/>
        </p:nvCxnSpPr>
        <p:spPr>
          <a:xfrm>
            <a:off x="5186677" y="5422913"/>
            <a:ext cx="1119403" cy="73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de flecha 69"/>
          <p:cNvCxnSpPr>
            <a:stCxn id="49" idx="4"/>
            <a:endCxn id="53" idx="0"/>
          </p:cNvCxnSpPr>
          <p:nvPr/>
        </p:nvCxnSpPr>
        <p:spPr>
          <a:xfrm flipH="1">
            <a:off x="3264781" y="2933131"/>
            <a:ext cx="7779" cy="838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de flecha 71"/>
          <p:cNvCxnSpPr>
            <a:stCxn id="50" idx="4"/>
            <a:endCxn id="54" idx="0"/>
          </p:cNvCxnSpPr>
          <p:nvPr/>
        </p:nvCxnSpPr>
        <p:spPr>
          <a:xfrm flipH="1">
            <a:off x="4469758" y="2933130"/>
            <a:ext cx="7779" cy="8389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de flecha 73"/>
          <p:cNvCxnSpPr>
            <a:stCxn id="52" idx="4"/>
            <a:endCxn id="55" idx="0"/>
          </p:cNvCxnSpPr>
          <p:nvPr/>
        </p:nvCxnSpPr>
        <p:spPr>
          <a:xfrm flipH="1">
            <a:off x="5682513" y="2933130"/>
            <a:ext cx="1" cy="8389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729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Cargadores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1126897" y="1978991"/>
            <a:ext cx="3541693" cy="374775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Se dice que tal código es re localizable y un cargador resolverá todas las direcciones re localizables relativas a una dirección base o de inicio dada .El uso de un cargador hace más flexible el código ejecutable pero el proceso de carga con frecuencia ocurre en segundo plano o conjuntamente con el ligado. Rara vez un cargador es en realidad un programa por separado.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654603" y="3387144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8654603" y="3709116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/>
        </p:nvSpPr>
        <p:spPr>
          <a:xfrm>
            <a:off x="8654603" y="4031088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8654603" y="5138669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Conector recto 11"/>
          <p:cNvCxnSpPr>
            <a:stCxn id="7" idx="1"/>
            <a:endCxn id="9" idx="1"/>
          </p:cNvCxnSpPr>
          <p:nvPr/>
        </p:nvCxnSpPr>
        <p:spPr>
          <a:xfrm>
            <a:off x="8654603" y="4192074"/>
            <a:ext cx="0" cy="11075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stCxn id="7" idx="3"/>
            <a:endCxn id="9" idx="3"/>
          </p:cNvCxnSpPr>
          <p:nvPr/>
        </p:nvCxnSpPr>
        <p:spPr>
          <a:xfrm>
            <a:off x="10457645" y="4192074"/>
            <a:ext cx="0" cy="11075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8654603" y="3084493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/>
          <p:cNvSpPr/>
          <p:nvPr/>
        </p:nvSpPr>
        <p:spPr>
          <a:xfrm>
            <a:off x="8654603" y="2781842"/>
            <a:ext cx="1803042" cy="3219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16"/>
          <p:cNvSpPr/>
          <p:nvPr/>
        </p:nvSpPr>
        <p:spPr>
          <a:xfrm>
            <a:off x="8448542" y="1872434"/>
            <a:ext cx="2176530" cy="3219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Memoria principal</a:t>
            </a:r>
            <a:endParaRPr lang="es-MX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5640407" y="2472747"/>
            <a:ext cx="1700550" cy="63106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Cargador</a:t>
            </a:r>
          </a:p>
        </p:txBody>
      </p:sp>
      <p:cxnSp>
        <p:nvCxnSpPr>
          <p:cNvPr id="20" name="Conector recto de flecha 19"/>
          <p:cNvCxnSpPr>
            <a:stCxn id="18" idx="3"/>
          </p:cNvCxnSpPr>
          <p:nvPr/>
        </p:nvCxnSpPr>
        <p:spPr>
          <a:xfrm flipV="1">
            <a:off x="7340957" y="2781842"/>
            <a:ext cx="1326525" cy="6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pic>
        <p:nvPicPr>
          <p:cNvPr id="1026" name="Picture 2" descr="http://img.renovablesverdes.com/wp-content/uploads/2011/10/sistemas-operativ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557" y="3425780"/>
            <a:ext cx="4286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99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Preprocesadores</a:t>
            </a:r>
            <a:endParaRPr lang="es-MX" b="1" dirty="0"/>
          </a:p>
        </p:txBody>
      </p:sp>
      <p:sp>
        <p:nvSpPr>
          <p:cNvPr id="4" name="Rectángulo 3"/>
          <p:cNvSpPr/>
          <p:nvPr/>
        </p:nvSpPr>
        <p:spPr>
          <a:xfrm>
            <a:off x="3717699" y="4482678"/>
            <a:ext cx="5793884" cy="18896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 Es un programa separado que es invocado por el compilador antes de que comience la traducción real. Un preprocesador puede eliminar los comentarios incluir otros archivos y ejecutar situaciones de macro.</a:t>
            </a:r>
          </a:p>
        </p:txBody>
      </p:sp>
      <p:sp>
        <p:nvSpPr>
          <p:cNvPr id="3" name="Botón de acción: Documento 2">
            <a:hlinkClick r:id="" action="ppaction://noaction" highlightClick="1"/>
          </p:cNvPr>
          <p:cNvSpPr/>
          <p:nvPr/>
        </p:nvSpPr>
        <p:spPr>
          <a:xfrm>
            <a:off x="1338330" y="1611639"/>
            <a:ext cx="1674253" cy="1712891"/>
          </a:xfrm>
          <a:prstGeom prst="actionButtonDocumen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000" dirty="0" smtClean="0"/>
              <a:t>            </a:t>
            </a:r>
            <a:r>
              <a:rPr lang="es-MX" sz="1000" dirty="0" err="1" smtClean="0"/>
              <a:t>Codigo.c</a:t>
            </a:r>
            <a:endParaRPr lang="es-MX" sz="1000" dirty="0" smtClean="0"/>
          </a:p>
          <a:p>
            <a:r>
              <a:rPr lang="es-MX" sz="1000" dirty="0" smtClean="0"/>
              <a:t>            </a:t>
            </a:r>
          </a:p>
          <a:p>
            <a:r>
              <a:rPr lang="es-MX" sz="1000" dirty="0"/>
              <a:t> </a:t>
            </a:r>
            <a:r>
              <a:rPr lang="es-MX" sz="1000" dirty="0" smtClean="0"/>
              <a:t>          #</a:t>
            </a:r>
            <a:r>
              <a:rPr lang="es-MX" sz="1000" dirty="0" err="1" smtClean="0"/>
              <a:t>include</a:t>
            </a:r>
            <a:r>
              <a:rPr lang="es-MX" sz="1000" dirty="0" smtClean="0"/>
              <a:t> &lt;</a:t>
            </a:r>
            <a:r>
              <a:rPr lang="es-MX" sz="1000" dirty="0" err="1" smtClean="0"/>
              <a:t>uno.c</a:t>
            </a:r>
            <a:r>
              <a:rPr lang="es-MX" sz="1000" dirty="0" smtClean="0"/>
              <a:t>&gt;</a:t>
            </a:r>
          </a:p>
          <a:p>
            <a:r>
              <a:rPr lang="es-MX" sz="1000" dirty="0" smtClean="0"/>
              <a:t>           </a:t>
            </a:r>
            <a:r>
              <a:rPr lang="es-MX" sz="1000" dirty="0" err="1" smtClean="0"/>
              <a:t>int</a:t>
            </a:r>
            <a:r>
              <a:rPr lang="es-MX" sz="1000" dirty="0" smtClean="0"/>
              <a:t> </a:t>
            </a:r>
            <a:r>
              <a:rPr lang="es-MX" sz="1000" dirty="0" err="1" smtClean="0"/>
              <a:t>main</a:t>
            </a:r>
            <a:r>
              <a:rPr lang="es-MX" sz="1000" dirty="0" smtClean="0"/>
              <a:t>(){</a:t>
            </a:r>
          </a:p>
          <a:p>
            <a:r>
              <a:rPr lang="es-MX" sz="1000" dirty="0" smtClean="0"/>
              <a:t>               …</a:t>
            </a:r>
          </a:p>
          <a:p>
            <a:r>
              <a:rPr lang="es-MX" sz="1000" dirty="0" smtClean="0"/>
              <a:t>               </a:t>
            </a:r>
            <a:r>
              <a:rPr lang="es-MX" sz="1000" dirty="0" err="1" smtClean="0"/>
              <a:t>return</a:t>
            </a:r>
            <a:r>
              <a:rPr lang="es-MX" sz="1000" dirty="0" smtClean="0"/>
              <a:t> 1;</a:t>
            </a:r>
            <a:endParaRPr lang="es-MX" sz="1000" dirty="0"/>
          </a:p>
          <a:p>
            <a:r>
              <a:rPr lang="es-MX" sz="1000" dirty="0" smtClean="0"/>
              <a:t>             }</a:t>
            </a:r>
            <a:endParaRPr lang="es-MX" sz="1000" dirty="0"/>
          </a:p>
        </p:txBody>
      </p:sp>
      <p:sp>
        <p:nvSpPr>
          <p:cNvPr id="5" name="Botón de acción: Documento 4">
            <a:hlinkClick r:id="" action="ppaction://noaction" highlightClick="1"/>
          </p:cNvPr>
          <p:cNvSpPr/>
          <p:nvPr/>
        </p:nvSpPr>
        <p:spPr>
          <a:xfrm>
            <a:off x="1865290" y="3984461"/>
            <a:ext cx="1393064" cy="1173165"/>
          </a:xfrm>
          <a:prstGeom prst="actionButtonDocumen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000" dirty="0" smtClean="0"/>
              <a:t>            </a:t>
            </a:r>
            <a:r>
              <a:rPr lang="es-MX" sz="1000" dirty="0" err="1" smtClean="0"/>
              <a:t>Uno.c</a:t>
            </a:r>
            <a:endParaRPr lang="es-MX" sz="1000" dirty="0" smtClean="0"/>
          </a:p>
          <a:p>
            <a:r>
              <a:rPr lang="es-MX" sz="1000" dirty="0" smtClean="0"/>
              <a:t>            </a:t>
            </a:r>
          </a:p>
          <a:p>
            <a:r>
              <a:rPr lang="es-MX" sz="1000" dirty="0"/>
              <a:t> </a:t>
            </a:r>
            <a:r>
              <a:rPr lang="es-MX" sz="1000" dirty="0" smtClean="0"/>
              <a:t>           //</a:t>
            </a:r>
            <a:r>
              <a:rPr lang="es-MX" sz="1000" dirty="0" err="1" smtClean="0"/>
              <a:t>Codigo</a:t>
            </a:r>
            <a:endParaRPr lang="es-MX" sz="1000" dirty="0" smtClean="0"/>
          </a:p>
          <a:p>
            <a:r>
              <a:rPr lang="es-MX" sz="1000" dirty="0" smtClean="0"/>
              <a:t>            ….</a:t>
            </a:r>
            <a:endParaRPr lang="es-MX" sz="1000" dirty="0"/>
          </a:p>
        </p:txBody>
      </p:sp>
      <p:sp>
        <p:nvSpPr>
          <p:cNvPr id="6" name="Rectángulo redondeado 5"/>
          <p:cNvSpPr/>
          <p:nvPr/>
        </p:nvSpPr>
        <p:spPr>
          <a:xfrm>
            <a:off x="4275246" y="2495622"/>
            <a:ext cx="1700550" cy="63106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Preprocesador</a:t>
            </a:r>
          </a:p>
        </p:txBody>
      </p:sp>
      <p:sp>
        <p:nvSpPr>
          <p:cNvPr id="7" name="Botón de acción: Documento 6">
            <a:hlinkClick r:id="" action="ppaction://noaction" highlightClick="1"/>
          </p:cNvPr>
          <p:cNvSpPr/>
          <p:nvPr/>
        </p:nvSpPr>
        <p:spPr>
          <a:xfrm>
            <a:off x="7264217" y="1319772"/>
            <a:ext cx="2794183" cy="2296624"/>
          </a:xfrm>
          <a:prstGeom prst="actionButtonDocumen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1000" dirty="0" smtClean="0"/>
              <a:t>                          </a:t>
            </a:r>
            <a:r>
              <a:rPr lang="es-MX" sz="1000" dirty="0" err="1" smtClean="0"/>
              <a:t>Codigo.c</a:t>
            </a:r>
            <a:endParaRPr lang="es-MX" sz="1000" dirty="0" smtClean="0"/>
          </a:p>
          <a:p>
            <a:r>
              <a:rPr lang="es-MX" sz="1000" dirty="0" smtClean="0"/>
              <a:t>            	</a:t>
            </a:r>
          </a:p>
          <a:p>
            <a:r>
              <a:rPr lang="es-MX" sz="1000" dirty="0"/>
              <a:t> </a:t>
            </a:r>
            <a:r>
              <a:rPr lang="es-MX" sz="1000" dirty="0" smtClean="0"/>
              <a:t>                         //</a:t>
            </a:r>
            <a:r>
              <a:rPr lang="es-MX" sz="1000" dirty="0" err="1" smtClean="0"/>
              <a:t>Codigo</a:t>
            </a:r>
            <a:endParaRPr lang="es-MX" sz="1000" dirty="0" smtClean="0"/>
          </a:p>
          <a:p>
            <a:r>
              <a:rPr lang="es-MX" sz="1000" dirty="0" smtClean="0"/>
              <a:t>                          ….</a:t>
            </a:r>
          </a:p>
          <a:p>
            <a:r>
              <a:rPr lang="es-MX" sz="1000" dirty="0"/>
              <a:t> </a:t>
            </a:r>
            <a:r>
              <a:rPr lang="es-MX" sz="1000" dirty="0" smtClean="0"/>
              <a:t>                          #</a:t>
            </a:r>
            <a:r>
              <a:rPr lang="es-MX" sz="1000" dirty="0" err="1" smtClean="0"/>
              <a:t>include</a:t>
            </a:r>
            <a:r>
              <a:rPr lang="es-MX" sz="1000" dirty="0" smtClean="0"/>
              <a:t> &lt;</a:t>
            </a:r>
            <a:r>
              <a:rPr lang="es-MX" sz="1000" dirty="0" err="1" smtClean="0"/>
              <a:t>uno.c</a:t>
            </a:r>
            <a:r>
              <a:rPr lang="es-MX" sz="1000" dirty="0" smtClean="0"/>
              <a:t>&gt;</a:t>
            </a:r>
          </a:p>
          <a:p>
            <a:r>
              <a:rPr lang="es-MX" sz="1000" dirty="0" smtClean="0"/>
              <a:t>                           </a:t>
            </a:r>
            <a:r>
              <a:rPr lang="es-MX" sz="1000" dirty="0" err="1" smtClean="0"/>
              <a:t>int</a:t>
            </a:r>
            <a:r>
              <a:rPr lang="es-MX" sz="1000" dirty="0" smtClean="0"/>
              <a:t> </a:t>
            </a:r>
            <a:r>
              <a:rPr lang="es-MX" sz="1000" dirty="0" err="1" smtClean="0"/>
              <a:t>main</a:t>
            </a:r>
            <a:r>
              <a:rPr lang="es-MX" sz="1000" dirty="0" smtClean="0"/>
              <a:t>(){</a:t>
            </a:r>
          </a:p>
          <a:p>
            <a:r>
              <a:rPr lang="es-MX" sz="1000" dirty="0" smtClean="0"/>
              <a:t>               	…</a:t>
            </a:r>
          </a:p>
          <a:p>
            <a:r>
              <a:rPr lang="es-MX" sz="1000" dirty="0" smtClean="0"/>
              <a:t>               	</a:t>
            </a:r>
            <a:r>
              <a:rPr lang="es-MX" sz="1000" dirty="0" err="1" smtClean="0"/>
              <a:t>return</a:t>
            </a:r>
            <a:r>
              <a:rPr lang="es-MX" sz="1000" dirty="0" smtClean="0"/>
              <a:t> 1;</a:t>
            </a:r>
            <a:endParaRPr lang="es-MX" sz="1000" dirty="0"/>
          </a:p>
          <a:p>
            <a:r>
              <a:rPr lang="es-MX" sz="1000" dirty="0" smtClean="0"/>
              <a:t>                             }</a:t>
            </a:r>
            <a:endParaRPr lang="es-MX" sz="10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7811033" y="3939976"/>
            <a:ext cx="1700550" cy="63106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Compilador</a:t>
            </a:r>
          </a:p>
        </p:txBody>
      </p:sp>
      <p:cxnSp>
        <p:nvCxnSpPr>
          <p:cNvPr id="10" name="Conector recto de flecha 9"/>
          <p:cNvCxnSpPr>
            <a:endCxn id="6" idx="1"/>
          </p:cNvCxnSpPr>
          <p:nvPr/>
        </p:nvCxnSpPr>
        <p:spPr>
          <a:xfrm>
            <a:off x="2653048" y="2466760"/>
            <a:ext cx="1622198" cy="344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2884868" y="3126691"/>
            <a:ext cx="1390378" cy="1444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6" idx="3"/>
          </p:cNvCxnSpPr>
          <p:nvPr/>
        </p:nvCxnSpPr>
        <p:spPr>
          <a:xfrm flipV="1">
            <a:off x="5975796" y="2495622"/>
            <a:ext cx="2046667" cy="315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>
            <a:endCxn id="8" idx="0"/>
          </p:cNvCxnSpPr>
          <p:nvPr/>
        </p:nvCxnSpPr>
        <p:spPr>
          <a:xfrm>
            <a:off x="8661308" y="3324530"/>
            <a:ext cx="0" cy="61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407794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</TotalTime>
  <Words>1942</Words>
  <Application>Microsoft Office PowerPoint</Application>
  <PresentationFormat>Panorámica</PresentationFormat>
  <Paragraphs>469</Paragraphs>
  <Slides>39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8" baseType="lpstr">
      <vt:lpstr>Arial</vt:lpstr>
      <vt:lpstr>Calibri</vt:lpstr>
      <vt:lpstr>Cambria Math</vt:lpstr>
      <vt:lpstr>Century Gothic</vt:lpstr>
      <vt:lpstr>Lucida Console</vt:lpstr>
      <vt:lpstr>Monotype Sorts</vt:lpstr>
      <vt:lpstr>Times New Roman</vt:lpstr>
      <vt:lpstr>Wingdings 3</vt:lpstr>
      <vt:lpstr>Espiral</vt:lpstr>
      <vt:lpstr>Presentación de PowerPoint</vt:lpstr>
      <vt:lpstr>Fases de la metodología de compilación para la creación de lenguajes </vt:lpstr>
      <vt:lpstr>Fundamentos</vt:lpstr>
      <vt:lpstr>Objetivo</vt:lpstr>
      <vt:lpstr>Intérpretes</vt:lpstr>
      <vt:lpstr>Ensambladores</vt:lpstr>
      <vt:lpstr>Ligadores</vt:lpstr>
      <vt:lpstr>Cargadores</vt:lpstr>
      <vt:lpstr>Preprocesadores</vt:lpstr>
      <vt:lpstr>Editores</vt:lpstr>
      <vt:lpstr>Depuradores</vt:lpstr>
      <vt:lpstr>Perfiladores</vt:lpstr>
      <vt:lpstr>El Proceso de Compilación</vt:lpstr>
      <vt:lpstr>Compilación</vt:lpstr>
      <vt:lpstr>Análisis (Etapa Inicial): </vt:lpstr>
      <vt:lpstr>Síntesis (Etapa Final):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Agrupamiento de Fases en Pasadas</vt:lpstr>
      <vt:lpstr>Token</vt:lpstr>
      <vt:lpstr>Presentación de PowerPoint</vt:lpstr>
      <vt:lpstr>Presentación de PowerPoint</vt:lpstr>
      <vt:lpstr>Presentación de PowerPoint</vt:lpstr>
      <vt:lpstr>Lexema</vt:lpstr>
      <vt:lpstr>Patrón</vt:lpstr>
      <vt:lpstr>Presentación de PowerPoint</vt:lpstr>
      <vt:lpstr>Ejemplo</vt:lpstr>
      <vt:lpstr>Tabla de símbolos</vt:lpstr>
      <vt:lpstr>Presentación de PowerPoint</vt:lpstr>
      <vt:lpstr>Presentación de PowerPoint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Fases de la metodología de compilación para la creación de lenguajes</dc:title>
  <dc:creator>M.  en C.C. Ma Dolores Arévalo Zenteno</dc:creator>
  <cp:lastModifiedBy>DELL</cp:lastModifiedBy>
  <cp:revision>11</cp:revision>
  <dcterms:created xsi:type="dcterms:W3CDTF">2015-10-02T04:05:46Z</dcterms:created>
  <dcterms:modified xsi:type="dcterms:W3CDTF">2015-10-03T03:42:46Z</dcterms:modified>
</cp:coreProperties>
</file>