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95" r:id="rId3"/>
    <p:sldId id="296" r:id="rId4"/>
    <p:sldId id="297" r:id="rId5"/>
    <p:sldId id="257" r:id="rId6"/>
    <p:sldId id="290" r:id="rId7"/>
    <p:sldId id="258" r:id="rId8"/>
    <p:sldId id="259" r:id="rId9"/>
    <p:sldId id="265" r:id="rId10"/>
    <p:sldId id="261" r:id="rId11"/>
    <p:sldId id="262" r:id="rId12"/>
    <p:sldId id="263" r:id="rId13"/>
    <p:sldId id="264" r:id="rId14"/>
    <p:sldId id="266" r:id="rId15"/>
    <p:sldId id="267" r:id="rId16"/>
    <p:sldId id="268" r:id="rId17"/>
    <p:sldId id="269" r:id="rId18"/>
    <p:sldId id="273" r:id="rId19"/>
    <p:sldId id="274" r:id="rId20"/>
    <p:sldId id="275" r:id="rId21"/>
    <p:sldId id="292" r:id="rId22"/>
    <p:sldId id="287" r:id="rId23"/>
    <p:sldId id="288" r:id="rId24"/>
    <p:sldId id="270" r:id="rId25"/>
    <p:sldId id="271" r:id="rId26"/>
    <p:sldId id="272" r:id="rId27"/>
    <p:sldId id="276" r:id="rId28"/>
    <p:sldId id="289" r:id="rId29"/>
    <p:sldId id="277" r:id="rId30"/>
    <p:sldId id="280" r:id="rId31"/>
    <p:sldId id="278" r:id="rId32"/>
    <p:sldId id="279" r:id="rId33"/>
    <p:sldId id="281" r:id="rId34"/>
    <p:sldId id="286" r:id="rId35"/>
    <p:sldId id="282" r:id="rId36"/>
    <p:sldId id="283" r:id="rId37"/>
    <p:sldId id="284" r:id="rId38"/>
    <p:sldId id="285" r:id="rId39"/>
    <p:sldId id="293" r:id="rId40"/>
    <p:sldId id="291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38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F43553B-5483-46E9-968D-B9CF3C4A68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B018FD8-32E1-4A76-A13D-58D88F47DAAD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2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2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323528" y="260649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UNIVERSIDAD AUTÓNOMA DEL ESTADO DE MÉXICO </a:t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/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FACULTAD DE QUÍMICA</a:t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/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P.E.L: INGENIERO QUÍMICO</a:t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/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U.A: ÁLGEBRA</a:t>
            </a:r>
            <a:r>
              <a:rPr kumimoji="0" lang="es-MX" sz="22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LINEAL</a:t>
            </a:r>
            <a:endParaRPr kumimoji="0" lang="es-MX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Tx/>
              <a:buFont typeface="Arial" pitchFamily="34" charset="0"/>
              <a:buNone/>
              <a:tabLst/>
              <a:defRPr/>
            </a:pPr>
            <a:endParaRPr kumimoji="0" lang="es-MX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4500" y="3140968"/>
            <a:ext cx="784887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/>
              <a:t>Unidad </a:t>
            </a:r>
            <a:r>
              <a:rPr lang="es-MX" sz="2400" b="1" u="sng" dirty="0" smtClean="0"/>
              <a:t>I</a:t>
            </a:r>
          </a:p>
          <a:p>
            <a:pPr algn="ctr"/>
            <a:r>
              <a:rPr lang="es-MX" sz="2400" dirty="0" smtClean="0"/>
              <a:t>Vectores</a:t>
            </a:r>
            <a:endParaRPr lang="es-MX" sz="2400" b="1" u="sng" dirty="0"/>
          </a:p>
          <a:p>
            <a:pPr algn="ct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endParaRPr lang="es-MX" altLang="es-MX" i="1" dirty="0"/>
          </a:p>
          <a:p>
            <a:pPr algn="ct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s-MX" altLang="es-MX" i="1" dirty="0"/>
              <a:t>Material didáctico</a:t>
            </a:r>
          </a:p>
          <a:p>
            <a:pPr algn="ct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s-MX" altLang="es-MX" i="1" dirty="0"/>
              <a:t>Modalidad: Solo visión </a:t>
            </a:r>
            <a:r>
              <a:rPr lang="es-MX" altLang="es-MX" i="1" dirty="0" err="1"/>
              <a:t>proyectable</a:t>
            </a:r>
            <a:r>
              <a:rPr lang="es-MX" altLang="es-MX" i="1" dirty="0"/>
              <a:t> (diapositivas)</a:t>
            </a:r>
          </a:p>
          <a:p>
            <a:pPr algn="ctr"/>
            <a:endParaRPr lang="es-MX" b="1" u="sng" dirty="0"/>
          </a:p>
          <a:p>
            <a:pPr algn="ctr"/>
            <a:endParaRPr lang="es-MX" sz="2000" b="1" u="sng" dirty="0"/>
          </a:p>
          <a:p>
            <a:pPr algn="ctr"/>
            <a:r>
              <a:rPr lang="es-MX" dirty="0"/>
              <a:t>            </a:t>
            </a:r>
            <a:r>
              <a:rPr lang="es-MX" altLang="es-MX" dirty="0"/>
              <a:t>Responsable de la Elaboración:</a:t>
            </a:r>
          </a:p>
          <a:p>
            <a:pPr algn="ctr"/>
            <a:r>
              <a:rPr lang="es-MX" dirty="0"/>
              <a:t>            </a:t>
            </a:r>
            <a:r>
              <a:rPr lang="es-MX" dirty="0" smtClean="0"/>
              <a:t>M en C José Francisco Barrera Pichardo</a:t>
            </a:r>
            <a:endParaRPr lang="es-MX" sz="2000" dirty="0"/>
          </a:p>
          <a:p>
            <a:pPr algn="ctr"/>
            <a:endParaRPr lang="es-MX" sz="2000" dirty="0"/>
          </a:p>
          <a:p>
            <a:pPr algn="ctr"/>
            <a:r>
              <a:rPr lang="es-MX" sz="2000" dirty="0"/>
              <a:t> Septiembre de </a:t>
            </a:r>
            <a:r>
              <a:rPr lang="es-MX" sz="2000" dirty="0" smtClean="0"/>
              <a:t>2015</a:t>
            </a:r>
            <a:endParaRPr lang="es-MX" sz="20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768" y="1122465"/>
            <a:ext cx="2046132" cy="180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53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675467"/>
            <a:ext cx="8136903" cy="3450696"/>
          </a:xfrm>
        </p:spPr>
        <p:txBody>
          <a:bodyPr>
            <a:normAutofit/>
          </a:bodyPr>
          <a:lstStyle/>
          <a:p>
            <a:pPr algn="just"/>
            <a:r>
              <a:rPr lang="es-MX" sz="2300" dirty="0" smtClean="0">
                <a:solidFill>
                  <a:schemeClr val="tx1"/>
                </a:solidFill>
              </a:rPr>
              <a:t>Definición algebraica de un vector: </a:t>
            </a:r>
          </a:p>
          <a:p>
            <a:pPr algn="just"/>
            <a:endParaRPr lang="es-MX" sz="23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Un vector “</a:t>
            </a:r>
            <a:r>
              <a:rPr lang="es-MX" sz="2300" b="1" i="1" dirty="0" smtClean="0">
                <a:solidFill>
                  <a:schemeClr val="tx1"/>
                </a:solidFill>
              </a:rPr>
              <a:t>V” </a:t>
            </a:r>
            <a:r>
              <a:rPr lang="es-MX" sz="2300" dirty="0" smtClean="0">
                <a:solidFill>
                  <a:schemeClr val="tx1"/>
                </a:solidFill>
              </a:rPr>
              <a:t>en el plano coordenado, es un par ordenado de números reales      (a, b). </a:t>
            </a:r>
          </a:p>
          <a:p>
            <a:pPr marL="0" indent="0" algn="just"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Los números </a:t>
            </a:r>
            <a:r>
              <a:rPr lang="es-MX" sz="2300" b="1" i="1" dirty="0" smtClean="0">
                <a:solidFill>
                  <a:schemeClr val="tx1"/>
                </a:solidFill>
              </a:rPr>
              <a:t>a</a:t>
            </a:r>
            <a:r>
              <a:rPr lang="es-MX" sz="2300" dirty="0" smtClean="0">
                <a:solidFill>
                  <a:schemeClr val="tx1"/>
                </a:solidFill>
              </a:rPr>
              <a:t> y </a:t>
            </a:r>
            <a:r>
              <a:rPr lang="es-MX" sz="2300" b="1" i="1" dirty="0" smtClean="0">
                <a:solidFill>
                  <a:schemeClr val="tx1"/>
                </a:solidFill>
              </a:rPr>
              <a:t>b</a:t>
            </a:r>
            <a:r>
              <a:rPr lang="es-MX" sz="2300" dirty="0" smtClean="0">
                <a:solidFill>
                  <a:schemeClr val="tx1"/>
                </a:solidFill>
              </a:rPr>
              <a:t> se llaman elementos o componentes del vector “</a:t>
            </a:r>
            <a:r>
              <a:rPr lang="es-MX" sz="2300" b="1" i="1" dirty="0" smtClean="0">
                <a:solidFill>
                  <a:schemeClr val="tx1"/>
                </a:solidFill>
              </a:rPr>
              <a:t>V”.</a:t>
            </a:r>
            <a:endParaRPr lang="es-MX" sz="23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UN VECTOR?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6625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467545" y="2675467"/>
                <a:ext cx="8280920" cy="34506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Definición a partir de matrices: </a:t>
                </a:r>
              </a:p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Un vector es una matriz que tiene todos sus elementos cero a partir de la segunda columna inclusive en adelante. Así pues, una matriz </a:t>
                </a:r>
                <a:r>
                  <a:rPr lang="es-MX" i="1" dirty="0" smtClean="0">
                    <a:solidFill>
                      <a:schemeClr val="tx1"/>
                    </a:solidFill>
                  </a:rPr>
                  <a:t>V 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de orden </a:t>
                </a:r>
                <a:r>
                  <a:rPr lang="es-MX" i="1" dirty="0" smtClean="0">
                    <a:solidFill>
                      <a:schemeClr val="tx1"/>
                    </a:solidFill>
                  </a:rPr>
                  <a:t>n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 es un vector si en ella se cumple que </a:t>
                </a:r>
              </a:p>
              <a:p>
                <a:pPr marL="0" indent="0" algn="just">
                  <a:buNone/>
                </a:pPr>
                <a:r>
                  <a:rPr lang="es-MX" b="0" dirty="0" smtClean="0">
                    <a:solidFill>
                      <a:schemeClr val="tx1"/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,2 </m:t>
                        </m:r>
                      </m:sub>
                    </m:sSub>
                  </m:oMath>
                </a14:m>
                <a:r>
                  <a:rPr lang="es-MX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=[</m:t>
                        </m:r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s-MX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s-MX" dirty="0" smtClean="0">
                    <a:solidFill>
                      <a:schemeClr val="tx1"/>
                    </a:solidFill>
                  </a:rPr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s-MX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s-MX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1,0.0</m:t>
                            </m:r>
                          </m:e>
                          <m:e>
                            <m:r>
                              <a:rPr lang="es-MX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2,0,0</m:t>
                            </m:r>
                          </m:e>
                          <m:e>
                            <m:r>
                              <a:rPr lang="es-MX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2,0,0</m:t>
                            </m:r>
                          </m:e>
                        </m:eqArr>
                      </m:e>
                    </m:d>
                  </m:oMath>
                </a14:m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5" y="2675467"/>
                <a:ext cx="8280920" cy="3450696"/>
              </a:xfrm>
              <a:blipFill rotWithShape="1">
                <a:blip r:embed="rId2"/>
                <a:stretch>
                  <a:fillRect l="-1178" t="-1413" r="-110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UN VECTOR?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78000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427984" y="2752745"/>
            <a:ext cx="4464496" cy="261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IMÁGENES DE VECTORES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1" t="45365" r="32292" b="22889"/>
          <a:stretch/>
        </p:blipFill>
        <p:spPr bwMode="auto">
          <a:xfrm>
            <a:off x="539552" y="2882195"/>
            <a:ext cx="3384376" cy="233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518574" y="5723964"/>
            <a:ext cx="1397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Vector en 2D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055078" y="5723964"/>
            <a:ext cx="1397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Vector en 3D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689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3068960"/>
            <a:ext cx="7408333" cy="3450696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Un vector es representado mediante una flecha o un segmento de recta dirigido.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La longitud de la flecha representa la </a:t>
            </a:r>
            <a:r>
              <a:rPr lang="es-MX" b="1" dirty="0" smtClean="0">
                <a:solidFill>
                  <a:schemeClr val="tx1"/>
                </a:solidFill>
              </a:rPr>
              <a:t>magnitud</a:t>
            </a:r>
            <a:r>
              <a:rPr lang="es-MX" dirty="0" smtClean="0">
                <a:solidFill>
                  <a:schemeClr val="tx1"/>
                </a:solidFill>
              </a:rPr>
              <a:t> del vector y flecha apunta en la </a:t>
            </a:r>
            <a:r>
              <a:rPr lang="es-MX" b="1" dirty="0" smtClean="0">
                <a:solidFill>
                  <a:schemeClr val="tx1"/>
                </a:solidFill>
              </a:rPr>
              <a:t>dirección</a:t>
            </a:r>
            <a:r>
              <a:rPr lang="es-MX" dirty="0" smtClean="0">
                <a:solidFill>
                  <a:schemeClr val="tx1"/>
                </a:solidFill>
              </a:rPr>
              <a:t> del vector.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REPRESENTACIÓN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2380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REPRESENTACIÓN</a:t>
            </a:r>
            <a:endParaRPr lang="es-MX" dirty="0"/>
          </a:p>
        </p:txBody>
      </p:sp>
      <p:pic>
        <p:nvPicPr>
          <p:cNvPr id="4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80" y="2492896"/>
            <a:ext cx="7846251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3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675467"/>
            <a:ext cx="8496944" cy="3450696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Si se coloca el punto inicial de un vector </a:t>
            </a:r>
            <a:r>
              <a:rPr lang="es-MX" b="1" dirty="0" smtClean="0">
                <a:solidFill>
                  <a:schemeClr val="tx1"/>
                </a:solidFill>
              </a:rPr>
              <a:t>a </a:t>
            </a:r>
            <a:r>
              <a:rPr lang="es-MX" dirty="0" smtClean="0">
                <a:solidFill>
                  <a:schemeClr val="tx1"/>
                </a:solidFill>
              </a:rPr>
              <a:t>en el origen de un sistema de coordenadas rectangulares, entonces el punto terminal de </a:t>
            </a:r>
            <a:r>
              <a:rPr lang="es-MX" b="1" dirty="0" smtClean="0">
                <a:solidFill>
                  <a:schemeClr val="tx1"/>
                </a:solidFill>
              </a:rPr>
              <a:t>a </a:t>
            </a:r>
            <a:r>
              <a:rPr lang="es-MX" dirty="0" smtClean="0">
                <a:solidFill>
                  <a:schemeClr val="tx1"/>
                </a:solidFill>
              </a:rPr>
              <a:t>tiene coordenadas (a₁, a₂) o (a₁, a₂, a₃), lo cuál depende de si el sistema de coordenadas es de dos o tres dimensiones. Éstas coordenadas se llaman </a:t>
            </a:r>
            <a:r>
              <a:rPr lang="es-MX" b="1" dirty="0" smtClean="0">
                <a:solidFill>
                  <a:schemeClr val="tx1"/>
                </a:solidFill>
              </a:rPr>
              <a:t>componentes </a:t>
            </a:r>
            <a:r>
              <a:rPr lang="es-MX" dirty="0" smtClean="0">
                <a:solidFill>
                  <a:schemeClr val="tx1"/>
                </a:solidFill>
              </a:rPr>
              <a:t>de</a:t>
            </a:r>
            <a:r>
              <a:rPr lang="es-MX" b="1" dirty="0" smtClean="0">
                <a:solidFill>
                  <a:schemeClr val="tx1"/>
                </a:solidFill>
              </a:rPr>
              <a:t> a </a:t>
            </a:r>
            <a:r>
              <a:rPr lang="es-MX" dirty="0" smtClean="0">
                <a:solidFill>
                  <a:schemeClr val="tx1"/>
                </a:solidFill>
              </a:rPr>
              <a:t>y se escriben: </a:t>
            </a:r>
          </a:p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          </a:t>
            </a:r>
            <a:r>
              <a:rPr lang="es-MX" b="1" dirty="0" smtClean="0">
                <a:solidFill>
                  <a:schemeClr val="tx1"/>
                </a:solidFill>
              </a:rPr>
              <a:t>a</a:t>
            </a:r>
            <a:r>
              <a:rPr lang="es-MX" dirty="0" smtClean="0">
                <a:solidFill>
                  <a:schemeClr val="tx1"/>
                </a:solidFill>
              </a:rPr>
              <a:t>= &lt;a₁, a₂&gt;     o       </a:t>
            </a:r>
            <a:r>
              <a:rPr lang="es-MX" b="1" dirty="0" smtClean="0">
                <a:solidFill>
                  <a:schemeClr val="tx1"/>
                </a:solidFill>
              </a:rPr>
              <a:t>a</a:t>
            </a:r>
            <a:r>
              <a:rPr lang="es-MX" dirty="0" smtClean="0">
                <a:solidFill>
                  <a:schemeClr val="tx1"/>
                </a:solidFill>
              </a:rPr>
              <a:t>=&lt;a₁, a₂, a₃&gt;</a:t>
            </a:r>
            <a:endParaRPr lang="es-MX" b="1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COMPONENTES DE UN VECTOR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634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872067" y="2930632"/>
                <a:ext cx="7408333" cy="345069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La longitud o </a:t>
                </a:r>
                <a:r>
                  <a:rPr lang="es-MX" b="1" dirty="0">
                    <a:solidFill>
                      <a:schemeClr val="tx1"/>
                    </a:solidFill>
                  </a:rPr>
                  <a:t>magnitud</a:t>
                </a:r>
                <a:r>
                  <a:rPr lang="es-MX" dirty="0">
                    <a:solidFill>
                      <a:schemeClr val="tx1"/>
                    </a:solidFill>
                  </a:rPr>
                  <a:t> de un vector </a:t>
                </a:r>
                <a:r>
                  <a:rPr lang="el-GR" b="1" dirty="0">
                    <a:solidFill>
                      <a:schemeClr val="tx1"/>
                    </a:solidFill>
                  </a:rPr>
                  <a:t>μ</a:t>
                </a:r>
                <a:r>
                  <a:rPr lang="es-MX" dirty="0">
                    <a:solidFill>
                      <a:schemeClr val="tx1"/>
                    </a:solidFill>
                  </a:rPr>
                  <a:t> se denota por el símbolo </a:t>
                </a:r>
                <a:r>
                  <a:rPr lang="es-MX" b="1" dirty="0">
                    <a:solidFill>
                      <a:schemeClr val="tx1"/>
                    </a:solidFill>
                  </a:rPr>
                  <a:t>|</a:t>
                </a:r>
                <a:r>
                  <a:rPr lang="el-GR" b="1" dirty="0">
                    <a:solidFill>
                      <a:schemeClr val="tx1"/>
                    </a:solidFill>
                  </a:rPr>
                  <a:t>μ</a:t>
                </a:r>
                <a:r>
                  <a:rPr lang="es-MX" b="1" dirty="0">
                    <a:solidFill>
                      <a:schemeClr val="tx1"/>
                    </a:solidFill>
                  </a:rPr>
                  <a:t>|  </a:t>
                </a:r>
                <a:r>
                  <a:rPr lang="es-MX" dirty="0">
                    <a:solidFill>
                      <a:schemeClr val="tx1"/>
                    </a:solidFill>
                  </a:rPr>
                  <a:t>o  </a:t>
                </a:r>
                <a:r>
                  <a:rPr lang="es-MX" b="1" dirty="0">
                    <a:solidFill>
                      <a:schemeClr val="tx1"/>
                    </a:solidFill>
                  </a:rPr>
                  <a:t>||</a:t>
                </a:r>
                <a:r>
                  <a:rPr lang="el-GR" b="1" dirty="0">
                    <a:solidFill>
                      <a:schemeClr val="tx1"/>
                    </a:solidFill>
                  </a:rPr>
                  <a:t>μ</a:t>
                </a:r>
                <a:r>
                  <a:rPr lang="es-MX" b="1" dirty="0">
                    <a:solidFill>
                      <a:schemeClr val="tx1"/>
                    </a:solidFill>
                  </a:rPr>
                  <a:t>|| </a:t>
                </a:r>
                <a:r>
                  <a:rPr lang="es-MX" dirty="0">
                    <a:solidFill>
                      <a:schemeClr val="tx1"/>
                    </a:solidFill>
                  </a:rPr>
                  <a:t>y se calcula:</a:t>
                </a:r>
              </a:p>
              <a:p>
                <a:pPr marL="0" indent="0">
                  <a:buNone/>
                </a:pPr>
                <a:r>
                  <a:rPr lang="es-MX" dirty="0">
                    <a:solidFill>
                      <a:schemeClr val="tx1"/>
                    </a:solidFill>
                  </a:rPr>
                  <a:t>Para un vector bidimensional  </a:t>
                </a:r>
                <a:r>
                  <a:rPr lang="el-GR" b="1" dirty="0">
                    <a:solidFill>
                      <a:schemeClr val="tx1"/>
                    </a:solidFill>
                  </a:rPr>
                  <a:t>μ</a:t>
                </a:r>
                <a:r>
                  <a:rPr lang="es-MX" b="1" dirty="0">
                    <a:solidFill>
                      <a:schemeClr val="tx1"/>
                    </a:solidFill>
                  </a:rPr>
                  <a:t>=&lt;a, b&gt;</a:t>
                </a:r>
              </a:p>
              <a:p>
                <a:pPr marL="0" indent="0">
                  <a:buNone/>
                </a:pPr>
                <a:r>
                  <a:rPr lang="es-MX" b="1" dirty="0">
                    <a:solidFill>
                      <a:schemeClr val="tx1"/>
                    </a:solidFill>
                  </a:rPr>
                  <a:t>   </a:t>
                </a:r>
              </a:p>
              <a:p>
                <a:pPr marL="0" indent="0" algn="ctr">
                  <a:buNone/>
                </a:pPr>
                <a:r>
                  <a:rPr lang="es-MX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</m:d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s-MX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s-MX" b="1" dirty="0">
                    <a:solidFill>
                      <a:schemeClr val="tx1"/>
                    </a:solidFill>
                  </a:rPr>
                  <a:t>                         </a:t>
                </a:r>
              </a:p>
              <a:p>
                <a:pPr marL="0" indent="0" algn="ctr">
                  <a:buNone/>
                </a:pPr>
                <a:r>
                  <a:rPr lang="es-MX" b="1" dirty="0">
                    <a:solidFill>
                      <a:schemeClr val="tx1"/>
                    </a:solidFill>
                  </a:rPr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</m:d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MX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s-MX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 +  </m:t>
                        </m:r>
                        <m:sSup>
                          <m:sSupPr>
                            <m:ctrlP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MX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s-MX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s-MX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s-MX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2067" y="2930632"/>
                <a:ext cx="7408333" cy="3450696"/>
              </a:xfrm>
              <a:blipFill rotWithShape="1">
                <a:blip r:embed="rId2"/>
                <a:stretch>
                  <a:fillRect l="-1235" t="-2473" r="-24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MAGNITUD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4792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s-MX" cap="none" dirty="0" smtClean="0">
                    <a:solidFill>
                      <a:schemeClr val="tx1"/>
                    </a:solidFill>
                  </a:rPr>
                  <a:t>Para un vector tridimensional   </a:t>
                </a:r>
                <a:r>
                  <a:rPr lang="el-GR" b="1" cap="none" dirty="0">
                    <a:solidFill>
                      <a:schemeClr val="tx1"/>
                    </a:solidFill>
                  </a:rPr>
                  <a:t>μ</a:t>
                </a:r>
                <a:r>
                  <a:rPr lang="es-MX" b="1" cap="none" dirty="0">
                    <a:solidFill>
                      <a:schemeClr val="tx1"/>
                    </a:solidFill>
                  </a:rPr>
                  <a:t>=&lt;a, b, c</a:t>
                </a:r>
                <a:r>
                  <a:rPr lang="es-MX" b="1" cap="none" dirty="0" smtClean="0">
                    <a:solidFill>
                      <a:schemeClr val="tx1"/>
                    </a:solidFill>
                  </a:rPr>
                  <a:t>&gt;</a:t>
                </a:r>
              </a:p>
              <a:p>
                <a:r>
                  <a:rPr lang="es-MX" cap="none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b="1" cap="none" dirty="0">
                    <a:solidFill>
                      <a:schemeClr val="tx1"/>
                    </a:solidFill>
                  </a:rPr>
                  <a:t>|</a:t>
                </a:r>
                <a:r>
                  <a:rPr lang="el-GR" b="1" cap="none" dirty="0">
                    <a:solidFill>
                      <a:schemeClr val="tx1"/>
                    </a:solidFill>
                  </a:rPr>
                  <a:t>μ</a:t>
                </a:r>
                <a:r>
                  <a:rPr lang="es-MX" b="1" cap="none" dirty="0">
                    <a:solidFill>
                      <a:schemeClr val="tx1"/>
                    </a:solidFill>
                  </a:rPr>
                  <a:t>| </a:t>
                </a:r>
                <a:r>
                  <a:rPr lang="es-MX" cap="none" dirty="0">
                    <a:solidFill>
                      <a:schemeClr val="tx1"/>
                    </a:solidFill>
                  </a:rPr>
                  <a:t>=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s-MX" i="1" cap="none" dirty="0">
                  <a:solidFill>
                    <a:schemeClr val="tx1"/>
                  </a:solidFill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s-MX" cap="none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s-MX" cap="none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𝒻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𝒾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  <m:t>+ </m:t>
                        </m:r>
                        <m:sSup>
                          <m:sSupPr>
                            <m:ctrlP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𝒻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𝑦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𝒾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  <m:t>+ </m:t>
                        </m:r>
                        <m:sSup>
                          <m:sSupPr>
                            <m:ctrlP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𝑧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𝒻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𝑧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𝒾</m:t>
                            </m:r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s-MX" i="1" cap="none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s-MX" i="1" cap="none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MAGNITUD</a:t>
            </a:r>
            <a:endParaRPr lang="es-MX" dirty="0"/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1" t="8493" r="391" b="5892"/>
          <a:stretch/>
        </p:blipFill>
        <p:spPr>
          <a:xfrm>
            <a:off x="3131840" y="3861048"/>
            <a:ext cx="3520151" cy="259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3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19461"/>
            <a:ext cx="3610744" cy="3445843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La dirección esta dada en sentido del ángulo formado por el vector, y se define como el ángulo 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r>
              <a:rPr lang="es-MX" dirty="0" smtClean="0">
                <a:solidFill>
                  <a:schemeClr val="tx1"/>
                </a:solidFill>
              </a:rPr>
              <a:t> medido en radianes que forma el vector con el lado positivo del eje x.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DIRECCIÓN 2D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8188" y="2659510"/>
            <a:ext cx="3780236" cy="393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209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2824336"/>
                <a:ext cx="7931224" cy="290892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s-MX" sz="2800" dirty="0" smtClean="0">
                    <a:solidFill>
                      <a:schemeClr val="tx1"/>
                    </a:solidFill>
                  </a:rPr>
                  <a:t>Los ángulos directores de un vector 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 diferente de 0 son los ángulos </a:t>
                </a:r>
                <a14:m>
                  <m:oMath xmlns:m="http://schemas.openxmlformats.org/officeDocument/2006/math">
                    <m:r>
                      <a:rPr lang="es-MX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s-MX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en</m:t>
                    </m:r>
                    <m:r>
                      <a:rPr lang="es-MX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el</m:t>
                    </m:r>
                    <m:r>
                      <a:rPr lang="es-MX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intervalo</m:t>
                    </m:r>
                    <m:r>
                      <a:rPr lang="es-MX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s-MX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</m:t>
                        </m:r>
                        <m:r>
                          <a:rPr lang="es-MX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d>
                  </m:oMath>
                </a14:m>
                <a:r>
                  <a:rPr lang="es-MX" sz="2800" dirty="0" smtClean="0">
                    <a:solidFill>
                      <a:schemeClr val="tx1"/>
                    </a:solidFill>
                  </a:rPr>
                  <a:t> que 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forma con los ejes positivos 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x,y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y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 z.</a:t>
                </a:r>
              </a:p>
              <a:p>
                <a:pPr marL="0" indent="0" algn="just">
                  <a:buNone/>
                </a:pPr>
                <a:r>
                  <a:rPr lang="es-MX" sz="2800" dirty="0" smtClean="0">
                    <a:solidFill>
                      <a:schemeClr val="tx1"/>
                    </a:solidFill>
                  </a:rPr>
                  <a:t>Los cosenos de estos ángulos directores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s-MX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sz="2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s-MX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s-MX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func>
                          <m:funcPr>
                            <m:ctrlPr>
                              <a:rPr lang="es-MX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s-MX" sz="2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s-MX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s-MX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func>
                              <m:funcPr>
                                <m:ctrlPr>
                                  <a:rPr lang="es-MX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s-MX" sz="2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s-MX" sz="2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s-MX" sz="2800" dirty="0" smtClean="0">
                    <a:solidFill>
                      <a:schemeClr val="tx1"/>
                    </a:solidFill>
                  </a:rPr>
                  <a:t> se llaman cosenos directores de un vector 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es-MX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2824336"/>
                <a:ext cx="7931224" cy="2908920"/>
              </a:xfrm>
              <a:blipFill rotWithShape="1">
                <a:blip r:embed="rId2"/>
                <a:stretch>
                  <a:fillRect l="-1537" t="-1887" r="-1614" b="-21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DIRECCIÓN 3D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4478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70586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300" dirty="0">
                <a:solidFill>
                  <a:schemeClr val="tx1"/>
                </a:solidFill>
                <a:latin typeface="Candara" pitchFamily="34" charset="0"/>
              </a:rPr>
              <a:t>Comprender elementos de álgebra lineal y de álgebra superior para describir modelos matemáticos, que permitan interpretar y resolver, en forma analítica, problemas algebraicos o resolverlos en forma gráfica usando las TIC y software especializado, para el entendimiento posterior de modelos de ciencias, entre otros; caracterizando el trabajo en equipo bajo un marco de identidad profesional, propiciando la equidad de género, y buenas prácticas en el desarrollo de proyectos y en la solución de problemas.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UA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5518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DIRECCIÓN 3D</a:t>
            </a:r>
            <a:endParaRPr lang="es-MX" dirty="0"/>
          </a:p>
        </p:txBody>
      </p:sp>
      <p:grpSp>
        <p:nvGrpSpPr>
          <p:cNvPr id="5" name="4 Grupo"/>
          <p:cNvGrpSpPr/>
          <p:nvPr/>
        </p:nvGrpSpPr>
        <p:grpSpPr>
          <a:xfrm>
            <a:off x="1532823" y="2276872"/>
            <a:ext cx="6135521" cy="4176464"/>
            <a:chOff x="6784383" y="2060543"/>
            <a:chExt cx="4424999" cy="3642253"/>
          </a:xfrm>
        </p:grpSpPr>
        <p:grpSp>
          <p:nvGrpSpPr>
            <p:cNvPr id="6" name="Grupo 3"/>
            <p:cNvGrpSpPr/>
            <p:nvPr/>
          </p:nvGrpSpPr>
          <p:grpSpPr>
            <a:xfrm>
              <a:off x="6784383" y="2060543"/>
              <a:ext cx="4424999" cy="3642253"/>
              <a:chOff x="5702147" y="1376061"/>
              <a:chExt cx="4424999" cy="3642253"/>
            </a:xfrm>
          </p:grpSpPr>
          <p:cxnSp>
            <p:nvCxnSpPr>
              <p:cNvPr id="15" name="Conector recto de flecha 4"/>
              <p:cNvCxnSpPr/>
              <p:nvPr/>
            </p:nvCxnSpPr>
            <p:spPr>
              <a:xfrm flipV="1">
                <a:off x="6835599" y="2802622"/>
                <a:ext cx="1361344" cy="129574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de flecha 5"/>
              <p:cNvCxnSpPr/>
              <p:nvPr/>
            </p:nvCxnSpPr>
            <p:spPr>
              <a:xfrm flipH="1" flipV="1">
                <a:off x="6786303" y="1945919"/>
                <a:ext cx="47209" cy="2156025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Conector recto de flecha 6"/>
              <p:cNvCxnSpPr/>
              <p:nvPr/>
            </p:nvCxnSpPr>
            <p:spPr>
              <a:xfrm>
                <a:off x="6828573" y="4089792"/>
                <a:ext cx="2391627" cy="4298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de flecha 7"/>
              <p:cNvCxnSpPr/>
              <p:nvPr/>
            </p:nvCxnSpPr>
            <p:spPr>
              <a:xfrm flipH="1">
                <a:off x="5702147" y="4085519"/>
                <a:ext cx="1143290" cy="932795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ángulo 8"/>
              <p:cNvSpPr/>
              <p:nvPr/>
            </p:nvSpPr>
            <p:spPr>
              <a:xfrm>
                <a:off x="5702147" y="1376061"/>
                <a:ext cx="1641277" cy="11296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solidFill>
                      <a:schemeClr val="tx1"/>
                    </a:solidFill>
                  </a:rPr>
                  <a:t>y</a:t>
                </a:r>
                <a:endParaRPr lang="es-MX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ángulo 9"/>
              <p:cNvSpPr/>
              <p:nvPr/>
            </p:nvSpPr>
            <p:spPr>
              <a:xfrm>
                <a:off x="8485869" y="3524968"/>
                <a:ext cx="1641277" cy="11296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</p:grp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336" y="4224168"/>
              <a:ext cx="1006475" cy="1146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ángulo 13"/>
                <p:cNvSpPr/>
                <p:nvPr/>
              </p:nvSpPr>
              <p:spPr>
                <a:xfrm>
                  <a:off x="7538202" y="4137488"/>
                  <a:ext cx="1774916" cy="92970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oMath>
                    </m:oMathPara>
                  </a14:m>
                  <a:endParaRPr lang="es-MX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á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8202" y="4137488"/>
                  <a:ext cx="1774916" cy="92970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Arco 11"/>
            <p:cNvSpPr/>
            <p:nvPr/>
          </p:nvSpPr>
          <p:spPr>
            <a:xfrm rot="21157605">
              <a:off x="7471918" y="4042499"/>
              <a:ext cx="911510" cy="1119685"/>
            </a:xfrm>
            <a:prstGeom prst="arc">
              <a:avLst>
                <a:gd name="adj1" fmla="val 16783072"/>
                <a:gd name="adj2" fmla="val 20568232"/>
              </a:avLst>
            </a:prstGeom>
            <a:ln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sp>
          <p:nvSpPr>
            <p:cNvPr id="10" name="Rectángulo 15"/>
            <p:cNvSpPr/>
            <p:nvPr/>
          </p:nvSpPr>
          <p:spPr>
            <a:xfrm>
              <a:off x="7966767" y="4115291"/>
              <a:ext cx="1774916" cy="9297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 smtClean="0">
                  <a:solidFill>
                    <a:srgbClr val="00B050"/>
                  </a:solidFill>
                </a:rPr>
                <a:t>α</a:t>
              </a:r>
              <a:endParaRPr lang="es-MX" b="1" dirty="0">
                <a:solidFill>
                  <a:srgbClr val="00B050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8069" y="2882730"/>
              <a:ext cx="1920875" cy="1914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Arco 10"/>
            <p:cNvSpPr/>
            <p:nvPr/>
          </p:nvSpPr>
          <p:spPr>
            <a:xfrm>
              <a:off x="7500489" y="4513242"/>
              <a:ext cx="820639" cy="1063515"/>
            </a:xfrm>
            <a:prstGeom prst="arc">
              <a:avLst>
                <a:gd name="adj1" fmla="val 17729313"/>
                <a:gd name="adj2" fmla="val 19406155"/>
              </a:avLst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ángulo 14"/>
                <p:cNvSpPr/>
                <p:nvPr/>
              </p:nvSpPr>
              <p:spPr>
                <a:xfrm>
                  <a:off x="7331706" y="3523785"/>
                  <a:ext cx="1774916" cy="92970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oMath>
                    </m:oMathPara>
                  </a14:m>
                  <a:endParaRPr lang="es-MX" b="1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tángulo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1706" y="3523785"/>
                  <a:ext cx="1774916" cy="92970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3118" y="2324113"/>
              <a:ext cx="1755775" cy="138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3500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DIRECCIÓN 3D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2391271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Ejemplo: encontrar los ángulos directores de:</a:t>
            </a:r>
          </a:p>
        </p:txBody>
      </p:sp>
      <p:graphicFrame>
        <p:nvGraphicFramePr>
          <p:cNvPr id="21" name="20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97352"/>
              </p:ext>
            </p:extLst>
          </p:nvPr>
        </p:nvGraphicFramePr>
        <p:xfrm>
          <a:off x="3275856" y="2879170"/>
          <a:ext cx="2520454" cy="62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cuación" r:id="rId3" imgW="927100" imgH="228600" progId="Equation.3">
                  <p:embed/>
                </p:oleObj>
              </mc:Choice>
              <mc:Fallback>
                <p:oleObj name="Ecuación" r:id="rId3" imgW="927100" imgH="228600" progId="Equation.3">
                  <p:embed/>
                  <p:pic>
                    <p:nvPicPr>
                      <p:cNvPr id="0" name="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879170"/>
                        <a:ext cx="2520454" cy="62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2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559180"/>
              </p:ext>
            </p:extLst>
          </p:nvPr>
        </p:nvGraphicFramePr>
        <p:xfrm>
          <a:off x="2668364" y="3755426"/>
          <a:ext cx="3775844" cy="2985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cuación" r:id="rId5" imgW="1562100" imgH="1320800" progId="Equation.3">
                  <p:embed/>
                </p:oleObj>
              </mc:Choice>
              <mc:Fallback>
                <p:oleObj name="Ecuación" r:id="rId5" imgW="1562100" imgH="1320800" progId="Equation.3">
                  <p:embed/>
                  <p:pic>
                    <p:nvPicPr>
                      <p:cNvPr id="0" name="5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8364" y="3755426"/>
                        <a:ext cx="3775844" cy="29859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454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El vector unitario representado de la forma </a:t>
            </a:r>
            <a:r>
              <a:rPr lang="es-ES" b="1" dirty="0" smtClean="0">
                <a:solidFill>
                  <a:schemeClr val="tx1"/>
                </a:solidFill>
              </a:rPr>
              <a:t>V </a:t>
            </a:r>
            <a:r>
              <a:rPr lang="es-ES" dirty="0" smtClean="0">
                <a:solidFill>
                  <a:schemeClr val="tx1"/>
                </a:solidFill>
              </a:rPr>
              <a:t>tiene como magnitud la unidad.</a:t>
            </a:r>
            <a:endParaRPr lang="es-ES" b="1" dirty="0" smtClean="0">
              <a:solidFill>
                <a:schemeClr val="tx1"/>
              </a:solidFill>
            </a:endParaRPr>
          </a:p>
          <a:p>
            <a:r>
              <a:rPr lang="es-ES" dirty="0" smtClean="0">
                <a:solidFill>
                  <a:schemeClr val="tx1"/>
                </a:solidFill>
              </a:rPr>
              <a:t>Para obtener un vector unitario a partir de uno establecido se divide a este entre su magnitud.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VECTOR UNITARIO</a:t>
            </a:r>
            <a:endParaRPr lang="es-MX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4337108"/>
            <a:ext cx="3483982" cy="233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787183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3323539"/>
            <a:ext cx="7408333" cy="2121685"/>
          </a:xfrm>
        </p:spPr>
        <p:txBody>
          <a:bodyPr/>
          <a:lstStyle/>
          <a:p>
            <a:r>
              <a:rPr lang="es-MX" dirty="0" err="1" smtClean="0">
                <a:solidFill>
                  <a:schemeClr val="tx1"/>
                </a:solidFill>
              </a:rPr>
              <a:t>Coplanares</a:t>
            </a:r>
            <a:r>
              <a:rPr lang="es-MX" dirty="0" smtClean="0">
                <a:solidFill>
                  <a:schemeClr val="tx1"/>
                </a:solidFill>
              </a:rPr>
              <a:t>: Se encuentran en el mismo plano, o en dos ejes (X, Y)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No </a:t>
            </a:r>
            <a:r>
              <a:rPr lang="es-MX" dirty="0" err="1" smtClean="0">
                <a:solidFill>
                  <a:schemeClr val="tx1"/>
                </a:solidFill>
              </a:rPr>
              <a:t>coplanares</a:t>
            </a:r>
            <a:r>
              <a:rPr lang="es-MX" dirty="0" smtClean="0">
                <a:solidFill>
                  <a:schemeClr val="tx1"/>
                </a:solidFill>
              </a:rPr>
              <a:t>: Se encuentran en diferente plano o en tres ejes (X, Y, Z)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VECTORES COPLANARES Y NO COPLANARES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3825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Si </a:t>
            </a:r>
            <a:r>
              <a:rPr lang="es-MX" b="1" i="1" dirty="0" smtClean="0">
                <a:solidFill>
                  <a:schemeClr val="tx1"/>
                </a:solidFill>
              </a:rPr>
              <a:t>u</a:t>
            </a:r>
            <a:r>
              <a:rPr lang="es-MX" dirty="0" smtClean="0">
                <a:solidFill>
                  <a:schemeClr val="tx1"/>
                </a:solidFill>
              </a:rPr>
              <a:t> y </a:t>
            </a:r>
            <a:r>
              <a:rPr lang="es-MX" b="1" i="1" dirty="0" smtClean="0">
                <a:solidFill>
                  <a:schemeClr val="tx1"/>
                </a:solidFill>
              </a:rPr>
              <a:t>v</a:t>
            </a:r>
            <a:r>
              <a:rPr lang="es-MX" dirty="0" smtClean="0">
                <a:solidFill>
                  <a:schemeClr val="tx1"/>
                </a:solidFill>
              </a:rPr>
              <a:t> son vectores colocados de modo que el punto inicial de </a:t>
            </a:r>
            <a:r>
              <a:rPr lang="es-MX" b="1" i="1" dirty="0" smtClean="0">
                <a:solidFill>
                  <a:schemeClr val="tx1"/>
                </a:solidFill>
              </a:rPr>
              <a:t>v </a:t>
            </a:r>
            <a:r>
              <a:rPr lang="es-MX" dirty="0" smtClean="0">
                <a:solidFill>
                  <a:schemeClr val="tx1"/>
                </a:solidFill>
              </a:rPr>
              <a:t>esté en el punto terminal de </a:t>
            </a:r>
            <a:r>
              <a:rPr lang="es-MX" b="1" i="1" dirty="0" smtClean="0">
                <a:solidFill>
                  <a:schemeClr val="tx1"/>
                </a:solidFill>
              </a:rPr>
              <a:t>u</a:t>
            </a:r>
            <a:r>
              <a:rPr lang="es-MX" dirty="0" smtClean="0">
                <a:solidFill>
                  <a:schemeClr val="tx1"/>
                </a:solidFill>
              </a:rPr>
              <a:t>,</a:t>
            </a:r>
            <a:r>
              <a:rPr lang="es-MX" i="1" dirty="0" smtClean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entonces la </a:t>
            </a:r>
            <a:r>
              <a:rPr lang="es-MX" b="1" i="1" dirty="0" smtClean="0">
                <a:solidFill>
                  <a:schemeClr val="tx1"/>
                </a:solidFill>
              </a:rPr>
              <a:t>suma </a:t>
            </a:r>
            <a:r>
              <a:rPr lang="es-MX" b="1" i="1" dirty="0" err="1" smtClean="0">
                <a:solidFill>
                  <a:schemeClr val="tx1"/>
                </a:solidFill>
              </a:rPr>
              <a:t>u</a:t>
            </a:r>
            <a:r>
              <a:rPr lang="es-MX" i="1" dirty="0" err="1" smtClean="0">
                <a:solidFill>
                  <a:schemeClr val="tx1"/>
                </a:solidFill>
              </a:rPr>
              <a:t>+</a:t>
            </a:r>
            <a:r>
              <a:rPr lang="es-MX" b="1" i="1" dirty="0" err="1" smtClean="0">
                <a:solidFill>
                  <a:schemeClr val="tx1"/>
                </a:solidFill>
              </a:rPr>
              <a:t>v</a:t>
            </a:r>
            <a:r>
              <a:rPr lang="es-MX" b="1" i="1" dirty="0" smtClean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es el vector</a:t>
            </a:r>
            <a:r>
              <a:rPr lang="es-MX" i="1" dirty="0" smtClean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del punto inicial de </a:t>
            </a:r>
            <a:r>
              <a:rPr lang="es-MX" b="1" dirty="0" smtClean="0">
                <a:solidFill>
                  <a:schemeClr val="tx1"/>
                </a:solidFill>
              </a:rPr>
              <a:t>u</a:t>
            </a:r>
            <a:r>
              <a:rPr lang="es-MX" dirty="0" smtClean="0">
                <a:solidFill>
                  <a:schemeClr val="tx1"/>
                </a:solidFill>
              </a:rPr>
              <a:t> y el punto terminal de </a:t>
            </a:r>
            <a:r>
              <a:rPr lang="es-MX" b="1" dirty="0" smtClean="0">
                <a:solidFill>
                  <a:schemeClr val="tx1"/>
                </a:solidFill>
              </a:rPr>
              <a:t>v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SUMA DE VECTORES</a:t>
            </a:r>
            <a:endParaRPr lang="es-MX" dirty="0"/>
          </a:p>
        </p:txBody>
      </p:sp>
      <p:pic>
        <p:nvPicPr>
          <p:cNvPr id="4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361" y="4048464"/>
            <a:ext cx="3449831" cy="262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0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Se obtiene mediante los métodos del triángulo o del paralelogramo.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SUMA GEOMÉTRICA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4" t="27336" r="15538"/>
          <a:stretch/>
        </p:blipFill>
        <p:spPr>
          <a:xfrm>
            <a:off x="4847905" y="3078094"/>
            <a:ext cx="3684535" cy="2943193"/>
          </a:xfrm>
          <a:prstGeom prst="rect">
            <a:avLst/>
          </a:prstGeom>
        </p:spPr>
      </p:pic>
      <p:pic>
        <p:nvPicPr>
          <p:cNvPr id="5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3534126"/>
            <a:ext cx="3096345" cy="2671694"/>
          </a:xfrm>
          <a:prstGeom prst="rect">
            <a:avLst/>
          </a:prstGeom>
        </p:spPr>
      </p:pic>
      <p:sp>
        <p:nvSpPr>
          <p:cNvPr id="7" name="Rectángulo 4"/>
          <p:cNvSpPr/>
          <p:nvPr/>
        </p:nvSpPr>
        <p:spPr>
          <a:xfrm>
            <a:off x="1308170" y="6246410"/>
            <a:ext cx="2615758" cy="350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Método del triangulo </a:t>
            </a:r>
            <a:endParaRPr lang="es-MX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ángulo 6"/>
          <p:cNvSpPr/>
          <p:nvPr/>
        </p:nvSpPr>
        <p:spPr>
          <a:xfrm>
            <a:off x="6084168" y="6225703"/>
            <a:ext cx="2266243" cy="443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Método del paralelogramo</a:t>
            </a:r>
            <a:endParaRPr lang="es-MX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461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3035507"/>
            <a:ext cx="7408333" cy="2409717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Si </a:t>
            </a:r>
            <a:r>
              <a:rPr lang="es-MX" b="1" i="1" dirty="0" smtClean="0">
                <a:solidFill>
                  <a:schemeClr val="tx1"/>
                </a:solidFill>
              </a:rPr>
              <a:t>c</a:t>
            </a:r>
            <a:r>
              <a:rPr lang="es-MX" dirty="0" smtClean="0">
                <a:solidFill>
                  <a:schemeClr val="tx1"/>
                </a:solidFill>
              </a:rPr>
              <a:t> es un escalar y </a:t>
            </a:r>
            <a:r>
              <a:rPr lang="es-MX" b="1" i="1" dirty="0" smtClean="0">
                <a:solidFill>
                  <a:schemeClr val="tx1"/>
                </a:solidFill>
              </a:rPr>
              <a:t>v</a:t>
            </a:r>
            <a:r>
              <a:rPr lang="es-MX" dirty="0" smtClean="0">
                <a:solidFill>
                  <a:schemeClr val="tx1"/>
                </a:solidFill>
              </a:rPr>
              <a:t> es un vector, entonces el múltiplo escalar </a:t>
            </a:r>
            <a:r>
              <a:rPr lang="es-MX" b="1" i="1" dirty="0" smtClean="0">
                <a:solidFill>
                  <a:schemeClr val="tx1"/>
                </a:solidFill>
              </a:rPr>
              <a:t>cv</a:t>
            </a:r>
            <a:r>
              <a:rPr lang="es-MX" dirty="0" smtClean="0">
                <a:solidFill>
                  <a:schemeClr val="tx1"/>
                </a:solidFill>
              </a:rPr>
              <a:t> es el vector cuya longitud es </a:t>
            </a:r>
            <a:r>
              <a:rPr lang="es-MX" b="1" i="1" dirty="0" smtClean="0">
                <a:solidFill>
                  <a:schemeClr val="tx1"/>
                </a:solidFill>
              </a:rPr>
              <a:t>|c|</a:t>
            </a:r>
            <a:r>
              <a:rPr lang="es-MX" dirty="0" smtClean="0">
                <a:solidFill>
                  <a:schemeClr val="tx1"/>
                </a:solidFill>
              </a:rPr>
              <a:t> multiplicado por la longitud </a:t>
            </a:r>
            <a:r>
              <a:rPr lang="es-MX" b="1" i="1" dirty="0" smtClean="0">
                <a:solidFill>
                  <a:schemeClr val="tx1"/>
                </a:solidFill>
              </a:rPr>
              <a:t>v</a:t>
            </a:r>
            <a:r>
              <a:rPr lang="es-MX" dirty="0" smtClean="0">
                <a:solidFill>
                  <a:schemeClr val="tx1"/>
                </a:solidFill>
              </a:rPr>
              <a:t> y cuya diferencia es la misma que </a:t>
            </a:r>
            <a:r>
              <a:rPr lang="es-MX" b="1" i="1" dirty="0" smtClean="0">
                <a:solidFill>
                  <a:schemeClr val="tx1"/>
                </a:solidFill>
              </a:rPr>
              <a:t>v si c &gt; 0 </a:t>
            </a:r>
            <a:r>
              <a:rPr lang="es-MX" dirty="0" smtClean="0">
                <a:solidFill>
                  <a:schemeClr val="tx1"/>
                </a:solidFill>
              </a:rPr>
              <a:t>y es opuesta a </a:t>
            </a:r>
            <a:r>
              <a:rPr lang="es-MX" b="1" i="1" dirty="0" smtClean="0">
                <a:solidFill>
                  <a:schemeClr val="tx1"/>
                </a:solidFill>
              </a:rPr>
              <a:t>v si c &lt; 0. </a:t>
            </a:r>
          </a:p>
          <a:p>
            <a:pPr marL="0" indent="0" algn="just">
              <a:buNone/>
            </a:pPr>
            <a:r>
              <a:rPr lang="es-MX" b="1" i="1" dirty="0" smtClean="0">
                <a:solidFill>
                  <a:schemeClr val="tx1"/>
                </a:solidFill>
              </a:rPr>
              <a:t>Si c=0 o v=0 entonces cv=0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MULTIPLICACIÓN POR ESCALARES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6553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872067" y="2930632"/>
                <a:ext cx="7408333" cy="345069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El producto punto de dos vectores da como resultado un numero real.</a:t>
                </a:r>
              </a:p>
              <a:p>
                <a:pPr marL="0" indent="0" algn="just">
                  <a:buNone/>
                </a:pPr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2 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s-MX" dirty="0" smtClean="0">
                    <a:solidFill>
                      <a:schemeClr val="tx1"/>
                    </a:solidFill>
                  </a:rPr>
                  <a:t>ℝ</a:t>
                </a:r>
              </a:p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El producto punto de una función en la cual el dominio es el conjunto de parejas de vectores de V</a:t>
                </a:r>
                <a:r>
                  <a:rPr lang="es-MX" sz="1800" dirty="0" smtClean="0">
                    <a:solidFill>
                      <a:schemeClr val="tx1"/>
                    </a:solidFill>
                  </a:rPr>
                  <a:t>n  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y el contradominio es el conjunto de números reales.</a:t>
                </a:r>
                <a:endParaRPr lang="es-MX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2067" y="2930632"/>
                <a:ext cx="7408333" cy="3450696"/>
              </a:xfrm>
              <a:blipFill rotWithShape="1">
                <a:blip r:embed="rId2"/>
                <a:stretch>
                  <a:fillRect l="-1235" t="-1413" r="-13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PUNTO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74331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3146656"/>
            <a:ext cx="7408333" cy="3450696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Un producto punto entre dos vectores resultará ser siempre una magnitud escalar. 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Si el resultado del producto punto entre los vectores es igual a cero se concluye que son ortogonales.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PUNTO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5677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PUNTO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1043608" y="1570146"/>
                <a:ext cx="6984776" cy="53152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=|</m:t>
                      </m:r>
                      <m:acc>
                        <m:accPr>
                          <m:chr m:val="⃗"/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||</m:t>
                      </m:r>
                      <m:acc>
                        <m:accPr>
                          <m:chr m:val="⃗"/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s-MX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func>
                        <m:func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s-MX" sz="2400" dirty="0" smtClean="0">
                  <a:solidFill>
                    <a:schemeClr val="accent4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s-MX" sz="24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sz="2400" b="0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           +</m:t>
                          </m:r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            +</m:t>
                          </m:r>
                          <m:r>
                            <m:rPr>
                              <m:sty m:val="p"/>
                            </m:rPr>
                            <a:rPr lang="es-MX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s-MX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MX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s-MX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s-MX" sz="2400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s-MX" sz="2400" b="1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s-MX" sz="2400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s-MX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acc>
                            <m:accPr>
                              <m:chr m:val="⃗"/>
                              <m:ctrlP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  <m:acc>
                            <m:accPr>
                              <m:chr m:val="⃗"/>
                              <m:ctrlP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MX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s-MX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570146"/>
                <a:ext cx="6984776" cy="5315238"/>
              </a:xfrm>
              <a:prstGeom prst="rect">
                <a:avLst/>
              </a:prstGeom>
              <a:blipFill rotWithShape="1">
                <a:blip r:embed="rId2"/>
                <a:stretch>
                  <a:fillRect t="-17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162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9" y="2420888"/>
            <a:ext cx="8496944" cy="3705275"/>
          </a:xfrm>
        </p:spPr>
        <p:txBody>
          <a:bodyPr>
            <a:noAutofit/>
          </a:bodyPr>
          <a:lstStyle/>
          <a:p>
            <a:pPr algn="just"/>
            <a:r>
              <a:rPr lang="es-MX" sz="2200" dirty="0">
                <a:solidFill>
                  <a:schemeClr val="tx1"/>
                </a:solidFill>
              </a:rPr>
              <a:t>Este paquete contiene </a:t>
            </a:r>
            <a:r>
              <a:rPr lang="es-MX" sz="2200" dirty="0" smtClean="0">
                <a:solidFill>
                  <a:schemeClr val="tx1"/>
                </a:solidFill>
              </a:rPr>
              <a:t>42 </a:t>
            </a:r>
            <a:r>
              <a:rPr lang="es-MX" sz="2200" dirty="0">
                <a:solidFill>
                  <a:schemeClr val="tx1"/>
                </a:solidFill>
              </a:rPr>
              <a:t>diapositivas que tienen como propósito que los estudiantes de </a:t>
            </a:r>
            <a:r>
              <a:rPr lang="es-MX" sz="2200" dirty="0" smtClean="0">
                <a:solidFill>
                  <a:schemeClr val="tx1"/>
                </a:solidFill>
              </a:rPr>
              <a:t>la </a:t>
            </a:r>
            <a:r>
              <a:rPr lang="es-MX" sz="2200" dirty="0">
                <a:solidFill>
                  <a:schemeClr val="tx1"/>
                </a:solidFill>
              </a:rPr>
              <a:t>UA de </a:t>
            </a:r>
            <a:r>
              <a:rPr lang="es-MX" sz="2200" dirty="0" smtClean="0">
                <a:solidFill>
                  <a:schemeClr val="tx1"/>
                </a:solidFill>
              </a:rPr>
              <a:t>Algebra Lineal, </a:t>
            </a:r>
            <a:r>
              <a:rPr lang="es-MX" sz="2200" dirty="0">
                <a:solidFill>
                  <a:schemeClr val="tx1"/>
                </a:solidFill>
              </a:rPr>
              <a:t>cuenten con un  material de apoyo para la Unidad </a:t>
            </a:r>
            <a:r>
              <a:rPr lang="es-MX" sz="2200" dirty="0" smtClean="0">
                <a:solidFill>
                  <a:schemeClr val="tx1"/>
                </a:solidFill>
              </a:rPr>
              <a:t>I Vectores, </a:t>
            </a:r>
            <a:r>
              <a:rPr lang="es-MX" sz="2200" dirty="0">
                <a:solidFill>
                  <a:schemeClr val="tx1"/>
                </a:solidFill>
              </a:rPr>
              <a:t>para facilitar la comprensión de los temas de dicha unidad.</a:t>
            </a:r>
          </a:p>
          <a:p>
            <a:pPr marL="0" indent="0" algn="just"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algn="just"/>
            <a:r>
              <a:rPr lang="es-MX" sz="2200" dirty="0">
                <a:solidFill>
                  <a:schemeClr val="tx1"/>
                </a:solidFill>
              </a:rPr>
              <a:t>En este material se incluyen los temas que corresponde a lo propuesto en el programa de la UA, con la extensión que se solicita en éste</a:t>
            </a:r>
            <a:r>
              <a:rPr lang="es-MX" sz="2200" dirty="0" smtClean="0">
                <a:solidFill>
                  <a:schemeClr val="tx1"/>
                </a:solidFill>
              </a:rPr>
              <a:t>.</a:t>
            </a:r>
            <a:endParaRPr lang="es-MX" sz="22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1600" dirty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s-MX" altLang="es-MX" sz="2200" dirty="0">
                <a:solidFill>
                  <a:schemeClr val="tx1"/>
                </a:solidFill>
              </a:rPr>
              <a:t>El material que se presenta constituye un apoyo para el docente que tenga la oportunidad de impartir la unidad de aprendizaje de </a:t>
            </a:r>
            <a:r>
              <a:rPr lang="es-MX" altLang="es-MX" sz="2200" dirty="0" smtClean="0">
                <a:solidFill>
                  <a:schemeClr val="tx1"/>
                </a:solidFill>
              </a:rPr>
              <a:t>Álgebra Lineal.  </a:t>
            </a:r>
            <a:endParaRPr lang="es-MX" sz="2200" dirty="0">
              <a:solidFill>
                <a:schemeClr val="tx1"/>
              </a:solidFill>
            </a:endParaRPr>
          </a:p>
          <a:p>
            <a:endParaRPr lang="es-MX" sz="22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GUÍA DE USO DEL MATERIAL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211418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PUNTO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755576" y="2516703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/>
              <a:t>Ejemplo (Tridimensional): Dados los siguientes vectores, obtener</a:t>
            </a:r>
          </a:p>
          <a:p>
            <a:pPr algn="just"/>
            <a:r>
              <a:rPr lang="es-ES" sz="2400" dirty="0"/>
              <a:t>su producto escalar y el ángulo entre ellos.</a:t>
            </a: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063530"/>
              </p:ext>
            </p:extLst>
          </p:nvPr>
        </p:nvGraphicFramePr>
        <p:xfrm>
          <a:off x="3599892" y="3845048"/>
          <a:ext cx="1944216" cy="95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Ecuación" r:id="rId3" imgW="850680" imgH="406080" progId="Equation.3">
                  <p:embed/>
                </p:oleObj>
              </mc:Choice>
              <mc:Fallback>
                <p:oleObj name="Ecuación" r:id="rId3" imgW="850680" imgH="406080" progId="Equation.3">
                  <p:embed/>
                  <p:pic>
                    <p:nvPicPr>
                      <p:cNvPr id="0" name="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9892" y="3845048"/>
                        <a:ext cx="1944216" cy="952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353692"/>
              </p:ext>
            </p:extLst>
          </p:nvPr>
        </p:nvGraphicFramePr>
        <p:xfrm>
          <a:off x="1763619" y="4864900"/>
          <a:ext cx="5616761" cy="580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cuación" r:id="rId5" imgW="2209800" imgH="228600" progId="Equation.3">
                  <p:embed/>
                </p:oleObj>
              </mc:Choice>
              <mc:Fallback>
                <p:oleObj name="Ecuación" r:id="rId5" imgW="2209800" imgH="228600" progId="Equation.3">
                  <p:embed/>
                  <p:pic>
                    <p:nvPicPr>
                      <p:cNvPr id="0" name="5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19" y="4864900"/>
                        <a:ext cx="5616761" cy="5803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577112"/>
              </p:ext>
            </p:extLst>
          </p:nvPr>
        </p:nvGraphicFramePr>
        <p:xfrm>
          <a:off x="1835697" y="5602209"/>
          <a:ext cx="5328591" cy="1211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cuación" r:id="rId7" imgW="1879600" imgH="457200" progId="Equation.3">
                  <p:embed/>
                </p:oleObj>
              </mc:Choice>
              <mc:Fallback>
                <p:oleObj name="Ecuación" r:id="rId7" imgW="1879600" imgH="457200" progId="Equation.3">
                  <p:embed/>
                  <p:pic>
                    <p:nvPicPr>
                      <p:cNvPr id="0" name="6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7" y="5602209"/>
                        <a:ext cx="5328591" cy="12111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258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algn="just"/>
                <a:r>
                  <a:rPr lang="es-MX" dirty="0" smtClean="0">
                    <a:solidFill>
                      <a:schemeClr val="tx1"/>
                    </a:solidFill>
                  </a:rPr>
                  <a:t>Producto cruz o vectorial:</a:t>
                </a:r>
              </a:p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Si se tienen los vectores A,B con </a:t>
                </a:r>
                <a14:m>
                  <m:oMath xmlns:m="http://schemas.openxmlformats.org/officeDocument/2006/math"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dirty="0" smtClean="0">
                    <a:solidFill>
                      <a:schemeClr val="tx1"/>
                    </a:solidFill>
                  </a:rPr>
                  <a:t> y </a:t>
                </a:r>
                <a14:m>
                  <m:oMath xmlns:m="http://schemas.openxmlformats.org/officeDocument/2006/math"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MX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𝐴𝑥𝐵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Lo que se obtiene del determinante</a:t>
                </a:r>
              </a:p>
              <a:p>
                <a:pPr marL="0" indent="0" algn="ctr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 AxB=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s-MX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s-MX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s-MX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s-MX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s-MX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es-MX" dirty="0" smtClean="0">
                  <a:solidFill>
                    <a:schemeClr val="tx1"/>
                  </a:solidFill>
                </a:endParaRPr>
              </a:p>
              <a:p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3004" r="-13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CRUZ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20236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El producto vectorial debe interpretarse como una función en la que el dominio es el conjunto de parejas de vectores y el rango es el conjunto de vectores. </a:t>
            </a:r>
          </a:p>
          <a:p>
            <a:pPr marL="0" indent="0" algn="ctr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Geométricamente, el vector resultante es perpendicular a los dos vectores originales, y su magnitud es equivalente al área del paralelogramo formado por ambos vectores.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CRUZ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47898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Ejemplo: Dados los vectores, obtener su producto cruz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CRUZ</a:t>
            </a:r>
            <a:endParaRPr lang="es-MX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826278"/>
              </p:ext>
            </p:extLst>
          </p:nvPr>
        </p:nvGraphicFramePr>
        <p:xfrm>
          <a:off x="3215481" y="3933056"/>
          <a:ext cx="271303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cuación" r:id="rId3" imgW="990170" imgH="482391" progId="Equation.3">
                  <p:embed/>
                </p:oleObj>
              </mc:Choice>
              <mc:Fallback>
                <p:oleObj name="Ecuación" r:id="rId3" imgW="990170" imgH="482391" progId="Equation.3">
                  <p:embed/>
                  <p:pic>
                    <p:nvPicPr>
                      <p:cNvPr id="0" name="9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5481" y="3933056"/>
                        <a:ext cx="2713038" cy="132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111780"/>
              </p:ext>
            </p:extLst>
          </p:nvPr>
        </p:nvGraphicFramePr>
        <p:xfrm>
          <a:off x="2161381" y="5301208"/>
          <a:ext cx="4821237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cuación" r:id="rId5" imgW="1320800" imgH="228600" progId="Equation.3">
                  <p:embed/>
                </p:oleObj>
              </mc:Choice>
              <mc:Fallback>
                <p:oleObj name="Ecuación" r:id="rId5" imgW="1320800" imgH="228600" progId="Equation.3">
                  <p:embed/>
                  <p:pic>
                    <p:nvPicPr>
                      <p:cNvPr id="0" name="10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1381" y="5301208"/>
                        <a:ext cx="4821237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191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492896"/>
                <a:ext cx="8496943" cy="403244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El producto (</a:t>
                </a:r>
                <a:r>
                  <a:rPr lang="es-MX" dirty="0" err="1" smtClean="0">
                    <a:solidFill>
                      <a:schemeClr val="tx1"/>
                    </a:solidFill>
                  </a:rPr>
                  <a:t>AxB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)*C se denomina triple producto escalar de los vectores 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a,b 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y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 c.</a:t>
                </a:r>
              </a:p>
              <a:p>
                <a:pPr marL="0" indent="0">
                  <a:buNone/>
                </a:pPr>
                <a:endParaRPr lang="es-MX" sz="1200" b="1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𝐴𝑥𝐵</m:t>
                          </m:r>
                        </m:e>
                      </m:d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s-MX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MX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MX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es-MX" sz="1200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MX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s-MX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s-MX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MX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s-MX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s-MX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MX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MX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s-MX" sz="1100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Por lo tanto el resultado de este producto es un número real. Es equivalente al volumen del paralelepípedo definido por los tres vectores</a:t>
                </a:r>
                <a:endParaRPr lang="es-MX" dirty="0">
                  <a:solidFill>
                    <a:schemeClr val="tx1"/>
                  </a:solidFill>
                </a:endParaRPr>
              </a:p>
              <a:p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492896"/>
                <a:ext cx="8496943" cy="4032448"/>
              </a:xfrm>
              <a:blipFill rotWithShape="1">
                <a:blip r:embed="rId2"/>
                <a:stretch>
                  <a:fillRect l="-1076" t="-1210" r="-359" b="-226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TRIPLE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9534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Se define como la magnitud de la proyección vectorial que es el </a:t>
                </a:r>
                <a:r>
                  <a:rPr lang="es-MX" dirty="0" err="1" smtClean="0">
                    <a:solidFill>
                      <a:schemeClr val="tx1"/>
                    </a:solidFill>
                  </a:rPr>
                  <a:t>nÚmero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func>
                      <m:func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 </m:t>
                        </m:r>
                        <m:r>
                          <m:rPr>
                            <m:sty m:val="p"/>
                          </m:rPr>
                          <a:rPr lang="es-MX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donde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∅</m:t>
                        </m:r>
                      </m:e>
                    </m:func>
                  </m:oMath>
                </a14:m>
                <a:r>
                  <a:rPr lang="es-MX" dirty="0" smtClean="0">
                    <a:solidFill>
                      <a:schemeClr val="tx1"/>
                    </a:solidFill>
                  </a:rPr>
                  <a:t> es el ángulo entre 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y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 b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just">
                  <a:buNone/>
                </a:pPr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=|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||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func>
                        <m:func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∅=|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|(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  <m:func>
                            <m:func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∅)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func>
                        <m:func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∅=</m:t>
                          </m:r>
                          <m:f>
                            <m:f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func>
                    </m:oMath>
                  </m:oMathPara>
                </a14:m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413" r="-13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PROYECCIONES (ESCALAR)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18730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Se define como la magnitud de la proyección vectorial que es el </a:t>
                </a:r>
                <a:r>
                  <a:rPr lang="es-MX" dirty="0" err="1" smtClean="0">
                    <a:solidFill>
                      <a:schemeClr val="tx1"/>
                    </a:solidFill>
                  </a:rPr>
                  <a:t>nÚmero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func>
                      <m:funcPr>
                        <m:ctrlPr>
                          <a:rPr lang="es-MX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 </m:t>
                        </m:r>
                        <m:r>
                          <m:rPr>
                            <m:sty m:val="p"/>
                          </m:rPr>
                          <a:rPr lang="es-MX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donde</m:t>
                        </m:r>
                        <m:r>
                          <a:rPr lang="es-MX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∅</m:t>
                        </m:r>
                      </m:e>
                    </m:func>
                  </m:oMath>
                </a14:m>
                <a:r>
                  <a:rPr lang="es-MX" dirty="0" smtClean="0">
                    <a:solidFill>
                      <a:schemeClr val="tx1"/>
                    </a:solidFill>
                  </a:rPr>
                  <a:t> es el ángulo entre 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a 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y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 b</a:t>
                </a:r>
                <a:r>
                  <a:rPr lang="es-MX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just">
                  <a:buNone/>
                </a:pPr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=|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||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func>
                        <m:func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∅=|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|(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  <m:func>
                            <m:func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MX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∅)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func>
                        <m:func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∅=</m:t>
                          </m:r>
                          <m:f>
                            <m:f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func>
                    </m:oMath>
                  </m:oMathPara>
                </a14:m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413" r="-13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PROYECCIONES (ESCALAR)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48067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2482" y="2564904"/>
            <a:ext cx="6187870" cy="417646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PROYECCIONES (ESCALAR)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46949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872067" y="3074648"/>
                <a:ext cx="7408333" cy="345069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dirty="0" smtClean="0">
                    <a:solidFill>
                      <a:schemeClr val="tx1"/>
                    </a:solidFill>
                  </a:rPr>
                  <a:t>Esta es la proyección escalar multiplicada por el vector unitario en la dirección de </a:t>
                </a:r>
                <a:r>
                  <a:rPr lang="es-MX" b="1" i="1" dirty="0" smtClean="0">
                    <a:solidFill>
                      <a:schemeClr val="tx1"/>
                    </a:solidFill>
                  </a:rPr>
                  <a:t>a</a:t>
                </a:r>
              </a:p>
              <a:p>
                <a:pPr marL="0" indent="0">
                  <a:buNone/>
                </a:pPr>
                <a:endParaRPr lang="es-MX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𝑝𝑟𝑜𝑗</m:t>
                          </m:r>
                        </m:e>
                        <m:sub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s-MX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s-MX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s-MX" dirty="0" smtClean="0">
                  <a:solidFill>
                    <a:schemeClr val="tx1"/>
                  </a:solidFill>
                </a:endParaRPr>
              </a:p>
              <a:p>
                <a:endParaRPr lang="es-MX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4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2067" y="3074648"/>
                <a:ext cx="7408333" cy="3450696"/>
              </a:xfrm>
              <a:blipFill rotWithShape="1">
                <a:blip r:embed="rId2"/>
                <a:stretch>
                  <a:fillRect l="-1235" t="-141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PROYECCIONES (VECTORIAL)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94558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Ejemplo: Hallar las proyecciones del vector </a:t>
            </a:r>
            <a:r>
              <a:rPr lang="es-MX" i="1" dirty="0" smtClean="0">
                <a:solidFill>
                  <a:schemeClr val="tx1"/>
                </a:solidFill>
              </a:rPr>
              <a:t>b sobre el vector </a:t>
            </a:r>
            <a:r>
              <a:rPr lang="es-MX" b="1" i="1" dirty="0" smtClean="0">
                <a:solidFill>
                  <a:schemeClr val="tx1"/>
                </a:solidFill>
              </a:rPr>
              <a:t>a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PROYECCIONES</a:t>
            </a:r>
            <a:endParaRPr lang="es-MX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796218"/>
              </p:ext>
            </p:extLst>
          </p:nvPr>
        </p:nvGraphicFramePr>
        <p:xfrm>
          <a:off x="899592" y="3530600"/>
          <a:ext cx="33448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cuación" r:id="rId3" imgW="1002865" imgH="228501" progId="Equation.3">
                  <p:embed/>
                </p:oleObj>
              </mc:Choice>
              <mc:Fallback>
                <p:oleObj name="Ecuación" r:id="rId3" imgW="1002865" imgH="228501" progId="Equation.3">
                  <p:embed/>
                  <p:pic>
                    <p:nvPicPr>
                      <p:cNvPr id="0" name="7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530600"/>
                        <a:ext cx="334486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225531"/>
              </p:ext>
            </p:extLst>
          </p:nvPr>
        </p:nvGraphicFramePr>
        <p:xfrm>
          <a:off x="5076056" y="3543469"/>
          <a:ext cx="267970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cuación" r:id="rId5" imgW="850900" imgH="228600" progId="Equation.3">
                  <p:embed/>
                </p:oleObj>
              </mc:Choice>
              <mc:Fallback>
                <p:oleObj name="Ecuación" r:id="rId5" imgW="850900" imgH="228600" progId="Equation.3">
                  <p:embed/>
                  <p:pic>
                    <p:nvPicPr>
                      <p:cNvPr id="0" name="5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3543469"/>
                        <a:ext cx="267970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26947"/>
              </p:ext>
            </p:extLst>
          </p:nvPr>
        </p:nvGraphicFramePr>
        <p:xfrm>
          <a:off x="3117276" y="4386932"/>
          <a:ext cx="2859115" cy="986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cuación" r:id="rId7" imgW="1397000" imgH="457200" progId="Equation.3">
                  <p:embed/>
                </p:oleObj>
              </mc:Choice>
              <mc:Fallback>
                <p:oleObj name="Ecuación" r:id="rId7" imgW="1397000" imgH="457200" progId="Equation.3">
                  <p:embed/>
                  <p:pic>
                    <p:nvPicPr>
                      <p:cNvPr id="0" name="8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276" y="4386932"/>
                        <a:ext cx="2859115" cy="9862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94586"/>
              </p:ext>
            </p:extLst>
          </p:nvPr>
        </p:nvGraphicFramePr>
        <p:xfrm>
          <a:off x="683568" y="5393754"/>
          <a:ext cx="7632848" cy="1347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cuación" r:id="rId9" imgW="3759200" imgH="558800" progId="Equation.3">
                  <p:embed/>
                </p:oleObj>
              </mc:Choice>
              <mc:Fallback>
                <p:oleObj name="Ecuación" r:id="rId9" imgW="3759200" imgH="558800" progId="Equation.3">
                  <p:embed/>
                  <p:pic>
                    <p:nvPicPr>
                      <p:cNvPr id="0" name="9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393754"/>
                        <a:ext cx="7632848" cy="13476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485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Introducción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¿Qué es un vector?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Representación e Imágenes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Componentes y Magnitud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Dirección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Vectores unitarios y </a:t>
            </a:r>
            <a:r>
              <a:rPr lang="es-MX" dirty="0" err="1" smtClean="0">
                <a:solidFill>
                  <a:schemeClr val="tx1"/>
                </a:solidFill>
              </a:rPr>
              <a:t>coplanares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Operaciones con vectores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Proyecciones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6035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>
                <a:solidFill>
                  <a:schemeClr val="tx1"/>
                </a:solidFill>
              </a:rPr>
              <a:t>Schwartz Jacob. </a:t>
            </a:r>
            <a:r>
              <a:rPr lang="es-MX" u="sng" dirty="0" smtClean="0">
                <a:solidFill>
                  <a:schemeClr val="tx1"/>
                </a:solidFill>
              </a:rPr>
              <a:t>Introducción al estudio de matrices y vectores</a:t>
            </a:r>
            <a:r>
              <a:rPr lang="es-MX" dirty="0" smtClean="0">
                <a:solidFill>
                  <a:schemeClr val="tx1"/>
                </a:solidFill>
              </a:rPr>
              <a:t>.  Madrid, España. Mc </a:t>
            </a:r>
            <a:r>
              <a:rPr lang="es-MX" dirty="0" err="1" smtClean="0">
                <a:solidFill>
                  <a:schemeClr val="tx1"/>
                </a:solidFill>
              </a:rPr>
              <a:t>Grow</a:t>
            </a:r>
            <a:r>
              <a:rPr lang="es-MX" dirty="0" smtClean="0">
                <a:solidFill>
                  <a:schemeClr val="tx1"/>
                </a:solidFill>
              </a:rPr>
              <a:t> Hill.1966. paginas 12, 87-88 .</a:t>
            </a: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Bolívar Terrazas Héctor Carlos. </a:t>
            </a:r>
            <a:r>
              <a:rPr lang="es-MX" u="sng" dirty="0" smtClean="0">
                <a:solidFill>
                  <a:schemeClr val="tx1"/>
                </a:solidFill>
              </a:rPr>
              <a:t>Vectores y el espacio euclidiano tridimensional</a:t>
            </a:r>
            <a:r>
              <a:rPr lang="es-MX" dirty="0" smtClean="0">
                <a:solidFill>
                  <a:schemeClr val="tx1"/>
                </a:solidFill>
              </a:rPr>
              <a:t>. Sexta Edición. México, DF. UNAM. 1986. paginas 34-39, 41-42.63-64,73-79.</a:t>
            </a: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Stewart James. </a:t>
            </a:r>
            <a:r>
              <a:rPr lang="es-MX" u="sng" dirty="0" smtClean="0">
                <a:solidFill>
                  <a:schemeClr val="tx1"/>
                </a:solidFill>
              </a:rPr>
              <a:t>Calculo Trascendentes tempranas</a:t>
            </a:r>
            <a:r>
              <a:rPr lang="es-MX" dirty="0" smtClean="0">
                <a:solidFill>
                  <a:schemeClr val="tx1"/>
                </a:solidFill>
              </a:rPr>
              <a:t>. Séptima Edición. México, DF. </a:t>
            </a:r>
            <a:r>
              <a:rPr lang="es-MX" dirty="0" err="1" smtClean="0">
                <a:solidFill>
                  <a:schemeClr val="tx1"/>
                </a:solidFill>
              </a:rPr>
              <a:t>Cengage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Learning</a:t>
            </a:r>
            <a:r>
              <a:rPr lang="es-MX" dirty="0" smtClean="0">
                <a:solidFill>
                  <a:schemeClr val="tx1"/>
                </a:solidFill>
              </a:rPr>
              <a:t>. 2013. paginas 792-796, 803-812.  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0154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930632"/>
            <a:ext cx="8496943" cy="3450696"/>
          </a:xfrm>
        </p:spPr>
        <p:txBody>
          <a:bodyPr>
            <a:normAutofit/>
          </a:bodyPr>
          <a:lstStyle/>
          <a:p>
            <a:pPr algn="just"/>
            <a:r>
              <a:rPr lang="es-MX" sz="2300" dirty="0" smtClean="0">
                <a:solidFill>
                  <a:schemeClr val="tx1"/>
                </a:solidFill>
              </a:rPr>
              <a:t>Los vectores tienen un alto impacto de interés en el campo de las matemáticas, y más aun en las ingenierías puesto que son magnitudes que se presentan en la vida cotidiana y son necesarias para modelar matemáticamente la realidad, en otras palabras el mundo en el que vivimos es vectorial y por ende es fundamental tener un conocimiento sobre los vectores para continuar su desarrollo. </a:t>
            </a:r>
          </a:p>
          <a:p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676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9" y="2420888"/>
            <a:ext cx="8496944" cy="39938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Como ejemplos: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En la velocidad y posición como en los automóviles, aviones, etc. 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En la fuerza como la inclinación de los factores, que necesita una fuerza para realizar una acción, como por ejemplo: Levantar un objeto x de una magnitud x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Vectores de impacto: Como ejemplo, un choque entre dos automóviles, se puede deducir quien provocó el accidente mediante los vectores. 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En el espacio: Se puede determinar la posición de un objeto en el espacio, ya sea fuera o dentro de la tierra. </a:t>
            </a:r>
          </a:p>
          <a:p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66816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675466"/>
            <a:ext cx="8352927" cy="37116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En ciencias, matemáticas, e ingeniería, se distinguen dos magnitudes importantes:</a:t>
            </a:r>
          </a:p>
          <a:p>
            <a:pPr marL="0" indent="0" algn="just">
              <a:buNone/>
            </a:pPr>
            <a:endParaRPr lang="es-MX" sz="2300" dirty="0" smtClean="0">
              <a:solidFill>
                <a:schemeClr val="tx1"/>
              </a:solidFill>
            </a:endParaRPr>
          </a:p>
          <a:p>
            <a:pPr marL="0" indent="0" algn="just">
              <a:buFont typeface="Wingdings 3" charset="2"/>
              <a:buNone/>
            </a:pPr>
            <a:r>
              <a:rPr lang="es-MX" sz="2300" b="1" dirty="0" smtClean="0">
                <a:solidFill>
                  <a:schemeClr val="tx1"/>
                </a:solidFill>
              </a:rPr>
              <a:t>Magnitud Escalar: </a:t>
            </a:r>
            <a:r>
              <a:rPr lang="es-MX" sz="2300" dirty="0" smtClean="0">
                <a:solidFill>
                  <a:schemeClr val="tx1"/>
                </a:solidFill>
              </a:rPr>
              <a:t>se describe como un simple numero real o una cantidad, Por ejemplo:</a:t>
            </a:r>
          </a:p>
          <a:p>
            <a:pPr algn="just"/>
            <a:r>
              <a:rPr lang="es-MX" sz="2300" dirty="0" smtClean="0">
                <a:solidFill>
                  <a:schemeClr val="tx1"/>
                </a:solidFill>
              </a:rPr>
              <a:t>Longitud</a:t>
            </a:r>
          </a:p>
          <a:p>
            <a:pPr algn="just"/>
            <a:r>
              <a:rPr lang="es-MX" sz="2300" dirty="0" smtClean="0">
                <a:solidFill>
                  <a:schemeClr val="tx1"/>
                </a:solidFill>
              </a:rPr>
              <a:t>masa </a:t>
            </a:r>
          </a:p>
          <a:p>
            <a:pPr algn="just"/>
            <a:r>
              <a:rPr lang="es-MX" sz="2300" dirty="0" smtClean="0">
                <a:solidFill>
                  <a:schemeClr val="tx1"/>
                </a:solidFill>
              </a:rPr>
              <a:t>Tiempo</a:t>
            </a:r>
          </a:p>
          <a:p>
            <a:pPr algn="just"/>
            <a:r>
              <a:rPr lang="es-MX" sz="2300" dirty="0" smtClean="0">
                <a:solidFill>
                  <a:schemeClr val="tx1"/>
                </a:solidFill>
              </a:rPr>
              <a:t>temperatura</a:t>
            </a:r>
          </a:p>
          <a:p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4008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7" y="2858624"/>
            <a:ext cx="8424936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300" b="1" dirty="0" smtClean="0">
                <a:solidFill>
                  <a:schemeClr val="tx1"/>
                </a:solidFill>
              </a:rPr>
              <a:t>Magnitud Vectorial: </a:t>
            </a:r>
            <a:r>
              <a:rPr lang="es-MX" sz="2300" dirty="0" smtClean="0">
                <a:solidFill>
                  <a:schemeClr val="tx1"/>
                </a:solidFill>
              </a:rPr>
              <a:t>se describe como una cantidad que tiene dirección  así como magnitud, por ejemplo: 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Peso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Fuerza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Velocidad 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Aceleración</a:t>
            </a:r>
          </a:p>
          <a:p>
            <a:r>
              <a:rPr lang="es-MX" sz="2300" dirty="0" smtClean="0">
                <a:solidFill>
                  <a:schemeClr val="tx1"/>
                </a:solidFill>
              </a:rPr>
              <a:t>Corriente eléctrica</a:t>
            </a:r>
          </a:p>
          <a:p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0033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675467"/>
            <a:ext cx="8496943" cy="3450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Definición geométrica de un vector:</a:t>
            </a:r>
          </a:p>
          <a:p>
            <a:pPr marL="0" indent="0" algn="just">
              <a:buNone/>
            </a:pPr>
            <a:endParaRPr lang="es-MX" sz="23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El conjunto de todos los segmentos de recta dirigidos, equivalentes a un segmento de recta dirigido se llama vector. Cualquier segmento de recta en ese conjunto, se conoce como una representación del vector.</a:t>
            </a:r>
          </a:p>
          <a:p>
            <a:pPr marL="0" indent="0">
              <a:buNone/>
            </a:pPr>
            <a:endParaRPr lang="es-MX" sz="23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UN VECTOR?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25472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2250</Words>
  <Application>Microsoft Office PowerPoint</Application>
  <PresentationFormat>Presentación en pantalla (4:3)</PresentationFormat>
  <Paragraphs>185</Paragraphs>
  <Slides>40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2" baseType="lpstr">
      <vt:lpstr>Forma de onda</vt:lpstr>
      <vt:lpstr>Ecuación</vt:lpstr>
      <vt:lpstr>Presentación de PowerPoint</vt:lpstr>
      <vt:lpstr>OBJETIVO DE LA UA</vt:lpstr>
      <vt:lpstr>GUÍA DE USO DEL MATERIAL</vt:lpstr>
      <vt:lpstr>CONTENIDO</vt:lpstr>
      <vt:lpstr>INTRODUCCIÓN</vt:lpstr>
      <vt:lpstr>INTRODUCCIÓN</vt:lpstr>
      <vt:lpstr>INTRODUCCIÓN</vt:lpstr>
      <vt:lpstr>INTRODUCCIÓN</vt:lpstr>
      <vt:lpstr>¿QUÉ ES UN VECTOR?</vt:lpstr>
      <vt:lpstr>¿QUÉ ES UN VECTOR?</vt:lpstr>
      <vt:lpstr>¿QUÉ ES UN VECTOR?</vt:lpstr>
      <vt:lpstr>IMÁGENES DE VECTORES</vt:lpstr>
      <vt:lpstr>REPRESENTACIÓN</vt:lpstr>
      <vt:lpstr>REPRESENTACIÓN</vt:lpstr>
      <vt:lpstr>COMPONENTES DE UN VECTOR</vt:lpstr>
      <vt:lpstr>MAGNITUD</vt:lpstr>
      <vt:lpstr>MAGNITUD</vt:lpstr>
      <vt:lpstr>DIRECCIÓN 2D</vt:lpstr>
      <vt:lpstr>DIRECCIÓN 3D</vt:lpstr>
      <vt:lpstr>DIRECCIÓN 3D</vt:lpstr>
      <vt:lpstr>DIRECCIÓN 3D</vt:lpstr>
      <vt:lpstr>VECTOR UNITARIO</vt:lpstr>
      <vt:lpstr>VECTORES COPLANARES Y NO COPLANARES</vt:lpstr>
      <vt:lpstr>SUMA DE VECTORES</vt:lpstr>
      <vt:lpstr>SUMA GEOMÉTRICA</vt:lpstr>
      <vt:lpstr>MULTIPLICACIÓN POR ESCALARES</vt:lpstr>
      <vt:lpstr>PRODUCTO PUNTO</vt:lpstr>
      <vt:lpstr>PRODUCTO PUNTO</vt:lpstr>
      <vt:lpstr>PRODUCTO PUNTO</vt:lpstr>
      <vt:lpstr>PRODUCTO PUNTO</vt:lpstr>
      <vt:lpstr>PRODUCTO CRUZ</vt:lpstr>
      <vt:lpstr>PRODUCTO CRUZ</vt:lpstr>
      <vt:lpstr>PRODUCTO CRUZ</vt:lpstr>
      <vt:lpstr>PRODUCTO TRIPLE</vt:lpstr>
      <vt:lpstr>PROYECCIONES (ESCALAR)</vt:lpstr>
      <vt:lpstr>PROYECCIONES (ESCALAR)</vt:lpstr>
      <vt:lpstr>PROYECCIONES (ESCALAR)</vt:lpstr>
      <vt:lpstr>PROYECCIONES (VECTORIAL)</vt:lpstr>
      <vt:lpstr>PROYECCIONES</vt:lpstr>
      <vt:lpstr>BIBLIOGRAFÍA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VECTORES</dc:title>
  <dc:creator>Francisco Barrera</dc:creator>
  <cp:lastModifiedBy>Francisco Barrera</cp:lastModifiedBy>
  <cp:revision>16</cp:revision>
  <dcterms:created xsi:type="dcterms:W3CDTF">2015-10-02T17:01:25Z</dcterms:created>
  <dcterms:modified xsi:type="dcterms:W3CDTF">2015-10-03T03:58:30Z</dcterms:modified>
</cp:coreProperties>
</file>