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80" r:id="rId1"/>
  </p:sldMasterIdLst>
  <p:sldIdLst>
    <p:sldId id="287" r:id="rId2"/>
    <p:sldId id="288" r:id="rId3"/>
    <p:sldId id="289" r:id="rId4"/>
    <p:sldId id="290" r:id="rId5"/>
    <p:sldId id="28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  <p:sldId id="266" r:id="rId17"/>
    <p:sldId id="267" r:id="rId18"/>
    <p:sldId id="270" r:id="rId19"/>
    <p:sldId id="268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8408C0-4194-4A92-B120-E8E40A5EAF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945AC9-4F8F-4675-9F50-5B708B0FAF6D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1" r:id="rId1"/>
    <p:sldLayoutId id="2147484682" r:id="rId2"/>
    <p:sldLayoutId id="2147484683" r:id="rId3"/>
    <p:sldLayoutId id="2147484684" r:id="rId4"/>
    <p:sldLayoutId id="2147484685" r:id="rId5"/>
    <p:sldLayoutId id="2147484686" r:id="rId6"/>
    <p:sldLayoutId id="2147484687" r:id="rId7"/>
    <p:sldLayoutId id="2147484688" r:id="rId8"/>
    <p:sldLayoutId id="2147484689" r:id="rId9"/>
    <p:sldLayoutId id="2147484690" r:id="rId10"/>
    <p:sldLayoutId id="21474846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323528" y="188640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UNIVERSIDAD AUTÓNOMA DEL ESTADO DE MÉXICO 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FACULTAD DE QUÍMICA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P.E.L: INGENIERO QUÍMICO</a:t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/>
            </a:r>
            <a:b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U.A: ÁLGEBRA</a:t>
            </a: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LINEAL</a:t>
            </a:r>
            <a:endParaRPr kumimoji="0" lang="es-MX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Tx/>
              <a:buFont typeface="Arial" pitchFamily="34" charset="0"/>
              <a:buNone/>
              <a:tabLst/>
              <a:defRPr/>
            </a:pPr>
            <a:endParaRPr kumimoji="0" lang="es-MX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04256" y="2851189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/>
              <a:t>Unidad </a:t>
            </a:r>
            <a:r>
              <a:rPr lang="es-MX" sz="2400" b="1" u="sng" dirty="0" smtClean="0"/>
              <a:t>II Conceptos básicos de Álgebra</a:t>
            </a:r>
          </a:p>
          <a:p>
            <a:pPr algn="ctr"/>
            <a:r>
              <a:rPr lang="es-MX" sz="2400" dirty="0" smtClean="0"/>
              <a:t>Tema: Sistemas de </a:t>
            </a:r>
            <a:r>
              <a:rPr lang="es-MX" sz="2400" dirty="0"/>
              <a:t>E</a:t>
            </a:r>
            <a:r>
              <a:rPr lang="es-MX" sz="2400" dirty="0" smtClean="0"/>
              <a:t>cuaciones </a:t>
            </a:r>
            <a:r>
              <a:rPr lang="es-MX" sz="2400" dirty="0"/>
              <a:t>L</a:t>
            </a:r>
            <a:r>
              <a:rPr lang="es-MX" sz="2400" dirty="0" smtClean="0"/>
              <a:t>ineales</a:t>
            </a:r>
            <a:endParaRPr lang="es-MX" sz="2400" b="1" u="sng" dirty="0"/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endParaRPr lang="es-MX" altLang="es-MX" i="1" dirty="0"/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s-MX" altLang="es-MX" i="1" dirty="0"/>
              <a:t>Material didáctico</a:t>
            </a:r>
          </a:p>
          <a:p>
            <a:pPr algn="ctr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s-MX" altLang="es-MX" i="1" dirty="0"/>
              <a:t>Modalidad: Solo visión </a:t>
            </a:r>
            <a:r>
              <a:rPr lang="es-MX" altLang="es-MX" i="1" dirty="0" err="1"/>
              <a:t>proyectable</a:t>
            </a:r>
            <a:r>
              <a:rPr lang="es-MX" altLang="es-MX" i="1" dirty="0"/>
              <a:t> (diapositivas)</a:t>
            </a:r>
          </a:p>
          <a:p>
            <a:pPr algn="ctr"/>
            <a:endParaRPr lang="es-MX" sz="1100" b="1" u="sng" dirty="0"/>
          </a:p>
          <a:p>
            <a:pPr algn="ctr"/>
            <a:endParaRPr lang="es-MX" sz="1100" b="1" u="sng" dirty="0"/>
          </a:p>
          <a:p>
            <a:pPr algn="ctr"/>
            <a:r>
              <a:rPr lang="es-MX" dirty="0"/>
              <a:t>            </a:t>
            </a:r>
            <a:r>
              <a:rPr lang="es-MX" altLang="es-MX" dirty="0"/>
              <a:t>Responsable de la Elaboración:</a:t>
            </a:r>
          </a:p>
          <a:p>
            <a:pPr algn="ctr"/>
            <a:r>
              <a:rPr lang="es-MX" dirty="0"/>
              <a:t>            </a:t>
            </a:r>
            <a:r>
              <a:rPr lang="es-MX" dirty="0" smtClean="0"/>
              <a:t>M en C José Francisco Barrera Pichardo</a:t>
            </a:r>
            <a:endParaRPr lang="es-MX" sz="2000" dirty="0"/>
          </a:p>
          <a:p>
            <a:pPr algn="ctr"/>
            <a:endParaRPr lang="es-MX" sz="2000" dirty="0"/>
          </a:p>
          <a:p>
            <a:pPr algn="ctr"/>
            <a:r>
              <a:rPr lang="es-MX" sz="2000" dirty="0"/>
              <a:t> Septiembre de </a:t>
            </a:r>
            <a:r>
              <a:rPr lang="es-MX" sz="2000" dirty="0" smtClean="0"/>
              <a:t>2015</a:t>
            </a:r>
            <a:endParaRPr lang="es-MX" sz="20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1944216" cy="171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55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de solución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2101552"/>
            <a:ext cx="8153400" cy="44958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Gráfico</a:t>
            </a:r>
          </a:p>
          <a:p>
            <a:r>
              <a:rPr lang="es-MX" sz="2800" dirty="0" smtClean="0"/>
              <a:t>Sustitución</a:t>
            </a:r>
          </a:p>
          <a:p>
            <a:r>
              <a:rPr lang="es-MX" sz="2800" dirty="0" smtClean="0"/>
              <a:t>Igualación</a:t>
            </a:r>
          </a:p>
          <a:p>
            <a:r>
              <a:rPr lang="es-MX" sz="2800" dirty="0" smtClean="0"/>
              <a:t>Eliminación</a:t>
            </a:r>
          </a:p>
          <a:p>
            <a:r>
              <a:rPr lang="es-MX" sz="2800" dirty="0" smtClean="0"/>
              <a:t>Reducción escalonado por renglones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474382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Gráfico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176264"/>
            <a:ext cx="8153400" cy="3196952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cs typeface="Arial" panose="020B0604020202020204" pitchFamily="34" charset="0"/>
              </a:rPr>
              <a:t>Para resolver un sistema de ecuaciones lineales con dos variables mediante la </a:t>
            </a:r>
            <a:r>
              <a:rPr lang="es-MX" sz="2800" dirty="0" err="1" smtClean="0">
                <a:cs typeface="Arial" panose="020B0604020202020204" pitchFamily="34" charset="0"/>
              </a:rPr>
              <a:t>graficación</a:t>
            </a:r>
            <a:r>
              <a:rPr lang="es-MX" sz="2800" dirty="0" smtClean="0">
                <a:cs typeface="Arial" panose="020B0604020202020204" pitchFamily="34" charset="0"/>
              </a:rPr>
              <a:t>, debemos graficar ambas ecuaciones del sistema en los mismos ejes. La solución del sistema será el par o pares ordenados comunes en ambas rectas o el punto de intersección de las rectas del sistema.</a:t>
            </a:r>
            <a:r>
              <a:rPr lang="es-MX" sz="2800" b="1" dirty="0" smtClean="0">
                <a:cs typeface="Arial" panose="020B0604020202020204" pitchFamily="34" charset="0"/>
              </a:rPr>
              <a:t> 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11999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Gráfico</a:t>
            </a:r>
            <a:endParaRPr lang="es-MX" dirty="0"/>
          </a:p>
        </p:txBody>
      </p:sp>
      <p:pic>
        <p:nvPicPr>
          <p:cNvPr id="4" name="3 Marcador de contenido" descr="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826116"/>
            <a:ext cx="5815596" cy="419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90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Sustitución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885528"/>
            <a:ext cx="8153400" cy="3919736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El primer paso para resolver un sistema de ecuaciones lineales por el método de sustitución es despejar una incógnita en alguna de las ecuaciones.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Se sustituye la expresión de esta incógnita en la otra u otras ecuaciones, reduciendo el numero de estas hasta obtener una ecuación con una sola incógnita.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146155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Sustitución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2104256"/>
            <a:ext cx="8153400" cy="3556992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Una vez obtenido el valor de esa única variable se sustituye  en todas las anteriores.</a:t>
            </a:r>
          </a:p>
          <a:p>
            <a:pPr algn="just"/>
            <a:r>
              <a:rPr lang="es-MX" sz="2800" dirty="0" smtClean="0"/>
              <a:t>Resolviendo así el sistema.</a:t>
            </a:r>
          </a:p>
          <a:p>
            <a:pPr algn="just"/>
            <a:r>
              <a:rPr lang="es-MX" sz="2800" dirty="0" smtClean="0"/>
              <a:t>Ahora podemos sustituir cada valor obtenido en la primera ecuación, asegurando que nuestros resultados sean correctos.</a:t>
            </a:r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969743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Sustitución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95300" y="1916832"/>
                <a:ext cx="8153400" cy="44958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s-MX" sz="4000" dirty="0"/>
                  <a:t>Ejemplo: Resolver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mtClean="0">
                          <a:latin typeface="Cambria Math"/>
                        </a:rPr>
                        <m:t>5</m:t>
                      </m:r>
                      <m:r>
                        <a:rPr lang="es-MX" i="1">
                          <a:latin typeface="Cambria Math"/>
                        </a:rPr>
                        <m:t>𝑥</m:t>
                      </m:r>
                      <m:r>
                        <a:rPr lang="es-MX" i="1">
                          <a:latin typeface="Cambria Math"/>
                        </a:rPr>
                        <m:t>−2</m:t>
                      </m:r>
                      <m:r>
                        <a:rPr lang="es-MX" i="1">
                          <a:latin typeface="Cambria Math"/>
                        </a:rPr>
                        <m:t>𝑦</m:t>
                      </m:r>
                      <m:r>
                        <a:rPr lang="es-MX" i="1">
                          <a:latin typeface="Cambria Math"/>
                        </a:rPr>
                        <m:t>=4    </m:t>
                      </m:r>
                    </m:oMath>
                  </m:oMathPara>
                </a14:m>
                <a:endParaRPr lang="es-MX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2</m:t>
                      </m:r>
                      <m:r>
                        <a:rPr lang="es-MX" i="1">
                          <a:latin typeface="Cambria Math"/>
                        </a:rPr>
                        <m:t>𝑥</m:t>
                      </m:r>
                      <m:r>
                        <a:rPr lang="es-MX" i="1">
                          <a:latin typeface="Cambria Math"/>
                        </a:rPr>
                        <m:t>+3</m:t>
                      </m:r>
                      <m:r>
                        <a:rPr lang="es-MX" i="1">
                          <a:latin typeface="Cambria Math"/>
                        </a:rPr>
                        <m:t>𝑦</m:t>
                      </m:r>
                      <m:r>
                        <a:rPr lang="es-MX" i="1">
                          <a:latin typeface="Cambria Math"/>
                        </a:rPr>
                        <m:t>=13</m:t>
                      </m:r>
                    </m:oMath>
                  </m:oMathPara>
                </a14:m>
                <a:endParaRPr lang="es-MX" i="1" dirty="0" smtClean="0">
                  <a:latin typeface="Cambria Math"/>
                </a:endParaRPr>
              </a:p>
              <a:p>
                <a:endParaRPr lang="es-MX" i="1" dirty="0" smtClean="0">
                  <a:latin typeface="Cambria Math"/>
                </a:endParaRPr>
              </a:p>
              <a:p>
                <a:endParaRPr lang="es-MX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i="1">
                        <a:latin typeface="Cambria Math"/>
                      </a:rPr>
                      <m:t>x</m:t>
                    </m:r>
                    <m:r>
                      <a:rPr lang="es-MX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−3</m:t>
                        </m:r>
                        <m:r>
                          <a:rPr lang="es-MX" i="1">
                            <a:latin typeface="Cambria Math"/>
                          </a:rPr>
                          <m:t>𝑦</m:t>
                        </m:r>
                        <m:r>
                          <a:rPr lang="es-MX" i="1">
                            <a:latin typeface="Cambria Math"/>
                          </a:rPr>
                          <m:t>+13</m:t>
                        </m:r>
                      </m:num>
                      <m:den>
                        <m:r>
                          <a:rPr lang="es-MX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i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5</m:t>
                    </m:r>
                    <m:d>
                      <m:dPr>
                        <m:ctrlPr>
                          <a:rPr lang="es-MX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MX" i="1">
                                <a:latin typeface="Cambria Math"/>
                              </a:rPr>
                              <m:t>−3</m:t>
                            </m:r>
                            <m:r>
                              <a:rPr lang="es-MX" i="1">
                                <a:latin typeface="Cambria Math"/>
                              </a:rPr>
                              <m:t>𝑦</m:t>
                            </m:r>
                            <m:r>
                              <a:rPr lang="es-MX" i="1">
                                <a:latin typeface="Cambria Math"/>
                              </a:rPr>
                              <m:t>+13</m:t>
                            </m:r>
                          </m:num>
                          <m:den>
                            <m:r>
                              <a:rPr lang="es-MX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s-MX" i="1">
                        <a:latin typeface="Cambria Math"/>
                      </a:rPr>
                      <m:t>  −2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=4</m:t>
                    </m:r>
                  </m:oMath>
                </a14:m>
                <a:r>
                  <a:rPr lang="es-MX" i="1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−15</m:t>
                        </m:r>
                        <m:r>
                          <a:rPr lang="es-MX" i="1">
                            <a:latin typeface="Cambria Math"/>
                          </a:rPr>
                          <m:t>𝑦</m:t>
                        </m:r>
                        <m:r>
                          <a:rPr lang="es-MX" i="1">
                            <a:latin typeface="Cambria Math"/>
                          </a:rPr>
                          <m:t>+65</m:t>
                        </m:r>
                      </m:num>
                      <m:den>
                        <m:r>
                          <a:rPr lang="es-MX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i="1">
                        <a:latin typeface="Cambria Math"/>
                      </a:rPr>
                      <m:t>−2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=4</m:t>
                    </m:r>
                  </m:oMath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−15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+65−4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=4</m:t>
                    </m:r>
                    <m:d>
                      <m:dPr>
                        <m:ctrlPr>
                          <a:rPr lang="es-MX" i="1">
                            <a:latin typeface="Cambria Math"/>
                          </a:rPr>
                        </m:ctrlPr>
                      </m:dPr>
                      <m:e>
                        <m:r>
                          <a:rPr lang="es-MX" i="1"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r>
                  <a:rPr lang="es-MX" dirty="0" smtClean="0"/>
                  <a:t>		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−19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=−57</m:t>
                    </m:r>
                  </m:oMath>
                </a14:m>
                <a:r>
                  <a:rPr lang="es-MX" dirty="0" smtClean="0"/>
                  <a:t>		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=3</m:t>
                    </m:r>
                  </m:oMath>
                </a14:m>
                <a:endParaRPr lang="es-MX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s-MX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 dirty="0">
                        <a:latin typeface="Cambria Math"/>
                      </a:rPr>
                      <m:t>5</m:t>
                    </m:r>
                    <m:r>
                      <a:rPr lang="es-MX" i="1" dirty="0">
                        <a:latin typeface="Cambria Math"/>
                      </a:rPr>
                      <m:t>𝑥</m:t>
                    </m:r>
                    <m:r>
                      <a:rPr lang="es-MX" i="1" dirty="0">
                        <a:latin typeface="Cambria Math"/>
                      </a:rPr>
                      <m:t>−2</m:t>
                    </m:r>
                    <m:d>
                      <m:dPr>
                        <m:ctrlPr>
                          <a:rPr lang="es-MX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s-MX" i="1" dirty="0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s-MX" i="1" dirty="0">
                        <a:latin typeface="Cambria Math"/>
                      </a:rPr>
                      <m:t>=4</m:t>
                    </m:r>
                  </m:oMath>
                </a14:m>
                <a:r>
                  <a:rPr lang="es-MX" dirty="0" smtClean="0"/>
                  <a:t>		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𝑥</m:t>
                    </m:r>
                    <m:r>
                      <a:rPr lang="es-MX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4+6</m:t>
                        </m:r>
                      </m:num>
                      <m:den>
                        <m:r>
                          <a:rPr lang="es-MX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s-MX" dirty="0" smtClean="0"/>
                  <a:t>			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/>
                      </a:rPr>
                      <m:t>𝑥</m:t>
                    </m:r>
                    <m:r>
                      <a:rPr lang="es-MX" i="1" smtClean="0">
                        <a:latin typeface="Cambria Math"/>
                      </a:rPr>
                      <m:t>=2</m:t>
                    </m:r>
                  </m:oMath>
                </a14:m>
                <a:endParaRPr lang="es-MX" dirty="0"/>
              </a:p>
              <a:p>
                <a:endParaRPr lang="es-MX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95300" y="1916832"/>
                <a:ext cx="8153400" cy="4495800"/>
              </a:xfrm>
              <a:blipFill rotWithShape="1">
                <a:blip r:embed="rId2"/>
                <a:stretch>
                  <a:fillRect l="-299" t="-31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6346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Igualación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888232"/>
            <a:ext cx="8153400" cy="3629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método de igualación consiste en una pequeña variante del antes visto de sustitución. </a:t>
            </a:r>
          </a:p>
          <a:p>
            <a:r>
              <a:rPr lang="es-MX" sz="2800" dirty="0" smtClean="0"/>
              <a:t>Para resolver un sistema de ecuaciones por este método hay que despejar una incógnita, la misma, en las dos ecuaciones.</a:t>
            </a:r>
          </a:p>
          <a:p>
            <a:r>
              <a:rPr lang="es-MX" sz="2800" dirty="0" smtClean="0"/>
              <a:t>Igualar el resultado de ambos despejes, con lo que se obtiene una ecuación de primer grado.</a:t>
            </a:r>
          </a:p>
        </p:txBody>
      </p:sp>
    </p:spTree>
    <p:extLst>
      <p:ext uri="{BB962C8B-B14F-4D97-AF65-F5344CB8AC3E}">
        <p14:creationId xmlns:p14="http://schemas.microsoft.com/office/powerpoint/2010/main" val="1663493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Igualación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176264"/>
            <a:ext cx="8153400" cy="269289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Resolver la ecuación, así obtienes el valor de la primera variable</a:t>
            </a:r>
          </a:p>
          <a:p>
            <a:r>
              <a:rPr lang="es-MX" sz="2800" dirty="0" smtClean="0"/>
              <a:t>Regresar a cualquiera de los despejes para obtener el valor de la segunda variable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803192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Igualación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Resolver</a:t>
            </a:r>
            <a:r>
              <a:rPr lang="es-MX" dirty="0" smtClean="0"/>
              <a:t>:</a:t>
            </a:r>
            <a:endParaRPr lang="es-MX" sz="1800" i="1" dirty="0">
              <a:solidFill>
                <a:prstClr val="white"/>
              </a:solidFill>
              <a:latin typeface="Cambria Math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2483768" y="1788454"/>
                <a:ext cx="6096000" cy="8309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smtClean="0">
                          <a:latin typeface="Cambria Math"/>
                        </a:rPr>
                        <m:t>5</m:t>
                      </m:r>
                      <m:r>
                        <a:rPr lang="es-MX" sz="2400" i="1">
                          <a:latin typeface="Cambria Math"/>
                        </a:rPr>
                        <m:t>𝑥</m:t>
                      </m:r>
                      <m:r>
                        <a:rPr lang="es-MX" sz="2400" i="1">
                          <a:latin typeface="Cambria Math"/>
                        </a:rPr>
                        <m:t>−2</m:t>
                      </m:r>
                      <m:r>
                        <a:rPr lang="es-MX" sz="2400" i="1">
                          <a:latin typeface="Cambria Math"/>
                        </a:rPr>
                        <m:t>𝑦</m:t>
                      </m:r>
                      <m:r>
                        <a:rPr lang="es-MX" sz="2400" i="1">
                          <a:latin typeface="Cambria Math"/>
                        </a:rPr>
                        <m:t>=4     </m:t>
                      </m:r>
                    </m:oMath>
                  </m:oMathPara>
                </a14:m>
                <a:endParaRPr lang="es-MX" sz="24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 smtClean="0">
                          <a:latin typeface="Cambria Math"/>
                        </a:rPr>
                        <m:t>2</m:t>
                      </m:r>
                      <m:r>
                        <a:rPr lang="es-MX" sz="2400" i="1">
                          <a:latin typeface="Cambria Math"/>
                        </a:rPr>
                        <m:t>𝑥</m:t>
                      </m:r>
                      <m:r>
                        <a:rPr lang="es-MX" sz="2400" i="1">
                          <a:latin typeface="Cambria Math"/>
                        </a:rPr>
                        <m:t>+3</m:t>
                      </m:r>
                      <m:r>
                        <a:rPr lang="es-MX" sz="2400" i="1">
                          <a:latin typeface="Cambria Math"/>
                        </a:rPr>
                        <m:t>𝑦</m:t>
                      </m:r>
                      <m:r>
                        <a:rPr lang="es-MX" sz="2400" i="1">
                          <a:latin typeface="Cambria Math"/>
                        </a:rPr>
                        <m:t>=13</m:t>
                      </m:r>
                    </m:oMath>
                  </m:oMathPara>
                </a14:m>
                <a:endParaRPr lang="es-MX" sz="24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788454"/>
                <a:ext cx="6096000" cy="830997"/>
              </a:xfrm>
              <a:prstGeom prst="rect">
                <a:avLst/>
              </a:prstGeom>
              <a:blipFill rotWithShape="1">
                <a:blip r:embed="rId2"/>
                <a:stretch>
                  <a:fillRect b="-948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1665403" y="3791979"/>
                <a:ext cx="163673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−3</m:t>
                          </m:r>
                          <m:r>
                            <a:rPr lang="es-MX" i="1">
                              <a:latin typeface="Cambria Math"/>
                            </a:rPr>
                            <m:t>𝑦</m:t>
                          </m:r>
                          <m:r>
                            <a:rPr lang="es-MX" i="1">
                              <a:latin typeface="Cambria Math"/>
                            </a:rPr>
                            <m:t>+13</m:t>
                          </m:r>
                        </m:num>
                        <m:den>
                          <m:r>
                            <a:rPr lang="es-MX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403" y="3791979"/>
                <a:ext cx="1636730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4317519" y="3789040"/>
                <a:ext cx="2863119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/>
                            </a:rPr>
                            <m:t>2</m:t>
                          </m:r>
                          <m:r>
                            <a:rPr lang="es-MX" i="1">
                              <a:latin typeface="Cambria Math"/>
                            </a:rPr>
                            <m:t>𝑦</m:t>
                          </m:r>
                          <m:r>
                            <a:rPr lang="es-MX" i="1">
                              <a:latin typeface="Cambria Math"/>
                            </a:rPr>
                            <m:t>+4</m:t>
                          </m:r>
                        </m:num>
                        <m:den>
                          <m:r>
                            <a:rPr lang="es-MX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519" y="3789040"/>
                <a:ext cx="2863119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1455000" y="4774365"/>
                <a:ext cx="233506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/>
                        </a:rPr>
                        <m:t>4</m:t>
                      </m:r>
                      <m:r>
                        <a:rPr lang="es-MX" i="1" smtClean="0">
                          <a:latin typeface="Cambria Math"/>
                        </a:rPr>
                        <m:t>𝑦</m:t>
                      </m:r>
                      <m:r>
                        <a:rPr lang="es-MX" i="1" smtClean="0">
                          <a:latin typeface="Cambria Math"/>
                        </a:rPr>
                        <m:t>+8 </m:t>
                      </m:r>
                      <m:r>
                        <a:rPr lang="es-MX" b="0" i="0" smtClean="0">
                          <a:latin typeface="Cambria Math"/>
                        </a:rPr>
                        <m:t>=−15</m:t>
                      </m:r>
                      <m:r>
                        <m:rPr>
                          <m:sty m:val="p"/>
                        </m:rPr>
                        <a:rPr lang="es-MX" b="0" i="0" smtClean="0">
                          <a:latin typeface="Cambria Math"/>
                        </a:rPr>
                        <m:t>y</m:t>
                      </m:r>
                      <m:r>
                        <a:rPr lang="es-MX" b="0" i="0" smtClean="0">
                          <a:latin typeface="Cambria Math"/>
                        </a:rPr>
                        <m:t>+65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19</m:t>
                      </m:r>
                      <m:r>
                        <a:rPr lang="es-MX" b="0" i="1" smtClean="0">
                          <a:latin typeface="Cambria Math"/>
                        </a:rPr>
                        <m:t>𝑦</m:t>
                      </m:r>
                      <m:r>
                        <a:rPr lang="es-MX" b="0" i="1" smtClean="0">
                          <a:latin typeface="Cambria Math"/>
                        </a:rPr>
                        <m:t>=57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𝑦</m:t>
                      </m:r>
                      <m:r>
                        <a:rPr lang="es-MX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000" y="4774365"/>
                <a:ext cx="2335063" cy="923330"/>
              </a:xfrm>
              <a:prstGeom prst="rect">
                <a:avLst/>
              </a:prstGeom>
              <a:blipFill rotWithShape="1"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5043452" y="4774365"/>
                <a:ext cx="164961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5</m:t>
                      </m:r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−2</m:t>
                      </m:r>
                      <m:d>
                        <m:d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s-MX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5</m:t>
                      </m:r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=10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452" y="4774365"/>
                <a:ext cx="1649618" cy="9233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4572000" y="2652281"/>
                <a:ext cx="1725280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s-MX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s-MX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+4</m:t>
                          </m:r>
                        </m:num>
                        <m:den>
                          <m:r>
                            <a:rPr lang="es-MX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652281"/>
                <a:ext cx="1725280" cy="7861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779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Eliminación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669504"/>
            <a:ext cx="8153400" cy="4495800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>
                <a:cs typeface="Arial" panose="020B0604020202020204" pitchFamily="34" charset="0"/>
              </a:rPr>
              <a:t>El objetivo de este procedimiento consiste en obtener 2 ecuaciones cuya suma de por resultado una ecuación con sola variable.</a:t>
            </a:r>
          </a:p>
          <a:p>
            <a:pPr algn="just"/>
            <a:endParaRPr lang="es-MX" sz="2800" dirty="0" smtClean="0">
              <a:cs typeface="Arial" panose="020B060402020202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es-MX" sz="2800" dirty="0" smtClean="0">
                <a:cs typeface="Arial" panose="020B0604020202020204" pitchFamily="34" charset="0"/>
              </a:rPr>
              <a:t>Si es necesario, multiplique una o ambas ecuaciones por una constante para que al sumarlas el resultado contenga solo una variable .</a:t>
            </a:r>
          </a:p>
          <a:p>
            <a:pPr algn="just">
              <a:buFont typeface="+mj-lt"/>
              <a:buAutoNum type="arabicPeriod"/>
            </a:pPr>
            <a:r>
              <a:rPr lang="es-MX" sz="2800" dirty="0" smtClean="0">
                <a:cs typeface="Arial" panose="020B0604020202020204" pitchFamily="34" charset="0"/>
              </a:rPr>
              <a:t>Sume los lados respectivos de las ecuaciones. Con esto obtendrá una sola ecuación con una variable.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69075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UA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885528"/>
            <a:ext cx="8153400" cy="44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/>
              <a:t>Comprender elementos de álgebra lineal y de álgebra superior para describir modelos matemáticos, que permitan interpretar y resolver, en forma analítica, problemas algebraicos o resolverlos en forma gráfica usando las TIC y software especializado, para el entendimiento posterior de modelos de ciencias, entre otros; caracterizando el trabajo en equipo bajo un marco de identidad profesional, propiciando la equidad de género, y buenas prácticas en el desarrollo de proyectos y en la solución de problemas. </a:t>
            </a:r>
          </a:p>
        </p:txBody>
      </p:sp>
    </p:spTree>
    <p:extLst>
      <p:ext uri="{BB962C8B-B14F-4D97-AF65-F5344CB8AC3E}">
        <p14:creationId xmlns:p14="http://schemas.microsoft.com/office/powerpoint/2010/main" val="415980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Eliminación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032248"/>
            <a:ext cx="8153400" cy="3917032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es-MX" sz="2800" dirty="0" smtClean="0">
                <a:cs typeface="Arial" panose="020B0604020202020204" pitchFamily="34" charset="0"/>
              </a:rPr>
              <a:t>Despeje la variable en la ecuación obtenida en el paso 2.</a:t>
            </a:r>
          </a:p>
          <a:p>
            <a:pPr algn="just">
              <a:buFont typeface="+mj-lt"/>
              <a:buAutoNum type="arabicPeriod" startAt="3"/>
            </a:pPr>
            <a:r>
              <a:rPr lang="es-MX" sz="2800" dirty="0" smtClean="0">
                <a:cs typeface="Arial" panose="020B0604020202020204" pitchFamily="34" charset="0"/>
              </a:rPr>
              <a:t>Sustituya la variable en cualquiera de las ecuaciones originales con el valor determinado en el paso 4. resuelva esa ecuación para determinar el valor de la variable restante.</a:t>
            </a:r>
          </a:p>
          <a:p>
            <a:pPr algn="just">
              <a:buFont typeface="+mj-lt"/>
              <a:buAutoNum type="arabicPeriod" startAt="3"/>
            </a:pPr>
            <a:r>
              <a:rPr lang="es-MX" sz="2800" dirty="0" smtClean="0">
                <a:cs typeface="Arial" panose="020B0604020202020204" pitchFamily="34" charset="0"/>
              </a:rPr>
              <a:t>Compruebe su solución en las ecuaciones del sistema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786395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de Eliminación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67544" y="2029544"/>
                <a:ext cx="8153400" cy="4495800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mtClean="0">
                          <a:latin typeface="Cambria Math"/>
                        </a:rPr>
                        <m:t>5</m:t>
                      </m:r>
                      <m:r>
                        <a:rPr lang="es-MX" i="1">
                          <a:latin typeface="Cambria Math"/>
                        </a:rPr>
                        <m:t>𝑥</m:t>
                      </m:r>
                      <m:r>
                        <a:rPr lang="es-MX" i="1">
                          <a:latin typeface="Cambria Math"/>
                        </a:rPr>
                        <m:t>−2</m:t>
                      </m:r>
                      <m:r>
                        <a:rPr lang="es-MX" i="1">
                          <a:latin typeface="Cambria Math"/>
                        </a:rPr>
                        <m:t>𝑦</m:t>
                      </m:r>
                      <m:r>
                        <a:rPr lang="es-MX" i="1">
                          <a:latin typeface="Cambria Math"/>
                        </a:rPr>
                        <m:t>=4    </m:t>
                      </m:r>
                    </m:oMath>
                  </m:oMathPara>
                </a14:m>
                <a:endParaRPr lang="es-MX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2</m:t>
                      </m:r>
                      <m:r>
                        <a:rPr lang="es-MX" i="1">
                          <a:latin typeface="Cambria Math"/>
                        </a:rPr>
                        <m:t>𝑥</m:t>
                      </m:r>
                      <m:r>
                        <a:rPr lang="es-MX" i="1">
                          <a:latin typeface="Cambria Math"/>
                        </a:rPr>
                        <m:t>+3</m:t>
                      </m:r>
                      <m:r>
                        <a:rPr lang="es-MX" i="1">
                          <a:latin typeface="Cambria Math"/>
                        </a:rPr>
                        <m:t>𝑦</m:t>
                      </m:r>
                      <m:r>
                        <a:rPr lang="es-MX" i="1">
                          <a:latin typeface="Cambria Math"/>
                        </a:rPr>
                        <m:t>=13</m:t>
                      </m:r>
                    </m:oMath>
                  </m:oMathPara>
                </a14:m>
                <a:endParaRPr lang="es-MX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s-MX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s-MX">
                          <a:latin typeface="Cambria Math"/>
                        </a:rPr>
                        <m:t>5</m:t>
                      </m:r>
                      <m:r>
                        <a:rPr lang="es-MX" i="1">
                          <a:latin typeface="Cambria Math"/>
                        </a:rPr>
                        <m:t>𝑥</m:t>
                      </m:r>
                      <m:r>
                        <a:rPr lang="es-MX" i="1">
                          <a:latin typeface="Cambria Math"/>
                        </a:rPr>
                        <m:t>−2</m:t>
                      </m:r>
                      <m:r>
                        <a:rPr lang="es-MX" i="1">
                          <a:latin typeface="Cambria Math"/>
                        </a:rPr>
                        <m:t>𝑦</m:t>
                      </m:r>
                      <m:r>
                        <a:rPr lang="es-MX" i="1">
                          <a:latin typeface="Cambria Math"/>
                        </a:rPr>
                        <m:t>=4     </m:t>
                      </m:r>
                    </m:oMath>
                  </m:oMathPara>
                </a14:m>
                <a:endParaRPr lang="es-MX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es-MX" dirty="0" smtClean="0">
                    <a:latin typeface="Cambria Math"/>
                  </a:rPr>
                  <a:t>(</a:t>
                </a:r>
                <a:r>
                  <a:rPr lang="es-MX" dirty="0">
                    <a:latin typeface="Cambria Math"/>
                  </a:rPr>
                  <a:t>2)</a:t>
                </a:r>
                <a:r>
                  <a:rPr lang="es-MX" dirty="0"/>
                  <a:t>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2</m:t>
                    </m:r>
                    <m:r>
                      <a:rPr lang="es-MX" i="1">
                        <a:latin typeface="Cambria Math"/>
                      </a:rPr>
                      <m:t>𝑥</m:t>
                    </m:r>
                    <m:r>
                      <a:rPr lang="es-MX" i="1">
                        <a:latin typeface="Cambria Math"/>
                      </a:rPr>
                      <m:t>+3</m:t>
                    </m:r>
                    <m:r>
                      <a:rPr lang="es-MX" i="1">
                        <a:latin typeface="Cambria Math"/>
                      </a:rPr>
                      <m:t>𝑦</m:t>
                    </m:r>
                    <m:r>
                      <a:rPr lang="es-MX" i="1">
                        <a:latin typeface="Cambria Math"/>
                      </a:rPr>
                      <m:t>=13</m:t>
                    </m:r>
                  </m:oMath>
                </a14:m>
                <a:endParaRPr lang="es-MX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endParaRPr lang="es-MX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15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−6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=12</m:t>
                              </m:r>
                              <m:r>
                                <m:rPr>
                                  <m:nor/>
                                </m:rPr>
                                <a:rPr lang="es-MX" dirty="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s-MX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+6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=26</m:t>
                              </m:r>
                              <m:r>
                                <m:rPr>
                                  <m:nor/>
                                </m:rPr>
                                <a:rPr lang="es-MX" dirty="0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num>
                        <m:den>
                          <m:eqArr>
                            <m:eqArr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eqArrPr>
                            <m:e>
                              <m:eqArr>
                                <m:eqArr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19</m:t>
                                  </m:r>
                                  <m:r>
                                    <a:rPr lang="es-MX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s-MX" i="1">
                                      <a:latin typeface="Cambria Math"/>
                                    </a:rPr>
                                    <m:t>=38</m:t>
                                  </m:r>
                                </m:e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s-MX" i="1">
                                      <a:latin typeface="Cambria Math"/>
                                    </a:rPr>
                                    <m:t>=2</m:t>
                                  </m:r>
                                </m:e>
                              </m:eqArr>
                            </m:e>
                            <m:e>
                              <m:r>
                                <a:rPr lang="es-MX" i="1">
                                  <a:latin typeface="Cambria Math"/>
                                </a:rPr>
                                <m:t>5</m:t>
                              </m:r>
                              <m:d>
                                <m:d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  <m:r>
                                <a:rPr lang="es-MX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=4</m:t>
                              </m:r>
                            </m:e>
                            <m:e>
                              <m:r>
                                <a:rPr lang="es-MX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=4−10</m:t>
                              </m:r>
                            </m:e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/>
                                    </a:rPr>
                                    <m:t>−6</m:t>
                                  </m:r>
                                </m:num>
                                <m:den>
                                  <m:r>
                                    <a:rPr lang="es-MX" i="1">
                                      <a:latin typeface="Cambria Math"/>
                                    </a:rPr>
                                    <m:t>−2</m:t>
                                  </m:r>
                                </m:den>
                              </m:f>
                            </m:e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=3</m:t>
                              </m:r>
                            </m:e>
                          </m:eqArr>
                        </m:den>
                      </m:f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67544" y="2029544"/>
                <a:ext cx="8153400" cy="4495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7311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>
                <a:cs typeface="Arial" panose="020B0604020202020204" pitchFamily="34" charset="0"/>
              </a:rPr>
              <a:t>La reducción escalonada por renglones o forma escalonada reducida (nombre completo) es aquella en la que cada fila tiene un solo uno (1)  distinto de cero, además de que cada fila tienen mas ceros a la izquierda del numero que se encuentra en esta fila, que la fila anterior. </a:t>
            </a:r>
          </a:p>
          <a:p>
            <a:pPr marL="0" indent="0" algn="just">
              <a:buNone/>
            </a:pPr>
            <a:r>
              <a:rPr lang="es-MX" sz="2800" dirty="0">
                <a:cs typeface="Arial" panose="020B0604020202020204" pitchFamily="34" charset="0"/>
              </a:rPr>
              <a:t>Por ejemplo: </a:t>
            </a:r>
          </a:p>
          <a:p>
            <a:pPr marL="0" indent="0">
              <a:buNone/>
            </a:pPr>
            <a:r>
              <a:rPr lang="es-MX" sz="900" dirty="0" smtClean="0">
                <a:solidFill>
                  <a:schemeClr val="tx1"/>
                </a:solidFill>
              </a:rPr>
              <a:t>        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     1    0    0    6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     0    1    0    5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     0    0    1    3</a:t>
            </a:r>
          </a:p>
          <a:p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2333599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23056" y="2173560"/>
            <a:ext cx="8153400" cy="341568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En la forma escalonada todos los números que están debajo del primer uno de un renglón son cero.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Resolveremos un ejemplo: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9x + 9y – 7z = 6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-7x – z = -10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9x + 6y + 8z = 45</a:t>
            </a:r>
          </a:p>
          <a:p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65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101552"/>
            <a:ext cx="8153400" cy="3199656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Colocamos los coeficientes o números de cada una de mis ecuaciones. 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NOTA: Es importante que si mi ecuación no tiene alguna variable y por lo tanto un coeficiente, coloquemos cero.</a:t>
            </a:r>
          </a:p>
          <a:p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3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2032248"/>
            <a:ext cx="8153400" cy="406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 smtClean="0">
                <a:solidFill>
                  <a:srgbClr val="00B0F0"/>
                </a:solidFill>
              </a:rPr>
              <a:t> 9    </a:t>
            </a:r>
            <a:r>
              <a:rPr lang="es-MX" sz="2800" dirty="0" smtClean="0">
                <a:solidFill>
                  <a:srgbClr val="FF0000"/>
                </a:solidFill>
              </a:rPr>
              <a:t>9    -7     </a:t>
            </a:r>
            <a:r>
              <a:rPr lang="es-MX" sz="2800" dirty="0" smtClean="0">
                <a:solidFill>
                  <a:schemeClr val="tx1"/>
                </a:solidFill>
              </a:rPr>
              <a:t>6 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-7    </a:t>
            </a:r>
            <a:r>
              <a:rPr lang="es-MX" sz="2800" dirty="0" smtClean="0">
                <a:solidFill>
                  <a:srgbClr val="00B0F0"/>
                </a:solidFill>
              </a:rPr>
              <a:t>0</a:t>
            </a:r>
            <a:r>
              <a:rPr lang="es-MX" sz="2800" dirty="0" smtClean="0">
                <a:solidFill>
                  <a:schemeClr val="tx1"/>
                </a:solidFill>
              </a:rPr>
              <a:t>    </a:t>
            </a:r>
            <a:r>
              <a:rPr lang="es-MX" sz="2800" dirty="0" smtClean="0">
                <a:solidFill>
                  <a:srgbClr val="FF0000"/>
                </a:solidFill>
              </a:rPr>
              <a:t>-1   </a:t>
            </a:r>
            <a:r>
              <a:rPr lang="es-MX" sz="2800" dirty="0" smtClean="0">
                <a:solidFill>
                  <a:schemeClr val="tx1"/>
                </a:solidFill>
              </a:rPr>
              <a:t>-10 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9    6     </a:t>
            </a:r>
            <a:r>
              <a:rPr lang="es-MX" sz="2800" dirty="0" smtClean="0">
                <a:solidFill>
                  <a:srgbClr val="00B0F0"/>
                </a:solidFill>
              </a:rPr>
              <a:t> 8   </a:t>
            </a:r>
            <a:r>
              <a:rPr lang="es-MX" sz="2800" dirty="0" smtClean="0">
                <a:solidFill>
                  <a:schemeClr val="tx1"/>
                </a:solidFill>
              </a:rPr>
              <a:t> 45          </a:t>
            </a:r>
          </a:p>
          <a:p>
            <a:endParaRPr lang="es-MX" sz="2800" dirty="0" smtClean="0">
              <a:solidFill>
                <a:schemeClr val="tx1"/>
              </a:solidFill>
            </a:endParaRPr>
          </a:p>
          <a:p>
            <a:r>
              <a:rPr lang="es-MX" sz="2800" dirty="0" smtClean="0">
                <a:solidFill>
                  <a:schemeClr val="tx1"/>
                </a:solidFill>
              </a:rPr>
              <a:t>Tengo que hacer que los números  en rojo me den cero. 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Aquellos números en azul  deben         ser  1</a:t>
            </a:r>
          </a:p>
          <a:p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70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957536"/>
            <a:ext cx="8153400" cy="44958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Tenemos que hacer que el 9 del primer renglón sea uno y los demás cero.</a:t>
            </a:r>
          </a:p>
          <a:p>
            <a:r>
              <a:rPr lang="es-MX" sz="2800" dirty="0" smtClean="0"/>
              <a:t>A la primera ecuación la dividimos entre 9 y me queda.</a:t>
            </a:r>
          </a:p>
          <a:p>
            <a:r>
              <a:rPr lang="es-MX" sz="2800" dirty="0" smtClean="0"/>
              <a:t>Y buscamos a un numero que multiplicado por los valores de la fila 1° y sumados con los valores de la 2° columna y así mismo para la 3° columna.</a:t>
            </a:r>
          </a:p>
          <a:p>
            <a:endParaRPr lang="es-MX" sz="2800" dirty="0" smtClean="0"/>
          </a:p>
          <a:p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77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957536"/>
            <a:ext cx="8154488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   1    </a:t>
            </a:r>
            <a:r>
              <a:rPr lang="es-MX" sz="2800" dirty="0" smtClean="0">
                <a:solidFill>
                  <a:srgbClr val="FF0000"/>
                </a:solidFill>
              </a:rPr>
              <a:t>1  </a:t>
            </a:r>
            <a:r>
              <a:rPr lang="es-MX" sz="2800" dirty="0" smtClean="0"/>
              <a:t>   -7/9       2/3     (7) (-9)</a:t>
            </a:r>
          </a:p>
          <a:p>
            <a:pPr>
              <a:buNone/>
            </a:pPr>
            <a:r>
              <a:rPr lang="es-MX" sz="2800" dirty="0" smtClean="0"/>
              <a:t>   0    </a:t>
            </a:r>
            <a:r>
              <a:rPr lang="es-MX" sz="2800" dirty="0" smtClean="0">
                <a:solidFill>
                  <a:srgbClr val="00B0F0"/>
                </a:solidFill>
              </a:rPr>
              <a:t>7  </a:t>
            </a:r>
            <a:r>
              <a:rPr lang="es-MX" sz="2800" dirty="0" smtClean="0"/>
              <a:t>  -58/9   -16/3   </a:t>
            </a:r>
          </a:p>
          <a:p>
            <a:pPr>
              <a:buNone/>
            </a:pPr>
            <a:r>
              <a:rPr lang="es-MX" sz="2800" dirty="0" smtClean="0"/>
              <a:t>   0  </a:t>
            </a:r>
            <a:r>
              <a:rPr lang="es-MX" sz="2800" dirty="0" smtClean="0">
                <a:solidFill>
                  <a:srgbClr val="FF0000"/>
                </a:solidFill>
              </a:rPr>
              <a:t> -3      </a:t>
            </a:r>
            <a:r>
              <a:rPr lang="es-MX" sz="2800" dirty="0" smtClean="0"/>
              <a:t>15         39 </a:t>
            </a:r>
          </a:p>
          <a:p>
            <a:endParaRPr lang="es-MX" sz="2800" dirty="0" smtClean="0"/>
          </a:p>
          <a:p>
            <a:r>
              <a:rPr lang="es-MX" sz="2800" dirty="0" smtClean="0"/>
              <a:t>Ahora tenemos que hacer que los números me den cero y uno (rojos en cero y azules en 1)</a:t>
            </a:r>
          </a:p>
        </p:txBody>
      </p:sp>
    </p:spTree>
    <p:extLst>
      <p:ext uri="{BB962C8B-B14F-4D97-AF65-F5344CB8AC3E}">
        <p14:creationId xmlns:p14="http://schemas.microsoft.com/office/powerpoint/2010/main" val="2076535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95300" y="1916832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4400" dirty="0" smtClean="0"/>
              <a:t>   </a:t>
            </a:r>
            <a:r>
              <a:rPr lang="es-MX" sz="2800" dirty="0" smtClean="0"/>
              <a:t>A la segunda fila la dividimos entre 7</a:t>
            </a:r>
          </a:p>
          <a:p>
            <a:pPr algn="ctr">
              <a:buNone/>
            </a:pPr>
            <a:r>
              <a:rPr lang="es-MX" sz="4400" dirty="0" smtClean="0"/>
              <a:t>   1    </a:t>
            </a:r>
            <a:r>
              <a:rPr lang="es-MX" sz="4400" dirty="0" smtClean="0">
                <a:solidFill>
                  <a:srgbClr val="FF0000"/>
                </a:solidFill>
              </a:rPr>
              <a:t>1  </a:t>
            </a:r>
            <a:r>
              <a:rPr lang="es-MX" sz="4400" dirty="0" smtClean="0"/>
              <a:t>   -7/9       2/3     </a:t>
            </a:r>
          </a:p>
          <a:p>
            <a:pPr algn="ctr">
              <a:buNone/>
            </a:pPr>
            <a:r>
              <a:rPr lang="es-MX" sz="4400" dirty="0" smtClean="0"/>
              <a:t>   0    </a:t>
            </a:r>
            <a:r>
              <a:rPr lang="es-MX" sz="4400" dirty="0" smtClean="0">
                <a:solidFill>
                  <a:srgbClr val="00B0F0"/>
                </a:solidFill>
              </a:rPr>
              <a:t>7  </a:t>
            </a:r>
            <a:r>
              <a:rPr lang="es-MX" sz="4400" dirty="0" smtClean="0"/>
              <a:t>  -58/9   -16/3   </a:t>
            </a:r>
          </a:p>
          <a:p>
            <a:pPr algn="ctr">
              <a:buNone/>
            </a:pPr>
            <a:r>
              <a:rPr lang="es-MX" sz="4400" dirty="0" smtClean="0"/>
              <a:t>  0  </a:t>
            </a:r>
            <a:r>
              <a:rPr lang="es-MX" sz="4400" dirty="0" smtClean="0">
                <a:solidFill>
                  <a:srgbClr val="FF0000"/>
                </a:solidFill>
              </a:rPr>
              <a:t> -3      </a:t>
            </a:r>
            <a:r>
              <a:rPr lang="es-MX" sz="4400" dirty="0" smtClean="0"/>
              <a:t>15         39 </a:t>
            </a:r>
          </a:p>
        </p:txBody>
      </p:sp>
    </p:spTree>
    <p:extLst>
      <p:ext uri="{BB962C8B-B14F-4D97-AF65-F5344CB8AC3E}">
        <p14:creationId xmlns:p14="http://schemas.microsoft.com/office/powerpoint/2010/main" val="710371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95300" y="1844824"/>
            <a:ext cx="8153400" cy="4495800"/>
          </a:xfrm>
        </p:spPr>
        <p:txBody>
          <a:bodyPr>
            <a:normAutofit fontScale="70000" lnSpcReduction="20000"/>
          </a:bodyPr>
          <a:lstStyle/>
          <a:p>
            <a:r>
              <a:rPr lang="es-MX" sz="4000" dirty="0" smtClean="0"/>
              <a:t>El proceso se vuelve a repetir. </a:t>
            </a:r>
          </a:p>
          <a:p>
            <a:r>
              <a:rPr lang="es-MX" sz="4000" dirty="0" smtClean="0"/>
              <a:t>El (-1) multiplicado por los valores de la 3° fila y mas los valores anteriores de la misma fila correspondiente.</a:t>
            </a:r>
          </a:p>
          <a:p>
            <a:pPr>
              <a:buNone/>
            </a:pPr>
            <a:endParaRPr lang="es-MX" sz="5400" dirty="0" smtClean="0"/>
          </a:p>
          <a:p>
            <a:pPr>
              <a:buNone/>
            </a:pPr>
            <a:r>
              <a:rPr lang="es-MX" sz="5400" dirty="0" smtClean="0"/>
              <a:t>   1    0     </a:t>
            </a:r>
            <a:r>
              <a:rPr lang="es-MX" sz="5400" dirty="0" smtClean="0">
                <a:solidFill>
                  <a:srgbClr val="FF0000"/>
                </a:solidFill>
              </a:rPr>
              <a:t>-1/7         </a:t>
            </a:r>
            <a:r>
              <a:rPr lang="es-MX" sz="5400" dirty="0" smtClean="0"/>
              <a:t>10/7     (-1) (3)</a:t>
            </a:r>
          </a:p>
          <a:p>
            <a:pPr>
              <a:buNone/>
            </a:pPr>
            <a:r>
              <a:rPr lang="es-MX" sz="5400" dirty="0" smtClean="0"/>
              <a:t>   0    1    </a:t>
            </a:r>
            <a:r>
              <a:rPr lang="es-MX" sz="5400" dirty="0" smtClean="0">
                <a:solidFill>
                  <a:srgbClr val="FF0000"/>
                </a:solidFill>
              </a:rPr>
              <a:t>-58/63    </a:t>
            </a:r>
            <a:r>
              <a:rPr lang="es-MX" sz="5400" dirty="0" smtClean="0"/>
              <a:t>-16/21    </a:t>
            </a:r>
          </a:p>
          <a:p>
            <a:pPr>
              <a:buNone/>
            </a:pPr>
            <a:r>
              <a:rPr lang="es-MX" sz="5400" dirty="0" smtClean="0"/>
              <a:t>   0    0   </a:t>
            </a:r>
            <a:r>
              <a:rPr lang="es-MX" sz="5400" dirty="0" smtClean="0">
                <a:solidFill>
                  <a:srgbClr val="00B0F0"/>
                </a:solidFill>
              </a:rPr>
              <a:t> 257/21    </a:t>
            </a:r>
            <a:r>
              <a:rPr lang="es-MX" sz="5400" dirty="0" smtClean="0"/>
              <a:t>257/7</a:t>
            </a:r>
          </a:p>
        </p:txBody>
      </p:sp>
    </p:spTree>
    <p:extLst>
      <p:ext uri="{BB962C8B-B14F-4D97-AF65-F5344CB8AC3E}">
        <p14:creationId xmlns:p14="http://schemas.microsoft.com/office/powerpoint/2010/main" val="1789576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GUÍA DE USO DEL MATERIAL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885528"/>
            <a:ext cx="8370512" cy="4495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Este paquete contiene </a:t>
            </a:r>
            <a:r>
              <a:rPr lang="es-MX" dirty="0" smtClean="0"/>
              <a:t>33 </a:t>
            </a:r>
            <a:r>
              <a:rPr lang="es-MX" dirty="0"/>
              <a:t>diapositivas que tienen como propósito que los estudiantes de </a:t>
            </a:r>
            <a:r>
              <a:rPr lang="es-MX" dirty="0" smtClean="0"/>
              <a:t>la </a:t>
            </a:r>
            <a:r>
              <a:rPr lang="es-MX" dirty="0"/>
              <a:t>UA de </a:t>
            </a:r>
            <a:r>
              <a:rPr lang="es-MX" dirty="0" smtClean="0"/>
              <a:t>Algebra Lineal, </a:t>
            </a:r>
            <a:r>
              <a:rPr lang="es-MX" dirty="0"/>
              <a:t>cuenten con un  material de apoyo para la Unidad </a:t>
            </a:r>
            <a:r>
              <a:rPr lang="es-MX" dirty="0" smtClean="0"/>
              <a:t>I Vectores, </a:t>
            </a:r>
            <a:r>
              <a:rPr lang="es-MX" dirty="0"/>
              <a:t>para facilitar la comprensión de los temas de dicha unidad.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En este material se incluyen los temas que corresponde a lo propuesto en el programa de la UA, con la extensión que se solicita en éste</a:t>
            </a:r>
            <a:r>
              <a:rPr lang="es-MX" dirty="0" smtClean="0"/>
              <a:t>.</a:t>
            </a:r>
            <a:endParaRPr lang="es-MX" dirty="0"/>
          </a:p>
          <a:p>
            <a:pPr marL="0" indent="0" algn="just">
              <a:buNone/>
            </a:pPr>
            <a:r>
              <a:rPr lang="es-MX" dirty="0"/>
              <a:t> </a:t>
            </a:r>
          </a:p>
          <a:p>
            <a:pPr algn="just"/>
            <a:r>
              <a:rPr lang="es-MX" altLang="es-MX" dirty="0"/>
              <a:t>El material que se presenta constituye un apoyo para el docente que tenga la oportunidad de impartir la unidad de aprendizaje de </a:t>
            </a:r>
            <a:r>
              <a:rPr lang="es-MX" altLang="es-MX" dirty="0" smtClean="0"/>
              <a:t>Álgebra Lineal. 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8942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4400" dirty="0" smtClean="0"/>
              <a:t> </a:t>
            </a:r>
            <a:r>
              <a:rPr lang="es-MX" sz="3300" dirty="0" smtClean="0"/>
              <a:t>Ahora tenemos que hacer que estos números sean ceros y uno.</a:t>
            </a:r>
          </a:p>
          <a:p>
            <a:pPr>
              <a:buNone/>
            </a:pPr>
            <a:r>
              <a:rPr lang="es-MX" sz="3300" dirty="0"/>
              <a:t>La tercera fila entre </a:t>
            </a:r>
            <a:r>
              <a:rPr lang="es-MX" sz="5400" dirty="0"/>
              <a:t>257/21. </a:t>
            </a:r>
          </a:p>
          <a:p>
            <a:pPr>
              <a:buNone/>
            </a:pPr>
            <a:r>
              <a:rPr lang="es-MX" sz="5400" dirty="0"/>
              <a:t>  1    0     -1/7         10/7     </a:t>
            </a:r>
          </a:p>
          <a:p>
            <a:pPr>
              <a:buNone/>
            </a:pPr>
            <a:r>
              <a:rPr lang="es-MX" sz="5400" dirty="0"/>
              <a:t>   0    1    -58/63    -16/21    </a:t>
            </a:r>
          </a:p>
          <a:p>
            <a:pPr>
              <a:buNone/>
            </a:pPr>
            <a:r>
              <a:rPr lang="es-MX" sz="5400" dirty="0"/>
              <a:t>   0    0    257/21    257/7</a:t>
            </a:r>
          </a:p>
          <a:p>
            <a:endParaRPr lang="es-MX" sz="5400" dirty="0" smtClean="0"/>
          </a:p>
        </p:txBody>
      </p:sp>
    </p:spTree>
    <p:extLst>
      <p:ext uri="{BB962C8B-B14F-4D97-AF65-F5344CB8AC3E}">
        <p14:creationId xmlns:p14="http://schemas.microsoft.com/office/powerpoint/2010/main" val="1316544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176264"/>
            <a:ext cx="8153400" cy="2260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 </a:t>
            </a:r>
            <a:r>
              <a:rPr lang="es-MX" sz="2800" dirty="0"/>
              <a:t>Q</a:t>
            </a:r>
            <a:r>
              <a:rPr lang="es-MX" sz="2800" dirty="0" smtClean="0"/>
              <a:t>ueda:</a:t>
            </a:r>
          </a:p>
          <a:p>
            <a:pPr>
              <a:buNone/>
            </a:pPr>
            <a:r>
              <a:rPr lang="es-MX" sz="2800" dirty="0" smtClean="0"/>
              <a:t>  El (-1/7) multiplica a la 3° fila y se le suman los valores de la 1° fila y dan como resultado nuevos valores para la 1° fila y así con la 2° fila.</a:t>
            </a:r>
          </a:p>
        </p:txBody>
      </p:sp>
    </p:spTree>
    <p:extLst>
      <p:ext uri="{BB962C8B-B14F-4D97-AF65-F5344CB8AC3E}">
        <p14:creationId xmlns:p14="http://schemas.microsoft.com/office/powerpoint/2010/main" val="34425658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Método de Reducción Escalonada por Renglones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MX" sz="4400" dirty="0" smtClean="0"/>
              <a:t> </a:t>
            </a:r>
            <a:r>
              <a:rPr lang="es-MX" sz="6600" dirty="0" smtClean="0"/>
              <a:t>x   y   z</a:t>
            </a:r>
          </a:p>
          <a:p>
            <a:pPr>
              <a:buNone/>
            </a:pPr>
            <a:r>
              <a:rPr lang="es-MX" sz="5400" dirty="0" smtClean="0">
                <a:solidFill>
                  <a:srgbClr val="00B0F0"/>
                </a:solidFill>
              </a:rPr>
              <a:t> 1</a:t>
            </a:r>
            <a:r>
              <a:rPr lang="es-MX" sz="5400" dirty="0" smtClean="0"/>
              <a:t>    </a:t>
            </a:r>
            <a:r>
              <a:rPr lang="es-MX" sz="5400" dirty="0" smtClean="0">
                <a:solidFill>
                  <a:srgbClr val="FF0000"/>
                </a:solidFill>
              </a:rPr>
              <a:t>0</a:t>
            </a:r>
            <a:r>
              <a:rPr lang="es-MX" sz="5400" dirty="0" smtClean="0"/>
              <a:t>    </a:t>
            </a:r>
            <a:r>
              <a:rPr lang="es-MX" sz="5400" dirty="0" smtClean="0">
                <a:solidFill>
                  <a:srgbClr val="FF0000"/>
                </a:solidFill>
              </a:rPr>
              <a:t>0</a:t>
            </a:r>
            <a:r>
              <a:rPr lang="es-MX" sz="5400" dirty="0" smtClean="0"/>
              <a:t>    1                 (-1/7)(58/63) </a:t>
            </a:r>
          </a:p>
          <a:p>
            <a:pPr>
              <a:buNone/>
            </a:pPr>
            <a:r>
              <a:rPr lang="es-MX" sz="5400" dirty="0" smtClean="0"/>
              <a:t> </a:t>
            </a:r>
            <a:r>
              <a:rPr lang="es-MX" sz="5400" dirty="0" smtClean="0">
                <a:solidFill>
                  <a:srgbClr val="FF0000"/>
                </a:solidFill>
              </a:rPr>
              <a:t>0</a:t>
            </a:r>
            <a:r>
              <a:rPr lang="es-MX" sz="5400" dirty="0" smtClean="0"/>
              <a:t>    </a:t>
            </a:r>
            <a:r>
              <a:rPr lang="es-MX" sz="5400" dirty="0" smtClean="0">
                <a:solidFill>
                  <a:srgbClr val="00B0F0"/>
                </a:solidFill>
              </a:rPr>
              <a:t>1</a:t>
            </a:r>
            <a:r>
              <a:rPr lang="es-MX" sz="5400" dirty="0" smtClean="0"/>
              <a:t>   </a:t>
            </a:r>
            <a:r>
              <a:rPr lang="es-MX" sz="5400" dirty="0" smtClean="0">
                <a:solidFill>
                  <a:srgbClr val="FF0000"/>
                </a:solidFill>
              </a:rPr>
              <a:t> 0    </a:t>
            </a:r>
            <a:r>
              <a:rPr lang="es-MX" sz="5400" dirty="0" smtClean="0"/>
              <a:t>2                   Por lo tanto   </a:t>
            </a:r>
            <a:r>
              <a:rPr lang="es-MX" sz="5400" b="1" dirty="0" smtClean="0"/>
              <a:t>x=1</a:t>
            </a:r>
          </a:p>
          <a:p>
            <a:pPr>
              <a:buNone/>
            </a:pPr>
            <a:r>
              <a:rPr lang="es-MX" sz="5400" dirty="0" smtClean="0"/>
              <a:t> </a:t>
            </a:r>
            <a:r>
              <a:rPr lang="es-MX" sz="5400" dirty="0" smtClean="0">
                <a:solidFill>
                  <a:srgbClr val="FF0000"/>
                </a:solidFill>
              </a:rPr>
              <a:t>0</a:t>
            </a:r>
            <a:r>
              <a:rPr lang="es-MX" sz="5400" dirty="0" smtClean="0"/>
              <a:t>    </a:t>
            </a:r>
            <a:r>
              <a:rPr lang="es-MX" sz="5400" dirty="0" smtClean="0">
                <a:solidFill>
                  <a:srgbClr val="FF0000"/>
                </a:solidFill>
              </a:rPr>
              <a:t>0</a:t>
            </a:r>
            <a:r>
              <a:rPr lang="es-MX" sz="5400" dirty="0" smtClean="0"/>
              <a:t>   </a:t>
            </a:r>
            <a:r>
              <a:rPr lang="es-MX" sz="5400" dirty="0" smtClean="0">
                <a:solidFill>
                  <a:srgbClr val="00B0F0"/>
                </a:solidFill>
              </a:rPr>
              <a:t> 1    </a:t>
            </a:r>
            <a:r>
              <a:rPr lang="es-MX" sz="5400" dirty="0" smtClean="0"/>
              <a:t>3                                           </a:t>
            </a:r>
            <a:r>
              <a:rPr lang="es-MX" sz="5400" b="1" dirty="0" smtClean="0"/>
              <a:t>y=2</a:t>
            </a:r>
          </a:p>
          <a:p>
            <a:pPr>
              <a:buNone/>
            </a:pPr>
            <a:r>
              <a:rPr lang="es-MX" sz="5400" b="1" dirty="0" smtClean="0"/>
              <a:t>                                                                 z=3</a:t>
            </a:r>
          </a:p>
          <a:p>
            <a:pPr>
              <a:buNone/>
            </a:pPr>
            <a:endParaRPr lang="es-MX" sz="5400" dirty="0" smtClean="0"/>
          </a:p>
        </p:txBody>
      </p:sp>
    </p:spTree>
    <p:extLst>
      <p:ext uri="{BB962C8B-B14F-4D97-AF65-F5344CB8AC3E}">
        <p14:creationId xmlns:p14="http://schemas.microsoft.com/office/powerpoint/2010/main" val="15815950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2032248"/>
            <a:ext cx="8153400" cy="355699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Stanley Grossman.(1987). Algebra Lineal. </a:t>
            </a:r>
            <a:r>
              <a:rPr lang="es-MX" sz="2800" dirty="0" err="1" smtClean="0"/>
              <a:t>Belmoner</a:t>
            </a:r>
            <a:r>
              <a:rPr lang="es-MX" sz="2800" dirty="0" smtClean="0"/>
              <a:t>, California (EUA): Grupo Editorial Iberoamérica. </a:t>
            </a:r>
          </a:p>
          <a:p>
            <a:r>
              <a:rPr lang="es-ES" sz="2800" dirty="0" smtClean="0"/>
              <a:t>Perry, W. L. (s.f.). </a:t>
            </a:r>
            <a:r>
              <a:rPr lang="es-ES" sz="2800" i="1" dirty="0" smtClean="0"/>
              <a:t>Algebra lineal con aplicaciones .</a:t>
            </a:r>
            <a:r>
              <a:rPr lang="es-ES" sz="2800" dirty="0" smtClean="0"/>
              <a:t> Texas </a:t>
            </a:r>
            <a:r>
              <a:rPr lang="es-ES" sz="2800" dirty="0" err="1" smtClean="0"/>
              <a:t>University</a:t>
            </a:r>
            <a:r>
              <a:rPr lang="es-ES" sz="2800" dirty="0" smtClean="0"/>
              <a:t>.</a:t>
            </a:r>
            <a:endParaRPr lang="es-MX" sz="2800" dirty="0" smtClean="0"/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Allen R, Ángel.(2004). Algebra intermedia. 6° edición. Trial Pearson Educación.</a:t>
            </a:r>
          </a:p>
          <a:p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627782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741512"/>
            <a:ext cx="8153400" cy="4495800"/>
          </a:xfrm>
        </p:spPr>
        <p:txBody>
          <a:bodyPr>
            <a:normAutofit/>
          </a:bodyPr>
          <a:lstStyle/>
          <a:p>
            <a:r>
              <a:rPr lang="es-MX" sz="2600" dirty="0" smtClean="0"/>
              <a:t>Ecuación lineal</a:t>
            </a:r>
          </a:p>
          <a:p>
            <a:r>
              <a:rPr lang="es-MX" sz="2600" dirty="0" smtClean="0"/>
              <a:t>¿Qué es un sistema de ecuaciones?</a:t>
            </a:r>
          </a:p>
          <a:p>
            <a:r>
              <a:rPr lang="es-MX" sz="2600" dirty="0" smtClean="0"/>
              <a:t>Tipos de sistemas</a:t>
            </a:r>
          </a:p>
          <a:p>
            <a:r>
              <a:rPr lang="es-MX" sz="2600" dirty="0" smtClean="0"/>
              <a:t>Métodos de solución</a:t>
            </a:r>
          </a:p>
          <a:p>
            <a:r>
              <a:rPr lang="es-MX" sz="2600" dirty="0" smtClean="0"/>
              <a:t>Método gráfico</a:t>
            </a:r>
          </a:p>
          <a:p>
            <a:r>
              <a:rPr lang="es-MX" sz="2600" dirty="0" smtClean="0"/>
              <a:t>Método de sustitución</a:t>
            </a:r>
          </a:p>
          <a:p>
            <a:r>
              <a:rPr lang="es-MX" sz="2600" dirty="0" smtClean="0"/>
              <a:t>Método de igualación</a:t>
            </a:r>
          </a:p>
          <a:p>
            <a:r>
              <a:rPr lang="es-MX" sz="2600" dirty="0" smtClean="0"/>
              <a:t>Método de eliminación</a:t>
            </a:r>
          </a:p>
          <a:p>
            <a:r>
              <a:rPr lang="es-MX" sz="2600" dirty="0" smtClean="0"/>
              <a:t>Reducción escalonada por renglones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25630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Ecuación Lineal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39552" y="2029544"/>
                <a:ext cx="8153400" cy="44958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s-MX" sz="2600" dirty="0" smtClean="0"/>
                  <a:t>Un ejemplo sencillo de ecuación lineal es</a:t>
                </a:r>
              </a:p>
              <a:p>
                <a:pPr algn="ctr"/>
                <a:r>
                  <a:rPr lang="es-MX" sz="2600" dirty="0" smtClean="0"/>
                  <a:t> </a:t>
                </a:r>
                <a14:m>
                  <m:oMath xmlns:m="http://schemas.openxmlformats.org/officeDocument/2006/math"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𝑎𝑥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𝑏𝑦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MX" sz="2600" dirty="0" smtClean="0"/>
              </a:p>
              <a:p>
                <a:pPr algn="just"/>
                <a:r>
                  <a:rPr lang="es-MX" sz="2600" dirty="0" smtClean="0"/>
                  <a:t>donde </a:t>
                </a:r>
                <a:r>
                  <a:rPr lang="es-MX" sz="2600" b="1" i="1" dirty="0" smtClean="0"/>
                  <a:t>x, </a:t>
                </a:r>
                <a:r>
                  <a:rPr lang="es-MX" sz="2600" dirty="0" smtClean="0"/>
                  <a:t>y </a:t>
                </a:r>
                <a:r>
                  <a:rPr lang="es-MX" sz="2600" b="1" i="1" dirty="0" err="1" smtClean="0"/>
                  <a:t>y</a:t>
                </a:r>
                <a:r>
                  <a:rPr lang="es-MX" sz="2600" b="1" i="1" dirty="0" smtClean="0"/>
                  <a:t> </a:t>
                </a:r>
                <a:r>
                  <a:rPr lang="es-MX" sz="2600" dirty="0" smtClean="0"/>
                  <a:t>son variables reales y a, b, y c son constantes reales. Si a y b no son cero, entonces la gráfica de esta ecuación es una línea recta: ésa es una razón por la cual recibe el nombre de ecuación lineal. </a:t>
                </a:r>
              </a:p>
              <a:p>
                <a:pPr algn="ctr"/>
                <a:r>
                  <a:rPr lang="es-MX" sz="2600" dirty="0" smtClean="0"/>
                  <a:t>La </a:t>
                </a:r>
                <a:r>
                  <a:rPr lang="es-MX" sz="2600" dirty="0"/>
                  <a:t>ecuación </a:t>
                </a:r>
                <a14:m>
                  <m:oMath xmlns:m="http://schemas.openxmlformats.org/officeDocument/2006/math">
                    <m:r>
                      <a:rPr lang="es-MX" sz="2600" i="1">
                        <a:latin typeface="Cambria Math" panose="02040503050406030204" pitchFamily="18" charset="0"/>
                      </a:rPr>
                      <m:t>𝑎𝑥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𝑏𝑦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s-MX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MX" sz="2600" dirty="0" smtClean="0"/>
              </a:p>
              <a:p>
                <a:pPr algn="just"/>
                <a:r>
                  <a:rPr lang="es-MX" sz="2600" dirty="0" smtClean="0"/>
                  <a:t>recibe </a:t>
                </a:r>
                <a:r>
                  <a:rPr lang="es-MX" sz="2600" dirty="0"/>
                  <a:t>el nombre de ecuación lineal en las dos </a:t>
                </a:r>
                <a:r>
                  <a:rPr lang="es-MX" sz="2600" dirty="0" smtClean="0"/>
                  <a:t>incógnitas </a:t>
                </a:r>
                <a:r>
                  <a:rPr lang="es-MX" sz="2600" dirty="0"/>
                  <a:t>x y </a:t>
                </a:r>
                <a:r>
                  <a:rPr lang="es-MX" sz="2600" dirty="0" err="1"/>
                  <a:t>y</a:t>
                </a:r>
                <a:r>
                  <a:rPr lang="es-MX" sz="2600" dirty="0"/>
                  <a:t>. </a:t>
                </a:r>
              </a:p>
              <a:p>
                <a:endParaRPr lang="es-MX" sz="2600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39552" y="2029544"/>
                <a:ext cx="8153400" cy="4495800"/>
              </a:xfrm>
              <a:blipFill rotWithShape="1">
                <a:blip r:embed="rId2"/>
                <a:stretch>
                  <a:fillRect l="-299" t="-1221" r="-13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777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/>
              <a:t>¿Qué es un sistema de ecuaciones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95300" y="2317576"/>
            <a:ext cx="8153400" cy="3559696"/>
          </a:xfrm>
        </p:spPr>
        <p:txBody>
          <a:bodyPr>
            <a:normAutofit/>
          </a:bodyPr>
          <a:lstStyle/>
          <a:p>
            <a:pPr algn="just"/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de ecuaciones en los que se tienen como mínimo dos incógnitas y dos ecuaciones. Tanto la “x” como la “y” van a cumplir las igualdades algebraicas en todas las ecuaciones. De modo que a partir de dichas ecuaciones  se pretende calcular el valor de cada incógnita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48903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Tipos de sistemas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2800" b="1" dirty="0" smtClean="0">
                <a:cs typeface="Arial" panose="020B0604020202020204" pitchFamily="34" charset="0"/>
              </a:rPr>
              <a:t>Sistema consistente (compatible determinado): </a:t>
            </a:r>
            <a:r>
              <a:rPr lang="es-MX" sz="2800" dirty="0" smtClean="0">
                <a:cs typeface="Arial" panose="020B0604020202020204" pitchFamily="34" charset="0"/>
              </a:rPr>
              <a:t>sistema que tiene una solución única.</a:t>
            </a:r>
            <a:endParaRPr lang="es-MX" sz="2800" b="1" dirty="0" smtClean="0"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212976"/>
            <a:ext cx="6256701" cy="312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5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sistemas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cs typeface="Arial" panose="020B0604020202020204" pitchFamily="34" charset="0"/>
              </a:rPr>
              <a:t>Sistema dependiente (compatible indeterminado): </a:t>
            </a:r>
            <a:r>
              <a:rPr lang="es-MX" dirty="0" smtClean="0">
                <a:cs typeface="Arial" panose="020B0604020202020204" pitchFamily="34" charset="0"/>
              </a:rPr>
              <a:t>sistema que tiene un infinito número de soluciones.</a:t>
            </a:r>
          </a:p>
          <a:p>
            <a:endParaRPr lang="es-MX" dirty="0"/>
          </a:p>
        </p:txBody>
      </p:sp>
      <p:pic>
        <p:nvPicPr>
          <p:cNvPr id="4" name="Imagen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5" r="53723" b="29390"/>
          <a:stretch/>
        </p:blipFill>
        <p:spPr bwMode="auto">
          <a:xfrm>
            <a:off x="971600" y="3429000"/>
            <a:ext cx="7272808" cy="2972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7199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sistemas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b="1" dirty="0" smtClean="0">
                <a:cs typeface="Arial" panose="020B0604020202020204" pitchFamily="34" charset="0"/>
              </a:rPr>
              <a:t>Sistema inconsistente: </a:t>
            </a:r>
            <a:r>
              <a:rPr lang="es-MX" dirty="0" smtClean="0">
                <a:cs typeface="Arial" panose="020B0604020202020204" pitchFamily="34" charset="0"/>
              </a:rPr>
              <a:t>sistema que no tiene solución</a:t>
            </a:r>
            <a:endParaRPr lang="es-MX" dirty="0"/>
          </a:p>
        </p:txBody>
      </p:sp>
      <p:pic>
        <p:nvPicPr>
          <p:cNvPr id="5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23537" r="39013" b="28384"/>
          <a:stretch/>
        </p:blipFill>
        <p:spPr bwMode="auto">
          <a:xfrm>
            <a:off x="539552" y="2852937"/>
            <a:ext cx="8425819" cy="3312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6405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126</TotalTime>
  <Words>1624</Words>
  <Application>Microsoft Office PowerPoint</Application>
  <PresentationFormat>Presentación en pantalla (4:3)</PresentationFormat>
  <Paragraphs>174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Intermedio</vt:lpstr>
      <vt:lpstr>Presentación de PowerPoint</vt:lpstr>
      <vt:lpstr>OBJETIVO DE LA UA</vt:lpstr>
      <vt:lpstr>GUÍA DE USO DEL MATERIAL</vt:lpstr>
      <vt:lpstr>CONTENIDO</vt:lpstr>
      <vt:lpstr>Ecuación Lineal</vt:lpstr>
      <vt:lpstr>¿Qué es un sistema de ecuaciones?</vt:lpstr>
      <vt:lpstr>Tipos de sistemas</vt:lpstr>
      <vt:lpstr>Tipos de sistemas</vt:lpstr>
      <vt:lpstr>Tipos de sistemas</vt:lpstr>
      <vt:lpstr>Métodos de solución</vt:lpstr>
      <vt:lpstr>Método Gráfico</vt:lpstr>
      <vt:lpstr>Método Gráfico</vt:lpstr>
      <vt:lpstr>Método de Sustitución</vt:lpstr>
      <vt:lpstr>Método de Sustitución</vt:lpstr>
      <vt:lpstr>Método de Sustitución</vt:lpstr>
      <vt:lpstr>Método de Igualación</vt:lpstr>
      <vt:lpstr>Método de Igualación</vt:lpstr>
      <vt:lpstr>Método de Igualación</vt:lpstr>
      <vt:lpstr>Método de Eliminación</vt:lpstr>
      <vt:lpstr>Método de Eliminación</vt:lpstr>
      <vt:lpstr>Método de Eliminación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Método de Reducción Escalonada por Renglones</vt:lpstr>
      <vt:lpstr>Bibliografía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Barrera</dc:creator>
  <cp:lastModifiedBy>Francisco Barrera</cp:lastModifiedBy>
  <cp:revision>13</cp:revision>
  <dcterms:created xsi:type="dcterms:W3CDTF">2015-10-03T01:12:42Z</dcterms:created>
  <dcterms:modified xsi:type="dcterms:W3CDTF">2015-10-03T04:00:01Z</dcterms:modified>
</cp:coreProperties>
</file>