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94" r:id="rId3"/>
    <p:sldId id="288" r:id="rId4"/>
    <p:sldId id="258" r:id="rId5"/>
    <p:sldId id="259" r:id="rId6"/>
    <p:sldId id="257" r:id="rId7"/>
    <p:sldId id="260" r:id="rId8"/>
    <p:sldId id="262" r:id="rId9"/>
    <p:sldId id="261" r:id="rId10"/>
    <p:sldId id="264" r:id="rId11"/>
    <p:sldId id="263" r:id="rId12"/>
    <p:sldId id="265" r:id="rId13"/>
    <p:sldId id="266" r:id="rId14"/>
    <p:sldId id="268" r:id="rId15"/>
    <p:sldId id="269" r:id="rId16"/>
    <p:sldId id="270" r:id="rId17"/>
    <p:sldId id="271" r:id="rId18"/>
    <p:sldId id="281" r:id="rId19"/>
    <p:sldId id="272" r:id="rId20"/>
    <p:sldId id="273" r:id="rId21"/>
    <p:sldId id="282" r:id="rId22"/>
    <p:sldId id="274" r:id="rId23"/>
    <p:sldId id="284" r:id="rId24"/>
    <p:sldId id="287" r:id="rId25"/>
    <p:sldId id="285" r:id="rId26"/>
    <p:sldId id="286" r:id="rId27"/>
    <p:sldId id="283" r:id="rId28"/>
    <p:sldId id="279" r:id="rId29"/>
    <p:sldId id="277" r:id="rId30"/>
    <p:sldId id="278" r:id="rId31"/>
    <p:sldId id="289" r:id="rId32"/>
    <p:sldId id="292" r:id="rId33"/>
    <p:sldId id="295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2121DC95-4169-46C4-9B4D-B99E7BA1A348}">
          <p14:sldIdLst>
            <p14:sldId id="256"/>
            <p14:sldId id="294"/>
            <p14:sldId id="288"/>
            <p14:sldId id="258"/>
            <p14:sldId id="259"/>
            <p14:sldId id="257"/>
            <p14:sldId id="260"/>
            <p14:sldId id="262"/>
            <p14:sldId id="261"/>
            <p14:sldId id="264"/>
            <p14:sldId id="263"/>
            <p14:sldId id="265"/>
            <p14:sldId id="266"/>
            <p14:sldId id="268"/>
            <p14:sldId id="269"/>
            <p14:sldId id="270"/>
            <p14:sldId id="271"/>
            <p14:sldId id="281"/>
            <p14:sldId id="272"/>
            <p14:sldId id="273"/>
            <p14:sldId id="282"/>
            <p14:sldId id="274"/>
            <p14:sldId id="284"/>
            <p14:sldId id="287"/>
            <p14:sldId id="285"/>
            <p14:sldId id="286"/>
            <p14:sldId id="283"/>
            <p14:sldId id="279"/>
            <p14:sldId id="277"/>
            <p14:sldId id="278"/>
            <p14:sldId id="289"/>
            <p14:sldId id="292"/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5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1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4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DB574C-48C6-4221-B0E3-4A352FC5AD2D}" type="doc">
      <dgm:prSet loTypeId="urn:microsoft.com/office/officeart/2005/8/layout/venn3" loCatId="relationship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s-MX"/>
        </a:p>
      </dgm:t>
    </dgm:pt>
    <dgm:pt modelId="{3D2601D1-C885-49E8-A764-1600B702DDE6}">
      <dgm:prSet/>
      <dgm:spPr/>
      <dgm:t>
        <a:bodyPr/>
        <a:lstStyle/>
        <a:p>
          <a:pPr rtl="0"/>
          <a:r>
            <a:rPr lang="es-MX" smtClean="0"/>
            <a:t>Su Forma</a:t>
          </a:r>
          <a:endParaRPr lang="es-MX"/>
        </a:p>
      </dgm:t>
    </dgm:pt>
    <dgm:pt modelId="{F019050A-128B-4AA0-B26C-9DBCE5FF2534}" type="parTrans" cxnId="{CEE1E69F-F52B-4758-913A-C2081C57DC2B}">
      <dgm:prSet/>
      <dgm:spPr/>
      <dgm:t>
        <a:bodyPr/>
        <a:lstStyle/>
        <a:p>
          <a:endParaRPr lang="es-MX"/>
        </a:p>
      </dgm:t>
    </dgm:pt>
    <dgm:pt modelId="{07C643DB-BFEF-4B37-A905-E691E0B1CFA8}" type="sibTrans" cxnId="{CEE1E69F-F52B-4758-913A-C2081C57DC2B}">
      <dgm:prSet/>
      <dgm:spPr/>
      <dgm:t>
        <a:bodyPr/>
        <a:lstStyle/>
        <a:p>
          <a:endParaRPr lang="es-MX"/>
        </a:p>
      </dgm:t>
    </dgm:pt>
    <dgm:pt modelId="{C39B8F81-D308-460E-98F6-7621A99EB958}">
      <dgm:prSet/>
      <dgm:spPr/>
      <dgm:t>
        <a:bodyPr/>
        <a:lstStyle/>
        <a:p>
          <a:pPr rtl="0"/>
          <a:r>
            <a:rPr lang="es-MX" smtClean="0"/>
            <a:t>Crecimiento</a:t>
          </a:r>
          <a:endParaRPr lang="es-MX"/>
        </a:p>
      </dgm:t>
    </dgm:pt>
    <dgm:pt modelId="{7673C03C-F1D2-4422-99BA-EDFA15A9F8BA}" type="parTrans" cxnId="{38170013-7CB5-4045-8AB5-8F7AE078E5D3}">
      <dgm:prSet/>
      <dgm:spPr/>
      <dgm:t>
        <a:bodyPr/>
        <a:lstStyle/>
        <a:p>
          <a:endParaRPr lang="es-MX"/>
        </a:p>
      </dgm:t>
    </dgm:pt>
    <dgm:pt modelId="{BF6B44DA-05E7-4533-B217-6E7EF12DFA67}" type="sibTrans" cxnId="{38170013-7CB5-4045-8AB5-8F7AE078E5D3}">
      <dgm:prSet/>
      <dgm:spPr/>
      <dgm:t>
        <a:bodyPr/>
        <a:lstStyle/>
        <a:p>
          <a:endParaRPr lang="es-MX"/>
        </a:p>
      </dgm:t>
    </dgm:pt>
    <dgm:pt modelId="{6386D419-D2A6-482F-8DC4-A43F0BF91B4F}">
      <dgm:prSet/>
      <dgm:spPr/>
      <dgm:t>
        <a:bodyPr/>
        <a:lstStyle/>
        <a:p>
          <a:pPr rtl="0"/>
          <a:r>
            <a:rPr lang="es-MX" smtClean="0"/>
            <a:t>Por Su color (Tinción)</a:t>
          </a:r>
          <a:endParaRPr lang="es-MX"/>
        </a:p>
      </dgm:t>
    </dgm:pt>
    <dgm:pt modelId="{FADC28D2-BB06-4D0D-8A77-CEC05004452A}" type="parTrans" cxnId="{E056F38E-D02E-4805-96B4-B7248AAA870F}">
      <dgm:prSet/>
      <dgm:spPr/>
      <dgm:t>
        <a:bodyPr/>
        <a:lstStyle/>
        <a:p>
          <a:endParaRPr lang="es-MX"/>
        </a:p>
      </dgm:t>
    </dgm:pt>
    <dgm:pt modelId="{1ADD7F25-B06B-44ED-90C3-E9DF3F6786B5}" type="sibTrans" cxnId="{E056F38E-D02E-4805-96B4-B7248AAA870F}">
      <dgm:prSet/>
      <dgm:spPr/>
      <dgm:t>
        <a:bodyPr/>
        <a:lstStyle/>
        <a:p>
          <a:endParaRPr lang="es-MX"/>
        </a:p>
      </dgm:t>
    </dgm:pt>
    <dgm:pt modelId="{E6E40374-24BC-4438-9BC6-36B05E4BE9E2}">
      <dgm:prSet/>
      <dgm:spPr/>
      <dgm:t>
        <a:bodyPr/>
        <a:lstStyle/>
        <a:p>
          <a:pPr rtl="0"/>
          <a:r>
            <a:rPr lang="es-MX" dirty="0" smtClean="0"/>
            <a:t>Actividad bioquímica y metabólica</a:t>
          </a:r>
          <a:endParaRPr lang="es-MX" dirty="0"/>
        </a:p>
      </dgm:t>
    </dgm:pt>
    <dgm:pt modelId="{9DE5A23B-D331-43D9-BDEA-755DC0A3E08E}" type="parTrans" cxnId="{F7383217-220A-43A0-B125-2E65B0237023}">
      <dgm:prSet/>
      <dgm:spPr/>
      <dgm:t>
        <a:bodyPr/>
        <a:lstStyle/>
        <a:p>
          <a:endParaRPr lang="es-MX"/>
        </a:p>
      </dgm:t>
    </dgm:pt>
    <dgm:pt modelId="{D99785A6-8E73-4CA9-9FA0-B2C4E88EA194}" type="sibTrans" cxnId="{F7383217-220A-43A0-B125-2E65B0237023}">
      <dgm:prSet/>
      <dgm:spPr/>
      <dgm:t>
        <a:bodyPr/>
        <a:lstStyle/>
        <a:p>
          <a:endParaRPr lang="es-MX"/>
        </a:p>
      </dgm:t>
    </dgm:pt>
    <dgm:pt modelId="{00536C36-15A4-4E70-A28D-6FD102B5DFC6}">
      <dgm:prSet/>
      <dgm:spPr/>
      <dgm:t>
        <a:bodyPr/>
        <a:lstStyle/>
        <a:p>
          <a:pPr rtl="0"/>
          <a:r>
            <a:rPr lang="es-MX" dirty="0" smtClean="0"/>
            <a:t>Formas de intereacción</a:t>
          </a:r>
          <a:endParaRPr lang="es-MX" dirty="0"/>
        </a:p>
      </dgm:t>
    </dgm:pt>
    <dgm:pt modelId="{F6F4410E-CBCF-40E6-B999-FF7053FA227C}" type="parTrans" cxnId="{E6AF72EB-66B2-4370-869C-BE2F869EF07D}">
      <dgm:prSet/>
      <dgm:spPr/>
      <dgm:t>
        <a:bodyPr/>
        <a:lstStyle/>
        <a:p>
          <a:endParaRPr lang="es-MX"/>
        </a:p>
      </dgm:t>
    </dgm:pt>
    <dgm:pt modelId="{FBCC0039-34DC-4CD3-8802-C0C02D537020}" type="sibTrans" cxnId="{E6AF72EB-66B2-4370-869C-BE2F869EF07D}">
      <dgm:prSet/>
      <dgm:spPr/>
      <dgm:t>
        <a:bodyPr/>
        <a:lstStyle/>
        <a:p>
          <a:endParaRPr lang="es-MX"/>
        </a:p>
      </dgm:t>
    </dgm:pt>
    <dgm:pt modelId="{67FB0072-05AD-714D-B2E0-CD48D12E3AA5}">
      <dgm:prSet/>
      <dgm:spPr/>
      <dgm:t>
        <a:bodyPr/>
        <a:lstStyle/>
        <a:p>
          <a:pPr rtl="0"/>
          <a:r>
            <a:rPr lang="es-MX" dirty="0" smtClean="0"/>
            <a:t>Por su locomoci</a:t>
          </a:r>
          <a:r>
            <a:rPr lang="es-ES" dirty="0" err="1" smtClean="0"/>
            <a:t>ón</a:t>
          </a:r>
          <a:endParaRPr lang="es-MX" dirty="0"/>
        </a:p>
      </dgm:t>
    </dgm:pt>
    <dgm:pt modelId="{E66D4B44-8AE0-324B-8289-B2C86955562A}" type="parTrans" cxnId="{33DC7491-B432-4645-B9C3-4AF65E334F9D}">
      <dgm:prSet/>
      <dgm:spPr/>
      <dgm:t>
        <a:bodyPr/>
        <a:lstStyle/>
        <a:p>
          <a:endParaRPr lang="es-ES_tradnl"/>
        </a:p>
      </dgm:t>
    </dgm:pt>
    <dgm:pt modelId="{DA6E6B58-0B10-4A44-9D64-90AE698D9DB2}" type="sibTrans" cxnId="{33DC7491-B432-4645-B9C3-4AF65E334F9D}">
      <dgm:prSet/>
      <dgm:spPr/>
      <dgm:t>
        <a:bodyPr/>
        <a:lstStyle/>
        <a:p>
          <a:endParaRPr lang="es-ES_tradnl"/>
        </a:p>
      </dgm:t>
    </dgm:pt>
    <dgm:pt modelId="{18F00219-54ED-4788-ABB1-3675FFA20654}" type="pres">
      <dgm:prSet presAssocID="{83DB574C-48C6-4221-B0E3-4A352FC5AD2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BCCFBA5-FD3E-4FB3-AFD1-6D7AEE546F49}" type="pres">
      <dgm:prSet presAssocID="{3D2601D1-C885-49E8-A764-1600B702DDE6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05D676-E12C-4FFC-9C95-095595F2E686}" type="pres">
      <dgm:prSet presAssocID="{07C643DB-BFEF-4B37-A905-E691E0B1CFA8}" presName="space" presStyleCnt="0"/>
      <dgm:spPr/>
    </dgm:pt>
    <dgm:pt modelId="{1E6F0D02-9A0B-4C37-BBD6-7929BE58F878}" type="pres">
      <dgm:prSet presAssocID="{C39B8F81-D308-460E-98F6-7621A99EB958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47C668-4B29-403B-B711-5AFA733B3B91}" type="pres">
      <dgm:prSet presAssocID="{BF6B44DA-05E7-4533-B217-6E7EF12DFA67}" presName="space" presStyleCnt="0"/>
      <dgm:spPr/>
    </dgm:pt>
    <dgm:pt modelId="{906773AB-9AC6-4140-8384-8663005807A1}" type="pres">
      <dgm:prSet presAssocID="{6386D419-D2A6-482F-8DC4-A43F0BF91B4F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9804F3-8646-474C-A584-1387A7EC5AC0}" type="pres">
      <dgm:prSet presAssocID="{1ADD7F25-B06B-44ED-90C3-E9DF3F6786B5}" presName="space" presStyleCnt="0"/>
      <dgm:spPr/>
    </dgm:pt>
    <dgm:pt modelId="{559A2936-8EB3-4914-AC4C-0C21AD1D82C0}" type="pres">
      <dgm:prSet presAssocID="{E6E40374-24BC-4438-9BC6-36B05E4BE9E2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A77119-99D3-4FF8-A7AA-F9A8B3EF13EA}" type="pres">
      <dgm:prSet presAssocID="{D99785A6-8E73-4CA9-9FA0-B2C4E88EA194}" presName="space" presStyleCnt="0"/>
      <dgm:spPr/>
    </dgm:pt>
    <dgm:pt modelId="{FB2D406F-0012-41BD-8FFC-DA83ECC9ED9F}" type="pres">
      <dgm:prSet presAssocID="{00536C36-15A4-4E70-A28D-6FD102B5DFC6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5E8592-F319-4A47-8162-DF5939AC2580}" type="pres">
      <dgm:prSet presAssocID="{FBCC0039-34DC-4CD3-8802-C0C02D537020}" presName="space" presStyleCnt="0"/>
      <dgm:spPr/>
    </dgm:pt>
    <dgm:pt modelId="{835024BA-766A-734A-8F36-D7B581AEC4A2}" type="pres">
      <dgm:prSet presAssocID="{67FB0072-05AD-714D-B2E0-CD48D12E3AA5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38170013-7CB5-4045-8AB5-8F7AE078E5D3}" srcId="{83DB574C-48C6-4221-B0E3-4A352FC5AD2D}" destId="{C39B8F81-D308-460E-98F6-7621A99EB958}" srcOrd="1" destOrd="0" parTransId="{7673C03C-F1D2-4422-99BA-EDFA15A9F8BA}" sibTransId="{BF6B44DA-05E7-4533-B217-6E7EF12DFA67}"/>
    <dgm:cxn modelId="{AF2CDD4D-5175-43F6-B383-01155CFB0EED}" type="presOf" srcId="{83DB574C-48C6-4221-B0E3-4A352FC5AD2D}" destId="{18F00219-54ED-4788-ABB1-3675FFA20654}" srcOrd="0" destOrd="0" presId="urn:microsoft.com/office/officeart/2005/8/layout/venn3"/>
    <dgm:cxn modelId="{8B908540-E5D5-49AD-A8FF-35742B69F58B}" type="presOf" srcId="{C39B8F81-D308-460E-98F6-7621A99EB958}" destId="{1E6F0D02-9A0B-4C37-BBD6-7929BE58F878}" srcOrd="0" destOrd="0" presId="urn:microsoft.com/office/officeart/2005/8/layout/venn3"/>
    <dgm:cxn modelId="{06F72294-9031-4AF0-8533-E824A99F7265}" type="presOf" srcId="{00536C36-15A4-4E70-A28D-6FD102B5DFC6}" destId="{FB2D406F-0012-41BD-8FFC-DA83ECC9ED9F}" srcOrd="0" destOrd="0" presId="urn:microsoft.com/office/officeart/2005/8/layout/venn3"/>
    <dgm:cxn modelId="{B3F9B326-C3D0-404B-9598-8A854DCDBDCA}" type="presOf" srcId="{6386D419-D2A6-482F-8DC4-A43F0BF91B4F}" destId="{906773AB-9AC6-4140-8384-8663005807A1}" srcOrd="0" destOrd="0" presId="urn:microsoft.com/office/officeart/2005/8/layout/venn3"/>
    <dgm:cxn modelId="{CCFA69A0-7045-40E4-8FF8-1EE96CCF5FFB}" type="presOf" srcId="{3D2601D1-C885-49E8-A764-1600B702DDE6}" destId="{8BCCFBA5-FD3E-4FB3-AFD1-6D7AEE546F49}" srcOrd="0" destOrd="0" presId="urn:microsoft.com/office/officeart/2005/8/layout/venn3"/>
    <dgm:cxn modelId="{E056F38E-D02E-4805-96B4-B7248AAA870F}" srcId="{83DB574C-48C6-4221-B0E3-4A352FC5AD2D}" destId="{6386D419-D2A6-482F-8DC4-A43F0BF91B4F}" srcOrd="2" destOrd="0" parTransId="{FADC28D2-BB06-4D0D-8A77-CEC05004452A}" sibTransId="{1ADD7F25-B06B-44ED-90C3-E9DF3F6786B5}"/>
    <dgm:cxn modelId="{F7383217-220A-43A0-B125-2E65B0237023}" srcId="{83DB574C-48C6-4221-B0E3-4A352FC5AD2D}" destId="{E6E40374-24BC-4438-9BC6-36B05E4BE9E2}" srcOrd="3" destOrd="0" parTransId="{9DE5A23B-D331-43D9-BDEA-755DC0A3E08E}" sibTransId="{D99785A6-8E73-4CA9-9FA0-B2C4E88EA194}"/>
    <dgm:cxn modelId="{33DC7491-B432-4645-B9C3-4AF65E334F9D}" srcId="{83DB574C-48C6-4221-B0E3-4A352FC5AD2D}" destId="{67FB0072-05AD-714D-B2E0-CD48D12E3AA5}" srcOrd="5" destOrd="0" parTransId="{E66D4B44-8AE0-324B-8289-B2C86955562A}" sibTransId="{DA6E6B58-0B10-4A44-9D64-90AE698D9DB2}"/>
    <dgm:cxn modelId="{CEE1E69F-F52B-4758-913A-C2081C57DC2B}" srcId="{83DB574C-48C6-4221-B0E3-4A352FC5AD2D}" destId="{3D2601D1-C885-49E8-A764-1600B702DDE6}" srcOrd="0" destOrd="0" parTransId="{F019050A-128B-4AA0-B26C-9DBCE5FF2534}" sibTransId="{07C643DB-BFEF-4B37-A905-E691E0B1CFA8}"/>
    <dgm:cxn modelId="{019E247B-3DAB-445E-8FBF-366F1E872A6E}" type="presOf" srcId="{E6E40374-24BC-4438-9BC6-36B05E4BE9E2}" destId="{559A2936-8EB3-4914-AC4C-0C21AD1D82C0}" srcOrd="0" destOrd="0" presId="urn:microsoft.com/office/officeart/2005/8/layout/venn3"/>
    <dgm:cxn modelId="{B542CCB9-CD08-B246-AC9E-01E1EDC30601}" type="presOf" srcId="{67FB0072-05AD-714D-B2E0-CD48D12E3AA5}" destId="{835024BA-766A-734A-8F36-D7B581AEC4A2}" srcOrd="0" destOrd="0" presId="urn:microsoft.com/office/officeart/2005/8/layout/venn3"/>
    <dgm:cxn modelId="{E6AF72EB-66B2-4370-869C-BE2F869EF07D}" srcId="{83DB574C-48C6-4221-B0E3-4A352FC5AD2D}" destId="{00536C36-15A4-4E70-A28D-6FD102B5DFC6}" srcOrd="4" destOrd="0" parTransId="{F6F4410E-CBCF-40E6-B999-FF7053FA227C}" sibTransId="{FBCC0039-34DC-4CD3-8802-C0C02D537020}"/>
    <dgm:cxn modelId="{2CC69CA1-4DF3-4376-8CEF-662D8F266CBC}" type="presParOf" srcId="{18F00219-54ED-4788-ABB1-3675FFA20654}" destId="{8BCCFBA5-FD3E-4FB3-AFD1-6D7AEE546F49}" srcOrd="0" destOrd="0" presId="urn:microsoft.com/office/officeart/2005/8/layout/venn3"/>
    <dgm:cxn modelId="{9AE9B21F-4376-4E88-A30B-3B392AA150B4}" type="presParOf" srcId="{18F00219-54ED-4788-ABB1-3675FFA20654}" destId="{8005D676-E12C-4FFC-9C95-095595F2E686}" srcOrd="1" destOrd="0" presId="urn:microsoft.com/office/officeart/2005/8/layout/venn3"/>
    <dgm:cxn modelId="{6A1ACA69-13A9-4857-BBEC-DC0693D19903}" type="presParOf" srcId="{18F00219-54ED-4788-ABB1-3675FFA20654}" destId="{1E6F0D02-9A0B-4C37-BBD6-7929BE58F878}" srcOrd="2" destOrd="0" presId="urn:microsoft.com/office/officeart/2005/8/layout/venn3"/>
    <dgm:cxn modelId="{E1ABDB7E-7D22-4450-86F7-EF90F35073C2}" type="presParOf" srcId="{18F00219-54ED-4788-ABB1-3675FFA20654}" destId="{9B47C668-4B29-403B-B711-5AFA733B3B91}" srcOrd="3" destOrd="0" presId="urn:microsoft.com/office/officeart/2005/8/layout/venn3"/>
    <dgm:cxn modelId="{874EE2B6-02A9-4828-A5DB-FBFAC9114717}" type="presParOf" srcId="{18F00219-54ED-4788-ABB1-3675FFA20654}" destId="{906773AB-9AC6-4140-8384-8663005807A1}" srcOrd="4" destOrd="0" presId="urn:microsoft.com/office/officeart/2005/8/layout/venn3"/>
    <dgm:cxn modelId="{1C1FF625-91D4-4F80-A093-092E1D529C67}" type="presParOf" srcId="{18F00219-54ED-4788-ABB1-3675FFA20654}" destId="{639804F3-8646-474C-A584-1387A7EC5AC0}" srcOrd="5" destOrd="0" presId="urn:microsoft.com/office/officeart/2005/8/layout/venn3"/>
    <dgm:cxn modelId="{42606A14-30BD-43EF-B912-CF937F0754A9}" type="presParOf" srcId="{18F00219-54ED-4788-ABB1-3675FFA20654}" destId="{559A2936-8EB3-4914-AC4C-0C21AD1D82C0}" srcOrd="6" destOrd="0" presId="urn:microsoft.com/office/officeart/2005/8/layout/venn3"/>
    <dgm:cxn modelId="{EBD630B4-B9C9-46B0-825D-A41F45A1E87D}" type="presParOf" srcId="{18F00219-54ED-4788-ABB1-3675FFA20654}" destId="{F8A77119-99D3-4FF8-A7AA-F9A8B3EF13EA}" srcOrd="7" destOrd="0" presId="urn:microsoft.com/office/officeart/2005/8/layout/venn3"/>
    <dgm:cxn modelId="{29D1E268-23D0-46BF-8FAC-DE93CDF77E08}" type="presParOf" srcId="{18F00219-54ED-4788-ABB1-3675FFA20654}" destId="{FB2D406F-0012-41BD-8FFC-DA83ECC9ED9F}" srcOrd="8" destOrd="0" presId="urn:microsoft.com/office/officeart/2005/8/layout/venn3"/>
    <dgm:cxn modelId="{843A5B62-7CAC-D943-BA8E-F4EFF75F0F4C}" type="presParOf" srcId="{18F00219-54ED-4788-ABB1-3675FFA20654}" destId="{BB5E8592-F319-4A47-8162-DF5939AC2580}" srcOrd="9" destOrd="0" presId="urn:microsoft.com/office/officeart/2005/8/layout/venn3"/>
    <dgm:cxn modelId="{F0323690-FBAB-5141-BA8F-DDBDBD542964}" type="presParOf" srcId="{18F00219-54ED-4788-ABB1-3675FFA20654}" destId="{835024BA-766A-734A-8F36-D7B581AEC4A2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44AA79-D87E-4DCF-B115-EDE35B3D28FA}" type="doc">
      <dgm:prSet loTypeId="urn:microsoft.com/office/officeart/2005/8/layout/pList2#1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es-MX"/>
        </a:p>
      </dgm:t>
    </dgm:pt>
    <dgm:pt modelId="{9DD84421-8D6E-4978-ACDA-C7DA459382EE}">
      <dgm:prSet custT="1"/>
      <dgm:spPr/>
      <dgm:t>
        <a:bodyPr/>
        <a:lstStyle/>
        <a:p>
          <a:pPr rtl="0"/>
          <a:r>
            <a: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ESPIRILOS:</a:t>
          </a:r>
          <a:endParaRPr lang="es-MX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7B99E9-2F4F-4762-AA9D-7D05C391FF83}" type="parTrans" cxnId="{89C9AE0C-2F62-47B7-93E8-B787B63941B1}">
      <dgm:prSet/>
      <dgm:spPr/>
      <dgm:t>
        <a:bodyPr/>
        <a:lstStyle/>
        <a:p>
          <a:endParaRPr lang="es-MX"/>
        </a:p>
      </dgm:t>
    </dgm:pt>
    <dgm:pt modelId="{D33F00A3-37A6-403D-9FC7-CE8C2280251E}" type="sibTrans" cxnId="{89C9AE0C-2F62-47B7-93E8-B787B63941B1}">
      <dgm:prSet/>
      <dgm:spPr/>
      <dgm:t>
        <a:bodyPr/>
        <a:lstStyle/>
        <a:p>
          <a:endParaRPr lang="es-MX"/>
        </a:p>
      </dgm:t>
    </dgm:pt>
    <dgm:pt modelId="{4D077493-8818-478E-8DD9-BC914444D6D4}">
      <dgm:prSet custT="1"/>
      <dgm:spPr/>
      <dgm:t>
        <a:bodyPr/>
        <a:lstStyle/>
        <a:p>
          <a:pPr rtl="0"/>
          <a:r>
            <a: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ESPIROQUETAS:</a:t>
          </a:r>
          <a:endParaRPr lang="es-MX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DBD1CD-FBA2-4492-8059-BDE87169C064}" type="parTrans" cxnId="{838A4FFB-FBE9-4981-8E1E-3DF8B27802DE}">
      <dgm:prSet/>
      <dgm:spPr/>
      <dgm:t>
        <a:bodyPr/>
        <a:lstStyle/>
        <a:p>
          <a:endParaRPr lang="es-MX"/>
        </a:p>
      </dgm:t>
    </dgm:pt>
    <dgm:pt modelId="{89E147CA-9C2C-48C1-AAEE-9CD409C11A3C}" type="sibTrans" cxnId="{838A4FFB-FBE9-4981-8E1E-3DF8B27802DE}">
      <dgm:prSet/>
      <dgm:spPr/>
      <dgm:t>
        <a:bodyPr/>
        <a:lstStyle/>
        <a:p>
          <a:endParaRPr lang="es-MX"/>
        </a:p>
      </dgm:t>
    </dgm:pt>
    <dgm:pt modelId="{C8707D3E-2A71-444F-84CA-07A88B638C58}">
      <dgm:prSet custT="1"/>
      <dgm:spPr/>
      <dgm:t>
        <a:bodyPr/>
        <a:lstStyle/>
        <a:p>
          <a:pPr rtl="0"/>
          <a:r>
            <a:rPr lang="es-MX" sz="2400" b="1" dirty="0" smtClean="0"/>
            <a:t>Espirales o hélices (Como Sacacorchos)</a:t>
          </a:r>
          <a:endParaRPr lang="es-MX" sz="2400" b="1" dirty="0"/>
        </a:p>
      </dgm:t>
    </dgm:pt>
    <dgm:pt modelId="{707F6A48-16CC-4026-A021-7FDEA2B7E5F3}" type="parTrans" cxnId="{7CCA65D2-6CD7-425C-8B29-17A7AAEC60C7}">
      <dgm:prSet/>
      <dgm:spPr/>
      <dgm:t>
        <a:bodyPr/>
        <a:lstStyle/>
        <a:p>
          <a:endParaRPr lang="es-MX"/>
        </a:p>
      </dgm:t>
    </dgm:pt>
    <dgm:pt modelId="{62D15279-EEA4-45AC-801D-9809B9282779}" type="sibTrans" cxnId="{7CCA65D2-6CD7-425C-8B29-17A7AAEC60C7}">
      <dgm:prSet/>
      <dgm:spPr/>
      <dgm:t>
        <a:bodyPr/>
        <a:lstStyle/>
        <a:p>
          <a:endParaRPr lang="es-MX"/>
        </a:p>
      </dgm:t>
    </dgm:pt>
    <dgm:pt modelId="{C1B24D27-F686-44FA-966C-BDC9C29A7F68}">
      <dgm:prSet custT="1"/>
      <dgm:spPr/>
      <dgm:t>
        <a:bodyPr/>
        <a:lstStyle/>
        <a:p>
          <a:pPr rtl="0"/>
          <a:r>
            <a:rPr lang="es-MX" sz="2400" b="1" dirty="0" smtClean="0"/>
            <a:t> Son capaces de flexionarse y menean sus cuerpos al moeverse.</a:t>
          </a:r>
          <a:endParaRPr lang="es-MX" sz="2400" b="1" dirty="0"/>
        </a:p>
      </dgm:t>
    </dgm:pt>
    <dgm:pt modelId="{085E312C-3B93-406F-99D7-D5028ABD07D8}" type="parTrans" cxnId="{4BEC0D1C-5F22-40D3-861E-1EFA153C008F}">
      <dgm:prSet/>
      <dgm:spPr/>
      <dgm:t>
        <a:bodyPr/>
        <a:lstStyle/>
        <a:p>
          <a:endParaRPr lang="es-MX"/>
        </a:p>
      </dgm:t>
    </dgm:pt>
    <dgm:pt modelId="{36DFDCFE-F5E5-4AD7-9696-92FBE94FA8CE}" type="sibTrans" cxnId="{4BEC0D1C-5F22-40D3-861E-1EFA153C008F}">
      <dgm:prSet/>
      <dgm:spPr/>
      <dgm:t>
        <a:bodyPr/>
        <a:lstStyle/>
        <a:p>
          <a:endParaRPr lang="es-MX"/>
        </a:p>
      </dgm:t>
    </dgm:pt>
    <dgm:pt modelId="{9312F9BE-469C-4D5D-85D0-B4760401CC4C}">
      <dgm:prSet custT="1"/>
      <dgm:spPr/>
      <dgm:t>
        <a:bodyPr/>
        <a:lstStyle/>
        <a:p>
          <a:pPr rtl="0"/>
          <a:r>
            <a:rPr lang="es-MX" sz="2400" b="1" dirty="0" smtClean="0"/>
            <a:t>Bacterias espirales.</a:t>
          </a:r>
          <a:endParaRPr lang="es-MX" sz="2400" b="1" dirty="0"/>
        </a:p>
      </dgm:t>
    </dgm:pt>
    <dgm:pt modelId="{1589EAA5-4E6E-4C48-93D7-B0FFFDD3CFF8}" type="parTrans" cxnId="{46467666-87C6-4EAA-844E-FE1BF9F5F956}">
      <dgm:prSet/>
      <dgm:spPr/>
      <dgm:t>
        <a:bodyPr/>
        <a:lstStyle/>
        <a:p>
          <a:endParaRPr lang="es-MX"/>
        </a:p>
      </dgm:t>
    </dgm:pt>
    <dgm:pt modelId="{CF32B286-BBAD-490E-8272-670D65C6CDD4}" type="sibTrans" cxnId="{46467666-87C6-4EAA-844E-FE1BF9F5F956}">
      <dgm:prSet/>
      <dgm:spPr/>
      <dgm:t>
        <a:bodyPr/>
        <a:lstStyle/>
        <a:p>
          <a:endParaRPr lang="es-MX"/>
        </a:p>
      </dgm:t>
    </dgm:pt>
    <dgm:pt modelId="{3D8F0E5C-67F2-49FE-A547-7B77B31B0EF9}">
      <dgm:prSet custT="1"/>
      <dgm:spPr/>
      <dgm:t>
        <a:bodyPr/>
        <a:lstStyle/>
        <a:p>
          <a:pPr rtl="0"/>
          <a:r>
            <a:rPr lang="es-MX" sz="2400" b="1" dirty="0" smtClean="0"/>
            <a:t>Rígidos.</a:t>
          </a:r>
          <a:endParaRPr lang="es-MX" sz="2400" b="1" dirty="0"/>
        </a:p>
      </dgm:t>
    </dgm:pt>
    <dgm:pt modelId="{B90B8E56-EBD1-4584-979E-6469305FB135}" type="parTrans" cxnId="{18BD9618-C8CE-4E6C-A20D-D575FA78B65B}">
      <dgm:prSet/>
      <dgm:spPr/>
      <dgm:t>
        <a:bodyPr/>
        <a:lstStyle/>
        <a:p>
          <a:endParaRPr lang="es-MX"/>
        </a:p>
      </dgm:t>
    </dgm:pt>
    <dgm:pt modelId="{3DC910AE-6A41-4BA7-8F13-57C8801D4543}" type="sibTrans" cxnId="{18BD9618-C8CE-4E6C-A20D-D575FA78B65B}">
      <dgm:prSet/>
      <dgm:spPr/>
      <dgm:t>
        <a:bodyPr/>
        <a:lstStyle/>
        <a:p>
          <a:endParaRPr lang="es-MX"/>
        </a:p>
      </dgm:t>
    </dgm:pt>
    <dgm:pt modelId="{9414411C-420C-4339-8A3E-26518EB04C32}" type="pres">
      <dgm:prSet presAssocID="{F644AA79-D87E-4DCF-B115-EDE35B3D28F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570F5A2-37CE-4C99-85B0-B7132A9227A2}" type="pres">
      <dgm:prSet presAssocID="{F644AA79-D87E-4DCF-B115-EDE35B3D28FA}" presName="bkgdShp" presStyleLbl="alignAccFollowNode1" presStyleIdx="0" presStyleCnt="1"/>
      <dgm:spPr/>
      <dgm:t>
        <a:bodyPr/>
        <a:lstStyle/>
        <a:p>
          <a:endParaRPr lang="es-MX"/>
        </a:p>
      </dgm:t>
    </dgm:pt>
    <dgm:pt modelId="{FD4B8840-AEE3-478F-BB35-2083DEAEEA10}" type="pres">
      <dgm:prSet presAssocID="{F644AA79-D87E-4DCF-B115-EDE35B3D28FA}" presName="linComp" presStyleCnt="0"/>
      <dgm:spPr/>
      <dgm:t>
        <a:bodyPr/>
        <a:lstStyle/>
        <a:p>
          <a:endParaRPr lang="es-MX"/>
        </a:p>
      </dgm:t>
    </dgm:pt>
    <dgm:pt modelId="{0878F86D-57F2-410E-AECB-04EE66133851}" type="pres">
      <dgm:prSet presAssocID="{9DD84421-8D6E-4978-ACDA-C7DA459382EE}" presName="compNode" presStyleCnt="0"/>
      <dgm:spPr/>
      <dgm:t>
        <a:bodyPr/>
        <a:lstStyle/>
        <a:p>
          <a:endParaRPr lang="es-MX"/>
        </a:p>
      </dgm:t>
    </dgm:pt>
    <dgm:pt modelId="{05AC6A4D-A025-437F-BE0E-55B29E4A3FEA}" type="pres">
      <dgm:prSet presAssocID="{9DD84421-8D6E-4978-ACDA-C7DA459382E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093CAB-F7C6-43F8-8AC9-C388B40DBE5C}" type="pres">
      <dgm:prSet presAssocID="{9DD84421-8D6E-4978-ACDA-C7DA459382EE}" presName="invisiNode" presStyleLbl="node1" presStyleIdx="0" presStyleCnt="2"/>
      <dgm:spPr/>
      <dgm:t>
        <a:bodyPr/>
        <a:lstStyle/>
        <a:p>
          <a:endParaRPr lang="es-MX"/>
        </a:p>
      </dgm:t>
    </dgm:pt>
    <dgm:pt modelId="{433A3E53-25F1-4E02-B075-B686F9593C48}" type="pres">
      <dgm:prSet presAssocID="{9DD84421-8D6E-4978-ACDA-C7DA459382EE}" presName="imagNod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66C90687-31B3-4EC8-8BBC-2728AA17F7DE}" type="pres">
      <dgm:prSet presAssocID="{D33F00A3-37A6-403D-9FC7-CE8C2280251E}" presName="sibTrans" presStyleLbl="sibTrans2D1" presStyleIdx="0" presStyleCnt="0"/>
      <dgm:spPr/>
      <dgm:t>
        <a:bodyPr/>
        <a:lstStyle/>
        <a:p>
          <a:endParaRPr lang="es-MX"/>
        </a:p>
      </dgm:t>
    </dgm:pt>
    <dgm:pt modelId="{5AE907BF-1751-4D03-82EF-938A37A2D74A}" type="pres">
      <dgm:prSet presAssocID="{4D077493-8818-478E-8DD9-BC914444D6D4}" presName="compNode" presStyleCnt="0"/>
      <dgm:spPr/>
      <dgm:t>
        <a:bodyPr/>
        <a:lstStyle/>
        <a:p>
          <a:endParaRPr lang="es-MX"/>
        </a:p>
      </dgm:t>
    </dgm:pt>
    <dgm:pt modelId="{9FFF0356-08AE-4C50-9C24-234A2B130644}" type="pres">
      <dgm:prSet presAssocID="{4D077493-8818-478E-8DD9-BC914444D6D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EAFF68-C342-4754-A7C7-484B3EAB5A34}" type="pres">
      <dgm:prSet presAssocID="{4D077493-8818-478E-8DD9-BC914444D6D4}" presName="invisiNode" presStyleLbl="node1" presStyleIdx="1" presStyleCnt="2"/>
      <dgm:spPr/>
      <dgm:t>
        <a:bodyPr/>
        <a:lstStyle/>
        <a:p>
          <a:endParaRPr lang="es-MX"/>
        </a:p>
      </dgm:t>
    </dgm:pt>
    <dgm:pt modelId="{B8B4708B-B9B1-4C05-B523-F82CCE2EBC6C}" type="pres">
      <dgm:prSet presAssocID="{4D077493-8818-478E-8DD9-BC914444D6D4}" presName="imagNod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4BEC0D1C-5F22-40D3-861E-1EFA153C008F}" srcId="{4D077493-8818-478E-8DD9-BC914444D6D4}" destId="{C1B24D27-F686-44FA-966C-BDC9C29A7F68}" srcOrd="1" destOrd="0" parTransId="{085E312C-3B93-406F-99D7-D5028ABD07D8}" sibTransId="{36DFDCFE-F5E5-4AD7-9696-92FBE94FA8CE}"/>
    <dgm:cxn modelId="{253965BD-559E-4522-9BB8-C9624BF078DD}" type="presOf" srcId="{9312F9BE-469C-4D5D-85D0-B4760401CC4C}" destId="{9FFF0356-08AE-4C50-9C24-234A2B130644}" srcOrd="0" destOrd="1" presId="urn:microsoft.com/office/officeart/2005/8/layout/pList2#1"/>
    <dgm:cxn modelId="{EE4DD536-7CA4-4FFD-8807-BFF7535E7E40}" type="presOf" srcId="{4D077493-8818-478E-8DD9-BC914444D6D4}" destId="{9FFF0356-08AE-4C50-9C24-234A2B130644}" srcOrd="0" destOrd="0" presId="urn:microsoft.com/office/officeart/2005/8/layout/pList2#1"/>
    <dgm:cxn modelId="{48E8FC78-DC2E-4D30-ABB5-548360DB4233}" type="presOf" srcId="{3D8F0E5C-67F2-49FE-A547-7B77B31B0EF9}" destId="{05AC6A4D-A025-437F-BE0E-55B29E4A3FEA}" srcOrd="0" destOrd="2" presId="urn:microsoft.com/office/officeart/2005/8/layout/pList2#1"/>
    <dgm:cxn modelId="{46467666-87C6-4EAA-844E-FE1BF9F5F956}" srcId="{4D077493-8818-478E-8DD9-BC914444D6D4}" destId="{9312F9BE-469C-4D5D-85D0-B4760401CC4C}" srcOrd="0" destOrd="0" parTransId="{1589EAA5-4E6E-4C48-93D7-B0FFFDD3CFF8}" sibTransId="{CF32B286-BBAD-490E-8272-670D65C6CDD4}"/>
    <dgm:cxn modelId="{89C9AE0C-2F62-47B7-93E8-B787B63941B1}" srcId="{F644AA79-D87E-4DCF-B115-EDE35B3D28FA}" destId="{9DD84421-8D6E-4978-ACDA-C7DA459382EE}" srcOrd="0" destOrd="0" parTransId="{597B99E9-2F4F-4762-AA9D-7D05C391FF83}" sibTransId="{D33F00A3-37A6-403D-9FC7-CE8C2280251E}"/>
    <dgm:cxn modelId="{A631AE28-615D-43D8-90EF-60421539AFED}" type="presOf" srcId="{F644AA79-D87E-4DCF-B115-EDE35B3D28FA}" destId="{9414411C-420C-4339-8A3E-26518EB04C32}" srcOrd="0" destOrd="0" presId="urn:microsoft.com/office/officeart/2005/8/layout/pList2#1"/>
    <dgm:cxn modelId="{49B2077F-424E-4753-9603-2CF5818984E0}" type="presOf" srcId="{D33F00A3-37A6-403D-9FC7-CE8C2280251E}" destId="{66C90687-31B3-4EC8-8BBC-2728AA17F7DE}" srcOrd="0" destOrd="0" presId="urn:microsoft.com/office/officeart/2005/8/layout/pList2#1"/>
    <dgm:cxn modelId="{838A4FFB-FBE9-4981-8E1E-3DF8B27802DE}" srcId="{F644AA79-D87E-4DCF-B115-EDE35B3D28FA}" destId="{4D077493-8818-478E-8DD9-BC914444D6D4}" srcOrd="1" destOrd="0" parTransId="{93DBD1CD-FBA2-4492-8059-BDE87169C064}" sibTransId="{89E147CA-9C2C-48C1-AAEE-9CD409C11A3C}"/>
    <dgm:cxn modelId="{49385D65-98EC-4766-8BBC-66935E0F4D45}" type="presOf" srcId="{C8707D3E-2A71-444F-84CA-07A88B638C58}" destId="{05AC6A4D-A025-437F-BE0E-55B29E4A3FEA}" srcOrd="0" destOrd="1" presId="urn:microsoft.com/office/officeart/2005/8/layout/pList2#1"/>
    <dgm:cxn modelId="{18BD9618-C8CE-4E6C-A20D-D575FA78B65B}" srcId="{9DD84421-8D6E-4978-ACDA-C7DA459382EE}" destId="{3D8F0E5C-67F2-49FE-A547-7B77B31B0EF9}" srcOrd="1" destOrd="0" parTransId="{B90B8E56-EBD1-4584-979E-6469305FB135}" sibTransId="{3DC910AE-6A41-4BA7-8F13-57C8801D4543}"/>
    <dgm:cxn modelId="{7B568E5F-D432-4F6D-ADCB-CFACA05F6F5D}" type="presOf" srcId="{9DD84421-8D6E-4978-ACDA-C7DA459382EE}" destId="{05AC6A4D-A025-437F-BE0E-55B29E4A3FEA}" srcOrd="0" destOrd="0" presId="urn:microsoft.com/office/officeart/2005/8/layout/pList2#1"/>
    <dgm:cxn modelId="{02F5E789-B63D-4AA2-AA27-0830DE2832B0}" type="presOf" srcId="{C1B24D27-F686-44FA-966C-BDC9C29A7F68}" destId="{9FFF0356-08AE-4C50-9C24-234A2B130644}" srcOrd="0" destOrd="2" presId="urn:microsoft.com/office/officeart/2005/8/layout/pList2#1"/>
    <dgm:cxn modelId="{7CCA65D2-6CD7-425C-8B29-17A7AAEC60C7}" srcId="{9DD84421-8D6E-4978-ACDA-C7DA459382EE}" destId="{C8707D3E-2A71-444F-84CA-07A88B638C58}" srcOrd="0" destOrd="0" parTransId="{707F6A48-16CC-4026-A021-7FDEA2B7E5F3}" sibTransId="{62D15279-EEA4-45AC-801D-9809B9282779}"/>
    <dgm:cxn modelId="{33C5E08B-CB20-4D7E-81F0-5D99C16C7F5F}" type="presParOf" srcId="{9414411C-420C-4339-8A3E-26518EB04C32}" destId="{2570F5A2-37CE-4C99-85B0-B7132A9227A2}" srcOrd="0" destOrd="0" presId="urn:microsoft.com/office/officeart/2005/8/layout/pList2#1"/>
    <dgm:cxn modelId="{C8F917E6-F454-4001-AC63-9DBA48744FAD}" type="presParOf" srcId="{9414411C-420C-4339-8A3E-26518EB04C32}" destId="{FD4B8840-AEE3-478F-BB35-2083DEAEEA10}" srcOrd="1" destOrd="0" presId="urn:microsoft.com/office/officeart/2005/8/layout/pList2#1"/>
    <dgm:cxn modelId="{877DFC97-973F-4A04-9DA3-D9FFD09BA30E}" type="presParOf" srcId="{FD4B8840-AEE3-478F-BB35-2083DEAEEA10}" destId="{0878F86D-57F2-410E-AECB-04EE66133851}" srcOrd="0" destOrd="0" presId="urn:microsoft.com/office/officeart/2005/8/layout/pList2#1"/>
    <dgm:cxn modelId="{F749C1A3-D73B-4D2D-9EA2-70BF2863CBB7}" type="presParOf" srcId="{0878F86D-57F2-410E-AECB-04EE66133851}" destId="{05AC6A4D-A025-437F-BE0E-55B29E4A3FEA}" srcOrd="0" destOrd="0" presId="urn:microsoft.com/office/officeart/2005/8/layout/pList2#1"/>
    <dgm:cxn modelId="{90698295-5B48-4563-86B2-AF15D26043C8}" type="presParOf" srcId="{0878F86D-57F2-410E-AECB-04EE66133851}" destId="{BE093CAB-F7C6-43F8-8AC9-C388B40DBE5C}" srcOrd="1" destOrd="0" presId="urn:microsoft.com/office/officeart/2005/8/layout/pList2#1"/>
    <dgm:cxn modelId="{4DB22D35-931E-4F0B-82D1-88596F58D965}" type="presParOf" srcId="{0878F86D-57F2-410E-AECB-04EE66133851}" destId="{433A3E53-25F1-4E02-B075-B686F9593C48}" srcOrd="2" destOrd="0" presId="urn:microsoft.com/office/officeart/2005/8/layout/pList2#1"/>
    <dgm:cxn modelId="{E9AB12A2-5CA3-405A-A534-C180A481B4D4}" type="presParOf" srcId="{FD4B8840-AEE3-478F-BB35-2083DEAEEA10}" destId="{66C90687-31B3-4EC8-8BBC-2728AA17F7DE}" srcOrd="1" destOrd="0" presId="urn:microsoft.com/office/officeart/2005/8/layout/pList2#1"/>
    <dgm:cxn modelId="{C2FE5310-F684-43A1-97EC-A6DEE12BE0C4}" type="presParOf" srcId="{FD4B8840-AEE3-478F-BB35-2083DEAEEA10}" destId="{5AE907BF-1751-4D03-82EF-938A37A2D74A}" srcOrd="2" destOrd="0" presId="urn:microsoft.com/office/officeart/2005/8/layout/pList2#1"/>
    <dgm:cxn modelId="{A2F38E3B-A711-481F-B05A-97EFE10520DD}" type="presParOf" srcId="{5AE907BF-1751-4D03-82EF-938A37A2D74A}" destId="{9FFF0356-08AE-4C50-9C24-234A2B130644}" srcOrd="0" destOrd="0" presId="urn:microsoft.com/office/officeart/2005/8/layout/pList2#1"/>
    <dgm:cxn modelId="{5E095B70-8F03-422C-AFB6-43138DA94C21}" type="presParOf" srcId="{5AE907BF-1751-4D03-82EF-938A37A2D74A}" destId="{CCEAFF68-C342-4754-A7C7-484B3EAB5A34}" srcOrd="1" destOrd="0" presId="urn:microsoft.com/office/officeart/2005/8/layout/pList2#1"/>
    <dgm:cxn modelId="{80A7E72C-6A55-4945-972E-BDA2EAE71DF2}" type="presParOf" srcId="{5AE907BF-1751-4D03-82EF-938A37A2D74A}" destId="{B8B4708B-B9B1-4C05-B523-F82CCE2EBC6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BD70E2-B4A0-41A8-B909-617A4EE6943A}" type="doc">
      <dgm:prSet loTypeId="urn:microsoft.com/office/officeart/2009/3/layout/PlusandMinus" loCatId="relationship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8E767D7E-2E70-42D3-8548-BFF3E3E11FAD}">
      <dgm:prSet custT="1"/>
      <dgm:spPr/>
      <dgm:t>
        <a:bodyPr/>
        <a:lstStyle/>
        <a:p>
          <a:pPr rtl="0"/>
          <a:r>
            <a:rPr lang="es-MX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Gram positivas </a:t>
          </a:r>
          <a:r>
            <a:rPr lang="es-MX" sz="4800" dirty="0" smtClean="0"/>
            <a:t>(se tiñen de color violeta) </a:t>
          </a:r>
          <a:endParaRPr lang="es-MX" sz="4800" dirty="0"/>
        </a:p>
      </dgm:t>
    </dgm:pt>
    <dgm:pt modelId="{255AAC38-A81A-4821-829F-796DE3DFB4FB}" type="parTrans" cxnId="{F1786D13-1735-4DBC-9BE9-E7F0D4A9973B}">
      <dgm:prSet/>
      <dgm:spPr/>
      <dgm:t>
        <a:bodyPr/>
        <a:lstStyle/>
        <a:p>
          <a:endParaRPr lang="es-MX"/>
        </a:p>
      </dgm:t>
    </dgm:pt>
    <dgm:pt modelId="{14A0EC09-3197-43B1-B806-BA36AB04206E}" type="sibTrans" cxnId="{F1786D13-1735-4DBC-9BE9-E7F0D4A9973B}">
      <dgm:prSet/>
      <dgm:spPr/>
      <dgm:t>
        <a:bodyPr/>
        <a:lstStyle/>
        <a:p>
          <a:endParaRPr lang="es-MX"/>
        </a:p>
      </dgm:t>
    </dgm:pt>
    <dgm:pt modelId="{4126A288-358A-4F9C-9ADD-51A691D6A158}">
      <dgm:prSet custT="1"/>
      <dgm:spPr/>
      <dgm:t>
        <a:bodyPr/>
        <a:lstStyle/>
        <a:p>
          <a:pPr rtl="0"/>
          <a:r>
            <a:rPr lang="es-MX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Gram negativas </a:t>
          </a:r>
          <a:r>
            <a:rPr lang="es-MX" sz="4800" dirty="0" smtClean="0"/>
            <a:t>(se tiñen de color rosado) </a:t>
          </a:r>
          <a:endParaRPr lang="es-MX" sz="4800" dirty="0"/>
        </a:p>
      </dgm:t>
    </dgm:pt>
    <dgm:pt modelId="{F8538DE2-001F-4EB6-AAA4-824121242508}" type="parTrans" cxnId="{B86802DB-877C-4D7F-A1C5-A272F194831A}">
      <dgm:prSet/>
      <dgm:spPr/>
      <dgm:t>
        <a:bodyPr/>
        <a:lstStyle/>
        <a:p>
          <a:endParaRPr lang="es-MX"/>
        </a:p>
      </dgm:t>
    </dgm:pt>
    <dgm:pt modelId="{F75BB744-747A-41EE-AA8B-0E9165231825}" type="sibTrans" cxnId="{B86802DB-877C-4D7F-A1C5-A272F194831A}">
      <dgm:prSet/>
      <dgm:spPr/>
      <dgm:t>
        <a:bodyPr/>
        <a:lstStyle/>
        <a:p>
          <a:endParaRPr lang="es-MX"/>
        </a:p>
      </dgm:t>
    </dgm:pt>
    <dgm:pt modelId="{027A6006-FDAA-44E8-95E0-49BD0AB99CDB}" type="pres">
      <dgm:prSet presAssocID="{1FBD70E2-B4A0-41A8-B909-617A4EE6943A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CDF7A84-68D8-44E0-983A-4F1255627179}" type="pres">
      <dgm:prSet presAssocID="{1FBD70E2-B4A0-41A8-B909-617A4EE6943A}" presName="Background" presStyleLbl="bgImgPlace1" presStyleIdx="0" presStyleCnt="1" custScaleX="151943" custScaleY="102596"/>
      <dgm:spPr/>
      <dgm:t>
        <a:bodyPr/>
        <a:lstStyle/>
        <a:p>
          <a:endParaRPr lang="es-ES_tradnl"/>
        </a:p>
      </dgm:t>
    </dgm:pt>
    <dgm:pt modelId="{CA436C5B-3C38-47B0-A927-7E61DC14B628}" type="pres">
      <dgm:prSet presAssocID="{1FBD70E2-B4A0-41A8-B909-617A4EE6943A}" presName="ParentText1" presStyleLbl="revTx" presStyleIdx="0" presStyleCnt="2" custScaleX="157349" custScaleY="66068" custLinFactNeighborX="-26398" custLinFactNeighborY="33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E58E0CC-4CFF-448C-A185-C53A8FDA7063}" type="pres">
      <dgm:prSet presAssocID="{1FBD70E2-B4A0-41A8-B909-617A4EE6943A}" presName="ParentText2" presStyleLbl="revTx" presStyleIdx="1" presStyleCnt="2" custScaleX="153891" custScaleY="63344" custLinFactNeighborX="27385" custLinFactNeighborY="33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0AF387C-8032-42CF-ACE2-1181A3EBDE97}" type="pres">
      <dgm:prSet presAssocID="{1FBD70E2-B4A0-41A8-B909-617A4EE6943A}" presName="Plus" presStyleLbl="alignNode1" presStyleIdx="0" presStyleCnt="2" custLinFactNeighborX="-1284" custLinFactNeighborY="3463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7030A0"/>
        </a:solidFill>
        <a:ln>
          <a:solidFill>
            <a:srgbClr val="7030A0"/>
          </a:solidFill>
        </a:ln>
      </dgm:spPr>
      <dgm:t>
        <a:bodyPr/>
        <a:lstStyle/>
        <a:p>
          <a:endParaRPr lang="es-ES_tradnl"/>
        </a:p>
      </dgm:t>
    </dgm:pt>
    <dgm:pt modelId="{C6ACCEFF-8E7B-4BA1-999F-765B4BB21035}" type="pres">
      <dgm:prSet presAssocID="{1FBD70E2-B4A0-41A8-B909-617A4EE6943A}" presName="Minus" presStyleLbl="alignNode1" presStyleIdx="1" presStyleCnt="2" custLinFactY="41781" custLinFactNeighborX="-9435" custLinFactNeighborY="100000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es-ES_tradnl"/>
        </a:p>
      </dgm:t>
    </dgm:pt>
    <dgm:pt modelId="{D9709D0F-7F79-48AE-A929-A31AA80B4109}" type="pres">
      <dgm:prSet presAssocID="{1FBD70E2-B4A0-41A8-B909-617A4EE6943A}" presName="Divider" presStyleLbl="parChTrans1D1" presStyleIdx="0" presStyleCnt="1"/>
      <dgm:spPr/>
      <dgm:t>
        <a:bodyPr/>
        <a:lstStyle/>
        <a:p>
          <a:endParaRPr lang="es-ES_tradnl"/>
        </a:p>
      </dgm:t>
    </dgm:pt>
  </dgm:ptLst>
  <dgm:cxnLst>
    <dgm:cxn modelId="{9820AF39-5485-432C-A2D9-8B18BFB6815A}" type="presOf" srcId="{1FBD70E2-B4A0-41A8-B909-617A4EE6943A}" destId="{027A6006-FDAA-44E8-95E0-49BD0AB99CDB}" srcOrd="0" destOrd="0" presId="urn:microsoft.com/office/officeart/2009/3/layout/PlusandMinus"/>
    <dgm:cxn modelId="{B86802DB-877C-4D7F-A1C5-A272F194831A}" srcId="{1FBD70E2-B4A0-41A8-B909-617A4EE6943A}" destId="{4126A288-358A-4F9C-9ADD-51A691D6A158}" srcOrd="1" destOrd="0" parTransId="{F8538DE2-001F-4EB6-AAA4-824121242508}" sibTransId="{F75BB744-747A-41EE-AA8B-0E9165231825}"/>
    <dgm:cxn modelId="{821A89F8-22E5-4557-ACE1-A6B00629072C}" type="presOf" srcId="{4126A288-358A-4F9C-9ADD-51A691D6A158}" destId="{4E58E0CC-4CFF-448C-A185-C53A8FDA7063}" srcOrd="0" destOrd="0" presId="urn:microsoft.com/office/officeart/2009/3/layout/PlusandMinus"/>
    <dgm:cxn modelId="{F1786D13-1735-4DBC-9BE9-E7F0D4A9973B}" srcId="{1FBD70E2-B4A0-41A8-B909-617A4EE6943A}" destId="{8E767D7E-2E70-42D3-8548-BFF3E3E11FAD}" srcOrd="0" destOrd="0" parTransId="{255AAC38-A81A-4821-829F-796DE3DFB4FB}" sibTransId="{14A0EC09-3197-43B1-B806-BA36AB04206E}"/>
    <dgm:cxn modelId="{A2A0011E-056E-4E7C-A63D-01B1E241994E}" type="presOf" srcId="{8E767D7E-2E70-42D3-8548-BFF3E3E11FAD}" destId="{CA436C5B-3C38-47B0-A927-7E61DC14B628}" srcOrd="0" destOrd="0" presId="urn:microsoft.com/office/officeart/2009/3/layout/PlusandMinus"/>
    <dgm:cxn modelId="{8429FAE9-8483-415F-9EB9-18E15B94840B}" type="presParOf" srcId="{027A6006-FDAA-44E8-95E0-49BD0AB99CDB}" destId="{4CDF7A84-68D8-44E0-983A-4F1255627179}" srcOrd="0" destOrd="0" presId="urn:microsoft.com/office/officeart/2009/3/layout/PlusandMinus"/>
    <dgm:cxn modelId="{05601635-AC87-41A5-A6E6-443E57B015DB}" type="presParOf" srcId="{027A6006-FDAA-44E8-95E0-49BD0AB99CDB}" destId="{CA436C5B-3C38-47B0-A927-7E61DC14B628}" srcOrd="1" destOrd="0" presId="urn:microsoft.com/office/officeart/2009/3/layout/PlusandMinus"/>
    <dgm:cxn modelId="{38316A0E-4CA5-4D12-95B3-302E0ED5D2DC}" type="presParOf" srcId="{027A6006-FDAA-44E8-95E0-49BD0AB99CDB}" destId="{4E58E0CC-4CFF-448C-A185-C53A8FDA7063}" srcOrd="2" destOrd="0" presId="urn:microsoft.com/office/officeart/2009/3/layout/PlusandMinus"/>
    <dgm:cxn modelId="{57081976-2C01-44FE-A8FD-82F4FBC6DE96}" type="presParOf" srcId="{027A6006-FDAA-44E8-95E0-49BD0AB99CDB}" destId="{B0AF387C-8032-42CF-ACE2-1181A3EBDE97}" srcOrd="3" destOrd="0" presId="urn:microsoft.com/office/officeart/2009/3/layout/PlusandMinus"/>
    <dgm:cxn modelId="{164597CA-6A5E-40A0-9366-D94FD1F37BB8}" type="presParOf" srcId="{027A6006-FDAA-44E8-95E0-49BD0AB99CDB}" destId="{C6ACCEFF-8E7B-4BA1-999F-765B4BB21035}" srcOrd="4" destOrd="0" presId="urn:microsoft.com/office/officeart/2009/3/layout/PlusandMinus"/>
    <dgm:cxn modelId="{AD9092B6-189A-4BE4-964F-E281C1AC5032}" type="presParOf" srcId="{027A6006-FDAA-44E8-95E0-49BD0AB99CDB}" destId="{D9709D0F-7F79-48AE-A929-A31AA80B4109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A904D4-D9CE-4328-8585-B569B0C4AE5E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43AD7F8F-45D3-4DCA-824C-604E1C93BD8F}">
      <dgm:prSet custT="1"/>
      <dgm:spPr/>
      <dgm:t>
        <a:bodyPr/>
        <a:lstStyle/>
        <a:p>
          <a:pPr rtl="0"/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AEROBIAS ESTRICTAS:</a:t>
          </a:r>
          <a:endParaRPr lang="es-MX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E670A7-6FC5-4E89-943C-A146D40CFD5B}" type="parTrans" cxnId="{E6FD2A39-B32C-4E02-B96B-ED30C5EB56C3}">
      <dgm:prSet/>
      <dgm:spPr/>
      <dgm:t>
        <a:bodyPr/>
        <a:lstStyle/>
        <a:p>
          <a:endParaRPr lang="es-MX"/>
        </a:p>
      </dgm:t>
    </dgm:pt>
    <dgm:pt modelId="{8AA0DCF0-DFDA-4E79-87B2-26DBBF598B55}" type="sibTrans" cxnId="{E6FD2A39-B32C-4E02-B96B-ED30C5EB56C3}">
      <dgm:prSet/>
      <dgm:spPr/>
      <dgm:t>
        <a:bodyPr/>
        <a:lstStyle/>
        <a:p>
          <a:endParaRPr lang="es-MX"/>
        </a:p>
      </dgm:t>
    </dgm:pt>
    <dgm:pt modelId="{337FC27F-0A99-4CAF-87DC-583FA4D5FF75}">
      <dgm:prSet custT="1"/>
      <dgm:spPr/>
      <dgm:t>
        <a:bodyPr/>
        <a:lstStyle/>
        <a:p>
          <a:pPr rtl="0"/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ANAEROBIAS ESTRICTAS:</a:t>
          </a:r>
          <a:endParaRPr lang="es-MX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1E0460-A710-4B15-A0AD-CA87448F984D}" type="parTrans" cxnId="{91D537DF-6020-451D-984B-67E917F178EC}">
      <dgm:prSet/>
      <dgm:spPr/>
      <dgm:t>
        <a:bodyPr/>
        <a:lstStyle/>
        <a:p>
          <a:endParaRPr lang="es-MX"/>
        </a:p>
      </dgm:t>
    </dgm:pt>
    <dgm:pt modelId="{1EF3BB7E-D0DA-4EC0-8EAE-598C0F8C0393}" type="sibTrans" cxnId="{91D537DF-6020-451D-984B-67E917F178EC}">
      <dgm:prSet/>
      <dgm:spPr/>
      <dgm:t>
        <a:bodyPr/>
        <a:lstStyle/>
        <a:p>
          <a:endParaRPr lang="es-MX"/>
        </a:p>
      </dgm:t>
    </dgm:pt>
    <dgm:pt modelId="{9206333F-F27A-46C3-85D0-B40B97EF8247}">
      <dgm:prSet custT="1"/>
      <dgm:spPr/>
      <dgm:t>
        <a:bodyPr/>
        <a:lstStyle/>
        <a:p>
          <a:pPr rtl="0"/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AEROBIAS y ANAEROBIAS FACULTATIVAS:</a:t>
          </a:r>
          <a:endParaRPr lang="es-MX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15A6EF-ED96-4773-AC5F-870D01C5E9DE}" type="parTrans" cxnId="{0D8AA5D8-54E3-48F4-9BB7-4501C7D4A1D7}">
      <dgm:prSet/>
      <dgm:spPr/>
      <dgm:t>
        <a:bodyPr/>
        <a:lstStyle/>
        <a:p>
          <a:endParaRPr lang="es-MX"/>
        </a:p>
      </dgm:t>
    </dgm:pt>
    <dgm:pt modelId="{4A05969A-0A4F-4273-B48B-D453789E4FA9}" type="sibTrans" cxnId="{0D8AA5D8-54E3-48F4-9BB7-4501C7D4A1D7}">
      <dgm:prSet/>
      <dgm:spPr/>
      <dgm:t>
        <a:bodyPr/>
        <a:lstStyle/>
        <a:p>
          <a:endParaRPr lang="es-MX"/>
        </a:p>
      </dgm:t>
    </dgm:pt>
    <dgm:pt modelId="{F65375A1-D728-4050-86F1-835C726FD8D1}">
      <dgm:prSet custT="1"/>
      <dgm:spPr/>
      <dgm:t>
        <a:bodyPr/>
        <a:lstStyle/>
        <a:p>
          <a:pPr rtl="0"/>
          <a:r>
            <a:rPr lang="es-MX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MICROAERO-FILICAS:</a:t>
          </a:r>
          <a:endParaRPr lang="es-MX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E2C64BF-C312-4252-A7B2-453630F7ECF8}" type="parTrans" cxnId="{44AA7FBD-7746-432A-AFAE-20AD27F51BF3}">
      <dgm:prSet/>
      <dgm:spPr/>
      <dgm:t>
        <a:bodyPr/>
        <a:lstStyle/>
        <a:p>
          <a:endParaRPr lang="es-MX"/>
        </a:p>
      </dgm:t>
    </dgm:pt>
    <dgm:pt modelId="{F39B15FE-EA1E-4A2C-A988-BC579664F86D}" type="sibTrans" cxnId="{44AA7FBD-7746-432A-AFAE-20AD27F51BF3}">
      <dgm:prSet/>
      <dgm:spPr/>
      <dgm:t>
        <a:bodyPr/>
        <a:lstStyle/>
        <a:p>
          <a:endParaRPr lang="es-MX"/>
        </a:p>
      </dgm:t>
    </dgm:pt>
    <dgm:pt modelId="{1A279946-9644-4C31-9EF7-62EE432C0CF9}">
      <dgm:prSet custT="1"/>
      <dgm:spPr/>
      <dgm:t>
        <a:bodyPr/>
        <a:lstStyle/>
        <a:p>
          <a:pPr rtl="0"/>
          <a:r>
            <a:rPr lang="es-MX" sz="2800" dirty="0" smtClean="0"/>
            <a:t>Aquellas que requieren del oxigeno.</a:t>
          </a:r>
          <a:endParaRPr lang="es-MX" sz="2800" dirty="0"/>
        </a:p>
      </dgm:t>
    </dgm:pt>
    <dgm:pt modelId="{0F69916E-D51B-49DB-B527-CC5D82B83BE6}" type="parTrans" cxnId="{2B24C99E-D31F-4FD9-9746-EC4FB987FF4D}">
      <dgm:prSet/>
      <dgm:spPr/>
      <dgm:t>
        <a:bodyPr/>
        <a:lstStyle/>
        <a:p>
          <a:endParaRPr lang="es-MX"/>
        </a:p>
      </dgm:t>
    </dgm:pt>
    <dgm:pt modelId="{7F9EEBC1-0BEB-40D0-BAA8-C35A616B4F46}" type="sibTrans" cxnId="{2B24C99E-D31F-4FD9-9746-EC4FB987FF4D}">
      <dgm:prSet/>
      <dgm:spPr/>
      <dgm:t>
        <a:bodyPr/>
        <a:lstStyle/>
        <a:p>
          <a:endParaRPr lang="es-MX"/>
        </a:p>
      </dgm:t>
    </dgm:pt>
    <dgm:pt modelId="{23552AD9-DC77-47EE-91EC-6ABF5C0ED538}">
      <dgm:prSet custT="1"/>
      <dgm:spPr/>
      <dgm:t>
        <a:bodyPr/>
        <a:lstStyle/>
        <a:p>
          <a:pPr rtl="0"/>
          <a:r>
            <a:rPr lang="es-MX" sz="2400" dirty="0" smtClean="0"/>
            <a:t>Utilizan sales inorgánicas en lugar del oxigeno para transferir electrones.</a:t>
          </a:r>
          <a:endParaRPr lang="es-MX" sz="2400" dirty="0"/>
        </a:p>
      </dgm:t>
    </dgm:pt>
    <dgm:pt modelId="{75C0E277-AAAE-4B20-A2D5-5037B2944EF6}" type="parTrans" cxnId="{4D11EAE8-2936-48F3-AB45-CA264E1FE3D0}">
      <dgm:prSet/>
      <dgm:spPr/>
      <dgm:t>
        <a:bodyPr/>
        <a:lstStyle/>
        <a:p>
          <a:endParaRPr lang="es-MX"/>
        </a:p>
      </dgm:t>
    </dgm:pt>
    <dgm:pt modelId="{628A66D0-710B-4B34-85F3-5FD56230BEC2}" type="sibTrans" cxnId="{4D11EAE8-2936-48F3-AB45-CA264E1FE3D0}">
      <dgm:prSet/>
      <dgm:spPr/>
      <dgm:t>
        <a:bodyPr/>
        <a:lstStyle/>
        <a:p>
          <a:endParaRPr lang="es-MX"/>
        </a:p>
      </dgm:t>
    </dgm:pt>
    <dgm:pt modelId="{57392A20-E3F6-4A23-A618-32BA56444306}">
      <dgm:prSet custT="1"/>
      <dgm:spPr/>
      <dgm:t>
        <a:bodyPr/>
        <a:lstStyle/>
        <a:p>
          <a:pPr rtl="0"/>
          <a:r>
            <a:rPr lang="es-MX" sz="2400" b="1" dirty="0" smtClean="0"/>
            <a:t> </a:t>
          </a:r>
          <a:r>
            <a:rPr lang="es-MX" sz="2400" b="0" dirty="0" smtClean="0"/>
            <a:t>P</a:t>
          </a:r>
          <a:r>
            <a:rPr lang="es-MX" sz="2400" dirty="0" smtClean="0"/>
            <a:t>ueden respirar en presencia y ausencia de oxigeno, ya que cuentan con sistemas enzimáticos que pueden activarse.</a:t>
          </a:r>
          <a:endParaRPr lang="es-MX" sz="2400" dirty="0"/>
        </a:p>
      </dgm:t>
    </dgm:pt>
    <dgm:pt modelId="{3953B447-1C64-4FB9-B929-B8349DC334DD}" type="parTrans" cxnId="{399EAF70-1772-4FB0-84CC-503C11B5FDC3}">
      <dgm:prSet/>
      <dgm:spPr/>
      <dgm:t>
        <a:bodyPr/>
        <a:lstStyle/>
        <a:p>
          <a:endParaRPr lang="es-MX"/>
        </a:p>
      </dgm:t>
    </dgm:pt>
    <dgm:pt modelId="{DA247490-3E0C-44B2-AE73-DD68A64A1063}" type="sibTrans" cxnId="{399EAF70-1772-4FB0-84CC-503C11B5FDC3}">
      <dgm:prSet/>
      <dgm:spPr/>
      <dgm:t>
        <a:bodyPr/>
        <a:lstStyle/>
        <a:p>
          <a:endParaRPr lang="es-MX"/>
        </a:p>
      </dgm:t>
    </dgm:pt>
    <dgm:pt modelId="{02200F9F-C300-47CA-9E97-BE346415A82C}">
      <dgm:prSet custT="1"/>
      <dgm:spPr/>
      <dgm:t>
        <a:bodyPr/>
        <a:lstStyle/>
        <a:p>
          <a:pPr rtl="0"/>
          <a:r>
            <a:rPr lang="es-MX" sz="2400" dirty="0" smtClean="0"/>
            <a:t>Requieren de menor concentración de oxigeno en el medio para realizar mejor la respiración.</a:t>
          </a:r>
          <a:endParaRPr lang="es-MX" sz="2400" dirty="0"/>
        </a:p>
      </dgm:t>
    </dgm:pt>
    <dgm:pt modelId="{CBB41148-3CBD-4416-94F2-47C2E56451D9}" type="parTrans" cxnId="{4B64EFBB-0DC6-4125-85EC-5D111DE478FA}">
      <dgm:prSet/>
      <dgm:spPr/>
      <dgm:t>
        <a:bodyPr/>
        <a:lstStyle/>
        <a:p>
          <a:endParaRPr lang="es-MX"/>
        </a:p>
      </dgm:t>
    </dgm:pt>
    <dgm:pt modelId="{A5FFBC37-82E8-4430-85FA-1E640656151F}" type="sibTrans" cxnId="{4B64EFBB-0DC6-4125-85EC-5D111DE478FA}">
      <dgm:prSet/>
      <dgm:spPr/>
      <dgm:t>
        <a:bodyPr/>
        <a:lstStyle/>
        <a:p>
          <a:endParaRPr lang="es-MX"/>
        </a:p>
      </dgm:t>
    </dgm:pt>
    <dgm:pt modelId="{40CDA98C-69D7-4D02-9C6C-3D87C53A2A25}" type="pres">
      <dgm:prSet presAssocID="{21A904D4-D9CE-4328-8585-B569B0C4AE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0A2108D-4566-428F-A60B-37815B2C17BD}" type="pres">
      <dgm:prSet presAssocID="{43AD7F8F-45D3-4DCA-824C-604E1C93BD8F}" presName="composite" presStyleCnt="0"/>
      <dgm:spPr/>
    </dgm:pt>
    <dgm:pt modelId="{B9B9399B-302B-4FD1-AA52-D40D7A78DA36}" type="pres">
      <dgm:prSet presAssocID="{43AD7F8F-45D3-4DCA-824C-604E1C93BD8F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1BF443-E122-44B4-83EA-708FDD7F6A8F}" type="pres">
      <dgm:prSet presAssocID="{43AD7F8F-45D3-4DCA-824C-604E1C93BD8F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FD8DDE-F421-46D0-8AE0-6FE305F2DB97}" type="pres">
      <dgm:prSet presAssocID="{8AA0DCF0-DFDA-4E79-87B2-26DBBF598B55}" presName="space" presStyleCnt="0"/>
      <dgm:spPr/>
    </dgm:pt>
    <dgm:pt modelId="{46CA6AFC-6703-4DD4-B419-11F86D33ADAE}" type="pres">
      <dgm:prSet presAssocID="{337FC27F-0A99-4CAF-87DC-583FA4D5FF75}" presName="composite" presStyleCnt="0"/>
      <dgm:spPr/>
    </dgm:pt>
    <dgm:pt modelId="{67718D9D-8E3B-4E15-8C73-32C648A22EF5}" type="pres">
      <dgm:prSet presAssocID="{337FC27F-0A99-4CAF-87DC-583FA4D5FF7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14F69B-B58D-4F7E-B7D9-5DD286DCBA34}" type="pres">
      <dgm:prSet presAssocID="{337FC27F-0A99-4CAF-87DC-583FA4D5FF75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6C39DF-4474-4277-9B8D-2551D89642BF}" type="pres">
      <dgm:prSet presAssocID="{1EF3BB7E-D0DA-4EC0-8EAE-598C0F8C0393}" presName="space" presStyleCnt="0"/>
      <dgm:spPr/>
    </dgm:pt>
    <dgm:pt modelId="{DBFE8C30-5463-4D70-BE88-11B2F1E9092F}" type="pres">
      <dgm:prSet presAssocID="{9206333F-F27A-46C3-85D0-B40B97EF8247}" presName="composite" presStyleCnt="0"/>
      <dgm:spPr/>
    </dgm:pt>
    <dgm:pt modelId="{829C2779-ACC3-49A0-8A50-A7B923055DFD}" type="pres">
      <dgm:prSet presAssocID="{9206333F-F27A-46C3-85D0-B40B97EF8247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6C915E7-3063-4C29-8CAD-12B1CC95043F}" type="pres">
      <dgm:prSet presAssocID="{9206333F-F27A-46C3-85D0-B40B97EF8247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C8C8CB-1C34-44C8-B6BC-BC9BC69279D8}" type="pres">
      <dgm:prSet presAssocID="{4A05969A-0A4F-4273-B48B-D453789E4FA9}" presName="space" presStyleCnt="0"/>
      <dgm:spPr/>
    </dgm:pt>
    <dgm:pt modelId="{27F4BE65-C7A8-44C5-A76E-69A93A8AB463}" type="pres">
      <dgm:prSet presAssocID="{F65375A1-D728-4050-86F1-835C726FD8D1}" presName="composite" presStyleCnt="0"/>
      <dgm:spPr/>
    </dgm:pt>
    <dgm:pt modelId="{11C61203-2E07-4533-ABB1-3EDFB7FA392C}" type="pres">
      <dgm:prSet presAssocID="{F65375A1-D728-4050-86F1-835C726FD8D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D13143-725E-469F-9042-D3C8227EBCC4}" type="pres">
      <dgm:prSet presAssocID="{F65375A1-D728-4050-86F1-835C726FD8D1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1513B0D-73B3-41DF-BFB5-4DE11241F5D5}" type="presOf" srcId="{23552AD9-DC77-47EE-91EC-6ABF5C0ED538}" destId="{F314F69B-B58D-4F7E-B7D9-5DD286DCBA34}" srcOrd="0" destOrd="0" presId="urn:microsoft.com/office/officeart/2005/8/layout/hList1"/>
    <dgm:cxn modelId="{E6FD2A39-B32C-4E02-B96B-ED30C5EB56C3}" srcId="{21A904D4-D9CE-4328-8585-B569B0C4AE5E}" destId="{43AD7F8F-45D3-4DCA-824C-604E1C93BD8F}" srcOrd="0" destOrd="0" parTransId="{5FE670A7-6FC5-4E89-943C-A146D40CFD5B}" sibTransId="{8AA0DCF0-DFDA-4E79-87B2-26DBBF598B55}"/>
    <dgm:cxn modelId="{8029C059-DE51-466B-BAC6-71EC906A2B0A}" type="presOf" srcId="{21A904D4-D9CE-4328-8585-B569B0C4AE5E}" destId="{40CDA98C-69D7-4D02-9C6C-3D87C53A2A25}" srcOrd="0" destOrd="0" presId="urn:microsoft.com/office/officeart/2005/8/layout/hList1"/>
    <dgm:cxn modelId="{1A479816-DADB-4585-9D71-8CD5F67BDC30}" type="presOf" srcId="{9206333F-F27A-46C3-85D0-B40B97EF8247}" destId="{829C2779-ACC3-49A0-8A50-A7B923055DFD}" srcOrd="0" destOrd="0" presId="urn:microsoft.com/office/officeart/2005/8/layout/hList1"/>
    <dgm:cxn modelId="{1B31A944-FC5F-412A-B23A-38FD8D76A36A}" type="presOf" srcId="{F65375A1-D728-4050-86F1-835C726FD8D1}" destId="{11C61203-2E07-4533-ABB1-3EDFB7FA392C}" srcOrd="0" destOrd="0" presId="urn:microsoft.com/office/officeart/2005/8/layout/hList1"/>
    <dgm:cxn modelId="{106ED1FB-B846-4B54-AA33-2DBC2D58BE59}" type="presOf" srcId="{57392A20-E3F6-4A23-A618-32BA56444306}" destId="{16C915E7-3063-4C29-8CAD-12B1CC95043F}" srcOrd="0" destOrd="0" presId="urn:microsoft.com/office/officeart/2005/8/layout/hList1"/>
    <dgm:cxn modelId="{91D537DF-6020-451D-984B-67E917F178EC}" srcId="{21A904D4-D9CE-4328-8585-B569B0C4AE5E}" destId="{337FC27F-0A99-4CAF-87DC-583FA4D5FF75}" srcOrd="1" destOrd="0" parTransId="{DA1E0460-A710-4B15-A0AD-CA87448F984D}" sibTransId="{1EF3BB7E-D0DA-4EC0-8EAE-598C0F8C0393}"/>
    <dgm:cxn modelId="{399EAF70-1772-4FB0-84CC-503C11B5FDC3}" srcId="{9206333F-F27A-46C3-85D0-B40B97EF8247}" destId="{57392A20-E3F6-4A23-A618-32BA56444306}" srcOrd="0" destOrd="0" parTransId="{3953B447-1C64-4FB9-B929-B8349DC334DD}" sibTransId="{DA247490-3E0C-44B2-AE73-DD68A64A1063}"/>
    <dgm:cxn modelId="{4B64EFBB-0DC6-4125-85EC-5D111DE478FA}" srcId="{F65375A1-D728-4050-86F1-835C726FD8D1}" destId="{02200F9F-C300-47CA-9E97-BE346415A82C}" srcOrd="0" destOrd="0" parTransId="{CBB41148-3CBD-4416-94F2-47C2E56451D9}" sibTransId="{A5FFBC37-82E8-4430-85FA-1E640656151F}"/>
    <dgm:cxn modelId="{C68F2EB8-9639-4035-BB07-BC01F69B82DB}" type="presOf" srcId="{02200F9F-C300-47CA-9E97-BE346415A82C}" destId="{8AD13143-725E-469F-9042-D3C8227EBCC4}" srcOrd="0" destOrd="0" presId="urn:microsoft.com/office/officeart/2005/8/layout/hList1"/>
    <dgm:cxn modelId="{44AA7FBD-7746-432A-AFAE-20AD27F51BF3}" srcId="{21A904D4-D9CE-4328-8585-B569B0C4AE5E}" destId="{F65375A1-D728-4050-86F1-835C726FD8D1}" srcOrd="3" destOrd="0" parTransId="{6E2C64BF-C312-4252-A7B2-453630F7ECF8}" sibTransId="{F39B15FE-EA1E-4A2C-A988-BC579664F86D}"/>
    <dgm:cxn modelId="{120722D4-4FF3-478D-BBA1-8D0BF6809784}" type="presOf" srcId="{1A279946-9644-4C31-9EF7-62EE432C0CF9}" destId="{8B1BF443-E122-44B4-83EA-708FDD7F6A8F}" srcOrd="0" destOrd="0" presId="urn:microsoft.com/office/officeart/2005/8/layout/hList1"/>
    <dgm:cxn modelId="{2B24C99E-D31F-4FD9-9746-EC4FB987FF4D}" srcId="{43AD7F8F-45D3-4DCA-824C-604E1C93BD8F}" destId="{1A279946-9644-4C31-9EF7-62EE432C0CF9}" srcOrd="0" destOrd="0" parTransId="{0F69916E-D51B-49DB-B527-CC5D82B83BE6}" sibTransId="{7F9EEBC1-0BEB-40D0-BAA8-C35A616B4F46}"/>
    <dgm:cxn modelId="{4D11EAE8-2936-48F3-AB45-CA264E1FE3D0}" srcId="{337FC27F-0A99-4CAF-87DC-583FA4D5FF75}" destId="{23552AD9-DC77-47EE-91EC-6ABF5C0ED538}" srcOrd="0" destOrd="0" parTransId="{75C0E277-AAAE-4B20-A2D5-5037B2944EF6}" sibTransId="{628A66D0-710B-4B34-85F3-5FD56230BEC2}"/>
    <dgm:cxn modelId="{0D8AA5D8-54E3-48F4-9BB7-4501C7D4A1D7}" srcId="{21A904D4-D9CE-4328-8585-B569B0C4AE5E}" destId="{9206333F-F27A-46C3-85D0-B40B97EF8247}" srcOrd="2" destOrd="0" parTransId="{6215A6EF-ED96-4773-AC5F-870D01C5E9DE}" sibTransId="{4A05969A-0A4F-4273-B48B-D453789E4FA9}"/>
    <dgm:cxn modelId="{7E8C39FD-063A-450F-90BD-971AA149BDEE}" type="presOf" srcId="{337FC27F-0A99-4CAF-87DC-583FA4D5FF75}" destId="{67718D9D-8E3B-4E15-8C73-32C648A22EF5}" srcOrd="0" destOrd="0" presId="urn:microsoft.com/office/officeart/2005/8/layout/hList1"/>
    <dgm:cxn modelId="{5881E8D7-38E7-45FF-9858-5E56C2F3BD51}" type="presOf" srcId="{43AD7F8F-45D3-4DCA-824C-604E1C93BD8F}" destId="{B9B9399B-302B-4FD1-AA52-D40D7A78DA36}" srcOrd="0" destOrd="0" presId="urn:microsoft.com/office/officeart/2005/8/layout/hList1"/>
    <dgm:cxn modelId="{B4535069-ED1B-4092-B0FA-50FB21D04F83}" type="presParOf" srcId="{40CDA98C-69D7-4D02-9C6C-3D87C53A2A25}" destId="{70A2108D-4566-428F-A60B-37815B2C17BD}" srcOrd="0" destOrd="0" presId="urn:microsoft.com/office/officeart/2005/8/layout/hList1"/>
    <dgm:cxn modelId="{6A0EFFF4-69B5-4347-9111-B6DC67360DC7}" type="presParOf" srcId="{70A2108D-4566-428F-A60B-37815B2C17BD}" destId="{B9B9399B-302B-4FD1-AA52-D40D7A78DA36}" srcOrd="0" destOrd="0" presId="urn:microsoft.com/office/officeart/2005/8/layout/hList1"/>
    <dgm:cxn modelId="{88B741B3-BB37-47FC-B134-95EB490CDF46}" type="presParOf" srcId="{70A2108D-4566-428F-A60B-37815B2C17BD}" destId="{8B1BF443-E122-44B4-83EA-708FDD7F6A8F}" srcOrd="1" destOrd="0" presId="urn:microsoft.com/office/officeart/2005/8/layout/hList1"/>
    <dgm:cxn modelId="{B114DF8E-6368-47BC-BDE8-0A83A29C96A5}" type="presParOf" srcId="{40CDA98C-69D7-4D02-9C6C-3D87C53A2A25}" destId="{1EFD8DDE-F421-46D0-8AE0-6FE305F2DB97}" srcOrd="1" destOrd="0" presId="urn:microsoft.com/office/officeart/2005/8/layout/hList1"/>
    <dgm:cxn modelId="{43D05886-0897-49D7-ADC5-B47B8EE724E0}" type="presParOf" srcId="{40CDA98C-69D7-4D02-9C6C-3D87C53A2A25}" destId="{46CA6AFC-6703-4DD4-B419-11F86D33ADAE}" srcOrd="2" destOrd="0" presId="urn:microsoft.com/office/officeart/2005/8/layout/hList1"/>
    <dgm:cxn modelId="{D862D334-BFFB-4DF8-83E8-D7B16D69B854}" type="presParOf" srcId="{46CA6AFC-6703-4DD4-B419-11F86D33ADAE}" destId="{67718D9D-8E3B-4E15-8C73-32C648A22EF5}" srcOrd="0" destOrd="0" presId="urn:microsoft.com/office/officeart/2005/8/layout/hList1"/>
    <dgm:cxn modelId="{3195C62F-AE17-4DFD-AE00-B75527254E30}" type="presParOf" srcId="{46CA6AFC-6703-4DD4-B419-11F86D33ADAE}" destId="{F314F69B-B58D-4F7E-B7D9-5DD286DCBA34}" srcOrd="1" destOrd="0" presId="urn:microsoft.com/office/officeart/2005/8/layout/hList1"/>
    <dgm:cxn modelId="{BEB3970C-3031-418A-95D6-08FEDF143BA1}" type="presParOf" srcId="{40CDA98C-69D7-4D02-9C6C-3D87C53A2A25}" destId="{216C39DF-4474-4277-9B8D-2551D89642BF}" srcOrd="3" destOrd="0" presId="urn:microsoft.com/office/officeart/2005/8/layout/hList1"/>
    <dgm:cxn modelId="{61C83AA7-EC1D-4E0F-83D4-46E54B92A544}" type="presParOf" srcId="{40CDA98C-69D7-4D02-9C6C-3D87C53A2A25}" destId="{DBFE8C30-5463-4D70-BE88-11B2F1E9092F}" srcOrd="4" destOrd="0" presId="urn:microsoft.com/office/officeart/2005/8/layout/hList1"/>
    <dgm:cxn modelId="{A3201D3B-F901-4AF0-A942-429FB6D90A91}" type="presParOf" srcId="{DBFE8C30-5463-4D70-BE88-11B2F1E9092F}" destId="{829C2779-ACC3-49A0-8A50-A7B923055DFD}" srcOrd="0" destOrd="0" presId="urn:microsoft.com/office/officeart/2005/8/layout/hList1"/>
    <dgm:cxn modelId="{22985ABB-BE7C-40A7-BDBF-AEA60A7FE545}" type="presParOf" srcId="{DBFE8C30-5463-4D70-BE88-11B2F1E9092F}" destId="{16C915E7-3063-4C29-8CAD-12B1CC95043F}" srcOrd="1" destOrd="0" presId="urn:microsoft.com/office/officeart/2005/8/layout/hList1"/>
    <dgm:cxn modelId="{2E3C1886-E4CB-4AB2-8BA3-895858D8127D}" type="presParOf" srcId="{40CDA98C-69D7-4D02-9C6C-3D87C53A2A25}" destId="{B5C8C8CB-1C34-44C8-B6BC-BC9BC69279D8}" srcOrd="5" destOrd="0" presId="urn:microsoft.com/office/officeart/2005/8/layout/hList1"/>
    <dgm:cxn modelId="{47D7F786-7E62-4577-846E-08EBDED34D20}" type="presParOf" srcId="{40CDA98C-69D7-4D02-9C6C-3D87C53A2A25}" destId="{27F4BE65-C7A8-44C5-A76E-69A93A8AB463}" srcOrd="6" destOrd="0" presId="urn:microsoft.com/office/officeart/2005/8/layout/hList1"/>
    <dgm:cxn modelId="{2AD14ED6-583A-4C1F-8ED1-495F9DBB417E}" type="presParOf" srcId="{27F4BE65-C7A8-44C5-A76E-69A93A8AB463}" destId="{11C61203-2E07-4533-ABB1-3EDFB7FA392C}" srcOrd="0" destOrd="0" presId="urn:microsoft.com/office/officeart/2005/8/layout/hList1"/>
    <dgm:cxn modelId="{E46DFB17-BB58-4A6F-ADA8-0BC34723EDE9}" type="presParOf" srcId="{27F4BE65-C7A8-44C5-A76E-69A93A8AB463}" destId="{8AD13143-725E-469F-9042-D3C8227EBCC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894CD-D6AC-41F9-8DE2-0E36AAB7F31E}" type="datetimeFigureOut">
              <a:rPr lang="es-MX" smtClean="0"/>
              <a:t>02/10/2015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32E07-8B8A-4C02-BC19-36C59F6C581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736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mx/url?sa=i&amp;rct=j&amp;q=&amp;esrc=s&amp;source=images&amp;cd=&amp;cad=rja&amp;uact=8&amp;docid=6WXUDE7spXHX9M&amp;tbnid=pZQp23oFSX2-NM:&amp;ved=0CAcQjRw&amp;url=http://www.mbgraphicsfilm.com/Articoli_Lista.asp?categoria=Natura&amp;genere=Articoli&amp;ei=0xIiVNzcAqeBiwKxmYCwCw&amp;bvm=bv.75775273,d.cGE&amp;psig=AFQjCNEFrzyPv54KAPDYC7uw-hacyJQTzg&amp;ust=1411605536149276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google.com.mx/url?sa=i&amp;rct=j&amp;q=&amp;esrc=s&amp;source=images&amp;cd=&amp;cad=rja&amp;uact=8&amp;docid=de2j5mMag9o3yM&amp;tbnid=5_oPG-x8DuULeM:&amp;ved=0CAcQjRw&amp;url=http://www.hiru.com/hirupedia?p_p_id=indice_WAR_w25cIndexWAR_INSTANCE_zPs2&amp;p_p_lifecycle=0&amp;p_p_state=normal&amp;p_p_mode=view&amp;p_p_col_id=column-1&amp;p_p_col_pos=1&amp;p_p_col_count=2&amp;_indice_WAR_w25cIndexWAR_INSTANCE_zPs2_action=cargarPalabra&amp;_indice_WAR_w25cIndexWAR_INSTANCE_zPs2_palabra=2022285&amp;_indice_WAR_w25cIndexWAR_INSTANCE_zPs2_letra=B&amp;_indice_WAR_w25cIndexWAR_INSTANCE_zPs2_idEstructura=ARTICULO_ENCICLOPEDIA&amp;_indice_WAR_w25cIndexWAR_INSTANCE_zPs2_pagina=0&amp;_indice_WAR_w25cIndexWAR_INSTANCE_zPs2_numRegistros=1581&amp;ei=sBQiVJi8I4_oiwLHgoDwBA&amp;psig=AFQjCNGxuSpcKRpYz16PO3dYQTg86bWVKA&amp;ust=1411606057259560" TargetMode="External"/><Relationship Id="rId4" Type="http://schemas.openxmlformats.org/officeDocument/2006/relationships/hyperlink" Target="http://www.google.com.mx/url?sa=i&amp;rct=j&amp;q=&amp;esrc=s&amp;source=images&amp;cd=&amp;cad=rja&amp;uact=8&amp;docid=de2j5mMag9o3yM&amp;tbnid=5_oPG-x8DuULeM:&amp;ved=0CAcQjRw&amp;url=http://www.hiru.com/hirupedia?p_p_id=indice_WAR_w25cIndexWAR_INSTANCE_zPs2&amp;p_p_lifecycle=0&amp;p_p_state=normal&amp;p_p_mode=view&amp;p_p_col_id=column-1&amp;p_p_col_pos=1&amp;p_p_col_count=2&amp;_indice_WAR_w25cIndexWAR_INSTANCE_zPs2_action=cargarPalabra&amp;_indice_WAR_w25cIndexWAR_INSTANCE_zPs2_palabra=2022285&amp;_indice_WAR_w25cIndexWAR_INSTANCE_zPs2_letra=B&amp;_indice_WAR_w25cIndexWAR_INSTANCE_zPs2_idEstructura=ARTICULO_ENCICLOPEDIA&amp;_indice_WAR_w25cIndexWAR_INSTANCE_zPs2_pagina=0&amp;_indice_WAR_w25cIndexWAR_INSTANCE_zPs2_numRegistros=1581&amp;ei=CxMiVPjqIIjxiwL8wYDgCg&amp;bvm=bv.75775273,d.cGE&amp;psig=AFQjCNG_GQ5Y3BUNUbdtVvwqQiZC7-0b-w&amp;ust=141160564028738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mx/url?sa=i&amp;rct=j&amp;q=&amp;esrc=s&amp;source=images&amp;cd=&amp;cad=rja&amp;uact=8&amp;docid=4BbfE5lDoiEFZM&amp;tbnid=zpRElsq8zpOPLM:&amp;ved=0CAcQjRw&amp;url=http://recursos.cnice.mec.es/biosfera/alumno/3ESO/salud/actividad7.htm&amp;ei=IBQiVMXiOcTmiwLNkoDwBg&amp;psig=AFQjCNEXfuHQawuGzXpsTwnlDF61JyxdlQ&amp;ust=1411605771595881" TargetMode="External"/><Relationship Id="rId7" Type="http://schemas.openxmlformats.org/officeDocument/2006/relationships/image" Target="../media/image16.jpeg"/><Relationship Id="rId2" Type="http://schemas.openxmlformats.org/officeDocument/2006/relationships/hyperlink" Target="http://www.google.com.mx/url?sa=i&amp;rct=j&amp;q=&amp;esrc=s&amp;source=images&amp;cd=&amp;cad=rja&amp;uact=8&amp;docid=NSI01kTG7R2pLM&amp;tbnid=Ughvi4QpntkmcM:&amp;ved=0CAcQjRw&amp;url=http://es.wikipedia.org/wiki/Espirilo&amp;ei=8xMiVOaoFoGziwK61YGwDg&amp;psig=AFQjCNEXfuHQawuGzXpsTwnlDF61JyxdlQ&amp;ust=1411605771595881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google.com.mx/url?sa=i&amp;rct=j&amp;q=&amp;esrc=s&amp;source=images&amp;cd=&amp;cad=rja&amp;uact=8&amp;docid=H7EGNcuPksNByM&amp;tbnid=qnfRq-gKEIKCVM:&amp;ved=0CAcQjRw&amp;url=http://www.hiru.com/hirupedia?p_p_id=indice_WAR_w25cIndexWAR_INSTANCE_zPs2&amp;p_p_lifecycle=0&amp;p_p_state=normal&amp;p_p_mode=view&amp;p_p_col_id=column-1&amp;p_p_col_pos=1&amp;p_p_col_count=2&amp;_indice_WAR_w25cIndexWAR_INSTANCE_zPs2_action=cargarPalabra&amp;_indice_WAR_w25cIndexWAR_INSTANCE_zPs2_palabra=2022285&amp;_indice_WAR_w25cIndexWAR_INSTANCE_zPs2_letra=B&amp;_indice_WAR_w25cIndexWAR_INSTANCE_zPs2_idEstructura=ARTICULO_ENCICLOPEDIA&amp;_indice_WAR_w25cIndexWAR_INSTANCE_zPs2_pagina=0&amp;_indice_WAR_w25cIndexWAR_INSTANCE_zPs2_numRegistros=1581&amp;ei=pxMiVK6vKqjLigLUtYGICw&amp;psig=AFQjCNEXfuHQawuGzXpsTwnlDF61JyxdlQ&amp;ust=1411605771595881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iquimicas.com/wp-content/uploads/2011/10/clasificacion-de-las-bacterias-segun-su-forma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3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18657" y="1551215"/>
            <a:ext cx="7527471" cy="1485899"/>
          </a:xfrm>
        </p:spPr>
        <p:txBody>
          <a:bodyPr/>
          <a:lstStyle/>
          <a:p>
            <a:r>
              <a:rPr lang="es-MX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Philosopher" charset="0"/>
                <a:cs typeface="Arial" panose="020B0604020202020204" pitchFamily="34" charset="0"/>
              </a:rPr>
              <a:t>Universidad Aut</a:t>
            </a:r>
            <a:r>
              <a:rPr lang="es-ES" sz="2400" b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Philosopher" charset="0"/>
                <a:cs typeface="Arial" panose="020B0604020202020204" pitchFamily="34" charset="0"/>
              </a:rPr>
              <a:t>ónoma</a:t>
            </a:r>
            <a:r>
              <a:rPr lang="es-ES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Philosopher" charset="0"/>
                <a:cs typeface="Arial" panose="020B0604020202020204" pitchFamily="34" charset="0"/>
              </a:rPr>
              <a:t> del Estado de México</a:t>
            </a:r>
            <a:br>
              <a:rPr lang="es-ES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Philosopher" charset="0"/>
                <a:cs typeface="Arial" panose="020B0604020202020204" pitchFamily="34" charset="0"/>
              </a:rPr>
            </a:br>
            <a:r>
              <a:rPr lang="es-ES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Philosopher" charset="0"/>
                <a:cs typeface="Arial" panose="020B0604020202020204" pitchFamily="34" charset="0"/>
              </a:rPr>
              <a:t>Plantel “Sor Juana Inés de la Cruz</a:t>
            </a:r>
            <a:r>
              <a:rPr lang="es-ES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Philosopher" charset="0"/>
                <a:cs typeface="Arial" panose="020B0604020202020204" pitchFamily="34" charset="0"/>
              </a:rPr>
              <a:t>”</a:t>
            </a:r>
            <a:endParaRPr lang="es-MX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Philosopher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74557" y="4019073"/>
            <a:ext cx="6815669" cy="73478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s-MX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Temas Selectos de Biología </a:t>
            </a:r>
            <a:endParaRPr lang="es-ES" sz="2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673" y="416798"/>
            <a:ext cx="1162957" cy="116295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136921" y="5735818"/>
            <a:ext cx="5926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ln/>
                <a:solidFill>
                  <a:srgbClr val="2F45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M. en E. S. Rosa Elena Martínez Olvera</a:t>
            </a:r>
            <a:endParaRPr lang="es-MX" sz="2400" b="1" dirty="0">
              <a:ln/>
              <a:solidFill>
                <a:srgbClr val="2F45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07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Vibriones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32688" y="2672861"/>
            <a:ext cx="5369638" cy="3310128"/>
          </a:xfrm>
        </p:spPr>
        <p:txBody>
          <a:bodyPr>
            <a:normAutofit/>
          </a:bodyPr>
          <a:lstStyle/>
          <a:p>
            <a:r>
              <a:rPr lang="es-MX" sz="3600" b="1" dirty="0" smtClean="0"/>
              <a:t>Son bastones curvos que parecen “comas”.</a:t>
            </a:r>
          </a:p>
          <a:p>
            <a:r>
              <a:rPr lang="es-MX" sz="3600" b="1" dirty="0" smtClean="0"/>
              <a:t>En ocasiones crecen en forma de “S”</a:t>
            </a:r>
            <a:endParaRPr lang="es-MX" sz="3600" b="1" dirty="0"/>
          </a:p>
        </p:txBody>
      </p:sp>
      <p:sp>
        <p:nvSpPr>
          <p:cNvPr id="4098" name="AutoShape 2" descr="data:image/jpeg;base64,/9j/4AAQSkZJRgABAQAAAQABAAD/2wCEAAkGBxQSEhQUEhQVFBQUFBQVFRQUFBQUFRQVFBUWFhQVFRcYHCggGBolHBQUITEhJSkrLi4uFx8zODMsNygtLisBCgoKDg0OGhAQGi4kHyIuLDQsLC8uNCwvLCwsLCwtLCwsMSwsLCwsLCwsLCwsLCwsLCwsLSwsLC8sLCwvLCwsLP/AABEIAMkA+wMBIgACEQEDEQH/xAAbAAABBQEBAAAAAAAAAAAAAAAAAQIDBAUGB//EAD8QAAEDAQYDBQYFAgUEAwAAAAEAAhEDBAUSITFBUWFxBhMigZEyQlKhscEUM2Jy0SOCosLh8PFTkrLSFRZD/8QAGQEBAAMBAQAAAAAAAAAAAAAAAAECBAUD/8QALREAAgICAgEBCAIBBQAAAAAAAAECAwQREiExQQUTIjJRYXHwgdHhFUKRobH/2gAMAwEAAhEDEQA/APKylSgIKxHMEQnJCEA1LCVAQCQkTigoBEoQEEIBZQkSoAlKkhEIC7YGAS9wkDTmeCtOvF3unCOA/wB5qKjTxUYGzpPSF0vZa6+7YK72y9/5c+6zTHHEnfgOa9qKZWz4ohvRytVmImRD+kTGsjYqmup7TGbWwe9hZjPmTn/bC5q0thx6qtsOE3He9BDESkQvMkEIQgBCEIAQhCAEIQgBBQgoBieHniU0BOCACgJIRCAClSQiEAsJCgohAKkRCCEAqREJUAxKEYU/AgEBShIGoKA2ezNMvrsaD4c3P/Y3Nw88h5ruK9sb4nOyYwEmNmgaD0XKdjWwK798LGD+4lzv/EKXtFaSKMD33gHo2THqG+i7GLqnHdnr+pFH29FG8737xznNbhL9TqYAgCegHosNzpKka5NqFo1OfDVchtt7ZcYhOptDvZOm2hSObGqgCIQklAKhJKVACEIQAhCEAIQhACSEpQEAIQhAEoQhACWUiCgBCRJKAeChNBShAS0KeIwpbTWZTyjEd84APDmn3UfHzgx1jJZFokndSvJMVtlulaWvMRhJ03HTkn1GQc1mYDwK3LWw5GDJa0nqQJUtaLzil4NHslaIfUpH/wDRkt/eySPkXK5elHvaZYPaacTeZEgjzBXN0C9jg5shzTII1BXQ2e098C4Nw1BqNncSz+Oa6eHbCdbon6+Dxe/JzVSWgncKhK6i3UBU9oFp3c3fqN1Vs/Zwvd+Y0D9pn0XhLBti9JbLwmjIslbA9j9cLmuI4gEFdhe1EVxGrwJYfiGuHz2V+w9i7LhGM1HmMziw+gAyVm+LmZRotdSLhgwtAcZkHIQeK2Y+JKMZQsXTKzkn2jzxItS+bNDw9o8NQT0d7w+h81nFh4Lk21uuTi/QkbCVLgPBL3Z4LzA1CdgPAppCAEIQgBCEIAQhCASUEpCkIQCyiUiVAKklEJEAsolInMZKAGiVOyjxT2NhD3gaqQS2d2BwI2KfbrFjOOnGerZiDy5Kl3pPJK2s4bpslPRYs1ggzUjL3QZnrwClrvkyqRqk7lMLuaNhybLgUtpyY0jKCcxlB2+6zcR4q/Z3+GDmD/uUA+lehOVQYuYyd58Vo2K86QOZeOWGSsqrdkiQ6Bzy/wCUxlkicLg7jBk+i1xzbYrW9/kNRN229rXjw0Bg/W6HO8hoPmqd3W+pVqxVqOfiaQMRmHDNsDQbjzWQ8ZpwrYSCMiCCDwI0VFlWOanJ+CujpnWIvpvZuPE39w28xIXNFdlY7QK1NtSnkcg9o1a8a+R1Co2y421nYge7eczkS13MgaFdDLx/fJWV9kReumc40py36fZMyMVZgbvAcXdAF1102SlSbgpNGeriJc48SfssteBbJ/F0S5I8yVWpqVudsa1P8U4MiA1oeW6YxOLTLhPRULFdNWs/DTaXH5AcXHQBZJ1tTcF2SUqbCcgCTwAJPyTSvULh7NU7Ow4yX1HRiLTAEe63ePqi33JZnEuNBpJ1MuE8zBW5ezpuKe+/oV5I8vQu1tnZei/2MVI8iXN8wc/Qrnb0uOrQGJwDmfG3Mee4We3Etr7a6+xKaMwISpFlJEIzTiE4szU76EZSJ3z0PBAUykU1SgQJ24gyoUAIKEsIBAFapthRUG7qYmFJI2q+OqrEyh7lJZqDqjg1jS5x0ARLfSBGClldNZrio0x/WcXv3ax2Fo5Tq7qtOnZbNtQZHME/UrdD2fbJbekVbRw8oK6u39nqVQTRPdv+BxJYfM5t+YXMWyyPpOLKjS1w2O44g6Ecws92POr5l19SV2Rgq/YoMTpv0WcrtkfAC8QQXlay48py5KoypBlWbdZyNMxOX8FR2aykkSIH15BS9Hr1ou2ob8QD6iVNRueo4YnQwHTHkTzDdVsWSxCnD6gmpq2ns3gXc+WyqXhbcJlxknQbroU4S487ul9Dx3t6RJddI2Z2Nr8ToiIhhHBw3WxVvygBiqYqZ0iMQP7YzjyXHVr3cNIHzKqVahfmTM8VeWXXVHjUizg/U7Vl+2dx/N6DC/8AhVL57VlgNOzyJydUOR/sG3VcrSZGiLYZIPL6Lwsz7ZrXgKK30S2Kiar2sbJc9wA31OpXrN10WUaYpM2iXbuMRJXBdl7P3QNVwhzhDeIbufNX+0N893RIB8dQFrY1A0c70PzWvEqVNbtn5/f/AEq+5aRpXh21ax+Cg1tXC6HOdOcbMjXqp7TflfanSg7OxAjkYOq8usryHtIyIcI9V6PZL0o1RFQ92/efYJ4h23QpjZfKT94/wTOHHwSM7RMBivSNPg9hxt8xqPmtSzubUBNJ7ajTrBBy4Oacx0IWNbruy4g6HUH+VjV7pcPFSMO4TB/tP2WmyVsO18S/7/yU6Hdrbtp0sLmDAXEg0xppOJo2G3mubVquCZxTO+KZ85VUhcK6alNtLX2LF6iMJJ4An0CyjVJK27tJqMcfeZmf1NOU9Qs60WBwPgEjykLzLrRHZq5aeXDY9VYvCz4HkDTUdCJ+6bZbBnL8mjUTmeQ4dU621cTiTuVBD0VZRKQpGnNBouMGQUVd+ykxKvWOakkKVIuIa0EucQABqSdAuvp2cWVndsg1XD+o8cfhb+kfNR9krtws/EOEuMtpA7AZOqddh0Khvy092DB/qP04tGhdy4D/AEXUxao1V++s/j9+5R/RFW023AYbDn7k5tby5lQUr3rNP5s8i1pHpCovEZDdNc0DU+Sx25Vk5b3onR1VivZlSA+Kb9j7jj/l88uau2uztqtNOsNNCPaaeLT9tCuIpOJ8IEk6AZ/JdFc1qqMAbXyZ7rjm9nKNS3lst2LkytXCxbX1/sq1rsxL0u19E+LNp9l40PLkeSjonILs7bZgQab82PAMj/C5p47rka9A03FhzLSRPEbHzEFZcvF9y9x8MtF7GVakBadxUJ/rPzDTDAfeeN+g+sLLZQNR7GN1c4DpO/lqugtFQNhrcmMEDoNT55nqrYNCnLnLwhLoda7YGy52bichx59Fzj2PqOMDE7c6AdTsFO17q9ZrRq8wB8LePkJK27RQLQGMbAHLMnieJWlKWVNveoonfD8mJQu9g/MOM8BIaOXEro7upNwyKdNrdzgbAHMkLAtVqbTMNAc4ak+y08BxKpVrU9/tOJ5bDoNAk8mij4YR2/31KvlLyaV9OpGp/SjIeItENJ5fyrV23IHNbWqZgzhZxgkS7lI0WCxy0rHedWmMLHuDfhyIE6kSMvJYIWw9652L+EDYtbgwYnmPhG7uQXHW+0Oqvl3QDZo4Ba7gHuxPqOJ/V4j0BJWg2q0DCwZcTqVfIzJW9eF9C0HxMK67vJON+TW555TH2UlS355ARzlaN5OPdOI3LQek/wDCwVkbJb35Omuy/wDu6biBiAImk4xqfaadt/utqx2qlaBNJ3ijOmYDx5bjmFxd12Q1ajWD3jB5ApLRYalN0EHI5EfUFaqMydXXlfQo0mdRfN2AU3PIhwAIPHQQVzYAVyzms5uKtUeabAYa9xOJxGQAJz1VEEbKmTbG2fKK0EtGp2foYS+dXMcACQJJEDVR1KLm6gws99vPKOiv3PWDnho94wWe64Hccxqs5JTqmFXs1nfVdhY0udwaJy4ngOa6OxXJ3ji95LaTSRPvPI91n3O301A8NGCi0Mb8LRqeJOrjzK3Y+DK1cn0iN6Odo9l6p9t1OnyLsTvRsj5qR/ZVwjDWpuPAhzPnmtW02ynTMVKme7WguI6xkPMqp/8AYaA92qf+wf5slqlRiQ6k+/z/AEE5FCl2ftBnwAQY8T2CemeY5ptn7PVnV6dN7C1r3gFwhwA1ObZAyB1WzZL+puMPDqefhPtCP1RmD0BWxZahaRUplrwNwZByzBjQqteLj2fLLZLkx941WUW4nZU2ANa0bx7LG88vuvPLZaTUqOe7UnyA2A5ALrO0Z/E4YmmWSWtmWuJ1xc8tdlyv4VznANBJcYjeVT2i58lHXw+hER+E7CTBgDMk7QpaHZ95M1j3Y1jWofLbz9F1N32RlnYBkapHifwnVreA57rPvGoGZvdroBm4+SvThRiudr/gcn6DbLFMYaTYGhOrndXKtbLSxmROJ3wt2P6joPqs+veLjk3wt3g5+ZH0UVjszqjjhGmZJyA5k7JPO/2UL9+yI4/Uv07+c04XCaezRqw65E69PSFTtdp7x5fpijI6wAGj6JlssLmDEXNcJjwk5TpqOSjpaBYrrLvks/Jda9DS7OkfiGg7tqAdcDvtKuXtZyKVRwB29C4A/VYDLQaT2VG5ljg4c41Hnp5rvKwbUbxp1WSP2uGS24TUqpQXn+0J9NM5PseWttbcXvNe0E7OLcvWCPNd/baTajHUwMJIIFQDxNJyleVtkdRuNZG8rQrdoLVhw96SCIJwsxR+6J81542VGqDhJFpw29oy3NwuIOxIy0yMJQogpWrnMiSHhShyjAS4VBUlxqWlUUIplKxAadCqNHZtORHJS07lonMVIHA6rKbWhTNtSA3qPdUGnuzieRGL4RvCo1LS4DYjgQD9VR/F5EnYLtH9m6TWgPc/HAktjCDyBGY817U0Tt3x9CG9HFWuq5+pyGnJR0gIC6O19nHxNJwqfpjC7yBMH1WL3BGRB85B9FFlM63qS0NmK5dD2PuwvqscTGZI6AHE70Uf4alM4BPMkj6q9Yrc6m9r2xLZy2IIII6Qq18eS5eCW+jpLwIOkNpsG+jWhclel7F3gpS1m50c/rwHJSXvej6xgw1o0Y2YniZ1Kyy1bcnN5/DX0iqRWLEw0OCtlqkp0lzywyjSylTUqj6bg6m4tOkjhzG46opWlgOEmeYEhWX0wRIzB3ClNrtElqreLarWuENdEOboA4ZEgcE/s5TjvaxzGJzafU+04eUDzKwq9CZg4TuM4PNdiyz4LPRaNO7aepd4ifUrs0XLIlHa+Xv+fBTwZl5WruxIzc72QfqVy1XE4kukk6klX7/cRW5YWx0/5lZjqp4rDm3SnY4vwi0UWLHZTUcGzA1PIDUrUrWgNGBnhaPnzJVK6Xw2odScLR5yTHoF2F2XY2kyXtBquEkuE4P0id1uwKUoc/VlZ+dHDWy24hhb7IM9T/CWgcgumvCm2oPE0EdII6ELnbRR7t2GZGoPEGfnqsmZRZF85Pey8Wn0iG0tyT6V6VWMNNryG5wMiWzrhOo30Ul4UcOSokLFGbj2mTsbRfGR0+isgKspKNSNdE2X5CvpRmEjVaCiqU4zCqUYMCtWVozcdGiSqgcrtAYqb2jUiQOMEEhCpnWq3vJyOEcBkB/KdYrQXOwuzJ0O88CqNTVTXewmo2NiCeQGZXpro9uK4lknNBckrHxHqmFeZ4khzBGxC6G6u2D24adqbjaAG9638wAZAkaP+R6rmgnYzxXrVdOp7iyfsz1GxFtVveUXh7OLduTgcweqvtquj+QvJbLbKlJ2Km9zHaS1xaSOBjULbpdtLUAAXsMbuptJPUrpw9pQa+NFHH6FUuUjKihqtiVt3Fcwe3va0imfZaDBftPJv1XLqqlZLjEkwars0yV2by1uVOmxo/aCfMnNRVHk5OYwjgWNP2XQ/wBMlr5iORyQKfbXRTEe86PLVblrumm8TT/pv4T4Hcs/Z+iyu6yNKoMJnKcoP+qxX486X8RKezEBWtdD5dGxBnyEqF12mdD5K/Qa2g0n3nCI4DcnmvAtsgtTJ0XS9nbSK1Duj+ZSBy+Jk5EdJj0XMl8pbPVdTeHsJa5uhH34haMa50z5f8kNbN69bnFYR7L2+ydujuS5O33PWozjpkAe8PE31C7e7r+pVMq0U3/Fngd/6/RWbXb6IH59PpildKyvHv8AjUtMhNo5TsPRD7QGuzAcH5/oa8j5wu1vl5FGqQYOGA454SSBi8plcl2ctDReA7v2XB7TAgSWOJIHCQPmujv6TZ6sawD6OaVfG37hxi+1tES8nC3DUNOq+nUMZH2jliHCeIlOvCK1YNYQRABI0GZxGeAlMtJafbbO05z0S064DYYA0HWN1zHkydfu2eqa3sbe9XE4xpKz1YtG3VQQspUQIISoQD6VSNdFZCpqSk+OiDY6rT3CKNYtIIKnBUFaluEIC0NpvMwQTrEQT0TWuDRDRE6ncpoCIU7J5PwCRKSkUEAEJEISLCWEicChB0tGyd7VpNdkHlmLbUSR1OnmusvKsym3FUIY0CGtGpA0a1q4y21pMqpUeTmSSeZk/Na8fK9zFpLt+pDWzRtvaGo4/wBOKbdoALvNx+yrUr+rt9/GODwHD+fms9yavJ5Fre+TGjsLBaW2lhLQG1GjxM2j4m8uWyq3zZsdIu96nn1ZuPLX1WFd9rdRqNqN1adOIOTmnqJC6+3PaaL6rTNN1JxH9wIwnnOUcl0qr1fTKM/KX6yutM4pld0alITKZTCnbSXHLjaLTmZgDWfkpqb54eqqXjVwta0byT9FRDipJSOjtVmhjXjR0g8nDUfQrPqBT2C0l9Cqx2eHC9p4GYI9D8lSLyhBp9namG00Sf8AqAf93h/zLu7dTxNqN+Jjx5xkvLRUcDIMEZjyXpN2Xl+IY2o0+LLG3dr9/I6hdX2bYu4PyVkcXarNi0OY2Oh/1VJ1MtycIK1bxtjRWqNjCGvcJGYycfRXKVkxNGJuJp0/kFWsx6725Vvsnk0c7CAFuVezk5sqkcnNmPMarnqwc1zmk5tJaY4gwfoudbj2VfMi2yOqMymJxSQvAgdQ1VlVQY0Tu8PFAWUkKu6oeKBUPFSCwFDaNvNNFQ8UjnTqoAxInQiEAiROhEIBIQnQiEBp1X5qMuTars1HiQDimJ4TYQAlk6SY4Tl1jilATZQFiiwBrnkSBkBxJ0VM2x86+UZK2XyzDznqqTqKAvFgr0+Dmn5/wVnf/H1Ph85Eeq0btBa1xIgZAczukq1VJO2Np0u7YWzLnRijQAaDmoCE8vUbnKCBkJ7Khb7JI2yJGXkmJQVIFVqxXrVo+w8x8B8TD/acvRVCUhUxk4vaYNir2orkQBTZzazP/ESsZzpJJzJMk8zqUBIrTtnP5nsAhCF5gIQUIQAhCEAJEqEAIQhACEIQCFKhCAtvzKjUtQQo4QDwEtOnJhOaFHaahawkanJAXqF11HiWt8OmJxDW+ROvkqlrs7qbocIOusgjiCMiuwvQYYaNGta0dAAsq8m46Dp9whwPUwR811LMBRqck+0V5HOBynp2mNRPVV2pFyyxZr2su19BkB0VcuTZRKAJSSkQEAJwKQBLhQBKRBCRAOKYnwkIQCQhCEAIQhACEIQAhCEAIQhACEIQAlwpEoKAu1gonFXLUqhQDgSjucYLeKRiuWLVAbFlvdj2htoJpVGtAJLSW1IyDmkaHISCqN623H4KYPdAgueQW4yNA0HOFPV0b0VW16Dotcsy2UODGl5MrBCjcFaO6jesgIA1BarDU1yAgLUQp00aoBkIhTO+yG6ICDClDFOE8aoCq5iMKsVVGgK7kilemBANQlKRACEIQAhAQgBCEIAQhCAEITggP//Z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4100" name="Picture 4" descr="https://encrypted-tbn3.gstatic.com/images?q=tbn:ANd9GcQRcPLxtIUq8890FPIEkPGfJmCeJjOHoV_75cjj-ky7PGyxIO-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4815" y="3010486"/>
            <a:ext cx="3238836" cy="3044507"/>
          </a:xfrm>
          <a:prstGeom prst="rect">
            <a:avLst/>
          </a:prstGeom>
          <a:noFill/>
        </p:spPr>
      </p:pic>
      <p:sp>
        <p:nvSpPr>
          <p:cNvPr id="4102" name="AutoShape 6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4" name="AutoShape 8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6" name="AutoShape 10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08" name="AutoShape 12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110" name="AutoShape 14" descr="data:image/jpeg;base64,/9j/4AAQSkZJRgABAQAAAQABAAD/2wCEAAkGBxIQEhUUEhMVEhQWGBgVFxQVExYYGBQYGhQXFhgbFRkbHygjGBolHhYUITEiJjUuLi4uGSIzODUtNygtLisBCgoKDg0OGBAQFCwcHyQsLCwrLCwsLCwsLCwsLCwsLCwsLCw3OCwsLCwsLCwsLCwsLCwsLCwsLDcsKywsKywsK//AABEIAN8A4gMBIgACEQEDEQH/xAAcAAEAAwEBAQEBAAAAAAAAAAAABAUGBwMCAQj/xABCEAABAwMCBAMFBQQHCQEAAAABAAIRAyExBEEFElFhInGBBhMykaEUQrHB8AdSYvEjJDOSotHhFjRDU1SCwuLyFf/EABgBAQEBAQEAAAAAAAAAAAAAAAABAgME/8QAHxEBAQEBAAICAwEAAAAAAAAAAAECEQMxISISQVET/9oADAMBAAIRAxEAPwDsiIi8r0CIiAiIgIiEx5ICLKcU9tqbZbpmiu6Y94XclEHcB8E1CBswHIki5GT13Fn1zNau+rgBjC+jQB7MYed+T8TyOoKcamLXR9bx3SUHctXU0KbonkfWY1xHZpMlV/8Atvw//qW+jKh/8VgKNQUwW0qdKmJJApsYBnNuaD2Xz9vq/vv6/G+e+DEdpT4dP8b/AF0nT+1WhfEaugCTAD6jWOJ7NfBKuAQcXXH/ALXUvzuLsXe3nPWBzWAmU0rm0zNLmoGZ5tM91KCclzWh1Mk4lzSe4T4S+KuwIsRw32p1DCBUb9qp/vMYKddtpvTJ5av/AGQceE3K1vDOJUdSwVKLxUYbSJkEWIcDdp7GCnHOyz2lIiIgiIgIiICIiAiIgIiICIiAiIgIiICIhKDw1urZRY6pUdysbcmCewgC5JMAAXJNly72s9oqmsf7s/0VFpM0ZJNQ2/3hzcAD/htJuTzSvX2t9qDVqn3ZPIyRR6Yh1cDd/wATWdBLhchZWmf4ndLGwt2GD+gq7ePH7qZRrQM8o6GQB5bW6fRSKRGB8wTc7X/kq9l8GLk+HmtbYD81e8M0xmDkZ8R5ouBkTH+e6jv1+U9LzXMGALOABjtAjbupX/5Zm4vvcmZMYkkbYC0Oh0AsYHrFhEZjsFObogBETH7352+qjndsqeHmLS09M263mPmvMaJ2AI3OOYep/XmtW7h7egiZ+ERPWwz3ChajTATLWgWyxsHGbXKE2z9FhZeRIn4mhom4uQJN4sbKZSc73nvKb/c17f0rWgtqtB+GuyR7xnf4hJg7L9qMI2bAE+GQRcXgQIsN1FaOWLGCN55e5sCNxlFslb7gvGG6gOaR7usyPeUibtn4XNP36bstcM4MEECzXOaReOV9J39NTl1ImwdPx03D/lVIPUB3K4CQtzwbibNVRZWp4cLtJEscLOY6JhzTII7KvPrPE1ERGRERAREQEREBERAREQEREBERAWQ/aRxv3FAUGGKlcETfwUxHObbmQ0d3TsteuN+3GqNXW1nmQ1hFBkHAYJd/jc8z0A6JGsTtZ19UTJ6ybY8PYAAfqF6ggiJPpcSPW2TdRPeQe/lcjriOuVI0/iwJzYFpMeWZVemVb8NpnmA5Tg2MgEHIHWe31Wx4PpGgWaANh94GJk7E7TlZXhzGyCZAmxgGMZOJ7FbDhdTNwcEFtw7/AA2i17rKa9LzTsbAJtsNsHcbYUttMdPL9FeWlMfSdx6kCIUto/U2Veeo72D1PXP8lDrUDt6b/VWpbO/VeT2Dcfh+CErN67TncwZ+6T8wIuqerTjIMnxGOby6E7ZWt1NGRft2j63VJxChtJb0Eht/4Z2z8lHXOlWyoBBubggTY5He3f6Kz9nOI+61fLIFPVTN5DdQxoIiMe8YDaxlm8lVGroAHmgGTk3jzvHr3UHWPeWP5CfeMDajCXAEVKZFRub3gtI3BgEKxrWex11F4aDVNrUqdRhltRjXtPUOaHD6EL3R5hERAREQEREBERAREQEREBERB8ah/K1zsQCZ8hK4NVLixj3HxvHO49XPu69juu0e1Ty3RaotMEaesQehFJ0Ljmtp4AEw0T/dxNpskdvF+1RVBmCAek83+n1UvQbyP73NYbQbi/6hRq1KD5+kCOghStKYMR8j88ladJ7X2icbeJ0SI8WDMiZ8ukLScNrzEQZuIJz5Hy+qy+leGkCW5gAgR1tf8d9lfaWpOxd1DXRPUmCNgDn0GVhdNdo6swN+xdA2PSbqxYdo27fht6qh0VboQJ6GcAYnPmrijUG097d+mFXn1EotmMRvN5zbtshZ+r2/NfNN09R8/wBBfYx+SMo1dv4SDcjy7qr1tKWwDM9hF7/TtKu3TuP15qFqGfP1/EI1KyfEtM2TzCNuaBJN8GLZHwxEqoLnNcCdvFmZOI72JstPrdOBYSPJsn8bZzIys7q6PKbT/dmB5OkA4vnKjvm9av8AZ1qSdK6i74tNVqUDYjwg81OZzLHNNuq1C5v7L677LqxzTyaoii4mPBVZLqJO0Oa57bbtAm0LpCtebU5REREEREBERAREQEREBERAREQROMaX31CtSNveU3sxPxMLceq4w93MymTPiptdAMcvhE2mARB9V3Jcg4vojTfWpXPuqzmiRJLXn31MyBAAbUjyCOvivzxnnU5BIbfJJbPbMzK8mnlsDtBE82PodrlSYMXIz+9B6dLDK8auZzuBv5A4xAVd1po6sGA4jBs4x8rDaPVW2lribuv+654JF5sDzblth0WXoVIGMHLZjafh/FW+lrFtpLZvgmdpnIt2IUGv0OqJg8wMxl1yYvymc2IndXOl1NpkAdiZyZBj0WRoaqwvJJAvJN7Y2xM5srTT63lsSBaREDAgmC4T5fjtHPWWpp1JiDO2CD9ThSA/8jie2FRU9TEXtHxcxDXXNuUzO6tKVQwJN89O0Dqq5WJhv+vyXjXaD29YFs29F9A2g+o+XdfEAC3hHYADzPVGVZqW2xNrwb74t+oVBxbT7cs5xIIPVuevT1Wm1LxBz6TMduUHvsqnVs5hbm5T965HLAvtBUdc1itTQa5r2T7vnAAqB3w1AQ5jg4YcHtmciV1P2b4p9r01OqRyuIIe392o0llRvo4ELm3FKUGfERIJLiQ4gdLKy9heKjT6h1JxDaepcCJ8JGoDeUwLWexjMfeb3vV8mezrpKIiOAiIgIiICIiAiIgIiICIiAsN7d8O5a1OvYU6sUKsgmHyTQd8y5hP8Tei3KjcT0DNTSfSqDmY8QR9QRGCCAQdiAiy8vXF9VRDXAGZFjY2znvmyg1WCIuNib37dJC0vENJWZzU6kmtSs52DVZEMrMiBDhHNGHSFRail5/IOvnpvMo9cvZ1CIg7/ICfzU3R1oIEgG+RaMbgyb7/ACUSrafFbN87xO/1XnTf5ZxzRNvO6o0OndDb2xeeZpMeUYlT6eqAj7wO8kAjrDp3PYLM6euIJAv15nT8j4fmrGlX3J77HMAWxvkjyUGq4bqxtHSzgCOobJFr4PVX+gryInvZoEh2+czayw2n1JlvMObeDy2Ixi8efyWm0Gp5gJl04LuQ9rRePMKOeo0JrDln4YwZAti82hfj6mwjExHyNtlAZq5iDNpi2+QJGNtl8M1GwPl4ugg39Uc+PerX77kgut8rYwoepbMyb9cj1PkF+OrE3m5gTA8oNjaxujWzAgb7Ag7z4TBEwYMI1FHr6IdaASd3c8i02JsPmfJUeooOMhgIcHB1M7B7IfSII/ia0eq1urpTFzYWHKBNsAH9d1QaqhBs2LyPEZaZEkRY9YM+SOkvXSuCcSbqqFKs3FRodHQ/eBGxBkR2U1Yr9nOpj7RQmwc2uxsRDas8/aPeMqesraqvNZy8EREQREQEREBERAREQEREBERBSe0/s+NW1rmOFLUU591VIkXyyoPv03bj1Fwua8Q0rmvNN1P3Go+J1FxkPBnxUHD+0ZaIyIuMLsqgcZ4NQ1bOSswOAMtcLPYbXY4XYbC4RrG7lxGq3uMxPMDHkO/kotWdz2i/X5LoPGfY/UMLiz+t05kQWtrsnAcHeCvFrksMb2vktVoA13K53u3X8FYOpOIuLCry8wkZBIO0qu83NKYOO2+wiD59VKoaiM+e3qbi+Avqrw94klj/ADg4m148UyN1GfSI2I6WIEHKqrejq5GXkESQA3xGcmHDHkfqrvSVg0CxYbjmLGczoMSSbzgZKx9OqRIN5xJt9fzVroK3QTNsDzv/ACWa17bNmoMmZE3hzyDPnzWntGVJ97zEkkQQYcT2w0n0VFo64kYJmW35pvJggS28XxZXGlaJEOEGMO5vWD8N5EBRixMpskS0xsZMxf8Aez1sVLpUDAIBAtfAtf7rl96eiO87Ov8AhEXypbaO4FxaY+dsev0RztV9ej4Y7ZI+Lvuc+azuv08GJaL7zP8A7DuVsa9EHvj5Kn4lQt1NyZdEnAjMZRc1neB6j3Oq09UO8JeaL4tzMqggTOQKop3nc9V1Fcl4mww8cpJiQJ++wiqybCPE1uy6potU2tTZUYQ5r2teCDIIcJEfNVnyz569kREcxERAREQEREBERAREQEREBERAXnqNOyoIexrxmHNDhPkV6IgpT7KaLxRQY3nJJ5ByXOSOWIKzftF+z0OZzaWpV5xmjWr1KlOqOgNQuNN+wcLdQVvkTq9sfzs7Js5hkjldILSDBDgRMg2XvpKkX37za++IwFu/2mezUE6yk20f1hvYCBVA6jDu19jPPmtj/PIv0Jt/JaejF613Da5ix6REHA2MwTfHyWr0b8mZ6jkvYE2Bv6Sue8P1fLY4uMwMfz2i61nDNViQBOwiM+eM3WF1OtZRHpOxMTB6fJSqQsIjrbHzVbpdVItEHEcpP67qdTqSLnr6/PCrhY+6gmCJG8fywqvXUyQZntGBF/UqyLwI38yVA1tx0HodwLyO6ixjtf4XWkXFrSY3Azjr3hav9neoB0nuwQTRqVKZjoXl7TGw5XtWb4tMGBAN/igQTfJxecHZWf7O9RNbUt6to1XWw4+8o8osLAUWqxvyT6twiIjgIiICIiAiIgIiICIiAiIgIiICIiAiIg/HNBBBEg2IO6437X8AOirlobGmeeagR92RL6Rd1B5i0GfDbaF2VQuM8Kpauk6lVEtNwRZzHD4XMOWuGxCRrOvxrhvMWnoM5OPPYq04Xq8gmbiYFzed4/JfHHuEVdHUDK8TB5KomK0AS4Afeg+JuxxIVe13LvbbIEbx8/RV6ZZXQNDrbeeMTict8sSrajrLiIM/xG8CZBiD9POyweg1hEXEdSIxfMSRHVXek1kjIdEYFsGPOJHyWWdZan7VI7/ukxPmRMKJX1EmG8vN0IJNhuDEi4VY3UGJAPn4rbkbxk/5KPX1BIuZB6Ndy5NzOfmIujMyg8WrNwd8f/J8O3XKl+wVVx19p5DpqoPRzm16BaT3Ae8dpKqOICb7dYsR5iZ+cqV7DgN11ATDi2u0gbtFNh+UjvcKxrc+rqyIiPMIiICIiAiIgIiICIiAiIgIiICIiAiIgIiIIXF+FUdXTNKuznZIdktLXDDmuF2u7hcy9oPY2vpJcwO1NED+1aAazBBkVGAeMDPMwTe46daROrnVz6cJ0ZB5XNIIIltxDge+PoFo9KOcCDMHLo8N5mZvgCy+vbfgn2WuH0WxTryeVoADKrGSWgdHtD3X3bGSvHglU2Jh0QIAiBFyIKV6Zrs6u6GlJ8UXJkyA31xORuTn0Xq7R7+GDuXXMfPmN82U/Q4F7C8kiRiBGDcRe4tdS3MkWgH5+c/RRi6Y7iVCxMmZm4AgeYH16L19iqMa1kQ4ClqCIMgeOgOYGcyeX1hWPEaJBNzPac52NhYr59i9KDrHv3Zpw2YIH9LWJcLj4h7hs+asNX6t0iIjgIiICIiAiIgIiICIiAiIgIiICIiAiIgIiICIiCp9quFfa9LUpD44D6ZP3ajDzMPlIg9QSFyvhle4ddrTcA2DXSeZpg5Dw4ei7UuX+2PCzpNUajZFLUuL2kE+Cty+Ng2AeBzju13kjr4tcvF3wrVSJBGJs4n84GMK5mRk37+dhBzZY7hGrBi/i7wIN5m99zgrT0a8i0EXkSCbjsFGtRF4m+0H8vIXBkf6L19g2mdUT8PvabW4209PmFujy9eGuPPDRv4R4Z3jw+ncK09iW/1UPiDVqVqpEz8VZ8Y/hDR6KxjfpfIiI5iIiAiIgIiICIiAiIgIiICIiAiIgIiICIiAiIgKBxzhLNXRdSqWBu1wzTePhe07EG6nog4/oHVGF1N4DajHOp1AR94HIH3g4eJt7g2laLTawWmJ3EG52EkwD27qZ7e8FcY1dES5jeSs2w56Ik81yPFTuc3BcOizOk1fhB8JbHNLJAAIkTmNr2SvRm/lFhxHWBrXuInla55M2PKwmSMQOXefhW54DpPc6ahTmeSkxpMRJDRJjub+q5tXrOqDlA5i91OmBMgh9ZjHAERblLjf6rrAEIx5f4IiI5CIiAiIgIiICIiAiIgIiICIiAiIgIiICIiAiIgIiIPxwkQRINoXK/aXgv2CqGs/sKriaPSk6L0r7HLPJw2C6qonF+HM1VF9GoPC9pbO7ScOb0cDBB2IRrOvxvXKeEunVaYDP2mkciSAC82GQOUXXYVyX2c0lSnxDTUqk89KtUa8zJJbpaj2vP8AC9pad4Lo2v1pK15L2iIiOYiIgIiICIiAiIgIiICIiAiIgIiICIiAiIgIiICIiAiIgrtRwPTv1NPVOpj39MFrakmYLXtgjBEPf81YoiAiIgIiICIiAiIg/9k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76200" y="-1303338"/>
            <a:ext cx="2762250" cy="2714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Espirales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03026" y="2560319"/>
            <a:ext cx="10532480" cy="331997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MX" sz="4000" b="1" dirty="0" smtClean="0"/>
              <a:t>Bacterias cilíndricas, están enrolladas en diferentes grados.</a:t>
            </a:r>
          </a:p>
          <a:p>
            <a:pPr>
              <a:buNone/>
            </a:pPr>
            <a:endParaRPr lang="es-MX" dirty="0"/>
          </a:p>
        </p:txBody>
      </p:sp>
      <p:sp>
        <p:nvSpPr>
          <p:cNvPr id="3076" name="AutoShape 4" descr="data:image/jpeg;base64,/9j/4AAQSkZJRgABAQAAAQABAAD/2wCEAAkGBxQTEhUUExQUFRUVFxcXGBcXFBQVFxcXFBQWFhQUFBQYHCggGBolHBQUITEhJSkrLi4uFx8zODMsNygtLisBCgoKDg0OGxAQGywkICYsLCwsLCwsLCwsLCwsLCwsLCwsLCwsLCwsLCwsLCwsLCwsLCwsLCwsLCwsLCwsLCwsLP/AABEIAMIBAwMBEQACEQEDEQH/xAAbAAACAwEBAQAAAAAAAAAAAAACAwEEBQAGB//EADoQAAEEAAUCBQMBBwQABwAAAAEAAgMRBBIhMUEFUQYTImFxMoGRoRRCUrHB0fAHI3LxFRYzQ1Nig//EABkBAAMBAQEAAAAAAAAAAAAAAAABAgMEBf/EADARAAICAgIBAwMDAwQDAQAAAAABAhEDIRIxQQQiURNhcTKBkaGxwSPR4fAUM0IF/9oADAMBAAIRAxEAPwDODqbrwEkt6KRDXaaXW9cX/gCb7+/yLirsh8lIGEI7NlF10DQUsDy5pbJlaN21oU4yilTVsGdHLF5zogAHgXt37JfTn9NT8C1dDHhIYlAxTZA8EAkcWNx8J9bEWehYOBkrXTh8rLOYEkkgjgX3VzyZJxcYNRfgnrZ2Ma3O4ssMs5WncN4tJvq+/P5GhBUjAY2vhDdgSigJcgAr90tgGCgA3Ma4EOANjetvhKq2Jqzz3SmzQTmJwLo3H6v6hdOVwnj5LTEr6ZuNZV63r/gWDly8FEWgCCRt34S+4yQEANjQIpeIukebFmaPW3W9tButcOTjLb0ZyXkV4J6iXsdE/dmrfg8KvU4+MlL+Sk7RtzABZMaKjoqJN7qexiZN6QBzSmBwcLpFPsAw4BADgQkFC3FAwCmAuV5BFIVAMjkJSAvRBMRgzzBvUQTtlAP3auiKv0rXm/8AJnN1JG9OOQFzR+5pZXeExlaCHJfuUgGZk7AglFgcAkAM8oYLIP4tVGNiboZel7KX8ALzAlOgJfhw4h3I21Ry8BQ7KkM5AiCT3SpWAKoDkAIfCC7MRtsnyaVIBzWVspAaxAFzDSokrQHj8VFJgsV5jRbCSfYtOpaV1ucc2On35Mo+10bzcZFigC1xaRuOViuWMuhkbhVA3l5KzfdlCi4HUUfhHQHFAEEIAmtD3TXewfQmFslbd+/fROTjekEetjwBZ11OtKG2wJKBkUgAo0AWoHqqJZ5vxI0xzxzkEtsB32O34W/p5e1wIyK0mbzusxOcGNujVHjUbLKOCahyZSaDlCgoruSGABqgA2tQATxQurTirYhoZ7JCKeNkBOQGu6uKa9zQyy2ECqUJt9gdJGa00TVAFFCdNbRYDZIqSAQ4IABAxIc4ON1l4T9tCJmmDGl7rocBVGLk+KFdILCTB7A4WAe6U4uLcWMaxlHdK7GhrHIEMe/MCHAEHulS7QNWUsP02KNxe0Uf0/CblKWmJKgpIwWuF1m5CadOwrVCsNA1jQ1vH5RJuTtjCKQAIAPPWqKsY5kuiTRVGfj8rgJY3WWHWu3IWuNuL4TWmQ9mlD6mhw5CypxbiwTAncGCymlyYzhsC3UFKt0wHRhCAZjMKJmGN2x/ywn0+SJPN9GmMMxw8jQaPpdyBx9lvOHPHzTI6lRv4g0udPVmiEEJjOaxIBsUGuirxQi2zDFLRJT69jRh2A1biaATxx5g3QP7Nna2Ssrqv59ijlxuL2hogTFzTk+oaUeCk4cWr6GVZsbJBE0yN8x5NabLWEI5clLSE3SHddgkkgbJGchaMzhZBqtvlLFOMZuL2TKzvDGPM0JDtXMNX3B2KfqIqE015CLtFqZqzLK5SABwsjsjVAM49kUIRiJyKDR+B/lKoxjVsGwGYksLQ5p9V68D5T48k2n0HLdDrdmu/T2U2qGhudIZ2ZAiUCKmPx7Yi0Ov1mhSuGOU02vAr3Q8qBgoA4IKDBSoYzpuByMyuynjQVY905y5S5EdGjg8BlblGwRKfJ2xCepYFzmENNHjt8IjKKdsaZidHwzv/kPpNOZxarJJfH7jNPW+KUKqGV+o9Xbhw0ua4g8jhbYsTyt06JlpWVZmNxL48RDoWmnXpspfLDeOfkX6ujSnom+VnG0qKFJjGR1dWEvFiZVxXiKGFxblc8jeqr8lbw9PKfbohySK+N8TmRrRA17CTuctHTa1rj9K03yqX8kPIkZ8vTsQ8skmtxe4fYD+SieWKfCPSGt7PWzvDQNgAFzVZqijlbmzjntyht1xYxscvf8AVHEGWJsro3BzcwrbUfyVRT5Li6Mp9WeMgEmElzFrshN1dBws0ux1lVX/AMEKVdnqv2lsjQ9uxC43FxdM2RVedd0DICEBYMJy5qOW6vixRq/uEk03xvdXXmieSuhQAQyieKOqXmxEBMZBKAJaUAV+qYvy2ihZJpaY4crZLe6KmHl851OGrddRspknHyNfJpOUoAUDOAQMZSA0aGE4tDa8EM8l4h6hMyZ4Bc1hIAIvb2K7MEsagvLJkmbPhXrLiDFLZNZmE7lvuVl6rHFpZIfhkwdOi9+zta5z2ii7dYOTaSfg2QslIYUYDtHAEcgi1LXldgNdh2saA1oYNxS1yYskKc93sxxZoZL4+CpJIpo1IBSA4RjNm52T5NKgoPD9PiDs2UXruLv8pScuNWKgsNgcj3PAYSR6QQKB+VTlapt0Ljsfh3PF+Y7M461wPhTJweoKkUkLxIDgQdQU02naGVHsa2gDVbBFydsA5JNNNUIBuHmIGqPsSwcTjM3pMYc0fxC/wnwUdpi7FCUDSgPZRYXQpzRdp8n0OyAdU0Md5hqrNXdXpfdVZPFXYMlkGt0k6eyiGAgalICUAC54RQBAoEQ9rXaGtEW10FBtaAKASryMFMAXNNivui0MLLraQDPLTsC1EdQjwSzG8T4CWVwLQXNA2uqPcd1eLJCKqWn8iktaD8LdKdE4ySaGsobv90/UZ1kShH+SVHdmxinrNGiKZQMJr6SAKSe1TbfbJSS6QjdIZA0QCIIzAUSE74ugHMZreqVvoY9kmo3SfQFRvTz5nmPeXEE5QNAAeCOVo83t4xVfIq2WXNsrPoZRkmDpMhY7TZ1aK0nGPJNAPlAAs1Q7qYq9ITddgxTBwDgQQm01oXY17tFKoZVLbUvshKxWVw5v7KlXkOiTmHFppIaLDdRaCjigAHOOmiEl5AIIAgxA78IAYxqAOdh7II07+6L0AwNv7JDOdH30SGGyG0AMZBe2qfXYg/JQBSw+J1+FVCLgxBCnin2ALpObQlQ6K+I1FXSadOwFSEgaC0lTewEGd/8AB+qvjH5EOY6xakDgmByQBtCQyxFGgCzHhzdo8CDkbX7pPwEWvkLK7nXo3R3unS7fQWV5I5f4m/hHsvpgS9ltIdyNUJ07QNFOHB5NAdLtVKd7ElQGHheHOzOsE6BDlFpUhjC8AqOIqoKOVrjQTp0A9jNb+ydaERFBp90rvYyHtQMHKkBACoA2kJANiAOyTAqv6zHHL5crSzs7haLBKUOUXf2FyV0ehiwQcA5uoOxGoWKl4ZR0vSswogqkwKXV5xhWD0OcOdNh7q8eLnbsmU90Z0PXAQBhos5NlwuiPgcqlij3lnQcn0gHeJwNHYeQEbhar0MnuM1QuaCZouaihlpDBAoJ3YEkpAKjbl0sm1TfLYgy7WqSrVgdlQBxFIChIl12Rqhl2FlpAXWRkNOUWeE1V7JZi43xBPB6ZI2tv6bK2xwxz6shtoonq2Kmc1zLcGm8rGkN+55Ws44scWnGr+XsScmc7qOJbIHuw5+KKyjHG40mVs2On9SMpp0Zad9fyonBR0mOE+W0WnMvZQUIkYlaAQ4qtACIQTfKljGQYZrnVVEan4KvcVfySyl4kxrcO1rInet257D+629Ph5yc59Lx8mcpfBo9Ac50AMjhnIuucp2JCzzRSyNRWv8AJaCdIy6B1tQ18jRXlLg8AC2nnslqhjAxAGVjuoMjmAJoe+y1WOUoa7JTVm3hpmmsuoq7Gyx4vyWWcd0ePFRU7Qgel1bFPHklilcevKJkrR5Pp+KxmFc5kDjI1p1AGdv43C7ZzwZKc1/OmZrkag8Y42tYNucrv5LNw9PdWP3G94e8Zw4n/axLAx1bn6T7KMvo5x92PZVp9mH4w6UMDjIZofSx5DtNt9R8K8FeowSjJbWiYvjOmeplZI85mSR5XURo3YhefGMYqmmU7PLB9nddFFDaSAlrbSGH5No6AGSVjdyLT4sLAhlzEiqSpIB3lpWMpNjf5jszvTwB/VW5R46RNOy7Bh1BRZZGGAucabub4VW3pEieh9RdPOS0ZYGaWR9RWuXHHHjp7k/6EXbMfHAYjHvMmrIhdd8uwCam4Y1GOmw7NyLGftDMjB5LWkWBpY7KXjXp2pXyb+RpWWOoYl4DcguiAe9d1lCMHfIoHEusGqB+OUoRimr6BmB1TqU0IawBvmP2IF6bCh3XVjx4pyct8URJtdFjp2GmYCZn5nHj+FZ5Z45v/TjS/uNJrsc9qy6LDiGqQzSwsV7blPpWS0eF8UYTy8W4O2tpHxpa7YT/ANOJl5Pbw4yORxY1gacjfVwW1pquNY5Qhy7VlWYzszn+kjQng1Q31WuSHFbQ4SUrphxYtrnFoNkfj8rJxa2yrJx0ha3TdVBW9gwW+S/0Pa1zq1G5F+6ipR90XQdmngcIyNuUCmjVJuUnb7H4LXS+p2S2GB7xwSKC1lhjCvqTSFbfSPM4jFysxb5o4sroz/uMFkVsbC2Ucc8f05PT/SzKNpf3Nr/zgz65GnOQcuWmhoO3/JGL0uJJ3H4/f5MZc+WmMx+Aw3UMP5+HIZiYwM7TTc5HNd0sGXJ6bJwyK4Pp/BvNa5Iy/EPV34jCNjmjOeL0l1bHYOH9U1CODK3jdpikuVMw4enSZRlm0rTUj9FL9Rvo0pmycPqsLGPqm6ao7ewHRRaWTQqz7fdF7pCXWy/hYQ4Aggg7FKTabT0JSTVoY7ozCbLRfdS5oqyvHhB5jmg6t3FKrdWHmjsV08u7j4STooF2AqjWoQBZjw6AZh+KnF8keGYfqIzV2W2L2rkRJmoZ4YG5A4ARN1HJNfzSUMknddk8l0eY6CczpcQ9rqLqGXeyf1C0ywqX00/5BGy+Z7dGsFXeY6D8LCKj22WWJMTwN0q3sZwloW6gBuU+3SEzM6zjWMngkLQ9lfUDdLTHjcouN0yGzTkxLH6tcCDso4uOmUvkSQpLQcLdUgNrAwbJ2Szz3+pcEdROB9eoPwtcKlT+DKT2WfBwEmE9QvKS0HmhxajMqnX7lrosYjLG00AGhLi5MrootY2raBrrsk7sZW6i0loy1d8qk67EI6RgsjnSF1lyMmRzSj8DVJHpMLqoAyfGPWZIJYBG4tG5rS9Ruun0uHHLFNyVvoht8y/4A6zGcZiDKQHSDS9jrr/RR6rDzwwUfA4NJNHo/EHQMPiGlvlhh3EjeD/b2WePLkxbu/sw+mvijzEHgRjSS6c6fwiifunL1eR6iqGsa7ZuQeHo4C6PzvOjkaDRo5b4J7pZHOcYylHi1f7/AHBcX7UeJ6n4fjZK9rZy0A6CjpetfquqCnKKlxMnKtDYXvt2cCuFzPjWjTdluFTYw8RIaLcuZpGvGicUnu6YHmRhMSHuOGLy1p3B2+V1f+ZiesqV/cz4fAnE4yckebOQRwHXX4V4pq/ZAUkqPQ+GuvNjtj3ZnH6XOFA9g5yz9TgcnyUa+aFGZfw/i1rZCzEsyjhzPUEv/EU4KWGX7PRXOuxsnimDN6WueO4CzeBrUmkVz+EOxXWIvJMsZNjTIRRutkLBNzUHX5Bz1ZkdCgnMvnvZqfVZaTTbF/G/K2yRw7hf2W/JhKclXgs9eiw7324EWbJANH5WOLLkxrTN2k30Pw2HDaLCBHWjR37rJ3dy3Y0diqOhCEqKKbWUfZAAdQiMkZYCBZG+2nCqE+EuQmrE4XpTGxGJ/qBNj/6/8VUsspSU13/cml0P6d0sRA0S6zevCWTJKbTaocYqOkP91DWzRDYsGSQbIRYjQ6rjv2XDF5NuOjR3JWmDH9XJxfXkznKjwUUU2NkNkl3JOwHPwuvNmxwSXS8fdmcY7PoDIY8Hh2R3ptfdx3XBHllm5s1v4KHUnkRvIF0CaKa3JIb6M7p+L82JrtvbsQnOPCbiNk+WD7pMR0OGJOp0HClv4GjR6VNmadMtEgfblXKPGXyPwM8ZdD87DeYPriGb3I5Riy8ZOPhmc9e4894X6fHi4ntc/wAqWMAiTuLqiqbnjkqVr4HVq0ep6BLiWtkhm18sgNfw5p7FGZwuMo+fBcbcdlp4oc2snJtllfF4t7YXOjaHPGoCvHwlkSyPRE7UfaYLPGAIuTDW/k1yNFvL0yi6jPRNJ7aBLlzUMNhQBciaHAtds4EFS15QGbH4fAuNs7msJ+kO3tdK9VK7ljTfyZtRL56FBh9mB2ot0hFe6yWTLme2/wARBl9/T8FKxocxt8OZ/cJKWXG3Un+GClfaIg/0+gIJ82QXtqNE36ufwmDUTzXXvDkWHdljxDpHngVp8kLRepnVyx0hVHwafQsAyAZp5o3aaNLgav2KiTyZXcYuvkE0vJdZjW+p0c/7pzButs5atMTyY5cXFb+SMmOGWr8Ex4tsjby+n3GundZZMcscuLZrFpozjO7OQ3QWdK0ArQ33vhaNQUE/P+fiiblyrwHnJ+VnRdirQ1Q7sgu99UATHLwd00B63wPho3ynzKLWMc5wPbufZE4px7q2kv8AY0hNRT+THL2PfIWNpgc7KPa9KV58PBpN/kV29HdIe9znZh6eEZIY0lx7MYud7KH+o8R8mJw2Dtvsq9PJLkvsTLsR4MaH4WVrSGyZrvmgonrIpNWvgNGg7LJlY+yWaj3I9kNyjbjqy41ZEkmtLFrVFnnMPDJGZQdGZrb2N8LbJKMuLj3WxL7lqAlpsn7cKW7VAX8HNmJHIUNNdlIdHLUjRRNmtBYHz2T4e1yslumkV+r9WcyaffIyIsA4LnCv6rqjBfQgn23b/CM5bTMv/T1xY6WWgWtbTgRocxUerdRVd2OOke2wWOjbL5cZL2PGbLvlPYHssMuKXFTnr7lwl4RlQ+IQ6V8UjfLcCQ2+VplwKNOLtDhO1suxvo1oud0y7AfGb2b92lbJQoxl9S9GASFJYTHFAh0U55H6oGU8Z0Zh1zPDjtTtk45ZxehNJ9kYTpmLAGSUPa02Mx1BqtL+VpL1EHalHvsh4otUHF0ac2HziMFxNA7k7ofqblcY3r+gfTSWweodClYNcRIR8nX23WuP/wDQfXBD+mijjMK1jmQ4cufLJ9T3btvt2UPLOb55el4FS6RaxvSMFhsrMQZHyOAJIJrVXiy+rzW8bSQUl4NJjIYA3yG6OF3uaXK+cm3key11ornGPc8ANpnIqk7ivyFMaQGuJvfSkd6oAmy5TY3BBHyEUnp9dEtWqAmmzEuOpJsnbUopJJLpaQRVKiv5et2dffTT2VOdxoajuwpHKI9lUWmzNaQHEgu00JFjtoqhOa/SEoRfZoQ4chvp2rQBJzt2+xvSLEOIZhYg7EnLezd3FLDjyZpVjX7mc5V2eQ8aeLG4oNjjaRG3XXcldi9OsS27Zjbbs1PC3SwME5735C92Zt703a/Zc8py+soxV1pjm1RYhncSHANIoeqjbz+8W0KbWm/dOUIpPfT6+P8AccJO0mv3CxDhusUblOYZgKTEBJC2vUapC5XoLR2Ga/8AdAaDydz7pNxve2Vs1+lEtJDg3X94clTKntD8UVf9Q4MuEjLQNX+oganTSyt/R19SV/GjLJ4GeB8Ew9Kxb79Tbtv8j/NDTl6uC8E5NYzJhxUmHkw+M+uM+l3P06EH7V+F0ZFFwngqt2v32KPsejX8YYEYnDPxjCz0uBaW6Gjw73WHp2lkjiXx5HLS5A+HJTLhWPP1Alp96WOaPDK4m/hMdin4jOcmXLpV/CuCwcfddmUud6MdzdbUlHNQAzMUDHNfYo6pNeQChkLPp76p2n2DQ+dweKcLG/3CIycXcR+Bksudte2h7KWhIxul4LyJC4kue798/wAh2VzyfU8UvglqjTxskchAka15HcJJSSuLodiXOF6Cq0HwpoYDnJ0Ap9JiAlst9JF3yqi0n7iXfgLKpso5sfNJWUhsUd7pMaL0eFBqwNNkJMLNqIiKN0rvpYL/AAji5NQREnSs+ejzuqYqrAJuh+61oXozyQ9Nj4x6/q2Yxjyds9TgvAeHhBdM4uIGvDQvNyerzTfGCq/5JlJJ0Y+CxTZsV5cRJhjur1W2SDwwSfY4buRou6g0zOia020b8KXjagpt9msFsqR+lvrpoF6fdOT5SfHf3K67IgxDX/SbASaoAZ4Rq8akDQcITf6ReLC6XOXsBKl1ei0Xpp8pZtqf0CIK7H5PQvwTcXh3RO5GnseCpUnCXJEyjaPnnSsXJgppcM+8slxuHGuxXZ3WReNmP6lR6jwayJ8cmHxANtJ0AskH2/VZepbnPnBlL9NM890yGUNx2HZqwAmr/hdpQ70uj1DhiniyfP8AlERTlC2XfAWJZJCYXEh0bi4UasFc/q7WVyXk2i7Ss9DI6iRRWSSGebaNE27ZJBQM4FADAUDDDkAEX0DZQFi8Ji2PHoNqp45Q1JCUkw8Q3Nsa91KdMZLgBqhWISNNe6AOJQBxKABkYdwmmumA1jcw0O4Ut09jCwOFcDRII0455tXOUZRXyJJp/Y18Ng74WRbZrQdPA+rT5S5rwQ2ZPj3qcTMMYWODpH6EA3Q5tdWCEk/qSVIylJPSPH+DurjB55y0vcRkY335J9lTx/WkoN0u2DbS0aeLw+Nxvqnd5UTtcu2nx/daS9V6b0/twxt/P/I1hvcmaOAwMeGZlj53cdyVwNzyy5zNKXgq4+dw/wDTrMf83WkYx7kDvpFF+GL3ZpLPtwhy8LoEqLjYgLrbskmICbEsY0g6K1FtpsTYrw470EdiVE+y10PxUbnSenXT8ItKNsaPSeHMQ1rxHmGfelDjLhza0O1dI8Z4/eH9Rfl4LR9xS9HBCsEL82c0dzf5PpLOisEglJEb2Mj/AP0ser7rzIRlOC47Tbv7GsmotnheiOEXUpm3mbITt83R/K9H1tzwQb1ROBaaK3ijpLsLKJ4LALtQOLPbssMU1kVSHTi0kehZ1JtDMQDQsHiwuf8ACLfZghquxEOKAJQB2TXdOxMc0JDF9QxLIoy59kbUOb4VQhKc1GIrpWL6YyMxiSNtZtdUZeam4SfQJ3ss7pddDOczMCN0roAA3cdtftt/UJulX3E2ckMF0ebQ2i6VgInxNOyN2Aoiv5H7quFQ5Mm90X8DD6QobtlmthYNUUDYzrnXWYOMZQHSu0aO3uVrh9P9V3PUUZzm1pHz3FdWxOIcS573H+Ft0PsF3KcIKscUkZqLf3LPR/DuInfX0A7ueaNewOq5c3q49yfJ/CLWNLtm5hOlsbi2xjVsI/J7lcs3J7fkuJtdSp3JrsiK4rSKozZ3Xp2VJsZUDfUSD9kP7iJLyjQiW90MRUx+IaAS4EhvZVGLbpC+5e6e4FgLRQOqhqnRex95ZQSQLFAXqfsirhpBaTqzYwLWMlEleo8qZW4cW9DutHgvELzHjpHOH/uB4926FejCSlihXxRzxuMj6zN1BssbJYzYcB9tNQuCMOFxZr2zExUzWvqNrcx1LqH6lDhe5P8AYtN9Ix8dgXvmD3SEtFen3TeX2cEhRik3JjnlpOrQpUdDsyiqJIpAjmoGEwIAYxwQIyOttlklZEGXEaJNfmzwtsTxxg5t+4Hfg22xtaA1oAaNAFzq3t9gKko2O6vpgVsLhnsdZfbf59hSueRSjVbIUKldlhzgVmrRbVkWgYbQgCs6URsfMRmrSvuqx43kmsd0D60bPSZBNG17RV8dksmP6c3FvoSdo9Dg4gwZpCGgbkrO+T4x2wbS7PmPivqAnxTnM1b9LPetLC71Fxisb/cxvls+g9KZBgcNFnAMj6sV6iXf9ri+lL1M38I15VpGXjcJEcbmAlBPqu/RfZaKc1gSTVLx5K47uiw+QBziGgE88n5WTXTsozpsXqVdAVWvuzr9/ZDEQkIjL7osAmoAIxNIoga7pbu0A6GmigKARXyMohwfN6yQeBXbUa8LVTkoNJaI4Jys9FDJ2WS+5bKfiXowxTczaErRp7+xThN4++iZK9mH4H6q6ObyHk5XWKP7rwujPFyx8vK/sTB26PXzANDte5tc/wCpplt0jzcHV3SZgzKSDX99eVtnxRxNWTBuSsvZe6wsvRQpMQvEA1ponFpPYBRA0L3SdXoQUwOUhu6LoYjBwu/eOqbl5QqNCMVok1ewOe2xSAExRZRSbdjqjikADkAcgBsR7pMA2+i7FsduN6P9k0uVfKGF1Xq5ghDoasmttveleDHFz95nJtrR5Sd+KxBOsso+HBq7n6iOONR4xIWJs1Om9AfGPNlq2fTGNTfBK4ZZlN8Yee2acaR6bpUzpWCSZozNJy2K53pTkqL4QevyOMWtsZJjAdiDwocK7RadlOaSynegsouj1JTFZyAIAQIIAd0U+wsgjVHgDtLRsBjXIA4sA9QALkux38DWOJA1pOwLkGId9wdPcJSSaoPuech6fIeoGXLTMxff2XRPPBenUV3VEQhTbPS42U+2Wjfdc66+46MPozKzekNbegG/3V5kuS3bKV0XioC0UcS05dE06YiYzoEeQDAQBGU5geANkXoA49L0RpAJ6ljGMAzOLS7Y1pfurx45zvj4JbSWytD1JzKEo9J2eNQQhJSddMW1tbRqtIcLaQR7KHadMpOxTggYukAcb4SAibYJxdMCxC916jQhJ8XodMe6BprQaJb2gRoQ4jKFH04+QFmXUlVXgKKPVMS/JTNyqhUdjasr4SAMYBzuT7lDk5O2Bkf+ESef5okNE2Rr+PhdD9Uvp8GiOCuzYkXOhg0mBFHhH5AR5jS8AjUc/KtNqNIVbssvChDAoI2BIKBk5zYH5RSoBwKQDA8o0ATZTft/n+fdLiuyUmJGJcXuBaA0bHurajSp7Gl8hWpSA5GgEOamAKAGMGmm6vGoSyJTdIjI5KLcOwnt0CmSipNR6HG+K5dlUxkvBPGyXKlSKaGYnDskaWPGYfy+EJyi+UXTBMVhMEyNhZRc3sTdfCJylkdy7BUujPOFki/3ICcvMZ/otY5Iy9mT+RON7XZqRTZm5qo9uxWTVOgQiHNZJ2RY6LICQBtA0tJq1SGOZI3ez7ngLbI8bhFQXu/7RhBZFNuT0DBimPvI4OIUShOH6lRrGSfQbnaKSwHSUNUVfQWCXIAHMmICSZoIBOpTUW1ZNolzUr0MJgPZGgDLEAIqzsD7oqu2FhmRt0CCRvXCOLq2KzsqRQBJv2T0IPLrfCPABZUbGSSdEaAIlAAB1oAko8CKEvT3EkiZwB4WqzUq4oXFFiAmtd1nKr0Ayhsih2E8hoskNHcmktt0lYm62xE/rotdoDxr9k03HTQaYwnRSMCNUwDDkhnZkmhAtQM6kCILqPsmlYDQAR7JALxWGLmFgNWnGXGXIKT7F9L6UIiXFxc53P8AZOWRz10hKMY6QU2OLDT2nL/FuPv2VKMWDbRZjLHttpBUuMo9gpJ9EFhGlJWnuytgOCBC3xh1EjVG0MZD2SfyIsTSxxtLnk0O39lpDFlmrivsZPNFOheD6hDLox4vsdD+CiePJDtDWSLFY3CZxltzRdnLylCfB3FL9y++yIsIxn0ir39/lS3J/qY7JLNbs/CL1QEk0gCJ5crbq1UI8nQm2G+r0Nt0o1X6JJutqn/Iotvsl7gASdgkk26RTdAMka4W02PZNpp09B2c950oX/m6ElWwCKQEZkD0c3QAdgkiUUsZ1TynUYXuHcbLaGJTX60vswal4VlKHCvxT/MmBZGPpZ3+VTzLCuOJ2/LFxvcjXbC1opooLC5PcigXOooqwIYTrde3wh0MJICAUxEuKEBNJWMktAaSdaCO2Ip9H6r5xc3IW5e61y41BJp2Sm72jTAWVlHXpqnrwBHmjZ1I4vwKynN0oXmjcWH22/CqOVxBxT7FjDYgbyNI/wCKp5ov/wCSVjryyyL5WdlkZqKBksNG+UdqmA95a8ZXCwdwdk/rZIx4pmMoRUuVbMHq/hugZIXG265fjsVWP1TtKQmlZpeHcf50HqPrYaPf2KWaHCeumVF6LchA532+UkmzQFwSGDdI7AVNP5bcx1s6BUo83RLdBxuzhrgdOyT9roaCxUoaQCLB0/7QkquxbsmOJrRTQAOwU229sokIAh7bTToAgEqAXaYBBylxTA7MmlQgBom3YATC0LTGSAkBwG6GAMbKGuqbdsCX7jTTuhdCGBLoYbEMBGKw+ag05dbNcpwfEUly7A/ZHBwIfoPunzdUFILyHnd34CXNhSCbhWg3ue5StjHWmBJcgQCAIcEDIAS8joY1qiTImixJimxND3/TykoOekZyMrC4AGcyRgsY42R+7VaG+bPC6JOo8bt/1CKk3bX/AH/c2poBuOFnb6ZuVixACZG8JgcWCqIse6QgmgAUNO1cJoT2IETs2psUhy+ECQ6NhAom0rsYYGqAGhiaBivMCAEFHkRISY0SEAcUxANQwDakM7lAARnf5TE+wj/VJdjDYkARTQhTFTBBhIDggCUhnNQBJQHggbhD6Al51VV7RLshqjyWhg3SkTIZjGg4eWwNihfqQeA/CeuG11VS/wDaSumX3j0ol2XEz3DRDKZUeNUvIeAigkAKvBL7DagCUDYxqBluEIZJScNT8lRQk3R//9k=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78" name="AutoShape 6" descr="data:image/jpeg;base64,/9j/4AAQSkZJRgABAQAAAQABAAD/2wCEAAkGBxQTEhUUExQUFRUVFxcXGBcXFBQVFxcXFBQWFhQUFBQYHCggGBolHBQUITEhJSkrLi4uFx8zODMsNygtLisBCgoKDg0OGxAQGywkICYsLCwsLCwsLCwsLCwsLCwsLCwsLCwsLCwsLCwsLCwsLCwsLCwsLCwsLCwsLCwsLCwsLP/AABEIAMIBAwMBEQACEQEDEQH/xAAbAAACAwEBAQAAAAAAAAAAAAACAwEEBQAGB//EADoQAAEEAAUCBQMBBwQABwAAAAEAAgMRBBIhMUEFUQYTImFxMoGRoRRCUrHB0fAHI3LxFRYzQ1Nig//EABkBAAMBAQEAAAAAAAAAAAAAAAABAgMEBf/EADARAAICAgIBAwMDAwQDAQAAAAABAhEDIRIxQQQiURNhcTKBkaGxwSPR4fAUM0IF/9oADAMBAAIRAxEAPwDODqbrwEkt6KRDXaaXW9cX/gCb7+/yLirsh8lIGEI7NlF10DQUsDy5pbJlaN21oU4yilTVsGdHLF5zogAHgXt37JfTn9NT8C1dDHhIYlAxTZA8EAkcWNx8J9bEWehYOBkrXTh8rLOYEkkgjgX3VzyZJxcYNRfgnrZ2Ma3O4ssMs5WncN4tJvq+/P5GhBUjAY2vhDdgSigJcgAr90tgGCgA3Ma4EOANjetvhKq2Jqzz3SmzQTmJwLo3H6v6hdOVwnj5LTEr6ZuNZV63r/gWDly8FEWgCCRt34S+4yQEANjQIpeIukebFmaPW3W9tButcOTjLb0ZyXkV4J6iXsdE/dmrfg8KvU4+MlL+Sk7RtzABZMaKjoqJN7qexiZN6QBzSmBwcLpFPsAw4BADgQkFC3FAwCmAuV5BFIVAMjkJSAvRBMRgzzBvUQTtlAP3auiKv0rXm/8AJnN1JG9OOQFzR+5pZXeExlaCHJfuUgGZk7AglFgcAkAM8oYLIP4tVGNiboZel7KX8ALzAlOgJfhw4h3I21Ry8BQ7KkM5AiCT3SpWAKoDkAIfCC7MRtsnyaVIBzWVspAaxAFzDSokrQHj8VFJgsV5jRbCSfYtOpaV1ucc2On35Mo+10bzcZFigC1xaRuOViuWMuhkbhVA3l5KzfdlCi4HUUfhHQHFAEEIAmtD3TXewfQmFslbd+/fROTjekEetjwBZ11OtKG2wJKBkUgAo0AWoHqqJZ5vxI0xzxzkEtsB32O34W/p5e1wIyK0mbzusxOcGNujVHjUbLKOCahyZSaDlCgoruSGABqgA2tQATxQurTirYhoZ7JCKeNkBOQGu6uKa9zQyy2ECqUJt9gdJGa00TVAFFCdNbRYDZIqSAQ4IABAxIc4ON1l4T9tCJmmDGl7rocBVGLk+KFdILCTB7A4WAe6U4uLcWMaxlHdK7GhrHIEMe/MCHAEHulS7QNWUsP02KNxe0Uf0/CblKWmJKgpIwWuF1m5CadOwrVCsNA1jQ1vH5RJuTtjCKQAIAPPWqKsY5kuiTRVGfj8rgJY3WWHWu3IWuNuL4TWmQ9mlD6mhw5CypxbiwTAncGCymlyYzhsC3UFKt0wHRhCAZjMKJmGN2x/ywn0+SJPN9GmMMxw8jQaPpdyBx9lvOHPHzTI6lRv4g0udPVmiEEJjOaxIBsUGuirxQi2zDFLRJT69jRh2A1biaATxx5g3QP7Nna2Ssrqv59ijlxuL2hogTFzTk+oaUeCk4cWr6GVZsbJBE0yN8x5NabLWEI5clLSE3SHddgkkgbJGchaMzhZBqtvlLFOMZuL2TKzvDGPM0JDtXMNX3B2KfqIqE015CLtFqZqzLK5SABwsjsjVAM49kUIRiJyKDR+B/lKoxjVsGwGYksLQ5p9V68D5T48k2n0HLdDrdmu/T2U2qGhudIZ2ZAiUCKmPx7Yi0Ov1mhSuGOU02vAr3Q8qBgoA4IKDBSoYzpuByMyuynjQVY905y5S5EdGjg8BlblGwRKfJ2xCepYFzmENNHjt8IjKKdsaZidHwzv/kPpNOZxarJJfH7jNPW+KUKqGV+o9Xbhw0ua4g8jhbYsTyt06JlpWVZmNxL48RDoWmnXpspfLDeOfkX6ujSnom+VnG0qKFJjGR1dWEvFiZVxXiKGFxblc8jeqr8lbw9PKfbohySK+N8TmRrRA17CTuctHTa1rj9K03yqX8kPIkZ8vTsQ8skmtxe4fYD+SieWKfCPSGt7PWzvDQNgAFzVZqijlbmzjntyht1xYxscvf8AVHEGWJsro3BzcwrbUfyVRT5Li6Mp9WeMgEmElzFrshN1dBws0ux1lVX/AMEKVdnqv2lsjQ9uxC43FxdM2RVedd0DICEBYMJy5qOW6vixRq/uEk03xvdXXmieSuhQAQyieKOqXmxEBMZBKAJaUAV+qYvy2ihZJpaY4crZLe6KmHl851OGrddRspknHyNfJpOUoAUDOAQMZSA0aGE4tDa8EM8l4h6hMyZ4Bc1hIAIvb2K7MEsagvLJkmbPhXrLiDFLZNZmE7lvuVl6rHFpZIfhkwdOi9+zta5z2ii7dYOTaSfg2QslIYUYDtHAEcgi1LXldgNdh2saA1oYNxS1yYskKc93sxxZoZL4+CpJIpo1IBSA4RjNm52T5NKgoPD9PiDs2UXruLv8pScuNWKgsNgcj3PAYSR6QQKB+VTlapt0Ljsfh3PF+Y7M461wPhTJweoKkUkLxIDgQdQU02naGVHsa2gDVbBFydsA5JNNNUIBuHmIGqPsSwcTjM3pMYc0fxC/wnwUdpi7FCUDSgPZRYXQpzRdp8n0OyAdU0Md5hqrNXdXpfdVZPFXYMlkGt0k6eyiGAgalICUAC54RQBAoEQ9rXaGtEW10FBtaAKASryMFMAXNNivui0MLLraQDPLTsC1EdQjwSzG8T4CWVwLQXNA2uqPcd1eLJCKqWn8iktaD8LdKdE4ySaGsobv90/UZ1kShH+SVHdmxinrNGiKZQMJr6SAKSe1TbfbJSS6QjdIZA0QCIIzAUSE74ugHMZreqVvoY9kmo3SfQFRvTz5nmPeXEE5QNAAeCOVo83t4xVfIq2WXNsrPoZRkmDpMhY7TZ1aK0nGPJNAPlAAs1Q7qYq9ITddgxTBwDgQQm01oXY17tFKoZVLbUvshKxWVw5v7KlXkOiTmHFppIaLDdRaCjigAHOOmiEl5AIIAgxA78IAYxqAOdh7II07+6L0AwNv7JDOdH30SGGyG0AMZBe2qfXYg/JQBSw+J1+FVCLgxBCnin2ALpObQlQ6K+I1FXSadOwFSEgaC0lTewEGd/8AB+qvjH5EOY6xakDgmByQBtCQyxFGgCzHhzdo8CDkbX7pPwEWvkLK7nXo3R3unS7fQWV5I5f4m/hHsvpgS9ltIdyNUJ07QNFOHB5NAdLtVKd7ElQGHheHOzOsE6BDlFpUhjC8AqOIqoKOVrjQTp0A9jNb+ydaERFBp90rvYyHtQMHKkBACoA2kJANiAOyTAqv6zHHL5crSzs7haLBKUOUXf2FyV0ehiwQcA5uoOxGoWKl4ZR0vSswogqkwKXV5xhWD0OcOdNh7q8eLnbsmU90Z0PXAQBhos5NlwuiPgcqlij3lnQcn0gHeJwNHYeQEbhar0MnuM1QuaCZouaihlpDBAoJ3YEkpAKjbl0sm1TfLYgy7WqSrVgdlQBxFIChIl12Rqhl2FlpAXWRkNOUWeE1V7JZi43xBPB6ZI2tv6bK2xwxz6shtoonq2Kmc1zLcGm8rGkN+55Ws44scWnGr+XsScmc7qOJbIHuw5+KKyjHG40mVs2On9SMpp0Zad9fyonBR0mOE+W0WnMvZQUIkYlaAQ4qtACIQTfKljGQYZrnVVEan4KvcVfySyl4kxrcO1rInet257D+629Ph5yc59Lx8mcpfBo9Ac50AMjhnIuucp2JCzzRSyNRWv8AJaCdIy6B1tQ18jRXlLg8AC2nnslqhjAxAGVjuoMjmAJoe+y1WOUoa7JTVm3hpmmsuoq7Gyx4vyWWcd0ePFRU7Qgel1bFPHklilcevKJkrR5Pp+KxmFc5kDjI1p1AGdv43C7ZzwZKc1/OmZrkag8Y42tYNucrv5LNw9PdWP3G94e8Zw4n/axLAx1bn6T7KMvo5x92PZVp9mH4w6UMDjIZofSx5DtNt9R8K8FeowSjJbWiYvjOmeplZI85mSR5XURo3YhefGMYqmmU7PLB9nddFFDaSAlrbSGH5No6AGSVjdyLT4sLAhlzEiqSpIB3lpWMpNjf5jszvTwB/VW5R46RNOy7Bh1BRZZGGAucabub4VW3pEieh9RdPOS0ZYGaWR9RWuXHHHjp7k/6EXbMfHAYjHvMmrIhdd8uwCam4Y1GOmw7NyLGftDMjB5LWkWBpY7KXjXp2pXyb+RpWWOoYl4DcguiAe9d1lCMHfIoHEusGqB+OUoRimr6BmB1TqU0IawBvmP2IF6bCh3XVjx4pyct8URJtdFjp2GmYCZn5nHj+FZ5Z45v/TjS/uNJrsc9qy6LDiGqQzSwsV7blPpWS0eF8UYTy8W4O2tpHxpa7YT/ANOJl5Pbw4yORxY1gacjfVwW1pquNY5Qhy7VlWYzszn+kjQng1Q31WuSHFbQ4SUrphxYtrnFoNkfj8rJxa2yrJx0ha3TdVBW9gwW+S/0Pa1zq1G5F+6ipR90XQdmngcIyNuUCmjVJuUnb7H4LXS+p2S2GB7xwSKC1lhjCvqTSFbfSPM4jFysxb5o4sroz/uMFkVsbC2Ucc8f05PT/SzKNpf3Nr/zgz65GnOQcuWmhoO3/JGL0uJJ3H4/f5MZc+WmMx+Aw3UMP5+HIZiYwM7TTc5HNd0sGXJ6bJwyK4Pp/BvNa5Iy/EPV34jCNjmjOeL0l1bHYOH9U1CODK3jdpikuVMw4enSZRlm0rTUj9FL9Rvo0pmycPqsLGPqm6ao7ewHRRaWTQqz7fdF7pCXWy/hYQ4Aggg7FKTabT0JSTVoY7ozCbLRfdS5oqyvHhB5jmg6t3FKrdWHmjsV08u7j4STooF2AqjWoQBZjw6AZh+KnF8keGYfqIzV2W2L2rkRJmoZ4YG5A4ARN1HJNfzSUMknddk8l0eY6CczpcQ9rqLqGXeyf1C0ywqX00/5BGy+Z7dGsFXeY6D8LCKj22WWJMTwN0q3sZwloW6gBuU+3SEzM6zjWMngkLQ9lfUDdLTHjcouN0yGzTkxLH6tcCDso4uOmUvkSQpLQcLdUgNrAwbJ2Szz3+pcEdROB9eoPwtcKlT+DKT2WfBwEmE9QvKS0HmhxajMqnX7lrosYjLG00AGhLi5MrootY2raBrrsk7sZW6i0loy1d8qk67EI6RgsjnSF1lyMmRzSj8DVJHpMLqoAyfGPWZIJYBG4tG5rS9Ruun0uHHLFNyVvoht8y/4A6zGcZiDKQHSDS9jrr/RR6rDzwwUfA4NJNHo/EHQMPiGlvlhh3EjeD/b2WePLkxbu/sw+mvijzEHgRjSS6c6fwiifunL1eR6iqGsa7ZuQeHo4C6PzvOjkaDRo5b4J7pZHOcYylHi1f7/AHBcX7UeJ6n4fjZK9rZy0A6CjpetfquqCnKKlxMnKtDYXvt2cCuFzPjWjTdluFTYw8RIaLcuZpGvGicUnu6YHmRhMSHuOGLy1p3B2+V1f+ZiesqV/cz4fAnE4yckebOQRwHXX4V4pq/ZAUkqPQ+GuvNjtj3ZnH6XOFA9g5yz9TgcnyUa+aFGZfw/i1rZCzEsyjhzPUEv/EU4KWGX7PRXOuxsnimDN6WueO4CzeBrUmkVz+EOxXWIvJMsZNjTIRRutkLBNzUHX5Bz1ZkdCgnMvnvZqfVZaTTbF/G/K2yRw7hf2W/JhKclXgs9eiw7324EWbJANH5WOLLkxrTN2k30Pw2HDaLCBHWjR37rJ3dy3Y0diqOhCEqKKbWUfZAAdQiMkZYCBZG+2nCqE+EuQmrE4XpTGxGJ/qBNj/6/8VUsspSU13/cml0P6d0sRA0S6zevCWTJKbTaocYqOkP91DWzRDYsGSQbIRYjQ6rjv2XDF5NuOjR3JWmDH9XJxfXkznKjwUUU2NkNkl3JOwHPwuvNmxwSXS8fdmcY7PoDIY8Hh2R3ptfdx3XBHllm5s1v4KHUnkRvIF0CaKa3JIb6M7p+L82JrtvbsQnOPCbiNk+WD7pMR0OGJOp0HClv4GjR6VNmadMtEgfblXKPGXyPwM8ZdD87DeYPriGb3I5Riy8ZOPhmc9e4894X6fHi4ntc/wAqWMAiTuLqiqbnjkqVr4HVq0ep6BLiWtkhm18sgNfw5p7FGZwuMo+fBcbcdlp4oc2snJtllfF4t7YXOjaHPGoCvHwlkSyPRE7UfaYLPGAIuTDW/k1yNFvL0yi6jPRNJ7aBLlzUMNhQBciaHAtds4EFS15QGbH4fAuNs7msJ+kO3tdK9VK7ljTfyZtRL56FBh9mB2ot0hFe6yWTLme2/wARBl9/T8FKxocxt8OZ/cJKWXG3Un+GClfaIg/0+gIJ82QXtqNE36ufwmDUTzXXvDkWHdljxDpHngVp8kLRepnVyx0hVHwafQsAyAZp5o3aaNLgav2KiTyZXcYuvkE0vJdZjW+p0c/7pzButs5atMTyY5cXFb+SMmOGWr8Ex4tsjby+n3GundZZMcscuLZrFpozjO7OQ3QWdK0ArQ33vhaNQUE/P+fiiblyrwHnJ+VnRdirQ1Q7sgu99UATHLwd00B63wPho3ynzKLWMc5wPbufZE4px7q2kv8AY0hNRT+THL2PfIWNpgc7KPa9KV58PBpN/kV29HdIe9znZh6eEZIY0lx7MYud7KH+o8R8mJw2Dtvsq9PJLkvsTLsR4MaH4WVrSGyZrvmgonrIpNWvgNGg7LJlY+yWaj3I9kNyjbjqy41ZEkmtLFrVFnnMPDJGZQdGZrb2N8LbJKMuLj3WxL7lqAlpsn7cKW7VAX8HNmJHIUNNdlIdHLUjRRNmtBYHz2T4e1yslumkV+r9WcyaffIyIsA4LnCv6rqjBfQgn23b/CM5bTMv/T1xY6WWgWtbTgRocxUerdRVd2OOke2wWOjbL5cZL2PGbLvlPYHssMuKXFTnr7lwl4RlQ+IQ6V8UjfLcCQ2+VplwKNOLtDhO1suxvo1oud0y7AfGb2b92lbJQoxl9S9GASFJYTHFAh0U55H6oGU8Z0Zh1zPDjtTtk45ZxehNJ9kYTpmLAGSUPa02Mx1BqtL+VpL1EHalHvsh4otUHF0ac2HziMFxNA7k7ofqblcY3r+gfTSWweodClYNcRIR8nX23WuP/wDQfXBD+mijjMK1jmQ4cufLJ9T3btvt2UPLOb55el4FS6RaxvSMFhsrMQZHyOAJIJrVXiy+rzW8bSQUl4NJjIYA3yG6OF3uaXK+cm3key11ornGPc8ANpnIqk7ivyFMaQGuJvfSkd6oAmy5TY3BBHyEUnp9dEtWqAmmzEuOpJsnbUopJJLpaQRVKiv5et2dffTT2VOdxoajuwpHKI9lUWmzNaQHEgu00JFjtoqhOa/SEoRfZoQ4chvp2rQBJzt2+xvSLEOIZhYg7EnLezd3FLDjyZpVjX7mc5V2eQ8aeLG4oNjjaRG3XXcldi9OsS27Zjbbs1PC3SwME5735C92Zt703a/Zc8py+soxV1pjm1RYhncSHANIoeqjbz+8W0KbWm/dOUIpPfT6+P8AccJO0mv3CxDhusUblOYZgKTEBJC2vUapC5XoLR2Ga/8AdAaDydz7pNxve2Vs1+lEtJDg3X94clTKntD8UVf9Q4MuEjLQNX+oganTSyt/R19SV/GjLJ4GeB8Ew9Kxb79Tbtv8j/NDTl6uC8E5NYzJhxUmHkw+M+uM+l3P06EH7V+F0ZFFwngqt2v32KPsejX8YYEYnDPxjCz0uBaW6Gjw73WHp2lkjiXx5HLS5A+HJTLhWPP1Alp96WOaPDK4m/hMdin4jOcmXLpV/CuCwcfddmUud6MdzdbUlHNQAzMUDHNfYo6pNeQChkLPp76p2n2DQ+dweKcLG/3CIycXcR+Bksudte2h7KWhIxul4LyJC4kue798/wAh2VzyfU8UvglqjTxskchAka15HcJJSSuLodiXOF6Cq0HwpoYDnJ0Ap9JiAlst9JF3yqi0n7iXfgLKpso5sfNJWUhsUd7pMaL0eFBqwNNkJMLNqIiKN0rvpYL/AAji5NQREnSs+ejzuqYqrAJuh+61oXozyQ9Nj4x6/q2Yxjyds9TgvAeHhBdM4uIGvDQvNyerzTfGCq/5JlJJ0Y+CxTZsV5cRJhjur1W2SDwwSfY4buRou6g0zOia020b8KXjagpt9msFsqR+lvrpoF6fdOT5SfHf3K67IgxDX/SbASaoAZ4Rq8akDQcITf6ReLC6XOXsBKl1ei0Xpp8pZtqf0CIK7H5PQvwTcXh3RO5GnseCpUnCXJEyjaPnnSsXJgppcM+8slxuHGuxXZ3WReNmP6lR6jwayJ8cmHxANtJ0AskH2/VZepbnPnBlL9NM890yGUNx2HZqwAmr/hdpQ70uj1DhiniyfP8AlERTlC2XfAWJZJCYXEh0bi4UasFc/q7WVyXk2i7Ss9DI6iRRWSSGebaNE27ZJBQM4FADAUDDDkAEX0DZQFi8Ji2PHoNqp45Q1JCUkw8Q3Nsa91KdMZLgBqhWISNNe6AOJQBxKABkYdwmmumA1jcw0O4Ut09jCwOFcDRII0455tXOUZRXyJJp/Y18Ng74WRbZrQdPA+rT5S5rwQ2ZPj3qcTMMYWODpH6EA3Q5tdWCEk/qSVIylJPSPH+DurjB55y0vcRkY335J9lTx/WkoN0u2DbS0aeLw+Nxvqnd5UTtcu2nx/daS9V6b0/twxt/P/I1hvcmaOAwMeGZlj53cdyVwNzyy5zNKXgq4+dw/wDTrMf83WkYx7kDvpFF+GL3ZpLPtwhy8LoEqLjYgLrbskmICbEsY0g6K1FtpsTYrw470EdiVE+y10PxUbnSenXT8ItKNsaPSeHMQ1rxHmGfelDjLhza0O1dI8Z4/eH9Rfl4LR9xS9HBCsEL82c0dzf5PpLOisEglJEb2Mj/AP0ser7rzIRlOC47Tbv7GsmotnheiOEXUpm3mbITt83R/K9H1tzwQb1ROBaaK3ijpLsLKJ4LALtQOLPbssMU1kVSHTi0kehZ1JtDMQDQsHiwuf8ACLfZghquxEOKAJQB2TXdOxMc0JDF9QxLIoy59kbUOb4VQhKc1GIrpWL6YyMxiSNtZtdUZeam4SfQJ3ss7pddDOczMCN0roAA3cdtftt/UJulX3E2ckMF0ebQ2i6VgInxNOyN2Aoiv5H7quFQ5Mm90X8DD6QobtlmthYNUUDYzrnXWYOMZQHSu0aO3uVrh9P9V3PUUZzm1pHz3FdWxOIcS573H+Ft0PsF3KcIKscUkZqLf3LPR/DuInfX0A7ueaNewOq5c3q49yfJ/CLWNLtm5hOlsbi2xjVsI/J7lcs3J7fkuJtdSp3JrsiK4rSKozZ3Xp2VJsZUDfUSD9kP7iJLyjQiW90MRUx+IaAS4EhvZVGLbpC+5e6e4FgLRQOqhqnRex95ZQSQLFAXqfsirhpBaTqzYwLWMlEleo8qZW4cW9DutHgvELzHjpHOH/uB4926FejCSlihXxRzxuMj6zN1BssbJYzYcB9tNQuCMOFxZr2zExUzWvqNrcx1LqH6lDhe5P8AYtN9Ix8dgXvmD3SEtFen3TeX2cEhRik3JjnlpOrQpUdDsyiqJIpAjmoGEwIAYxwQIyOttlklZEGXEaJNfmzwtsTxxg5t+4Hfg22xtaA1oAaNAFzq3t9gKko2O6vpgVsLhnsdZfbf59hSueRSjVbIUKldlhzgVmrRbVkWgYbQgCs6URsfMRmrSvuqx43kmsd0D60bPSZBNG17RV8dksmP6c3FvoSdo9Dg4gwZpCGgbkrO+T4x2wbS7PmPivqAnxTnM1b9LPetLC71Fxisb/cxvls+g9KZBgcNFnAMj6sV6iXf9ri+lL1M38I15VpGXjcJEcbmAlBPqu/RfZaKc1gSTVLx5K47uiw+QBziGgE88n5WTXTsozpsXqVdAVWvuzr9/ZDEQkIjL7osAmoAIxNIoga7pbu0A6GmigKARXyMohwfN6yQeBXbUa8LVTkoNJaI4Jys9FDJ2WS+5bKfiXowxTczaErRp7+xThN4++iZK9mH4H6q6ObyHk5XWKP7rwujPFyx8vK/sTB26PXzANDte5tc/wCpplt0jzcHV3SZgzKSDX99eVtnxRxNWTBuSsvZe6wsvRQpMQvEA1ponFpPYBRA0L3SdXoQUwOUhu6LoYjBwu/eOqbl5QqNCMVok1ewOe2xSAExRZRSbdjqjikADkAcgBsR7pMA2+i7FsduN6P9k0uVfKGF1Xq5ghDoasmttveleDHFz95nJtrR5Sd+KxBOsso+HBq7n6iOONR4xIWJs1Om9AfGPNlq2fTGNTfBK4ZZlN8Yee2acaR6bpUzpWCSZozNJy2K53pTkqL4QevyOMWtsZJjAdiDwocK7RadlOaSynegsouj1JTFZyAIAQIIAd0U+wsgjVHgDtLRsBjXIA4sA9QALkux38DWOJA1pOwLkGId9wdPcJSSaoPuech6fIeoGXLTMxff2XRPPBenUV3VEQhTbPS42U+2Wjfdc66+46MPozKzekNbegG/3V5kuS3bKV0XioC0UcS05dE06YiYzoEeQDAQBGU5geANkXoA49L0RpAJ6ljGMAzOLS7Y1pfurx45zvj4JbSWytD1JzKEo9J2eNQQhJSddMW1tbRqtIcLaQR7KHadMpOxTggYukAcb4SAibYJxdMCxC916jQhJ8XodMe6BprQaJb2gRoQ4jKFH04+QFmXUlVXgKKPVMS/JTNyqhUdjasr4SAMYBzuT7lDk5O2Bkf+ESef5okNE2Rr+PhdD9Uvp8GiOCuzYkXOhg0mBFHhH5AR5jS8AjUc/KtNqNIVbssvChDAoI2BIKBk5zYH5RSoBwKQDA8o0ATZTft/n+fdLiuyUmJGJcXuBaA0bHurajSp7Gl8hWpSA5GgEOamAKAGMGmm6vGoSyJTdIjI5KLcOwnt0CmSipNR6HG+K5dlUxkvBPGyXKlSKaGYnDskaWPGYfy+EJyi+UXTBMVhMEyNhZRc3sTdfCJylkdy7BUujPOFki/3ICcvMZ/otY5Iy9mT+RON7XZqRTZm5qo9uxWTVOgQiHNZJ2RY6LICQBtA0tJq1SGOZI3ez7ngLbI8bhFQXu/7RhBZFNuT0DBimPvI4OIUShOH6lRrGSfQbnaKSwHSUNUVfQWCXIAHMmICSZoIBOpTUW1ZNolzUr0MJgPZGgDLEAIqzsD7oqu2FhmRt0CCRvXCOLq2KzsqRQBJv2T0IPLrfCPABZUbGSSdEaAIlAAB1oAko8CKEvT3EkiZwB4WqzUq4oXFFiAmtd1nKr0Ayhsih2E8hoskNHcmktt0lYm62xE/rotdoDxr9k03HTQaYwnRSMCNUwDDkhnZkmhAtQM6kCILqPsmlYDQAR7JALxWGLmFgNWnGXGXIKT7F9L6UIiXFxc53P8AZOWRz10hKMY6QU2OLDT2nL/FuPv2VKMWDbRZjLHttpBUuMo9gpJ9EFhGlJWnuytgOCBC3xh1EjVG0MZD2SfyIsTSxxtLnk0O39lpDFlmrivsZPNFOheD6hDLox4vsdD+CiePJDtDWSLFY3CZxltzRdnLylCfB3FL9y++yIsIxn0ir39/lS3J/qY7JLNbs/CL1QEk0gCJ5crbq1UI8nQm2G+r0Nt0o1X6JJutqn/Iotvsl7gASdgkk26RTdAMka4W02PZNpp09B2c950oX/m6ElWwCKQEZkD0c3QAdgkiUUsZ1TynUYXuHcbLaGJTX60vswal4VlKHCvxT/MmBZGPpZ3+VTzLCuOJ2/LFxvcjXbC1opooLC5PcigXOooqwIYTrde3wh0MJICAUxEuKEBNJWMktAaSdaCO2Ip9H6r5xc3IW5e61y41BJp2Sm72jTAWVlHXpqnrwBHmjZ1I4vwKynN0oXmjcWH22/CqOVxBxT7FjDYgbyNI/wCKp5ov/wCSVjryyyL5WdlkZqKBksNG+UdqmA95a8ZXCwdwdk/rZIx4pmMoRUuVbMHq/hugZIXG265fjsVWP1TtKQmlZpeHcf50HqPrYaPf2KWaHCeumVF6LchA532+UkmzQFwSGDdI7AVNP5bcx1s6BUo83RLdBxuzhrgdOyT9roaCxUoaQCLB0/7QkquxbsmOJrRTQAOwU229sokIAh7bTToAgEqAXaYBBylxTA7MmlQgBom3YATC0LTGSAkBwG6GAMbKGuqbdsCX7jTTuhdCGBLoYbEMBGKw+ag05dbNcpwfEUly7A/ZHBwIfoPunzdUFILyHnd34CXNhSCbhWg3ue5StjHWmBJcgQCAIcEDIAS8joY1qiTImixJimxND3/TykoOekZyMrC4AGcyRgsY42R+7VaG+bPC6JOo8bt/1CKk3bX/AH/c2poBuOFnb6ZuVixACZG8JgcWCqIse6QgmgAUNO1cJoT2IETs2psUhy+ECQ6NhAom0rsYYGqAGhiaBivMCAEFHkRISY0SEAcUxANQwDakM7lAARnf5TE+wj/VJdjDYkARTQhTFTBBhIDggCUhnNQBJQHggbhD6Al51VV7RLshqjyWhg3SkTIZjGg4eWwNihfqQeA/CeuG11VS/wDaSumX3j0ol2XEz3DRDKZUeNUvIeAigkAKvBL7DagCUDYxqBluEIZJScNT8lRQk3R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76200" y="-1995488"/>
            <a:ext cx="5562600" cy="4171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080" name="AutoShape 8" descr="data:image/jpeg;base64,/9j/4AAQSkZJRgABAQAAAQABAAD/2wCEAAkGBhQSERUUEhQUFBQVGBgXGBgXFxcYGBcXFRgYFxoXHBoXHCYeFxojGRcXHy8gIycpLCwsGB4xNTAqNSYrLCkBCQoKDgwOGg8PGikkHyQsLCwtLCwsLCwsLCwsLCwpLCwsLCwsLCwsLCwpLCwsLCwsLCwpLCwsLCwsLCwsKSwsLP/AABEIALMBGgMBIgACEQEDEQH/xAAbAAACAgMBAAAAAAAAAAAAAAACAwABBAUGB//EADgQAAEDAQUEBwkAAwADAQAAAAEAAhEhAxIxQVEEYXHwBSKBkaGx0QYTFDJTksHh8RZCUiNichX/xAAaAQADAQEBAQAAAAAAAAAAAAAAAQIDBAUG/8QALxEAAgIBAgMHBAICAwAAAAAAAAECEQMSMQQhQRRRUnGRoeEFE2HwIjIV0SNCsf/aAAwDAQACEQMRAD8A1OybIz3bP/Gz5G/6N/5G5Z2xdH2JD77GSG9XqtFZ3ls8K8CvLrKzoNeckxzIrMLtfFKv6m8eBb56v31PWR0Ds2JcwAz/AK2ZwA0xNTupGaCw6D2ZwqWCknqsMdW8ctaRiInArypoOeCIMOpWXa66fvoar6c3/wBvb5PVW9CbLdq5hcQ2YbZwCXNvATjALt2f+pWLt3RVgyLlx9XD5WYA0MAUprivNHNIzVOB8v6kuNW9fvoW/pj8Xt8noXwbPps+xvop8Gz6bPsb6Lz2aR+VV0nWPJaduXh9/gl/TH4/b5PQ/g2fTZ9jfRT4Nn02fY30XnUFUQU+3Lw+/wAE/wCMl4vb5PRvg2fTZ9jfRT4Nn02fY30XnAZGaGN5R22Ph/fQX+Ol4vb5PSfg2fTZ9jfRT4Nn02fY30XmzWE6qg4+lcE1xq6x/fQl8A/F7fJ6V8Gz6bPsb6KfBs+mz7G+i80cTvVtYThKO2J7R/fQXYH4vb5PSvg2fTZ9jfRT4Nn02fY30XmDp1KA8Sjti8Pv8EdifiPUvg2fTZ9jfRT4Nn02fY30XlglSTkSn2xeEnsj7z1P4Nn02fY30U+DZ9Nn2N9F5XO/eqBOsI7YvD++guyvvPVfg2fTZ9jfRT4Nn02fY30XlJeVRcSaTuT7YvD++hL4d956v8Gz6bPsb6KfBs+mz7G+i8mLyDiQqk6lHa14SfsPvPWvg2fTZ9jfRT4Nn02fY30XkofWSVQk4T+kdrj4f30F9l95638Gz6bPsb6KfBs+mz7G+i8pY4kGsRlOJ/iFszOnaFXal4Q+y+89Y+DZ9Nn2N9FPg2fTZ9jfReUuBBqTIy8+1WSYkEkYaJ9pXhF9r8nqvwbPps+xvop8Gz6bPsb6Lyh7hqfHcll5Gfip7UvCH2n3nrfwbPps+xvouW26wb71/VHzu/1Gp3LkHE74nfSZollx1PepnxCfQpQrqbuzZQdnknOBiKROCqxwHAI3gZdvefxC8qU6PqMcFpQr3YVkjIRTy4ooVlZajSkCQIqhITEGRoiyuSBDachXGv8AVA0ESiawkHnNOxKgS1CbPREQryQNoC9Hh4JcSU5zVRaqvkRQghUGJrwgTslxAcEQboiNDyf6od0/pOydApzZNdUHu1kEaKizMosj7ZjuYPBUxmP5WQLNUW7k03uQ8Qh1ngY8UssWUKICxXqMXisxw0mgEk96p+kRHmm3e9UWb0lLkZvGKFjOes+qD3XOsJ7moSxXaMHjFxJ7qoXJgGKj7PP+Kt1Zk40AGkgkCgx4IwCAMYdXcYNOyQgmBqfCE330mTAOIgUnTgqTQqBABkCpmhwnDegZQ5jLkeCMsMUnXdx7oQMZnonZFFWmIwoPPJCDA30RvaKZHXv8cFJMTOEU13pCohsp/nehNmN/cjDqVmBpgDO9AbQIdAb2xwHAJjnQKpVieqOC2mx7C5xEiBv/AAuDS2+SPo5ZYYoXN0J2HohzmyAIOZzTf/xbScAd4IhbLbukBYgBoEz/ALYAYDDNYren+rVgJ1BPkt5RxRdSvzPNx5uLyLXj010XWh+zdCsA6/WPbAVdIdAQTcBa6fld+Jz4rUbTtLnkkuNfBbDZPaJzbMMeL4b8rphzRpObc4UucH/GuXv5lPh+Kj/yKdy7unl+DEsuhbUk9WBvpHqk7Vsb7J117Y0IMg9oW5d7Rg1uFztZAHgKrI2lo2mylog4j/6aYM6T+QnohK1Hch8RxGKcXlSUW65dDlrqKNeQmO2Z0kFpkYyCkvWG2566kpdSOKpxqlymE758OxUUU5qG6jLoPPfxUxqgGrAuK2t3xzgmCOckMap2LSCMI9VBvyoiI4IbqLHpQNyK803KOJNSjLBCpo1qnfQjSKhXhkK80THHDnFTLLjmiO/IJRpGO5il1sDGZrwTbQ4UimueqWWpp0ZPGA9umG/RLc3cnxKu0AyGQ71SlfMxliMUsVhgkSabvROOqW+pVqVGEsYh/Z+dypgkxh2IyBKJ9oC4kQ2gwnL8q0zlnAU3QiP0h95XDNXoCaDwnchu9uKasxYRcKzPlX8KwynHVUQcsEIB5wVagoIgTTCeP9SijginO9BHBKyGdB0WAXNlbrbNtLCABiJrxWl6OYS5oAEmAJXb2Hsv7/qElrpMUwjMnRcqyqEJc6Z6HEY4viMbyK016HHbRbFxJNZSifx2LJ2/YzZWrrN2LCWmNxhIzWKtnr/xS/AKtW5iqE2mtwtNWiiaY88+S2/QXTrbEXX3gAZa5oBIJoQQSJFFqbk4UpWdw5ol+7COa5ozyY45FpkdWz2lsS8CHAE1IAEdhdRa72gsQx7XsArINBEjODSoPgtGwaLum7HY21h1sSA5haSQImWnQjCq6Iy1xcXv0PIy4o8HljkjennZwt2FTp03LpHezLLp67gewjtEaxWVz+02JY4tOIMHsUTxOG53cLxkM7ag9hTSiJI3KTFdFL0zPFYpnoEaRmqVOcMgoVQLmXCIEhCQpI50RYtyE6KAIQra6Kpbj2LeIKEIr0qgUB5kGqCERFEEosiSooKFWWqByaIokfsJbh3YphOKmMeGnBWmZSiY5s+AQuZIgwIrvO5Ou+CF9mZ4fhWpUc08YiysXOkDHHeYCUAQaLIdiCa6+ncpaYDGRTs051K1TOOWMUHnPDchBOXcnNF2DTOh3eX6SzaYHMeFZTshoG4SYz03zEJDsSsh0zIJp/Uhxg1CDGXI3+zuIDdcZHAYrrujPbm1ZZ+7dXIEATGGJw8Vx1lhTTwTw5cUknuj6H7UZJNmXttubR5ef9iSkxohlHNBhzqmt7OhJVQVuCXAuxIkHdhPh4Jd1G90nhohC0lzZMY0gciIqc/TWUsjJPezcQ4a6ZUy4pdqyOBwrJ7VlsNiSOxHZ7S5tGucAdCR3wgMpb388UmQ4nS+zlteZaNcZcC1w4EEOx4NSfaHoa1ZbGWOMwcJiQCJjcVp+j9vNlaBwEkZZEaUXSH2rsnAS21EYDqmN0mKLeM4uOibPIy4c2LM8uGKdrY5y12ZzQLzYmcaYbsVjvELqul2+82cuDaCHimEwD4YrlCIOsJZYfblSOrhOKefHqaro0AXIryp1T6KF2mKyOyyF6oFTOqjxXkpD1Evqw4Rv/CFEGygVkvKOcMlQVuZBjRA9RQKoBEW0VSgVlFQIrvnjohBhMLLcfDntUu0nJCQiGiZLBLacEJamAYqMpommS1YhzOxA4wIT7RURvwWsWcuSIFtJJkgwd9chGe9Y1xPcSMJrw5zSg8gUWmrvOScQbx1geaSXDRZLB26fmiS4mc+5XdI55o3LWYRWgr2Juvhzkhsm0HAI/dxTDjuXHR9FHZIFhlNL+YCD3ZBRgcNd/BD7kVG65gutKaflVf0zrv4IyIb24ZFLe3s9RkmxbhPfPFDKqa84qg+CFDGC56S9NnSiXaJMfQFg503q5qqFoRgl3imjCR3vQXTVkbMtvMBu3HB/Vkag4ZYcckT+jrFw6osiM7pa7tMVC4Jryth0R0kbG0D8QKOH/TTiOdAtlma3SZ5OT6fGSbhJp+fKw+lujvd2hABumrfTfGCfY+zto9t6AyQIBmsDwXaN6SsHMEvsXAfKXG64biPmWo2v2nsQ8MaHFoJBtJjcSGRUZ1qdySeNNt+wfc4ucVGCpre+pyFrs5a4tcIIMEcFnt9nrQtvQ3WCYOfOK7rZWtewXrNloBVloHDqiM3ZAUMGIWFtPTWy3/dF7gWiA/5rO9Py4Td/wDbes04RlUufkW83EZFeNU1vf8A4cCbAgwQQZiMwttZey9tcDqNnAEkfpdY7pDZhddaWNiXNg3w8SYwmJnsWD/l9m61uwW2ZJ6xJLQTMdWJDd+Pkkmk+a5eZU8ufIrxrbe1/s459g4OIIN6SIOM4LOd0DbBk3BqRIvDs/C7vZLKyc5z7doLwAWuDWjtvfLdiKlazafaGwtLYMZIpdDsGuIwGFNASi4xlUk/MHnzZI68S23T3OGeyqzW9A2t29cppn3LuhsGyueH+6cy0aCXEiWyP9jUDXJItem7G1tfd2b5IwN0BrjQkAjPjj3SotJ1NMc+JySjqwrbc89LKoXM0Xo+0+yez2o942aiTD2trGYOd7TFKPRtm0FgYyAKt6pIBzIxHEq8SU3TdeZObj9CTjFvvroedvCud1Vv9v8AZO0BlgDmHCsGO3His3ZPZFlybRxvaAgRuwqrjjlJ0h5ONxY0nJ7925ybnz2K7picltukOgX2b6Bz24ggeBAWVs3si9zLzjd7Jia10TWGTdUaPjsUYKWrkzQXc8vSJ7KoHtG7x4duqy9v2F1k667EdxBwIWOWrPmnR0pqUbQu0jCMpxkawISbQAk3aaCcuOae9lIiCNZkpEDjitbOacRTm0wgpZtXcynlpkbsI/JSHEytTgyI3Vk6btdPJNJFJjSdUmwcAGzBGOpCt5kUwJw4LCUUj3IS/ihgfPkrDtOH6SmzpU/1Mda0r2cFH5Nky7RxJk1J8KkERHBS3s4J131PhnihDs8h5nhVU61kyangmxJFu3YHeCUu0cNZ58EbmdWYOOOW7tQZKR+RTUL7OMace/8AKtpAx5OX4QE0QxXYN6iA4InFU1pmBUpIykgIRhWRqrhDBRSKlEwEkAVOiG6oCkaUOaawTHfjwSpqrgROZ5lRjhWRP4RRKI4qe8V2NlenGAJJAmNPGAhIQBkN21waW4giBU9WCDIExlFdUj3xiNK5Kmux3oSEUJJGU/pK0Lbhe4t0JMU3JDSSgTMglQUbD/Ibe4G+8MDQC934rG2PpJ9lae8aesNazIIIM4zKxxEY/wBQQnXeQoxp0jrrP23AZ8jp/wCQ/qz3SBzK1Fr7TW1+b0AGjR8vdnxK1Fym5WWGJymJ36Km29zLHw+PHzjFHa7L7Y2V0ki66Kti8DwJw7e9az/LSbSboFnNQMY46rmwVYT1y7zOPB4VfL/R37rCyt2guhzT8pg90tqDqEux2TZw4suMk5HrHTOoXE2G1Pb8rnNnGCRPcmWO1uZaB8yQZNcdRO9bLiOdtJs5H9MenSptLojP9p+jm2T2llGvBMTN0g1FcsFp5zoIin/S7G193tNkMYnKhB7cTqFp9s9mnNaXWbr1CS2IJA014LSeN25Q2IwcVFQWPLyl+TQWlodYFcMEg2R0T3iBkfPPnuWIVCZplNqDhFJAHgmBwiP76JbTQcOCa2OdyhrmejGXJBmcnSKeX4wRA0qBGE85pJGlVbWYVzjhOfh4KTbWSBWop4qjbGAJpihJOCsTzmkFl+8GvgmNGGEGc8N+6qQMQceKbdAO/MH9IqgTTAfZ4EjHCc8R5oXNzTnM0IiO7dxzQTNClSLsVCgHgjiigEDFKuZmLAVhmaaLSkZKmjXkJDAhCUyAqLVBtyqgaKoRQjs241infuVE0hZVGcYR3PyoynpkmR5AhC4I40UAQLqLuojIMERGIOPCqKM9dKKPJJkmScyalCEU4fzj5qxbODS2eqSCRvEwfEqrnggPMKmiVyLBUtCCTdkNmgJnmiJwE0FEJFO3fz/EgdbsAKQmsgAmDNIIiN89iABDQk0UUROiIsxioGde9C3wSGFZ27m/K5wnGCVvOgNucZBJMEEE1icR5LnpW66It2tBberIIOEyBSuYPfVdGB1K2+R531CCnidK3uaG1zWI4VK3/SXRwBLm4ZjGP1PmtG5xkqtLi6Zg8kckVKJnsFAjaQhsh1RwCsLOmd0ZckGHV3Ir3bpulKGMow7xUp0bqSIHkCg5KAuRXjgNVDpz/EPmCkQlUcZROHepjuQxxYV2OZVgIXc8Val8mWmE0RKloOfNWHqwKJFpgNZWiMk925WFQSGA4IE1wSntk5JxFKTRYCjmcUSoJULURs4ZY89yihTLQ4YYDDVFApCWZ584qrS0LjJMk5/1GMd2qgEaFOhWLnRGLPCc/WOw4o7OSIyB7AXRXdMIHf1NKiWysKcUu4mgAYoGsOQrhRCV7ibrYECkFU480TDgqc4RAFcSZw7/ADV0ZuV7gXlTjyNUdqBJugxkDXxHagdikxWiSqKo7kJKQ9ZCU/ZLO+4NGfhv7pSSAImvPindHWsWrSTAmp4qoJalZz5ZvQ9JtOkdpbZ2ZZJLojsMY76HvXMkrfdOe795IgktrBwcDjTGmS0LhVdWV3I8zAlHEq6835mwAoOEI43jnJLbAgjTirJWLPRT5Fk9yIPpFEsEKTnglXUrUGCoGoAY51RnHDLepotSRZCYy16l2kSDOaUKxjFJhFaC6YIqD4b0+aVjTLlWlyrBWbNFIZKMPpCW2M+wQqDkUUpDDx/asOS2ik71cpUVrDcNZ7ChOAQh25XNP0qSJcyBRASqlTQtY0KObhBmldyCUYfQ1pTt/iaQ1IgCgpvQ3lA/dlFecUJA5IZeIAg5kjI+HgrFnImoAFc5M/sapYoDhPiEAdNPPCqqqfMnVYRqpMZeqFXdxIyTSZLlYLMazGgjmVToyETRU5U60QZ2iZQqkc5oC9S1tAXSGwNJnzRpI1ku0pghKl5CUqDUGG6iJ/qMxWEDHVxw13JlpbOFSBJk5VnNXVk2KLRMGmsz+KhYhcND3rItHzBimGPf5+Kx3MrkqRzZDOszTsCJzqbj5hJa6lKlWDrVVXI0Ug1YP6SieChKgq6Dc6MVHOBwkCnYgDpjCkKrR0p10GpDx8s5Yd9YVh1EsAATpj2qr3O5S0aphsdVMaawkFyL32gjf3JaUVY68rFrSBjOPPFY4Mqy7gIzHmhIeobFUQSDaVQ+8pilQtRkxEEzUc+KFtokF+9Wy1zx/aurJ1MbKl9KvdqgfKih6hgcia7RKLcAVL6HENQ0u/itrtUAtoBFclG20GuA7f0U9I9Qwmm/VRgpkYrnw7ljC0V3xl+0JA5Dr+eKsOod/qk36wTungrdIMZp0LUW4oMctT3KOcEt7gRnPhCdEXyI0jTA4HNDKJ7hPdFIQOI3x3KkkzJuiSqFpBUfWoBiTHZ4TCWDPkijPUzIsTWuHmMwDrvUpoa4VCWGmJIO/t5KNtlUxhGcaTHFGllaim1OE/pKcwyajxV03oXPEmg7k0kZT2MqwNez8IS4yoon0LiUwqTioop6mpLtO7xQFRRAzIjq9yXZq1EMUSNVSoooZugv2qz50UUUiZbRVBauw7Vait/1JYBxUlRRIjqG4wBGY/P6QsxCpREh9RwwPEDsKB5/CiipbIJEZ8w5zVkdWc5H59FFEkNAMdVZLm9Wc7gPjHkoorj1AQx2HOqGaHnVRRZoTLtMe5RmB5zCiirqStg9jYHPaDUFY7cRxCiipbIzkCMRxUtGw4xqfMqKJr+pk9ypooXKKKSkQICVSiSJmf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76200" y="-1608138"/>
            <a:ext cx="5276850" cy="3352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" name="9 Imagen" descr="spi.png"/>
          <p:cNvPicPr>
            <a:picLocks noChangeAspect="1"/>
          </p:cNvPicPr>
          <p:nvPr/>
        </p:nvPicPr>
        <p:blipFill>
          <a:blip r:embed="rId4"/>
          <a:srcRect t="12164" b="12142"/>
          <a:stretch>
            <a:fillRect/>
          </a:stretch>
        </p:blipFill>
        <p:spPr>
          <a:xfrm>
            <a:off x="6605056" y="3828895"/>
            <a:ext cx="4579053" cy="2200087"/>
          </a:xfrm>
          <a:prstGeom prst="rect">
            <a:avLst/>
          </a:prstGeom>
        </p:spPr>
      </p:pic>
      <p:pic>
        <p:nvPicPr>
          <p:cNvPr id="3082" name="Picture 10" descr="https://encrypted-tbn3.gstatic.com/images?q=tbn:ANd9GcSyPqOuIQCfVWVg_pHtLOfwHD8vFCWSFKMUGEv1xdDvnpEu7LA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17546" y="3828895"/>
            <a:ext cx="1442508" cy="2140243"/>
          </a:xfrm>
          <a:prstGeom prst="rect">
            <a:avLst/>
          </a:prstGeom>
          <a:noFill/>
        </p:spPr>
      </p:pic>
      <p:pic>
        <p:nvPicPr>
          <p:cNvPr id="3074" name="Picture 2" descr="https://encrypted-tbn0.gstatic.com/images?q=tbn:ANd9GcR2Ukk6MxNThITYohG9-7_djzsjqVPo6hSkTswpq0C-upRWWnDw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EEDC"/>
              </a:clrFrom>
              <a:clrTo>
                <a:srgbClr val="FFEED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5371" y="3828895"/>
            <a:ext cx="2165620" cy="21282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8133307"/>
              </p:ext>
            </p:extLst>
          </p:nvPr>
        </p:nvGraphicFramePr>
        <p:xfrm>
          <a:off x="1322363" y="745588"/>
          <a:ext cx="9101797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lasificacion de las bacterias segun su form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92" t="2267" r="3801" b="4667"/>
          <a:stretch>
            <a:fillRect/>
          </a:stretch>
        </p:blipFill>
        <p:spPr bwMode="auto">
          <a:xfrm>
            <a:off x="844062" y="562709"/>
            <a:ext cx="10283483" cy="56692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71364" y="1796272"/>
            <a:ext cx="8257735" cy="1515533"/>
          </a:xfrm>
        </p:spPr>
        <p:txBody>
          <a:bodyPr/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Crecimiento Bacteriano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PR" sz="2400" b="1" dirty="0" smtClean="0"/>
              <a:t>Los requisitos para el crecimiento bacteriano incluyen factores físicos: Temperatura, el PH y la presión osmótica. </a:t>
            </a:r>
            <a:endParaRPr lang="es-MX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Temperatura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>
            <a:normAutofit/>
          </a:bodyPr>
          <a:lstStyle/>
          <a:p>
            <a:r>
              <a:rPr lang="es-PR" sz="3200" b="1" dirty="0" smtClean="0"/>
              <a:t>La temperatura a crecimiento óptimo permite el crecimiento más rápido de las bacterias (12 y 14 horas).</a:t>
            </a:r>
          </a:p>
          <a:p>
            <a:r>
              <a:rPr lang="es-PR" sz="3200" b="1" dirty="0" smtClean="0"/>
              <a:t>Los microorganismos se dividen en 3 grandes grupos en base a su preferencia de rango de temperatura.</a:t>
            </a:r>
            <a:endParaRPr lang="es-MX" sz="32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55794" y="547392"/>
            <a:ext cx="8990482" cy="57117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R" sz="2800" b="1" dirty="0" err="1" smtClean="0">
                <a:solidFill>
                  <a:srgbClr val="0070C0"/>
                </a:solidFill>
              </a:rPr>
              <a:t>Sicrófilos</a:t>
            </a:r>
            <a:r>
              <a:rPr lang="es-PR" sz="2800" b="1" dirty="0" smtClean="0">
                <a:solidFill>
                  <a:srgbClr val="0070C0"/>
                </a:solidFill>
              </a:rPr>
              <a:t>:</a:t>
            </a:r>
            <a:r>
              <a:rPr lang="es-PR" sz="2800" dirty="0" smtClean="0"/>
              <a:t> </a:t>
            </a:r>
            <a:r>
              <a:rPr lang="es-PR" sz="2800" dirty="0"/>
              <a:t>S</a:t>
            </a:r>
            <a:r>
              <a:rPr lang="es-PR" sz="2800" dirty="0" smtClean="0"/>
              <a:t>on capaces de crecer a 0°C, tienen una temperatura óptima de 15°C y una máxima de aproximadamente 20°C.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R" sz="2400" dirty="0" smtClean="0"/>
              <a:t>Los </a:t>
            </a:r>
            <a:r>
              <a:rPr lang="es-PR" sz="2400" b="1" dirty="0" err="1" smtClean="0"/>
              <a:t>sicrófilos</a:t>
            </a:r>
            <a:r>
              <a:rPr lang="es-PR" sz="2400" b="1" dirty="0" smtClean="0"/>
              <a:t> estrictos</a:t>
            </a:r>
            <a:r>
              <a:rPr lang="es-PR" sz="2400" dirty="0" smtClean="0"/>
              <a:t> mueren a &lt;20°C, </a:t>
            </a:r>
            <a:r>
              <a:rPr lang="es-PR" sz="2400" dirty="0"/>
              <a:t>T</a:t>
            </a:r>
            <a:r>
              <a:rPr lang="es-PR" sz="2400" dirty="0" smtClean="0"/>
              <a:t>ardan en crecer de 2 a 3 semanas.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R" sz="2400" dirty="0" smtClean="0"/>
              <a:t>Los </a:t>
            </a:r>
            <a:r>
              <a:rPr lang="es-PR" sz="2400" b="1" dirty="0" err="1" smtClean="0"/>
              <a:t>sicrófilos</a:t>
            </a:r>
            <a:r>
              <a:rPr lang="es-PR" sz="2400" b="1" dirty="0" smtClean="0"/>
              <a:t> facultativos o </a:t>
            </a:r>
            <a:r>
              <a:rPr lang="es-PR" sz="2400" b="1" dirty="0" err="1" smtClean="0"/>
              <a:t>sicrotrofos</a:t>
            </a:r>
            <a:r>
              <a:rPr lang="es-PR" sz="2400" dirty="0" smtClean="0"/>
              <a:t>: 0°C, </a:t>
            </a:r>
            <a:r>
              <a:rPr lang="es-PR" sz="2400" dirty="0" err="1" smtClean="0"/>
              <a:t>Temp</a:t>
            </a:r>
            <a:r>
              <a:rPr lang="es-PR" sz="2400" dirty="0" smtClean="0"/>
              <a:t>. Optima: 20 a 30°C.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R" sz="2800" dirty="0" smtClean="0"/>
              <a:t>Los </a:t>
            </a:r>
            <a:r>
              <a:rPr lang="es-PR" sz="2800" b="1" dirty="0" err="1" smtClean="0">
                <a:solidFill>
                  <a:schemeClr val="accent5"/>
                </a:solidFill>
              </a:rPr>
              <a:t>mesófilos</a:t>
            </a:r>
            <a:r>
              <a:rPr lang="es-PR" sz="2800" dirty="0" smtClean="0"/>
              <a:t> crecen a temperaturas 25°C a 40°C. </a:t>
            </a:r>
            <a:r>
              <a:rPr lang="es-PR" sz="2800" dirty="0"/>
              <a:t> </a:t>
            </a:r>
            <a:r>
              <a:rPr lang="es-PR" sz="2800" dirty="0" smtClean="0"/>
              <a:t>Los patógenos de humanos y animales, crecen mejor a 37°C.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PR" sz="2800" dirty="0" smtClean="0"/>
              <a:t>Los </a:t>
            </a:r>
            <a:r>
              <a:rPr lang="es-PR" sz="2800" b="1" dirty="0" smtClean="0">
                <a:solidFill>
                  <a:srgbClr val="FF0000"/>
                </a:solidFill>
              </a:rPr>
              <a:t>termófilos</a:t>
            </a:r>
            <a:r>
              <a:rPr lang="es-PR" sz="2800" dirty="0" smtClean="0"/>
              <a:t> son bacterias que crecen a una temperatura óptima sobre los 45°C. </a:t>
            </a:r>
            <a:endParaRPr lang="es-PR" sz="2800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R" sz="2400" b="1" dirty="0" smtClean="0"/>
              <a:t>Termófilos facultativos: </a:t>
            </a:r>
            <a:r>
              <a:rPr lang="es-PR" sz="2400" dirty="0" smtClean="0"/>
              <a:t>50 a 60°C.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s-PR" sz="2400" dirty="0"/>
              <a:t>T</a:t>
            </a:r>
            <a:r>
              <a:rPr lang="es-PR" sz="2400" b="1" dirty="0" smtClean="0"/>
              <a:t>ermófilos extremos</a:t>
            </a:r>
            <a:r>
              <a:rPr lang="es-PR" sz="2400" dirty="0" smtClean="0"/>
              <a:t>: Mayor de 90°C. </a:t>
            </a:r>
            <a:endParaRPr lang="es-MX" sz="2400" dirty="0"/>
          </a:p>
        </p:txBody>
      </p:sp>
      <p:pic>
        <p:nvPicPr>
          <p:cNvPr id="1030" name="Picture 6" descr="http://sphysique.cpf.edu.lb/Site%20MPI-%2008-09/Site%20MPI-%20Groupe%20I/Ressources%206/microbes%5B1%5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783" y="128789"/>
            <a:ext cx="2891346" cy="643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295402" y="2762935"/>
            <a:ext cx="96011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ct val="50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es-ES_tradnl" sz="3600" b="1" dirty="0"/>
              <a:t>El pH es la </a:t>
            </a:r>
            <a:r>
              <a:rPr lang="es-ES_tradnl" sz="3600" b="1" dirty="0" smtClean="0"/>
              <a:t>acidez </a:t>
            </a:r>
            <a:r>
              <a:rPr lang="es-ES_tradnl" sz="3600" b="1" dirty="0"/>
              <a:t>o alcalinidad de una solución, medida por el log 1/(H</a:t>
            </a:r>
            <a:r>
              <a:rPr lang="es-ES_tradnl" sz="3600" b="1" dirty="0" smtClean="0"/>
              <a:t>+).</a:t>
            </a:r>
            <a:endParaRPr lang="es-ES_tradnl" sz="3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mbiente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472" y="1412509"/>
            <a:ext cx="2645228" cy="482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1161827" y="1889055"/>
            <a:ext cx="7084102" cy="3477296"/>
          </a:xfrm>
          <a:prstGeom prst="rect">
            <a:avLst/>
          </a:prstGeom>
        </p:spPr>
        <p:txBody>
          <a:bodyPr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s-CO" sz="2800" b="1" dirty="0" smtClean="0"/>
              <a:t>Acidófilas</a:t>
            </a:r>
            <a:r>
              <a:rPr lang="es-CO" sz="2800" dirty="0" smtClean="0"/>
              <a:t>: Se desarrollan a pH entre 1.0 y 5.0 (&lt; 7.0). Ejemplo muchas Archeobacterias y hongos.</a:t>
            </a:r>
          </a:p>
          <a:p>
            <a:r>
              <a:rPr lang="es-CO" sz="2800" b="1" dirty="0" smtClean="0"/>
              <a:t>Neutrófilas:</a:t>
            </a:r>
            <a:r>
              <a:rPr lang="es-CO" sz="2800" dirty="0" smtClean="0"/>
              <a:t> Se desarrollan a pH entre 5.5 y 8.5. Ejemplo bacterias pat</a:t>
            </a:r>
            <a:r>
              <a:rPr lang="es-ES" sz="2800" dirty="0" err="1" smtClean="0"/>
              <a:t>ógenas</a:t>
            </a:r>
            <a:r>
              <a:rPr lang="es-ES" sz="2800" dirty="0" smtClean="0"/>
              <a:t> para el hombre.</a:t>
            </a:r>
            <a:endParaRPr lang="es-CO" sz="2800" b="1" dirty="0" smtClean="0"/>
          </a:p>
          <a:p>
            <a:r>
              <a:rPr lang="es-CO" sz="2800" b="1" dirty="0" smtClean="0"/>
              <a:t>Basófilas:</a:t>
            </a:r>
            <a:r>
              <a:rPr lang="es-CO" sz="2800" dirty="0" smtClean="0"/>
              <a:t> Se desarrollan pH entre 9.0 y 10.0 (&gt; 7.0). Ejemplo suelos y aguas ricas en carbonatos.</a:t>
            </a:r>
            <a:r>
              <a:rPr lang="es-CO" sz="1800" dirty="0" smtClean="0"/>
              <a:t/>
            </a:r>
            <a:br>
              <a:rPr lang="es-CO" sz="1800" dirty="0" smtClean="0"/>
            </a:br>
            <a:endParaRPr lang="es-MX" sz="1800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161827" y="653143"/>
            <a:ext cx="10153872" cy="76744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800" b="1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2pPr>
            <a:lvl3pPr marL="12001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3pPr>
            <a:lvl4pPr marL="1543050" indent="-1714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4pPr>
            <a:lvl5pPr marL="2000250" indent="-1714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5pPr>
            <a:lvl6pPr marL="25146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6pPr>
            <a:lvl7pPr marL="29718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7pPr>
            <a:lvl8pPr marL="34290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8pPr>
            <a:lvl9pPr marL="38862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9pPr>
          </a:lstStyle>
          <a:p>
            <a:pPr marL="0" indent="0">
              <a:buNone/>
            </a:pPr>
            <a:r>
              <a:rPr lang="es-ES_tradnl" sz="3200" dirty="0"/>
              <a:t>Clasificación de los microorganismos según su pH </a:t>
            </a:r>
            <a:r>
              <a:rPr lang="es-ES_tradnl" sz="3200" dirty="0" smtClean="0"/>
              <a:t>óptimo:</a:t>
            </a:r>
            <a:endParaRPr lang="es-ES_tradnl" sz="3200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9755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R" b="1" dirty="0" smtClean="0"/>
              <a:t>Presión osmótica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95401" y="2426304"/>
            <a:ext cx="10101941" cy="3663564"/>
          </a:xfrm>
        </p:spPr>
        <p:txBody>
          <a:bodyPr>
            <a:noAutofit/>
          </a:bodyPr>
          <a:lstStyle/>
          <a:p>
            <a:r>
              <a:rPr lang="es-PR" dirty="0" smtClean="0"/>
              <a:t>Los microorganismos requieren agua para su crecimiento, además para obtener nutrientes de ésta. </a:t>
            </a:r>
          </a:p>
          <a:p>
            <a:r>
              <a:rPr lang="es-PR" dirty="0" smtClean="0"/>
              <a:t>Una presión osmótica alta causa pérdida de agua y plasmólisis de la célula, por lo que se utiliza este fenómeno para conservar los alimentos ya sea añadiendo sal o azúcar, lo que previene el crecimiento </a:t>
            </a:r>
            <a:r>
              <a:rPr lang="es-PR" dirty="0" err="1" smtClean="0"/>
              <a:t>bacterial</a:t>
            </a:r>
            <a:r>
              <a:rPr lang="es-PR" dirty="0" smtClean="0"/>
              <a:t>. </a:t>
            </a:r>
          </a:p>
          <a:p>
            <a:r>
              <a:rPr lang="es-PR" dirty="0" smtClean="0"/>
              <a:t>Sin embargo algunas bacterias se han adaptado a altas concentraciones de sal, a éstas se les conoce como </a:t>
            </a:r>
            <a:r>
              <a:rPr lang="es-PR" b="1" dirty="0" smtClean="0"/>
              <a:t>halófilos extremos</a:t>
            </a:r>
            <a:r>
              <a:rPr lang="es-PR" dirty="0" smtClean="0"/>
              <a:t>. Por otro lado, los </a:t>
            </a:r>
            <a:r>
              <a:rPr lang="es-PR" b="1" dirty="0" smtClean="0"/>
              <a:t>halófilos facultativos</a:t>
            </a:r>
            <a:r>
              <a:rPr lang="es-PR" dirty="0" smtClean="0"/>
              <a:t> no requieren una alta concentración de sal, pero pueden crecer hasta una concentración de 2%. Otras bacterias pueden tolerar hasta un 15% de sal.</a:t>
            </a:r>
            <a:endParaRPr lang="en-US" dirty="0" smtClean="0"/>
          </a:p>
          <a:p>
            <a:endParaRPr lang="es-MX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1" y="3308581"/>
            <a:ext cx="10174939" cy="1468800"/>
          </a:xfrm>
        </p:spPr>
        <p:txBody>
          <a:bodyPr>
            <a:normAutofit/>
          </a:bodyPr>
          <a:lstStyle/>
          <a:p>
            <a:r>
              <a:rPr lang="es-ES_tradnl" sz="3600" dirty="0" smtClean="0"/>
              <a:t>Módulo II. Los dominios y sus características generales</a:t>
            </a:r>
            <a:endParaRPr lang="es-ES_tradnl" sz="36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2800" dirty="0" smtClean="0"/>
              <a:t>A). </a:t>
            </a:r>
            <a:r>
              <a:rPr lang="es-ES" sz="2800" dirty="0" smtClean="0"/>
              <a:t>Bacterias</a:t>
            </a:r>
            <a:endParaRPr lang="es-ES_tradnl" sz="2800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831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Tinción de las bacterias</a:t>
            </a:r>
            <a:endParaRPr lang="es-MX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570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4"/>
          <p:cNvSpPr txBox="1">
            <a:spLocks/>
          </p:cNvSpPr>
          <p:nvPr/>
        </p:nvSpPr>
        <p:spPr>
          <a:xfrm>
            <a:off x="1966080" y="1870295"/>
            <a:ext cx="8158690" cy="3109920"/>
          </a:xfrm>
          <a:prstGeom prst="rect">
            <a:avLst/>
          </a:prstGeom>
        </p:spPr>
        <p:txBody>
          <a:bodyPr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3600" dirty="0" smtClean="0"/>
              <a:t>Cuando se descubrió  que las bacterias se teñían con colorantes surgió otro criterio de agrupación, su afinidad tintorial. Así  la tinción de </a:t>
            </a:r>
            <a:r>
              <a:rPr lang="es-MX" sz="3600" b="1" dirty="0" smtClean="0"/>
              <a:t>Gram</a:t>
            </a:r>
            <a:r>
              <a:rPr lang="es-MX" sz="3600" dirty="0" smtClean="0"/>
              <a:t> formo dos grandes grupos bacterianos: Gram+ y Gram-</a:t>
            </a:r>
          </a:p>
        </p:txBody>
      </p:sp>
    </p:spTree>
    <p:extLst>
      <p:ext uri="{BB962C8B-B14F-4D97-AF65-F5344CB8AC3E}">
        <p14:creationId xmlns:p14="http://schemas.microsoft.com/office/powerpoint/2010/main" val="1468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3.bp.blogspot.com/_PMVRCa6NLO4/TJA27cGfvHI/AAAAAAAAASM/VFhwYjG2yzQ/s400/e_co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288" y="632674"/>
            <a:ext cx="3840363" cy="302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4.bp.blogspot.com/-J4RIlWGCfEI/TjoSKyKFkjI/AAAAAAAAALk/8_MFDePd0gE/s1600/gram+positi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21" y="727970"/>
            <a:ext cx="3623657" cy="242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Marcador de contenido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08587057"/>
              </p:ext>
            </p:extLst>
          </p:nvPr>
        </p:nvGraphicFramePr>
        <p:xfrm>
          <a:off x="587829" y="1695772"/>
          <a:ext cx="10719822" cy="4100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587829" y="5768722"/>
            <a:ext cx="10989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3200" i="1" dirty="0"/>
              <a:t>Debido a las diferencias en la composición de su pared </a:t>
            </a:r>
            <a:r>
              <a:rPr lang="es-MX" sz="3200" i="1" dirty="0" smtClean="0"/>
              <a:t>celular</a:t>
            </a:r>
            <a:endParaRPr lang="es-MX" sz="3200" i="1" dirty="0"/>
          </a:p>
        </p:txBody>
      </p:sp>
      <p:sp>
        <p:nvSpPr>
          <p:cNvPr id="8" name="AutoShape 2" descr="data:image/jpeg;base64,/9j/4AAQSkZJRgABAQAAAQABAAD/2wCEAAkGBxQTEhQUExQVFhUXFxoYGBcYGBgaHBocFxwYHBcYGhgaHCggGh0lHhUYIjEhJSkrLi4uHB8zODMsNygtLiwBCgoKDg0OGhAQGywkHyQ0LCwsNCwsLCwsLCwsLCwsLCwsLCwsLCwsLCwsLCwsLCwsLCwsLCwsLCwsLCwsLCwsLP/AABEIALgBEgMBIgACEQEDEQH/xAAaAAACAwEBAAAAAAAAAAAAAAABAgADBAUG/8QAPBAAAQMCBAMGBQMEAQMFAQAAAQACEQMhBDFBURJhcQUigZGh8AYTscHRMuHxFEJSYpIjU4IWM3Ki4gf/xAAaAQEBAAMBAQAAAAAAAAAAAAAAAQIDBAUG/8QALhEAAgIBAwMCBAYDAQAAAAAAAAECEQMEITEFElFBcRNhkaEiMoGx0fAjweEV/9oADAMBAAIRAxEAPwDylei5phzS07EEHyKrhewwvbLcQ35OJ7zTIa83cxxyc056CRkV5nF4csc5roDmuLT4a9NQuXVaWWnkk90+GdsXZlLTHJO12g/TnBtkrHCLcUjP8G/JI9srlsyEDvtH3TcYMDXO26LQANZg8v5UbwiNT+EBW6DeP392TT1HvRGR63/ZQjogFk7npKAqRkmKj4/lAdJ+PLcOxjDAMufnd1wJ5AZaXK5oquda8lB5Lcj5I/1b9D5ASvZ0/UoQxKLi9vBrcNzX2XUqteHMJY6/eJgDqfJHtLFA8DGGWsEAmbmST4bLniq4iCbDRFrZXLqta8y7UqXr864LGNA4jPNOD/ITMpHSZTfLIAdIvIjpuPFcDZmVu6qUmSReCmcbppyi0az90BUmeOfkmcf53QIQCwjwSbXnlfyR8vfio1xBkIBfNO5pHjy+6Fuan20n6IAFF2d48APsjaPt+6VAT7KBEBauz+zqlZ4ZTbJ6xAGZJNgBuiBkf0Uhej/9KCL4vD8Ww+YR/wAgyPJV1Pg/FASGsfe3BUYSRuBMkeE8lulp8seYv6GPcjgT7hXYLBvqvDKbS55yA9eQA3yWvD9jVHv4A13FMEERHWcl6B2Mp4JhpUQHPc0ipVc27pza2RZlo3OZ2V0uB6ifbH9Sy/CjNT+EAB/1cVSY7/FoL48bDyMc1T2y5mHpfLw7i9jodUeRDi4SAIBMNE7rl4rF8RkW5ST5LR2c3j4+OOEMcSc9LesL6DFosOD/ACeq8mq29jl/1Z3Pmfyolc1s5Irm/wDWx+H9v5L8NllHukS4C+/2Cu7ZqcVZ7sp4SJ1Aa1oI8GrnNprQKphoP9oIvtmPuvM1WsnnpOqRnGKRXATA29+ceaucWuPE683IbFiPtkqQNlyGRA7eYClj+cvFOWQYd6flK4jQeKAAftBkRkly0y0RLufollANxSPJQn9l6HBdgU2sbUxLns4wCxjY4o/ycSCBOgid4WbtjsRrGfNovdUpgw6QA5k5ExYgm0re9NlWP4jWxj3K6ONEpmZG02jooXjbrfXkfJLC0GQCOSLU8QMhfI7EINzQDOaRBvfnsgNdZ1n3dSESIUApGxlG/M6pnchH3SIA8em/JFnLPaJyzUJmO8ec5IBu2iAgHOOf8KI/LO2k/uhM+CAjmkZghB0fymc8wBJjYnXkl4VQRqJQAUCAC6XY+MLfmNBgvbE+Rjxhc88rpSs8c3CSmuUGjTWrua7hJMixHjf1V9HtSowy1xBGV1iOKdrDuqY40TPymebvyvfh1XE1+K0anBnqcT8RVa1AFznAs7pM/q2nmuLiGmvBa4FwkEExIEnVc6tinvEGA3MNaIE7/wAqsBeRkzqOoebCqNi/L2s1Mw/CZc4CDvPXJHE4wAGnTs2Tc5kaSshYiKeUZrPPr8uWPa9l8iKKQsjmgrO9uouGzIZ1NsmDMAHL08FWTN9UWOA0P0VlV4LpAgbTf6IBJnNAHmnAnqenvZL7/lAMT658vJFnSTpZL8s2MWOX3TAiPdsrqAAOhy8VfgC1tWn3ePvtlv8Alcd0Dnks8x+6bCvh7XDMEEE2gzmeSoOr8QVXGs4vqNc6TJbJHT3krux6xFKvJDx8p/cnORtyMHwXI7Rb3pbcH0vl73CuwuI+Sx2XE9paBs1wPE4+BgL6jPmg9M5J7NbGlJ3RhdvEDl+6EKB3grADt9l8ubitroyCadlYaLo4uE8IzdBjxMQFXKAs56C2iR3vPyT0wD/cB1Hn4qFo0M/7G3pmoUQbXnZEe/5XZ7H7C+a01aj/AJVFpguiXOP+LBqbi5NpGa6zew8E88LKtZrtC4NcORLQ0GJ2K6ceky5I90VsYOaWx5FwH8/SUkLX2r2e+hVdTfmLgjJzTk5p1BWVp3XO4uLpmV2ScuXl5KKSiSdyd9FAE0+Y+qVojJQAptAbzOeltuaAUHnCgTDmUHBACRHPdRztLdYTNaSRAlAhAIQii5sZqKgjXDZaKNFpu42GYESRylZw2Z0sgoUtqxm3LY5pGPInbpKgf7v9lJ1Qgvh6FRHhUVAS3YhAjW34QIUEoAuG/hslDrJ3Z3ugTPvJQBaCRmCNs/GOgSAck0WFj9vyhxfwqAKFOGmMrIAoBSXDIkTndIWnVPCjgrYCxvLw96rt/DPZ7XvfUqt4qVJvE4EWeTZrOk3O4bztxQ6PX8fSfNdTsfGAMq0zm/hInLuzLTyIctumjGWaKnxZJcbHqXfFTwQ1pDWiwa0ANAGQ4cgFy/iTAMq0v6miwNc0xWaLAjSoBkIi8bg7rztSqQb55rqYXtANw1YEjvt4BM5uI25SesL6HW4MbwydcGmPOxxBT1keaPDObkWMG480zizXjHgPyvlzoOx/UxhaQa6zS+c/1OLjlqY4fTksFHFEHM59FmpSTwsJcHQA28ydrRK2UexcSXAfJfntPv8AC+o0GeMsMUvTZmiSpnS+J8Rx4fDPN3TUbcyS3ukAHUCfVebGXv6LX2rjQ8taJ4WCLzdx/UfQDwWai24+30Xg6ycZZpOPBsitgudO35UARc2+3LXzRDlymYhKscZNrAZCUH0yOXJNVjJs+KAlRgGRDhy9Zsle2DEgjce7pAmaUAJ8fNRMDzt0SkoCTaLfdQBMCc7So++dpugFA3HRAhMUEIKiUYQCAvDG/wCY/wCP7oqjhUUopbR4IuCTpG32KolKAiHXWVEGKCLnKBkibR1+yALWGLHa09YV+Kb3WnhDSLEanYn19FlDUQd7qFHFYWtl6qPqA5ZKssRDeaUiBFualr++qL3AxAiB7nmgUACFGhFLVrmmAREnKRPoqDPju0IMABxAzM/TVep7K7LDGNGI7xNywAd3iAtOh/C8v2FgHVageGn5bCJOk2sT0M/yvRdu40uqPizSZHMGSPr6L29DWduOR3VbP+DU7W5sxvwqx44sJV4iM6Lz3/8AwdEOjYwfovLmk4yQDAN406rpYHtJzCHBxEXnmMvou+3salUf/UOrGg2oS8NaJqQbnYNF7EzIOS163p/a08Ku/QsZeTndl4sYejxgN+a+QCc2N5f7HeMuqz0e1CHB3EQZvmuzi+wMNUH/AE8TVbUJmazWuBJAsXNgjLODmvKYrC1aNU06gg5hw/S4HJzTqCvR0/ZgxJNV59zBu2dr4nwwcadZo/8AdaeKBA42GD4kEH1XDLeq9FgccRSDIJYP8RxgkgTxNBBB7tjbVaK/ZLnMc+kx9henUpu0zLSb22N+q+a1OWMs0nBbXsdMYUjyrU3NaWU+IwBJNgBryA1XSHwjjHNkYd8HQ8LT/wAXEFYRjKXCMXS5OK4zlkNyJQi8G2/sK7GYCrQMVqb2E6PbBjds5rKCCjTWzFlobMaePrCUN6+CU+H3VgI5nY2UKKRsbevkjG88oUHpP1U4J6ZSfygA7PedUztDFtifSUvL35qwtN7ixytpkdigE4tgoD7jXRNxTqOX4tqox3CbtBjQ7oCshRWOLZOYEba7dOaBcbZmEBXPX1UTyogEIQRQCpCEDx96pYTBAhAGm4a59PcJjawg890ngiGzlbZAGUFC7afFMXKABReQdAFZhmNJ7xgfXlklrBsnhnh0n3dPUooWfH1JF77cun4WnM5D3/KwYzVZR5MXwdT4awVXEAUmRHGYkxEjie47NAvK9ZWweBot4HB2IdlxPe9gsT+lrCLciVyfgit8qhVdIDqge1o1NmDPQfqHiVz8VVcXGd/U6nmvZ6XgjLuyet0a53sjfjMJh3ML6TCxzO8W8Ti1wbctPESRYb6Qua/HF5niJnXz2VrKpbTf/t3GnrmfAKikaYHCKTIAgWP1mV7KVPYwI2uV1+zeDFENrOc2nSJ77RLjxR3B5T+5XOGFpVGlrS6k4izgSRI0IOQ6Kuk806TKZBaWjvDcmTJ97LDJBZF2SWwPZYf4jpYeW4Si2kD/AHZvcATwhzz9JOaso/GleR/1HH8ArwjqpKvwgc94awcTok3sB/k46D8IsOKKpIUj1XbPb7aXyq1KmxlaoXhzwIMDhuAO60niMkCSAOa5uD7Yr1aga1xJJzmLZmTtZX4z4aZiOEf1lMOa0AA0y1vMh4cSZOseC4dbs7FYOsA4FrgJa9pDg5p1ByIOxXK8kcUZJJR8N8Mq3Z7rH4I1qBpveajSLOgA0njJwbxS4chmPBcTAMwWHa2GtxFW4c+oO7OzaTu6BzMnpkuUfiHFAQKme7WkjmBw2WGjTJaQD3h/bqc55nNcej7MuRrK4ykuGvX7JfQzmkuLPZ0/iGnrQw3MfJpcv9UP6fB4izqDaZdYPpSwjnwjunTMeS8nh8M86QBmTAA6k5LcO2KeGb3CKtWTEfpbP9xd/cdgLbnRd2php4QuaRgl4OTj8N8qrUp2JY9zZ3gx9kjXNLRPdItIkzsSCYHgkdUDu9PeJJM6yZN9zdB1ySvlnuzoHa0GdDoAM9+lkAwckOHIzHvJB1t0BZVpi0GfZS3AImx0SvcDy8Uzmu4ZOXXZQCwiD7z+qM+z9tksqguAbu7/AID8qJflD/IDz/CihRH04vmkCJYR/KVUxIpCi7vwvh2Djr1WhzaUcLTcOqOngkagcJJHILZjxvJNRjyyN0rKMD8N4mqOJtMtZbv1O42+UF2fgCtNX4RrgS11B5/xZUuekgT5pe0O3qlRxJcSTuVT2djXcYEkybL3Y9Jxpbvc1d7OU+kRIIIIMEHQjQ80AF0viWsH4mq4bgGN2taHHzBXNXgzj2ya8G5cAATRCgbKAJWAC1Z8RhycvfitITOrE5zbITkqm0DZ2TjqbKIp1CKb2FwB0cHOLuKRa0keS19rYtlEMhrKjngukFp4QIi41JJz2K4vH5ctEny9VI3GXdFtezMu7airCdoudUBqGTkBpBkFsZBb6uHm7JI9RnYhc2vhAcrFCljnt7rst9eh/wAgvS0uteJu90/3NLj5NIfuf35K8VHVObpAAGs2iB9FZ/X0q1amKsNZBa4tNm/quNgCV3PgDCMGL43d5lFj6jNJLSGsMdXz4BdeTXrJFQhak/t/0nbW50qPwFwtHz8Qyi4gHhILiJ0LRYeeqbtH4a/p8O44eq2tB4qgALXcIygSeICCYBnPNUdq9qOc8kkyT9c1p+Hu0ncT2hrnkU3kMaCSSGmAAN8l149M8dTbba8swbZ5jC4h0iJz810vivt1rWUqMF9Rklwkw3iiGuIvNp4eavw/wliWUCSypQfAioQ1wET+oAktGV9F4uvgXU6rqb/1tJDrzfeTmDnK5uqZlKChW3kyhzaLHYp5JmBO1s+eaoNDUZT7Kvo05BESdIvr6p2UTP729F4VpcG2rMtQOOZJ2kk/VNSpb5e4Wmo4O00vzIUp2i2SOTfIoWg3QzB0HvTNXNaba/RI0DWQtLMM4g8MwLxP0GqwbMkih3MAKHLnsgQSb3PVWOEWIIy/dAVQrWULHueM5Sq3FFjoMi1+fogLjhyLECDeTb10WctV2Ixbnu4iIJEW6KviRX6h0aG1WwO63y//ACos/EopRbKgEQVAoszEhGy24bGgUnUieGXBwMWmCCD4QsZ6JHBbcGZ4pqa9CNWaPlN1qM/+x+ysZj2Mj5beJw/ud4ZAdFh4JTBkLtydTzSVKl7GKggtHESSbm5JBNzmjCIYoRuvNszILFGVGtkxl1UhQox8EJUhFAKQhCclCEBWVXUCucFZhMA+s8MpgFxIAlwGfVW6IafhXAfMxFOGNJBc4mBIbEEyesRzXo67KeEqNeH8dVrXAtFqcP8A1MJzfe8iLgQsvw8adPGuoN7/AAtFLiEw90OfUcToJaANYXKq4Z54nuMMbMvORglsDckggRzXf06OFzeTK91Vfr+7+RJ3VI3dmtGLrFkOpMa11SrUkPDWjYWJcSQAOfJes7UxtHC/Lp4OqDTewE8P6ibCXuiZdnfKDlZeS7Frmlh6py+a5pHRnFn4v9FVQpOcbBe/FLI+69la/vsaGn6nvfhvtR76g71jckybazOm5Xhfiqk2pX+a1sUyGNNQOBuRaWzOQA8FsxPbYoN+QwNcXtio43Aac2NIuSdTtZDtzBB+GY+hIL7lsyC6ldzb6cJ4h0heV1KLeNThXba/v3M8aV7nm2USHBrjwwbZWJvM7RqrKlIy6Znca5/eUWVeJgJ4e7FiMxn5KoAiLAnr5ZLxNzeSm2czGd9uu6NRhBgjoYIt0RsDPeBz6Z+ajXzM3JzJNx9jKEHY4XgQd9B+8j6oUpmziJzgx9OqUmBBnf36XRdbNpOl/r+yhRm13AQ055j0zzQDOK7nja8kxvYZBFoGRI5nPxAyjxSutGR5hAIQu92P2Ex7BUxFU0mu/QGtl74zI0Deet1y+zcN82rTpkxxva0nbiIH3XS+JO0uKqWtHCxnca24hrO60RvAEr0un6RZ5Ny4RrnKuDpf+n8E4EMrVwdyKZHUtEEidivN9q9nuoVDTfByIcDLXA5OB2+l0MPi3BwvdbfiOuCaTRcsZc//ACPEG+APmSunqGjxYsfdHZmMG7OPxHkopxc1F4xsEUTFAoC3ucOZ49oEeaqUA9lGEKABEBEDRO9kQZBkSgFDTkL9EAmQ4EBE0JLohAFQoqNI1UAAjwj36KIIC2hTkwAXHQfnkuv/AFLMHSL5a+s9pILQOFjeRGZMZ7R48ujT4i1v6WmRY3gDid1VWI7U4C4mnLS3hAgmAIgeQWLXc6MrpWdL/wDmlGo/EVXyAHtcJO9i5/QCQT/suj23Xpd2kZc2mA1gmLCZe4Cxe4kuPMlWUcS2izhoAcMA1HSP0NaXBrb2BeQ62gC81iXEkkze9+d58ZXtdIxQyOWZ+yX+zVkuKUTs064e20WGX7KlsCQLHKANM/osnZzriRAv4m6y1yeN0mbrJ9Pg9VLGm1Frupe9fQvxH2pm+v2e94a5rTYwcrTkSZyss3bHaQ+QKFOXtBdL9AXcIgcoHiTstxxBbgsSHEgPYGt3LuJpAG+RnldeTw2HHiprX8GK08fy8/PmzBO3Z1sCIaQW8Q3m4si6BJjSJnz06LNJ5gcitlOs5wDJt7mJ3jJeM/JtQobIAtOQ/fzSOYrRVcw912Vg4ahO2sJ4nAyZ2gnyhS2UrDtXX8bnYTooakmbi2mkBB0Ek2z/AE+wnL3EQSeERaN/vzQFfoicpm+yLDncePuECySeGN8/yqBBIuDEHPYq6pjOMy9oLsyRaeZAt7Kp4VGGDI98luxZ8mLeDoxaTLBjXB0tAGwiY5315qm+ZRDE7tO8IA2+qxnlnN3Jt+4SF4eXootPzn/931d+FFrtmRkSwiAoZVMSBqgBUATAIUCMzmioAgFhQEhNwomsbCMhsPZQEFSc1CGnUIdQl4EAxZCMoAIqAkez+6hKBCkoBmPi+sEDlNifInzUxDnupljqnE2QWtzIO9hlBOqPypyI6Kt7UBlwWMLDwPPcyB/xz8wuvUqF5a5xLu6GtOnCMhOq5dakDnY7qmhUq0v03bN2Zg+H4W2MpRfdB0zHjZ8G7H9rsa2KZDiDkP0g9Zv4LM34gqf9umdy4E9Nfytn9RRe23DzYQJCwVMO0Hu5afjwyVx5JRl3W783uJWNiu0atctFQ2H6WgW8gpSpqylTjLNWC2SxlNthICPCDomRhYGRWG6K6kCHCwPJxtbQylIUk8vJQDvnPh4QfKdY81CQMpnU2ieSVhj+fVHr56oULmiBBJOoiI9bpXQQJzy8NFY4mATB0j3olDZOU8vsoAXy+vPNQ2JgoAwmidY+wVBDUNgf0i4Bul4MozITucXGS7xKNNzSbtNx/aY+qgJxf6D/AI/uoh/5O8yggE0Qg81JRJ5+apAQoAmc4k3/AB9FOFAApieQ6pYRlADiRVraB4eLMKktSykuEfmTooEzhGYhADh2Q4eaenEjimNYieWfNJKAE8lAri2BoUhapYE+Xe8jwUCYOIQICpBTOirAg/hXT1RdmZv6oCmOZRhWIBUECgCaBuoCoAQoUzXhOBIJ2+6hSpQW0VgB2BUMpYKpWrCYUOElwHWI+s+QVBalLAjBtxGGY2OF3FYF0EC5MRGY/hZnNIzkHSZSBgCuzPWM8+gU4KEAnKJP45qqYg+itaCBJbY73Fiq205IgE8h/CAVxnPwH5TlptMRp+Bvmlc33Pu6kG0W2PmqQQ+PkEUx4v8AJRUCQiAoogD1+qiiigDCIpzYR9PqoogFAcNSE5kG+qiihRAOiEIqKkI1QqKIAlg0nx3TfWI8M8vBBRATg1VjHAawFFEACwf23CQj31UUUKCEpaioqQgUUUVBC1QTsoopYoLTJv78lc0AXO3L6FRRRlQr6h5JQVFEIGEeExIynfUTFvNRRCkLYO8j1P4KtqUsoII4QZyzmxO6iijKKBAFhvkL7fdCm2TcgdTAUUREY3y/9Wnnf8oKKKWZUf/Z"/>
          <p:cNvSpPr>
            <a:spLocks noChangeAspect="1" noChangeArrowheads="1"/>
          </p:cNvSpPr>
          <p:nvPr/>
        </p:nvSpPr>
        <p:spPr bwMode="auto">
          <a:xfrm>
            <a:off x="155575" y="-2232025"/>
            <a:ext cx="6953250" cy="465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286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7030A0"/>
                </a:solidFill>
              </a:rPr>
              <a:t>Bacterias Gram Positivas</a:t>
            </a:r>
            <a:endParaRPr lang="es-ES_tradnl" b="1" dirty="0">
              <a:solidFill>
                <a:srgbClr val="7030A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295401" y="2432957"/>
            <a:ext cx="96011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/>
              <a:t>En microbiología, se denominan </a:t>
            </a:r>
            <a:r>
              <a:rPr lang="es-ES_tradnl" sz="2800" b="1" dirty="0">
                <a:solidFill>
                  <a:srgbClr val="7030A0"/>
                </a:solidFill>
              </a:rPr>
              <a:t>bacterias Gram positivas </a:t>
            </a:r>
            <a:r>
              <a:rPr lang="es-ES_tradnl" sz="2800" dirty="0"/>
              <a:t>a aquellas bacterias que </a:t>
            </a:r>
            <a:r>
              <a:rPr lang="es-ES_tradnl" sz="2800" b="1" dirty="0">
                <a:solidFill>
                  <a:srgbClr val="7030A0"/>
                </a:solidFill>
              </a:rPr>
              <a:t>se tiñen de azul oscuro</a:t>
            </a:r>
            <a:r>
              <a:rPr lang="es-ES_tradnl" sz="2800" b="1" dirty="0">
                <a:solidFill>
                  <a:srgbClr val="002060"/>
                </a:solidFill>
              </a:rPr>
              <a:t> </a:t>
            </a:r>
            <a:r>
              <a:rPr lang="es-ES_tradnl" sz="2800" dirty="0"/>
              <a:t>o violeta por la tinción de Gram: de aquí el nombre de </a:t>
            </a:r>
            <a:r>
              <a:rPr lang="es-ES_tradnl" sz="2800" b="1" dirty="0" smtClean="0">
                <a:solidFill>
                  <a:srgbClr val="7030A0"/>
                </a:solidFill>
              </a:rPr>
              <a:t>“Gram-positivas” </a:t>
            </a:r>
            <a:r>
              <a:rPr lang="es-ES_tradnl" sz="2800" dirty="0"/>
              <a:t>o también </a:t>
            </a:r>
            <a:r>
              <a:rPr lang="es-ES_tradnl" sz="2800" b="1" dirty="0" smtClean="0">
                <a:solidFill>
                  <a:srgbClr val="7030A0"/>
                </a:solidFill>
              </a:rPr>
              <a:t>“</a:t>
            </a:r>
            <a:r>
              <a:rPr lang="es-ES_tradnl" sz="2800" b="1" dirty="0" err="1" smtClean="0">
                <a:solidFill>
                  <a:srgbClr val="7030A0"/>
                </a:solidFill>
              </a:rPr>
              <a:t>grampositivas</a:t>
            </a:r>
            <a:r>
              <a:rPr lang="es-ES_tradnl" sz="2800" b="1" dirty="0" smtClean="0">
                <a:solidFill>
                  <a:srgbClr val="7030A0"/>
                </a:solidFill>
              </a:rPr>
              <a:t>”. </a:t>
            </a:r>
            <a:r>
              <a:rPr lang="es-ES_tradnl" sz="2800" dirty="0" smtClean="0"/>
              <a:t>Esta </a:t>
            </a:r>
            <a:r>
              <a:rPr lang="es-ES_tradnl" sz="2800" dirty="0"/>
              <a:t>característica Química está </a:t>
            </a:r>
            <a:r>
              <a:rPr lang="es-ES_tradnl" sz="2800" dirty="0" smtClean="0"/>
              <a:t>íntimamente </a:t>
            </a:r>
            <a:r>
              <a:rPr lang="es-ES_tradnl" sz="2800" dirty="0"/>
              <a:t>ligada a la estructura de la envoltura celular por lo que refleja un tipo natural de organización bacteriana. Son uno de los principales grupos de bacterias, y cuando se tratan como taxón se utiliza también el nombre de </a:t>
            </a:r>
            <a:r>
              <a:rPr lang="es-ES_tradnl" sz="2800" dirty="0" err="1"/>
              <a:t>Posibacteria</a:t>
            </a:r>
            <a:r>
              <a:rPr lang="es-ES_tradnl" sz="2800" dirty="0" smtClean="0"/>
              <a:t>. </a:t>
            </a:r>
            <a:r>
              <a:rPr lang="es-ES_tradnl" sz="2800" dirty="0"/>
              <a:t>Las restantes son las bacterias </a:t>
            </a:r>
            <a:r>
              <a:rPr lang="es-ES_tradnl" sz="2800" b="1" dirty="0">
                <a:solidFill>
                  <a:srgbClr val="FF0000"/>
                </a:solidFill>
              </a:rPr>
              <a:t>Gram negativas</a:t>
            </a:r>
            <a:r>
              <a:rPr lang="es-ES_tradnl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38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971" y="942023"/>
            <a:ext cx="7620000" cy="5143500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 rot="18758662">
            <a:off x="-349983" y="2777066"/>
            <a:ext cx="5143499" cy="130386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_tradnl" b="1" smtClean="0">
                <a:solidFill>
                  <a:srgbClr val="7030A0"/>
                </a:solidFill>
              </a:rPr>
              <a:t>Bacteria Gram Positivas</a:t>
            </a:r>
            <a:endParaRPr lang="es-ES_tradnl" b="1" dirty="0">
              <a:solidFill>
                <a:srgbClr val="7030A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426278" y="372501"/>
            <a:ext cx="78213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Bacterias Gram-positivas </a:t>
            </a:r>
            <a:r>
              <a:rPr lang="es-ES_tradnl" b="1" i="1" dirty="0" err="1"/>
              <a:t>Bacillus</a:t>
            </a:r>
            <a:r>
              <a:rPr lang="es-ES_tradnl" b="1" i="1" dirty="0"/>
              <a:t> </a:t>
            </a:r>
            <a:r>
              <a:rPr lang="es-ES_tradnl" b="1" i="1" dirty="0" err="1"/>
              <a:t>anthracis</a:t>
            </a:r>
            <a:r>
              <a:rPr lang="es-ES_tradnl" b="1" i="1" dirty="0"/>
              <a:t> </a:t>
            </a:r>
            <a:r>
              <a:rPr lang="es-ES_tradnl" dirty="0"/>
              <a:t>(bastones púrpuras) en una muestra de fluido cerebroespinal. Las otras células son leucocitos.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426278" y="6008443"/>
            <a:ext cx="81243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400" dirty="0" smtClean="0"/>
              <a:t>Fuente: https</a:t>
            </a:r>
            <a:r>
              <a:rPr lang="es-ES_tradnl" sz="1400" dirty="0"/>
              <a:t>://</a:t>
            </a:r>
            <a:r>
              <a:rPr lang="es-ES_tradnl" sz="1400" dirty="0" err="1"/>
              <a:t>es.wikipedia.org</a:t>
            </a:r>
            <a:r>
              <a:rPr lang="es-ES_tradnl" sz="1400" dirty="0"/>
              <a:t>/wiki/</a:t>
            </a:r>
            <a:r>
              <a:rPr lang="es-ES_tradnl" sz="1400" dirty="0" err="1"/>
              <a:t>Bacteria_Gram_positiva</a:t>
            </a:r>
            <a:r>
              <a:rPr lang="es-ES_tradnl" sz="1400" dirty="0"/>
              <a:t>#/media/</a:t>
            </a:r>
            <a:r>
              <a:rPr lang="es-ES_tradnl" sz="1400" dirty="0" err="1"/>
              <a:t>File:Gram_Stain_Anthrax.jpg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23788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FF0000"/>
                </a:solidFill>
              </a:rPr>
              <a:t>Bacterias Gram Negativas</a:t>
            </a:r>
            <a:endParaRPr lang="es-ES_tradnl" b="1" dirty="0">
              <a:solidFill>
                <a:srgbClr val="FF0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295402" y="2430840"/>
            <a:ext cx="96011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/>
              <a:t>En microbiología, se denominan bacterias </a:t>
            </a:r>
            <a:r>
              <a:rPr lang="es-ES_tradnl" sz="2800" b="1" dirty="0">
                <a:solidFill>
                  <a:srgbClr val="FF0000"/>
                </a:solidFill>
              </a:rPr>
              <a:t>Gram negativas </a:t>
            </a:r>
            <a:r>
              <a:rPr lang="es-ES_tradnl" sz="2800" dirty="0"/>
              <a:t>aquellas que no se tiñen de </a:t>
            </a:r>
            <a:r>
              <a:rPr lang="es-ES_tradnl" sz="2800" dirty="0" smtClean="0"/>
              <a:t>un </a:t>
            </a:r>
            <a:r>
              <a:rPr lang="es-ES_tradnl" sz="2800" dirty="0"/>
              <a:t>color rosado tenue: de ahí el nombre de </a:t>
            </a:r>
            <a:r>
              <a:rPr lang="es-ES_tradnl" sz="2800" b="1" dirty="0" smtClean="0">
                <a:solidFill>
                  <a:srgbClr val="FF0000"/>
                </a:solidFill>
              </a:rPr>
              <a:t>“Gram negativas” </a:t>
            </a:r>
            <a:r>
              <a:rPr lang="es-ES_tradnl" sz="2800" dirty="0"/>
              <a:t>o también </a:t>
            </a:r>
            <a:r>
              <a:rPr lang="es-ES_tradnl" sz="2800" b="1" dirty="0" smtClean="0">
                <a:solidFill>
                  <a:srgbClr val="FF0000"/>
                </a:solidFill>
              </a:rPr>
              <a:t>“</a:t>
            </a:r>
            <a:r>
              <a:rPr lang="es-ES_tradnl" sz="2800" b="1" dirty="0" err="1" smtClean="0">
                <a:solidFill>
                  <a:srgbClr val="FF0000"/>
                </a:solidFill>
              </a:rPr>
              <a:t>gramnegativas</a:t>
            </a:r>
            <a:r>
              <a:rPr lang="es-ES_tradnl" sz="2800" b="1" dirty="0" smtClean="0">
                <a:solidFill>
                  <a:srgbClr val="FF0000"/>
                </a:solidFill>
              </a:rPr>
              <a:t>”</a:t>
            </a:r>
            <a:r>
              <a:rPr lang="es-ES_tradnl" sz="2800" dirty="0" smtClean="0"/>
              <a:t>. </a:t>
            </a:r>
            <a:r>
              <a:rPr lang="es-ES_tradnl" sz="2800" dirty="0"/>
              <a:t>Esta característica está íntimamente ligada a la estructura </a:t>
            </a:r>
            <a:r>
              <a:rPr lang="es-ES_tradnl" sz="2800" dirty="0" err="1"/>
              <a:t>didérmica</a:t>
            </a:r>
            <a:r>
              <a:rPr lang="es-ES_tradnl" sz="2800" dirty="0"/>
              <a:t> dada por la envoltura celular, pues presenta doble membrana celular (una externa y la otra citoplasmática), lo que refleja un tipo natural de organización bacteriana. Son uno de los principales supergrupos de bacterias, y cuando se tratan como taxón se utiliza también el nombre de </a:t>
            </a:r>
            <a:r>
              <a:rPr lang="es-ES_tradnl" sz="2800" dirty="0" err="1" smtClean="0"/>
              <a:t>Negibacteria</a:t>
            </a:r>
            <a:r>
              <a:rPr lang="es-ES_tradnl" sz="2800" dirty="0" smtClean="0"/>
              <a:t> </a:t>
            </a:r>
            <a:r>
              <a:rPr lang="es-ES_tradnl" sz="2800" dirty="0"/>
              <a:t>o </a:t>
            </a:r>
            <a:r>
              <a:rPr lang="es-ES_tradnl" sz="2800" dirty="0" err="1"/>
              <a:t>Didermata</a:t>
            </a:r>
            <a:r>
              <a:rPr lang="es-ES_tradnl" sz="2800" dirty="0" smtClean="0"/>
              <a:t>.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46531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 rot="18758662">
            <a:off x="-349983" y="2777066"/>
            <a:ext cx="5143499" cy="130386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_tradnl" b="1" dirty="0" smtClean="0">
                <a:solidFill>
                  <a:schemeClr val="accent4"/>
                </a:solidFill>
              </a:rPr>
              <a:t>Bacteria Gram Negativas</a:t>
            </a:r>
            <a:endParaRPr lang="es-ES_tradnl" b="1" dirty="0">
              <a:solidFill>
                <a:schemeClr val="accent4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3591" y="845003"/>
            <a:ext cx="7917114" cy="516799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399401" y="485719"/>
            <a:ext cx="8145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i="1" dirty="0" err="1"/>
              <a:t>Neisseria</a:t>
            </a:r>
            <a:r>
              <a:rPr lang="es-ES_tradnl" b="1" i="1" dirty="0"/>
              <a:t> </a:t>
            </a:r>
            <a:r>
              <a:rPr lang="es-ES_tradnl" b="1" i="1" dirty="0" err="1"/>
              <a:t>gonorrhoeae</a:t>
            </a:r>
            <a:r>
              <a:rPr lang="es-ES_tradnl" dirty="0"/>
              <a:t>, agente causal de la gonorrea</a:t>
            </a:r>
            <a:r>
              <a:rPr lang="es-ES_tradnl" dirty="0" smtClean="0"/>
              <a:t>. Las otras </a:t>
            </a:r>
            <a:r>
              <a:rPr lang="es-ES" dirty="0" smtClean="0"/>
              <a:t>células son leucocitos.</a:t>
            </a:r>
            <a:endParaRPr lang="es-ES_tradnl" dirty="0"/>
          </a:p>
        </p:txBody>
      </p:sp>
      <p:sp>
        <p:nvSpPr>
          <p:cNvPr id="2" name="Rectángulo 1"/>
          <p:cNvSpPr/>
          <p:nvPr/>
        </p:nvSpPr>
        <p:spPr>
          <a:xfrm>
            <a:off x="3456495" y="5931901"/>
            <a:ext cx="8031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400" smtClean="0"/>
              <a:t>Fuente: </a:t>
            </a:r>
            <a:r>
              <a:rPr lang="es-ES_tradnl" sz="1400" dirty="0"/>
              <a:t>Content </a:t>
            </a:r>
            <a:r>
              <a:rPr lang="es-ES_tradnl" sz="1400" dirty="0" err="1"/>
              <a:t>Providers</a:t>
            </a:r>
            <a:r>
              <a:rPr lang="es-ES_tradnl" sz="1400" dirty="0"/>
              <a:t>(s): CDC/ Dr. Norman </a:t>
            </a:r>
            <a:r>
              <a:rPr lang="es-ES_tradnl" sz="1400" dirty="0" err="1"/>
              <a:t>Jacobs</a:t>
            </a:r>
            <a:r>
              <a:rPr lang="es-ES_tradnl" sz="1400" dirty="0"/>
              <a:t> - </a:t>
            </a:r>
            <a:r>
              <a:rPr lang="es-ES_tradnl" sz="1400" dirty="0" err="1"/>
              <a:t>This</a:t>
            </a:r>
            <a:r>
              <a:rPr lang="es-ES_tradnl" sz="1400" dirty="0"/>
              <a:t> media comes </a:t>
            </a:r>
            <a:r>
              <a:rPr lang="es-ES_tradnl" sz="1400" dirty="0" err="1"/>
              <a:t>from</a:t>
            </a:r>
            <a:r>
              <a:rPr lang="es-ES_tradnl" sz="1400" dirty="0"/>
              <a:t> </a:t>
            </a:r>
            <a:r>
              <a:rPr lang="es-ES_tradnl" sz="1400" dirty="0" err="1"/>
              <a:t>the</a:t>
            </a:r>
            <a:r>
              <a:rPr lang="es-ES_tradnl" sz="1400" dirty="0"/>
              <a:t> Centers </a:t>
            </a:r>
            <a:r>
              <a:rPr lang="es-ES_tradnl" sz="1400" dirty="0" err="1"/>
              <a:t>for</a:t>
            </a:r>
            <a:r>
              <a:rPr lang="es-ES_tradnl" sz="1400" dirty="0"/>
              <a:t> </a:t>
            </a:r>
            <a:r>
              <a:rPr lang="es-ES_tradnl" sz="1400" dirty="0" err="1"/>
              <a:t>Disease</a:t>
            </a:r>
            <a:r>
              <a:rPr lang="es-ES_tradnl" sz="1400" dirty="0"/>
              <a:t> Control and </a:t>
            </a:r>
            <a:r>
              <a:rPr lang="es-ES_tradnl" sz="1400" dirty="0" err="1"/>
              <a:t>Prevention's</a:t>
            </a:r>
            <a:r>
              <a:rPr lang="es-ES_tradnl" sz="1400" dirty="0"/>
              <a:t> </a:t>
            </a:r>
            <a:r>
              <a:rPr lang="es-ES_tradnl" sz="1400" dirty="0" err="1"/>
              <a:t>Public</a:t>
            </a:r>
            <a:r>
              <a:rPr lang="es-ES_tradnl" sz="1400" dirty="0"/>
              <a:t> </a:t>
            </a:r>
            <a:r>
              <a:rPr lang="es-ES_tradnl" sz="1400" dirty="0" err="1"/>
              <a:t>Health</a:t>
            </a:r>
            <a:r>
              <a:rPr lang="es-ES_tradnl" sz="1400" dirty="0"/>
              <a:t> </a:t>
            </a:r>
            <a:r>
              <a:rPr lang="es-ES_tradnl" sz="1400" dirty="0" err="1"/>
              <a:t>Image</a:t>
            </a:r>
            <a:r>
              <a:rPr lang="es-ES_tradnl" sz="1400" dirty="0"/>
              <a:t> Library (PHIL)</a:t>
            </a:r>
          </a:p>
        </p:txBody>
      </p:sp>
    </p:spTree>
    <p:extLst>
      <p:ext uri="{BB962C8B-B14F-4D97-AF65-F5344CB8AC3E}">
        <p14:creationId xmlns:p14="http://schemas.microsoft.com/office/powerpoint/2010/main" val="146524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286" y="690425"/>
            <a:ext cx="4374950" cy="54817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78328" y="559796"/>
            <a:ext cx="606334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dirty="0"/>
              <a:t>Comparación de las envolturas celulares </a:t>
            </a:r>
            <a:r>
              <a:rPr lang="es-ES_tradnl" sz="2800" dirty="0" smtClean="0"/>
              <a:t>bacterianas.</a:t>
            </a:r>
          </a:p>
          <a:p>
            <a:r>
              <a:rPr lang="es-ES_tradnl" sz="2800" b="1" dirty="0" smtClean="0">
                <a:solidFill>
                  <a:srgbClr val="7030A0"/>
                </a:solidFill>
              </a:rPr>
              <a:t>Arriba</a:t>
            </a:r>
            <a:r>
              <a:rPr lang="es-ES_tradnl" sz="2800" b="1" dirty="0">
                <a:solidFill>
                  <a:srgbClr val="7030A0"/>
                </a:solidFill>
              </a:rPr>
              <a:t>: Bacteria Gram-positiva</a:t>
            </a:r>
            <a:r>
              <a:rPr lang="es-ES_tradnl" sz="2800" dirty="0"/>
              <a:t>. </a:t>
            </a:r>
            <a:endParaRPr lang="es-ES_tradnl" sz="2800" dirty="0" smtClean="0"/>
          </a:p>
          <a:p>
            <a:r>
              <a:rPr lang="es-ES_tradnl" sz="2800" dirty="0" smtClean="0"/>
              <a:t>1- membrana </a:t>
            </a:r>
            <a:r>
              <a:rPr lang="es-ES_tradnl" sz="2800" dirty="0"/>
              <a:t>citoplasmática, </a:t>
            </a:r>
            <a:endParaRPr lang="es-ES_tradnl" sz="2800" dirty="0" smtClean="0"/>
          </a:p>
          <a:p>
            <a:r>
              <a:rPr lang="es-ES_tradnl" sz="2800" dirty="0" smtClean="0"/>
              <a:t>2-peptidoglicano</a:t>
            </a:r>
            <a:r>
              <a:rPr lang="es-ES_tradnl" sz="2800" dirty="0"/>
              <a:t>, </a:t>
            </a:r>
            <a:endParaRPr lang="es-ES_tradnl" sz="2800" dirty="0" smtClean="0"/>
          </a:p>
          <a:p>
            <a:r>
              <a:rPr lang="es-ES_tradnl" sz="2800" dirty="0" smtClean="0"/>
              <a:t>3-fosfolípidos</a:t>
            </a:r>
            <a:r>
              <a:rPr lang="es-ES_tradnl" sz="2800" dirty="0"/>
              <a:t>, 4-proteínas, 5-ácido </a:t>
            </a:r>
            <a:r>
              <a:rPr lang="es-ES_tradnl" sz="2800" dirty="0" err="1"/>
              <a:t>lipoteicoico</a:t>
            </a:r>
            <a:r>
              <a:rPr lang="es-ES_tradnl" sz="2800" dirty="0"/>
              <a:t>. </a:t>
            </a:r>
            <a:endParaRPr lang="es-ES_tradnl" sz="2800" dirty="0" smtClean="0"/>
          </a:p>
          <a:p>
            <a:r>
              <a:rPr lang="es-ES_tradnl" sz="2800" b="1" dirty="0" smtClean="0">
                <a:solidFill>
                  <a:srgbClr val="FF0000"/>
                </a:solidFill>
              </a:rPr>
              <a:t>Abajo</a:t>
            </a:r>
            <a:r>
              <a:rPr lang="es-ES_tradnl" sz="2800" b="1" dirty="0">
                <a:solidFill>
                  <a:srgbClr val="FF0000"/>
                </a:solidFill>
              </a:rPr>
              <a:t>: Bacteria Gram-negativa</a:t>
            </a:r>
            <a:r>
              <a:rPr lang="es-ES_tradnl" sz="2800" dirty="0"/>
              <a:t>. </a:t>
            </a:r>
            <a:endParaRPr lang="es-ES_tradnl" sz="2800" dirty="0" smtClean="0"/>
          </a:p>
          <a:p>
            <a:r>
              <a:rPr lang="es-ES_tradnl" sz="2800" dirty="0" smtClean="0"/>
              <a:t>1-membrana </a:t>
            </a:r>
            <a:r>
              <a:rPr lang="es-ES_tradnl" sz="2800" dirty="0"/>
              <a:t>citoplasmática (membrana interna), 2-espacio </a:t>
            </a:r>
            <a:r>
              <a:rPr lang="es-ES_tradnl" sz="2800" dirty="0" err="1"/>
              <a:t>periplasmático</a:t>
            </a:r>
            <a:r>
              <a:rPr lang="es-ES_tradnl" sz="2800" dirty="0"/>
              <a:t>, </a:t>
            </a:r>
            <a:endParaRPr lang="es-ES_tradnl" sz="2800" dirty="0" smtClean="0"/>
          </a:p>
          <a:p>
            <a:r>
              <a:rPr lang="es-ES_tradnl" sz="2800" dirty="0" smtClean="0"/>
              <a:t>3-membrana </a:t>
            </a:r>
            <a:r>
              <a:rPr lang="es-ES_tradnl" sz="2800" dirty="0"/>
              <a:t>externa, 4-fosfolípidos, </a:t>
            </a:r>
            <a:endParaRPr lang="es-ES_tradnl" sz="2800" dirty="0" smtClean="0"/>
          </a:p>
          <a:p>
            <a:r>
              <a:rPr lang="es-ES_tradnl" sz="2800" dirty="0" smtClean="0"/>
              <a:t>5-peptidoglicano</a:t>
            </a:r>
            <a:r>
              <a:rPr lang="es-ES_tradnl" sz="2800" dirty="0"/>
              <a:t>, 6-lipoproteína, </a:t>
            </a:r>
            <a:endParaRPr lang="es-ES_tradnl" sz="2800" dirty="0" smtClean="0"/>
          </a:p>
          <a:p>
            <a:r>
              <a:rPr lang="es-ES_tradnl" sz="2800" dirty="0" smtClean="0"/>
              <a:t>7-proteínas</a:t>
            </a:r>
            <a:r>
              <a:rPr lang="es-ES_tradnl" sz="2800" dirty="0"/>
              <a:t>, 8-lipopolisacáridos, 9-porinas.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301752" y="6253662"/>
            <a:ext cx="4249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200" dirty="0" smtClean="0"/>
              <a:t>Fuente de </a:t>
            </a:r>
            <a:r>
              <a:rPr lang="es-ES_tradnl" sz="1200" smtClean="0"/>
              <a:t>la imagen: https</a:t>
            </a:r>
            <a:r>
              <a:rPr lang="es-ES_tradnl" sz="1200" dirty="0"/>
              <a:t>://</a:t>
            </a:r>
            <a:r>
              <a:rPr lang="es-ES_tradnl" sz="1200" dirty="0" err="1"/>
              <a:t>es.wikipedia.org</a:t>
            </a:r>
            <a:r>
              <a:rPr lang="es-ES_tradnl" sz="1200" dirty="0"/>
              <a:t>/wiki/</a:t>
            </a:r>
            <a:r>
              <a:rPr lang="es-ES_tradnl" sz="1200" dirty="0" err="1"/>
              <a:t>Bacteria_Gram_positiva</a:t>
            </a:r>
            <a:r>
              <a:rPr lang="es-ES_tradnl" sz="1200" dirty="0"/>
              <a:t>#/media/File:Bacteria_cell_wall2.svg</a:t>
            </a:r>
          </a:p>
        </p:txBody>
      </p:sp>
    </p:spTree>
    <p:extLst>
      <p:ext uri="{BB962C8B-B14F-4D97-AF65-F5344CB8AC3E}">
        <p14:creationId xmlns:p14="http://schemas.microsoft.com/office/powerpoint/2010/main" val="136848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3040205"/>
              </p:ext>
            </p:extLst>
          </p:nvPr>
        </p:nvGraphicFramePr>
        <p:xfrm>
          <a:off x="1156448" y="1196027"/>
          <a:ext cx="9897034" cy="4672013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948517"/>
                <a:gridCol w="4948517"/>
              </a:tblGrid>
              <a:tr h="769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32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Bacteria Gram +</a:t>
                      </a:r>
                      <a:endParaRPr kumimoji="0" lang="en-US" altLang="es-MX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MX" sz="32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Bacteria Gram -</a:t>
                      </a:r>
                      <a:endParaRPr kumimoji="0" lang="en-US" altLang="es-MX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</a:tr>
              <a:tr h="7207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Pared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celular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simple.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Pared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celular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compleja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</a:tr>
              <a:tr h="863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Capa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de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peptidoglicano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gruesa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Capa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de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peptidoglicano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fina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</a:tr>
              <a:tr h="1323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capa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externa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de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lipopolisacáridos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Capa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externa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de 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lipopolisacáridos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</a:tr>
              <a:tr h="993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Azul/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violeta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.</a:t>
                      </a:r>
                      <a:endParaRPr kumimoji="0" lang="en-US" altLang="es-MX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Rojo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/</a:t>
                      </a:r>
                      <a:r>
                        <a:rPr kumimoji="0" lang="en-US" altLang="es-MX" sz="24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rosado</a:t>
                      </a:r>
                      <a:r>
                        <a:rPr kumimoji="0" lang="en-US" altLang="es-MX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.</a:t>
                      </a: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59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altLang="es-MX" sz="4400" b="1" dirty="0" smtClean="0">
                <a:ln>
                  <a:noFill/>
                </a:ln>
                <a:solidFill>
                  <a:schemeClr val="tx1"/>
                </a:solidFill>
              </a:rPr>
              <a:t>Por su Forma de Respiracion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296171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" t="17843" r="5755" b="13922"/>
          <a:stretch/>
        </p:blipFill>
        <p:spPr>
          <a:xfrm>
            <a:off x="1129553" y="1223682"/>
            <a:ext cx="9964271" cy="4679577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1129553" y="571748"/>
            <a:ext cx="9601196" cy="130386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 programático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391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10123623"/>
              </p:ext>
            </p:extLst>
          </p:nvPr>
        </p:nvGraphicFramePr>
        <p:xfrm>
          <a:off x="875763" y="1004552"/>
          <a:ext cx="10470524" cy="4997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295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b="1" dirty="0" smtClean="0"/>
              <a:t>Locomoción</a:t>
            </a:r>
            <a:endParaRPr lang="es-ES_tradnl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_tradnl" sz="2400" dirty="0" smtClean="0"/>
              <a:t>Las bacterias se clasifican por la disposición</a:t>
            </a:r>
            <a:r>
              <a:rPr lang="es-ES" sz="2400" dirty="0" smtClean="0"/>
              <a:t> de los flagelos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150369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2658" y="1235452"/>
            <a:ext cx="9601196" cy="806350"/>
          </a:xfrm>
        </p:spPr>
        <p:txBody>
          <a:bodyPr>
            <a:normAutofit fontScale="90000"/>
          </a:bodyPr>
          <a:lstStyle/>
          <a:p>
            <a:r>
              <a:rPr lang="es-ES_tradnl" b="1" dirty="0" err="1" smtClean="0"/>
              <a:t>Clasificaci</a:t>
            </a:r>
            <a:r>
              <a:rPr lang="es-ES" b="1" dirty="0" err="1" smtClean="0"/>
              <a:t>ón</a:t>
            </a:r>
            <a:r>
              <a:rPr lang="es-ES" b="1" dirty="0" smtClean="0"/>
              <a:t> bacteriana por </a:t>
            </a:r>
            <a:r>
              <a:rPr lang="es-ES_tradnl" b="1" dirty="0" smtClean="0"/>
              <a:t>disposición </a:t>
            </a:r>
            <a:r>
              <a:rPr lang="es-ES_tradnl" b="1" dirty="0"/>
              <a:t>de los </a:t>
            </a:r>
            <a:r>
              <a:rPr lang="es-ES_tradnl" b="1" dirty="0" smtClean="0"/>
              <a:t>flagelos </a:t>
            </a:r>
            <a:r>
              <a:rPr lang="es-ES_tradnl" b="1" dirty="0"/>
              <a:t/>
            </a:r>
            <a:br>
              <a:rPr lang="es-ES_tradnl" b="1" dirty="0"/>
            </a:br>
            <a:endParaRPr lang="es-ES_tradnl" dirty="0"/>
          </a:p>
        </p:txBody>
      </p:sp>
      <p:grpSp>
        <p:nvGrpSpPr>
          <p:cNvPr id="18" name="Agrupar 17"/>
          <p:cNvGrpSpPr/>
          <p:nvPr/>
        </p:nvGrpSpPr>
        <p:grpSpPr>
          <a:xfrm>
            <a:off x="1260958" y="4152183"/>
            <a:ext cx="4815115" cy="1284456"/>
            <a:chOff x="1295402" y="4232680"/>
            <a:chExt cx="4815115" cy="1284456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t="50446" b="34664"/>
            <a:stretch/>
          </p:blipFill>
          <p:spPr>
            <a:xfrm>
              <a:off x="1295402" y="4232680"/>
              <a:ext cx="4815115" cy="816428"/>
            </a:xfrm>
            <a:prstGeom prst="rect">
              <a:avLst/>
            </a:prstGeom>
          </p:spPr>
        </p:pic>
        <p:sp>
          <p:nvSpPr>
            <p:cNvPr id="11" name="Rectángulo 10"/>
            <p:cNvSpPr/>
            <p:nvPr/>
          </p:nvSpPr>
          <p:spPr>
            <a:xfrm>
              <a:off x="2189844" y="4870805"/>
              <a:ext cx="20211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3600" b="1" smtClean="0"/>
                <a:t>Anfitrico</a:t>
              </a:r>
              <a:endParaRPr lang="es-ES_tradnl" sz="3600" b="1" dirty="0" smtClean="0"/>
            </a:p>
          </p:txBody>
        </p:sp>
      </p:grpSp>
      <p:grpSp>
        <p:nvGrpSpPr>
          <p:cNvPr id="19" name="Agrupar 18"/>
          <p:cNvGrpSpPr/>
          <p:nvPr/>
        </p:nvGrpSpPr>
        <p:grpSpPr>
          <a:xfrm>
            <a:off x="6718299" y="3720533"/>
            <a:ext cx="4815115" cy="1922178"/>
            <a:chOff x="6678386" y="3911776"/>
            <a:chExt cx="4815115" cy="1922178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t="68225"/>
            <a:stretch/>
          </p:blipFill>
          <p:spPr>
            <a:xfrm>
              <a:off x="6678386" y="3911776"/>
              <a:ext cx="4815115" cy="1742269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7962837" y="5187623"/>
              <a:ext cx="19158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3600" b="1" smtClean="0"/>
                <a:t>Peritrico</a:t>
              </a:r>
              <a:endParaRPr lang="es-ES_tradnl" sz="3600" b="1" dirty="0"/>
            </a:p>
          </p:txBody>
        </p:sp>
      </p:grpSp>
      <p:grpSp>
        <p:nvGrpSpPr>
          <p:cNvPr id="16" name="Agrupar 15"/>
          <p:cNvGrpSpPr/>
          <p:nvPr/>
        </p:nvGrpSpPr>
        <p:grpSpPr>
          <a:xfrm>
            <a:off x="1280885" y="2579254"/>
            <a:ext cx="4815115" cy="1002281"/>
            <a:chOff x="1280885" y="2732895"/>
            <a:chExt cx="4815115" cy="1002281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b="86351"/>
            <a:stretch/>
          </p:blipFill>
          <p:spPr>
            <a:xfrm>
              <a:off x="1280885" y="2732895"/>
              <a:ext cx="4815115" cy="748395"/>
            </a:xfrm>
            <a:prstGeom prst="rect">
              <a:avLst/>
            </a:prstGeom>
          </p:spPr>
        </p:pic>
        <p:sp>
          <p:nvSpPr>
            <p:cNvPr id="13" name="Rectángulo 12"/>
            <p:cNvSpPr/>
            <p:nvPr/>
          </p:nvSpPr>
          <p:spPr>
            <a:xfrm>
              <a:off x="2189844" y="3088845"/>
              <a:ext cx="23440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3600" b="1" dirty="0" err="1" smtClean="0"/>
                <a:t>Monotrico</a:t>
              </a:r>
              <a:endParaRPr lang="es-ES_tradnl" sz="3600" b="1" dirty="0" smtClean="0"/>
            </a:p>
          </p:txBody>
        </p:sp>
      </p:grpSp>
      <p:grpSp>
        <p:nvGrpSpPr>
          <p:cNvPr id="17" name="Agrupar 16"/>
          <p:cNvGrpSpPr/>
          <p:nvPr/>
        </p:nvGrpSpPr>
        <p:grpSpPr>
          <a:xfrm>
            <a:off x="6718300" y="2255110"/>
            <a:ext cx="4815115" cy="1326425"/>
            <a:chOff x="6678386" y="2400301"/>
            <a:chExt cx="4815115" cy="1326425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t="20846" b="58011"/>
            <a:stretch/>
          </p:blipFill>
          <p:spPr>
            <a:xfrm>
              <a:off x="6678386" y="2400301"/>
              <a:ext cx="4815115" cy="1159329"/>
            </a:xfrm>
            <a:prstGeom prst="rect">
              <a:avLst/>
            </a:prstGeom>
          </p:spPr>
        </p:pic>
        <p:sp>
          <p:nvSpPr>
            <p:cNvPr id="14" name="Rectángulo 13"/>
            <p:cNvSpPr/>
            <p:nvPr/>
          </p:nvSpPr>
          <p:spPr>
            <a:xfrm>
              <a:off x="7924673" y="3080395"/>
              <a:ext cx="199221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sz="3600" b="1" dirty="0" err="1"/>
                <a:t>Lofotrico</a:t>
              </a:r>
              <a:endParaRPr lang="es-ES_tradnl" sz="3600" dirty="0"/>
            </a:p>
          </p:txBody>
        </p:sp>
      </p:grpSp>
      <p:grpSp>
        <p:nvGrpSpPr>
          <p:cNvPr id="20" name="Agrupar 19"/>
          <p:cNvGrpSpPr/>
          <p:nvPr/>
        </p:nvGrpSpPr>
        <p:grpSpPr>
          <a:xfrm>
            <a:off x="5215098" y="4938627"/>
            <a:ext cx="1689228" cy="1383815"/>
            <a:chOff x="5209464" y="4942788"/>
            <a:chExt cx="1689228" cy="1383815"/>
          </a:xfrm>
        </p:grpSpPr>
        <p:grpSp>
          <p:nvGrpSpPr>
            <p:cNvPr id="10" name="Agrupar 9"/>
            <p:cNvGrpSpPr/>
            <p:nvPr/>
          </p:nvGrpSpPr>
          <p:grpSpPr>
            <a:xfrm>
              <a:off x="5209464" y="4942788"/>
              <a:ext cx="1603826" cy="923330"/>
              <a:chOff x="3523345" y="5144993"/>
              <a:chExt cx="1603826" cy="923330"/>
            </a:xfrm>
          </p:grpSpPr>
          <p:pic>
            <p:nvPicPr>
              <p:cNvPr id="8" name="Imagen 7"/>
              <p:cNvPicPr>
                <a:picLocks noChangeAspect="1"/>
              </p:cNvPicPr>
              <p:nvPr/>
            </p:nvPicPr>
            <p:blipFill rotWithShape="1">
              <a:blip r:embed="rId2"/>
              <a:srcRect l="26112" r="49133" b="89012"/>
              <a:stretch/>
            </p:blipFill>
            <p:spPr>
              <a:xfrm>
                <a:off x="3843304" y="5352772"/>
                <a:ext cx="1283867" cy="602546"/>
              </a:xfrm>
              <a:prstGeom prst="rect">
                <a:avLst/>
              </a:prstGeom>
            </p:spPr>
          </p:pic>
          <p:sp>
            <p:nvSpPr>
              <p:cNvPr id="9" name="CuadroTexto 8"/>
              <p:cNvSpPr txBox="1"/>
              <p:nvPr/>
            </p:nvSpPr>
            <p:spPr>
              <a:xfrm>
                <a:off x="3523345" y="5144993"/>
                <a:ext cx="63991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5400" dirty="0" smtClean="0">
                    <a:solidFill>
                      <a:srgbClr val="FF0000"/>
                    </a:solidFill>
                  </a:rPr>
                  <a:t>E</a:t>
                </a:r>
                <a:endParaRPr lang="es-ES_tradnl" sz="54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5" name="Rectángulo 14"/>
            <p:cNvSpPr/>
            <p:nvPr/>
          </p:nvSpPr>
          <p:spPr>
            <a:xfrm>
              <a:off x="5296552" y="5680272"/>
              <a:ext cx="160214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3600" b="1" smtClean="0"/>
                <a:t>Átricas</a:t>
              </a:r>
              <a:endParaRPr lang="es-ES_tradnl" sz="3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8181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dirty="0" err="1" smtClean="0"/>
              <a:t>Bibliograf</a:t>
            </a:r>
            <a:r>
              <a:rPr lang="es-ES" dirty="0" err="1" smtClean="0"/>
              <a:t>ía</a:t>
            </a:r>
            <a:r>
              <a:rPr lang="es-ES" dirty="0" smtClean="0"/>
              <a:t>:</a:t>
            </a:r>
            <a:endParaRPr lang="es-ES_tradnl" dirty="0"/>
          </a:p>
        </p:txBody>
      </p:sp>
      <p:sp>
        <p:nvSpPr>
          <p:cNvPr id="3" name="Rectangle 2"/>
          <p:cNvSpPr txBox="1">
            <a:spLocks/>
          </p:cNvSpPr>
          <p:nvPr/>
        </p:nvSpPr>
        <p:spPr>
          <a:xfrm>
            <a:off x="1295402" y="2407024"/>
            <a:ext cx="9601196" cy="3455894"/>
          </a:xfrm>
          <a:prstGeom prst="rect">
            <a:avLst/>
          </a:prstGeom>
        </p:spPr>
        <p:txBody>
          <a:bodyPr>
            <a:noAutofit/>
          </a:bodyPr>
          <a:lstStyle>
            <a:lvl1pPr marL="411480" indent="-342900" algn="l" rtl="0" eaLnBrk="1" latinLnBrk="0" hangingPunct="1">
              <a:spcBef>
                <a:spcPts val="700"/>
              </a:spcBef>
              <a:buSzPct val="95000"/>
              <a:buFont typeface="Wingdings"/>
              <a:buChar char=""/>
              <a:defRPr kumimoji="0" lang="es-ES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lang="es-ES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lang="es-ES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lang="es-ES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68580" indent="0">
              <a:buNone/>
            </a:pPr>
            <a:endParaRPr lang="es-MX" sz="2000" dirty="0"/>
          </a:p>
        </p:txBody>
      </p:sp>
      <p:sp>
        <p:nvSpPr>
          <p:cNvPr id="4" name="Rectángulo 3"/>
          <p:cNvSpPr/>
          <p:nvPr/>
        </p:nvSpPr>
        <p:spPr>
          <a:xfrm>
            <a:off x="1351430" y="2829998"/>
            <a:ext cx="9489139" cy="260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lang="es-MX" sz="2400" dirty="0"/>
              <a:t>Curtis, H. y Barnes, N. S. (2006). Invitación a la Biología. Editorial Medica Panamericana. México.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lang="es-MX" sz="2400" dirty="0" smtClean="0"/>
              <a:t>Pérez</a:t>
            </a:r>
            <a:r>
              <a:rPr lang="es-MX" sz="2400" dirty="0"/>
              <a:t>, G. </a:t>
            </a:r>
            <a:r>
              <a:rPr lang="es-MX" sz="2400" dirty="0" smtClean="0"/>
              <a:t>y Molina, C. ( 2007). </a:t>
            </a:r>
            <a:r>
              <a:rPr lang="es-MX" sz="2400" dirty="0"/>
              <a:t>Biología Preuniversitario. Ed</a:t>
            </a:r>
            <a:r>
              <a:rPr lang="es-MX" sz="2400" dirty="0" smtClean="0"/>
              <a:t>. Santillana</a:t>
            </a:r>
            <a:r>
              <a:rPr lang="es-MX" sz="2400" dirty="0"/>
              <a:t>. México.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</a:pPr>
            <a:r>
              <a:rPr lang="es-MX" sz="2400" dirty="0"/>
              <a:t>Pilar, B. y Villareal, M. (2010). Biología la Vida y sus procesos. Grupo editorial Patria</a:t>
            </a:r>
            <a:r>
              <a:rPr lang="es-MX" sz="2400" dirty="0" smtClean="0"/>
              <a:t>. México.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765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Bacterias</a:t>
            </a:r>
            <a:endParaRPr lang="es-MX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2379435"/>
            <a:ext cx="6085113" cy="3318936"/>
          </a:xfrm>
        </p:spPr>
        <p:txBody>
          <a:bodyPr>
            <a:noAutofit/>
          </a:bodyPr>
          <a:lstStyle/>
          <a:p>
            <a:r>
              <a:rPr lang="es-MX" dirty="0"/>
              <a:t>Son Microorganismos </a:t>
            </a:r>
            <a:r>
              <a:rPr lang="es-MX" dirty="0" smtClean="0"/>
              <a:t>procariotas. </a:t>
            </a:r>
          </a:p>
          <a:p>
            <a:r>
              <a:rPr lang="es-MX" dirty="0" smtClean="0"/>
              <a:t>Unicelulares.</a:t>
            </a:r>
          </a:p>
          <a:p>
            <a:r>
              <a:rPr lang="es-MX" dirty="0"/>
              <a:t>El tamaño de las bacterias oscila entre las 0.5 y </a:t>
            </a:r>
            <a:r>
              <a:rPr lang="es-MX" dirty="0" smtClean="0"/>
              <a:t>5 </a:t>
            </a:r>
            <a:r>
              <a:rPr lang="es-MX" dirty="0"/>
              <a:t>μm, pudiendo llegar en algunos tipos a 10 </a:t>
            </a:r>
            <a:r>
              <a:rPr lang="es-MX" dirty="0" smtClean="0"/>
              <a:t>μm</a:t>
            </a:r>
            <a:r>
              <a:rPr lang="es-MX" dirty="0"/>
              <a:t>. </a:t>
            </a:r>
            <a:endParaRPr lang="es-MX" dirty="0" smtClean="0"/>
          </a:p>
          <a:p>
            <a:r>
              <a:rPr lang="es-MX" dirty="0" smtClean="0"/>
              <a:t>Las </a:t>
            </a:r>
            <a:r>
              <a:rPr lang="es-MX" dirty="0"/>
              <a:t>bacterias de interés médico tienen un tamaño entre 0.4 y 2 </a:t>
            </a:r>
            <a:r>
              <a:rPr lang="es-MX" dirty="0" err="1" smtClean="0"/>
              <a:t>μm</a:t>
            </a:r>
            <a:r>
              <a:rPr lang="es-MX" dirty="0"/>
              <a:t>.</a:t>
            </a:r>
            <a:endParaRPr lang="es-MX" dirty="0" smtClean="0"/>
          </a:p>
          <a:p>
            <a:r>
              <a:rPr lang="es-MX" dirty="0"/>
              <a:t>V</a:t>
            </a:r>
            <a:r>
              <a:rPr lang="es-MX" dirty="0" smtClean="0"/>
              <a:t>isibles al microscopio </a:t>
            </a:r>
            <a:r>
              <a:rPr lang="es-MX" dirty="0"/>
              <a:t>óptico </a:t>
            </a:r>
            <a:r>
              <a:rPr lang="es-MX" dirty="0" smtClean="0"/>
              <a:t>y en el </a:t>
            </a:r>
            <a:r>
              <a:rPr lang="es-MX" dirty="0"/>
              <a:t>microscopio electrónico. </a:t>
            </a:r>
            <a:endParaRPr lang="es-MX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514" y="2379435"/>
            <a:ext cx="4512858" cy="367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58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Clasifican según:</a:t>
            </a:r>
            <a:endParaRPr lang="es-MX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468373"/>
              </p:ext>
            </p:extLst>
          </p:nvPr>
        </p:nvGraphicFramePr>
        <p:xfrm>
          <a:off x="759854" y="2556931"/>
          <a:ext cx="10599312" cy="3405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48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1256453"/>
            <a:ext cx="9601196" cy="1303867"/>
          </a:xfrm>
        </p:spPr>
        <p:txBody>
          <a:bodyPr>
            <a:normAutofit/>
          </a:bodyPr>
          <a:lstStyle/>
          <a:p>
            <a:r>
              <a:rPr lang="es-MX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Morfología Bacteriana</a:t>
            </a:r>
            <a:endParaRPr lang="es-MX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1015112" y="2584145"/>
            <a:ext cx="4909170" cy="1215123"/>
          </a:xfrm>
          <a:blipFill dpi="0" rotWithShape="1">
            <a:blip r:embed="rId2">
              <a:alphaModFix amt="32000"/>
              <a:duotone>
                <a:schemeClr val="accent2">
                  <a:shade val="74000"/>
                  <a:satMod val="130000"/>
                  <a:lumMod val="90000"/>
                </a:schemeClr>
                <a:schemeClr val="accent2">
                  <a:tint val="94000"/>
                  <a:satMod val="120000"/>
                  <a:lumMod val="104000"/>
                </a:schemeClr>
              </a:duotone>
            </a:blip>
            <a:srcRect/>
            <a:tile tx="0" ty="0" sx="100000" sy="100000" flip="none" algn="tl"/>
          </a:blip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Morfología: El estudio de la forma y la estructura 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6095999" y="2871988"/>
            <a:ext cx="5250287" cy="33485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/>
              <a:t>Se dividen en tres grandes grupos con base en su forma:</a:t>
            </a:r>
          </a:p>
          <a:p>
            <a:pPr lvl="1"/>
            <a:r>
              <a:rPr lang="es-MX" sz="2400" dirty="0" smtClean="0"/>
              <a:t>Cocos-Esféricos </a:t>
            </a:r>
          </a:p>
          <a:p>
            <a:pPr lvl="1"/>
            <a:r>
              <a:rPr lang="es-MX" sz="2400" dirty="0" smtClean="0"/>
              <a:t>Bacilos-Cilíndricos (Forma de Bastón)</a:t>
            </a:r>
          </a:p>
          <a:p>
            <a:pPr lvl="1"/>
            <a:r>
              <a:rPr lang="es-MX" sz="2400" dirty="0" smtClean="0"/>
              <a:t>Formas Espirales-Bastones (curvos o espirales)</a:t>
            </a:r>
            <a:endParaRPr lang="es-MX" sz="2400" dirty="0"/>
          </a:p>
        </p:txBody>
      </p:sp>
      <p:pic>
        <p:nvPicPr>
          <p:cNvPr id="1026" name="Picture 2" descr="http://www.monografias.com/trabajos90/clasificacion-seres-vivos-virus-y-bacterias/image003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50"/>
          <a:stretch/>
        </p:blipFill>
        <p:spPr bwMode="auto">
          <a:xfrm>
            <a:off x="1671935" y="3958419"/>
            <a:ext cx="4007649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85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Cocos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44062" y="2560318"/>
            <a:ext cx="5698406" cy="3207436"/>
          </a:xfrm>
        </p:spPr>
        <p:txBody>
          <a:bodyPr>
            <a:normAutofit/>
          </a:bodyPr>
          <a:lstStyle/>
          <a:p>
            <a:r>
              <a:rPr lang="es-MX" sz="3200" dirty="0" smtClean="0"/>
              <a:t>Esferas diminutas o bayas redondas</a:t>
            </a:r>
            <a:endParaRPr lang="es-MX" sz="3200" dirty="0"/>
          </a:p>
          <a:p>
            <a:r>
              <a:rPr lang="es-MX" sz="3200" dirty="0" smtClean="0"/>
              <a:t>Pueden estar aislados, pares, cubos o cadenas largas.</a:t>
            </a:r>
            <a:endParaRPr lang="es-MX" sz="3200" dirty="0"/>
          </a:p>
          <a:p>
            <a:r>
              <a:rPr lang="es-MX" sz="3200" dirty="0" smtClean="0"/>
              <a:t>Se reproducen por partición:</a:t>
            </a:r>
          </a:p>
          <a:p>
            <a:pPr lvl="1"/>
            <a:endParaRPr lang="es-MX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617" y="665429"/>
            <a:ext cx="5009881" cy="552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91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788965" y="2433711"/>
            <a:ext cx="6326730" cy="4149970"/>
          </a:xfrm>
        </p:spPr>
        <p:txBody>
          <a:bodyPr>
            <a:normAutofit fontScale="5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dividen en dos y se adhieren. (Diplococos)</a:t>
            </a:r>
          </a:p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 continuamente.  (Estreptococos)</a:t>
            </a:r>
          </a:p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dividen en tres planos en ángulos rectos para obtener formas cubicas. (Sarcinas)</a:t>
            </a:r>
          </a:p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dividen en dos planos para formar tétradas de células. (</a:t>
            </a:r>
            <a:r>
              <a:rPr lang="es-MX" sz="4500" b="1" dirty="0" err="1" smtClean="0"/>
              <a:t>Pediococos</a:t>
            </a:r>
            <a:r>
              <a:rPr lang="es-MX" sz="4500" b="1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s-MX" sz="4500" b="1" dirty="0" smtClean="0"/>
              <a:t>Se dividen en dos planos para formar grupos irregulares. (Estafilococos)</a:t>
            </a:r>
          </a:p>
          <a:p>
            <a:endParaRPr lang="es-MX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7200" b="1" i="0" u="none" strike="noStrike" kern="1200" cap="none" spc="0" normalizeH="0" baseline="0" noProof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Cocos</a:t>
            </a:r>
            <a:endParaRPr kumimoji="0" lang="es-MX" sz="7200" b="1" i="0" u="none" strike="noStrike" kern="1200" cap="none" spc="0" normalizeH="0" baseline="0" noProof="0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Imagen 4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372" y="637293"/>
            <a:ext cx="5009881" cy="55271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MX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Bacilos</a:t>
            </a:r>
            <a:endParaRPr lang="es-MX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47898" y="2560319"/>
            <a:ext cx="5168854" cy="3391593"/>
          </a:xfrm>
        </p:spPr>
        <p:txBody>
          <a:bodyPr>
            <a:normAutofit fontScale="92500" lnSpcReduction="10000"/>
          </a:bodyPr>
          <a:lstStyle/>
          <a:p>
            <a:r>
              <a:rPr lang="es-MX" sz="3200" b="1" dirty="0" smtClean="0"/>
              <a:t>Son Bacterias que tienen forma de bastones o cilindros.</a:t>
            </a:r>
          </a:p>
          <a:p>
            <a:r>
              <a:rPr lang="es-MX" sz="3200" b="1" dirty="0" smtClean="0"/>
              <a:t>Se dividen en un solo plano </a:t>
            </a:r>
          </a:p>
          <a:p>
            <a:r>
              <a:rPr lang="es-MX" sz="3200" b="1" dirty="0" smtClean="0"/>
              <a:t>Se pueden observar como células únicas, en pares o en cadenas.</a:t>
            </a:r>
          </a:p>
        </p:txBody>
      </p:sp>
      <p:pic>
        <p:nvPicPr>
          <p:cNvPr id="5" name="4 Marcador de contenido" descr="untitled.pn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4733" y="698269"/>
            <a:ext cx="4561442" cy="5436523"/>
          </a:xfrm>
        </p:spPr>
      </p:pic>
    </p:spTree>
    <p:extLst>
      <p:ext uri="{BB962C8B-B14F-4D97-AF65-F5344CB8AC3E}">
        <p14:creationId xmlns:p14="http://schemas.microsoft.com/office/powerpoint/2010/main" val="314454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1083</TotalTime>
  <Words>1262</Words>
  <Application>Microsoft Office PowerPoint</Application>
  <PresentationFormat>Panorámica</PresentationFormat>
  <Paragraphs>130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40" baseType="lpstr">
      <vt:lpstr>Arial</vt:lpstr>
      <vt:lpstr>Calibri</vt:lpstr>
      <vt:lpstr>Century Gothic</vt:lpstr>
      <vt:lpstr>Garamond</vt:lpstr>
      <vt:lpstr>Philosopher</vt:lpstr>
      <vt:lpstr>Wingdings</vt:lpstr>
      <vt:lpstr>Orgánico</vt:lpstr>
      <vt:lpstr>Universidad Autónoma del Estado de México Plantel “Sor Juana Inés de la Cruz”</vt:lpstr>
      <vt:lpstr>Módulo II. Los dominios y sus características generales</vt:lpstr>
      <vt:lpstr>Presentación de PowerPoint</vt:lpstr>
      <vt:lpstr>Bacterias</vt:lpstr>
      <vt:lpstr>Se Clasifican según:</vt:lpstr>
      <vt:lpstr>Morfología Bacteriana</vt:lpstr>
      <vt:lpstr>Cocos</vt:lpstr>
      <vt:lpstr>Presentación de PowerPoint</vt:lpstr>
      <vt:lpstr>Bacilos</vt:lpstr>
      <vt:lpstr>Vibriones</vt:lpstr>
      <vt:lpstr>Espirales</vt:lpstr>
      <vt:lpstr>Presentación de PowerPoint</vt:lpstr>
      <vt:lpstr>Presentación de PowerPoint</vt:lpstr>
      <vt:lpstr>Crecimiento Bacteriano</vt:lpstr>
      <vt:lpstr>Temperatura</vt:lpstr>
      <vt:lpstr>Presentación de PowerPoint</vt:lpstr>
      <vt:lpstr>PH</vt:lpstr>
      <vt:lpstr>Presentación de PowerPoint</vt:lpstr>
      <vt:lpstr>Presión osmótica</vt:lpstr>
      <vt:lpstr>Tinción de las bacterias</vt:lpstr>
      <vt:lpstr>Presentación de PowerPoint</vt:lpstr>
      <vt:lpstr>Presentación de PowerPoint</vt:lpstr>
      <vt:lpstr>Bacterias Gram Positivas</vt:lpstr>
      <vt:lpstr>Presentación de PowerPoint</vt:lpstr>
      <vt:lpstr>Bacterias Gram Negativas</vt:lpstr>
      <vt:lpstr>Presentación de PowerPoint</vt:lpstr>
      <vt:lpstr>Presentación de PowerPoint</vt:lpstr>
      <vt:lpstr>Presentación de PowerPoint</vt:lpstr>
      <vt:lpstr>Por su Forma de Respiracion</vt:lpstr>
      <vt:lpstr>Presentación de PowerPoint</vt:lpstr>
      <vt:lpstr>Locomoción</vt:lpstr>
      <vt:lpstr>Clasificación bacteriana por disposición de los flagelos  </vt:lpstr>
      <vt:lpstr>Bibliografía: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BACTERIANA</dc:title>
  <dc:subject>MSTERIAL DIDÁCTICO</dc:subject>
  <dc:creator>M. en E. S. Rosa Elena Martínez Olvera</dc:creator>
  <dc:description>ASIGNATURA TEMAS SELECTOS DE BIOLOGÍA. MODULO II. BACTERIAS</dc:description>
  <cp:lastModifiedBy>Rosa Elena Martínez Olvera</cp:lastModifiedBy>
  <cp:revision>80</cp:revision>
  <dcterms:created xsi:type="dcterms:W3CDTF">2014-09-22T23:52:25Z</dcterms:created>
  <dcterms:modified xsi:type="dcterms:W3CDTF">2015-10-03T03:33:38Z</dcterms:modified>
  <cp:category>Plantel Sor Juana Inés de la Cruz</cp:category>
</cp:coreProperties>
</file>