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theme/themeOverride4.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262" r:id="rId2"/>
    <p:sldId id="256" r:id="rId3"/>
    <p:sldId id="407" r:id="rId4"/>
    <p:sldId id="282" r:id="rId5"/>
    <p:sldId id="283" r:id="rId6"/>
    <p:sldId id="451" r:id="rId7"/>
    <p:sldId id="438" r:id="rId8"/>
    <p:sldId id="452" r:id="rId9"/>
    <p:sldId id="284" r:id="rId10"/>
    <p:sldId id="285" r:id="rId11"/>
    <p:sldId id="310" r:id="rId12"/>
    <p:sldId id="454" r:id="rId13"/>
    <p:sldId id="455" r:id="rId14"/>
    <p:sldId id="453" r:id="rId15"/>
    <p:sldId id="439" r:id="rId16"/>
    <p:sldId id="440" r:id="rId17"/>
    <p:sldId id="441" r:id="rId18"/>
    <p:sldId id="456" r:id="rId19"/>
    <p:sldId id="457" r:id="rId20"/>
    <p:sldId id="442" r:id="rId21"/>
    <p:sldId id="443" r:id="rId22"/>
    <p:sldId id="444" r:id="rId23"/>
    <p:sldId id="445" r:id="rId24"/>
    <p:sldId id="446" r:id="rId25"/>
    <p:sldId id="447" r:id="rId26"/>
    <p:sldId id="448" r:id="rId27"/>
    <p:sldId id="449" r:id="rId28"/>
    <p:sldId id="450" r:id="rId29"/>
    <p:sldId id="458" r:id="rId30"/>
    <p:sldId id="459" r:id="rId31"/>
    <p:sldId id="359" r:id="rId32"/>
    <p:sldId id="360" r:id="rId33"/>
    <p:sldId id="460" r:id="rId34"/>
    <p:sldId id="259" r:id="rId35"/>
  </p:sldIdLst>
  <p:sldSz cx="9144000" cy="6858000" type="screen4x3"/>
  <p:notesSz cx="9296400" cy="70104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p:normalViewPr>
  <p:slideViewPr>
    <p:cSldViewPr snapToGrid="0" snapToObjects="1">
      <p:cViewPr>
        <p:scale>
          <a:sx n="70" d="100"/>
          <a:sy n="70" d="100"/>
        </p:scale>
        <p:origin x="-1248" y="102"/>
      </p:cViewPr>
      <p:guideLst>
        <p:guide orient="horz" pos="2160"/>
        <p:guide pos="3064"/>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3" d="100"/>
          <a:sy n="53" d="100"/>
        </p:scale>
        <p:origin x="-2868" y="-90"/>
      </p:cViewPr>
      <p:guideLst>
        <p:guide orient="horz" pos="2208"/>
        <p:guide pos="292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4028440" cy="35052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5265811" y="0"/>
            <a:ext cx="4028440" cy="350520"/>
          </a:xfrm>
          <a:prstGeom prst="rect">
            <a:avLst/>
          </a:prstGeom>
        </p:spPr>
        <p:txBody>
          <a:bodyPr vert="horz" lIns="91440" tIns="45720" rIns="91440" bIns="45720" rtlCol="0"/>
          <a:lstStyle>
            <a:lvl1pPr algn="r">
              <a:defRPr sz="1200"/>
            </a:lvl1pPr>
          </a:lstStyle>
          <a:p>
            <a:fld id="{96411926-7294-4691-972B-61E6002392B2}" type="datetimeFigureOut">
              <a:rPr lang="es-MX" smtClean="0"/>
              <a:t>02/10/2015</a:t>
            </a:fld>
            <a:endParaRPr lang="es-MX"/>
          </a:p>
        </p:txBody>
      </p:sp>
      <p:sp>
        <p:nvSpPr>
          <p:cNvPr id="4" name="3 Marcador de pie de página"/>
          <p:cNvSpPr>
            <a:spLocks noGrp="1"/>
          </p:cNvSpPr>
          <p:nvPr>
            <p:ph type="ftr" sz="quarter" idx="2"/>
          </p:nvPr>
        </p:nvSpPr>
        <p:spPr>
          <a:xfrm>
            <a:off x="1" y="6658664"/>
            <a:ext cx="4028440" cy="35052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5265811" y="6658664"/>
            <a:ext cx="4028440" cy="350520"/>
          </a:xfrm>
          <a:prstGeom prst="rect">
            <a:avLst/>
          </a:prstGeom>
        </p:spPr>
        <p:txBody>
          <a:bodyPr vert="horz" lIns="91440" tIns="45720" rIns="91440" bIns="45720" rtlCol="0" anchor="b"/>
          <a:lstStyle>
            <a:lvl1pPr algn="r">
              <a:defRPr sz="1200"/>
            </a:lvl1pPr>
          </a:lstStyle>
          <a:p>
            <a:fld id="{695BFB6C-C12A-4092-94BD-A6F551BF94BA}" type="slidenum">
              <a:rPr lang="es-MX" smtClean="0"/>
              <a:t>‹Nº›</a:t>
            </a:fld>
            <a:endParaRPr lang="es-MX"/>
          </a:p>
        </p:txBody>
      </p:sp>
    </p:spTree>
    <p:extLst>
      <p:ext uri="{BB962C8B-B14F-4D97-AF65-F5344CB8AC3E}">
        <p14:creationId xmlns:p14="http://schemas.microsoft.com/office/powerpoint/2010/main" val="2441059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4028440" cy="35052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5265811" y="0"/>
            <a:ext cx="4028440" cy="350520"/>
          </a:xfrm>
          <a:prstGeom prst="rect">
            <a:avLst/>
          </a:prstGeom>
        </p:spPr>
        <p:txBody>
          <a:bodyPr vert="horz" lIns="91440" tIns="45720" rIns="91440" bIns="45720" rtlCol="0"/>
          <a:lstStyle>
            <a:lvl1pPr algn="r">
              <a:defRPr sz="1200"/>
            </a:lvl1pPr>
          </a:lstStyle>
          <a:p>
            <a:fld id="{3985E40E-2D36-6B40-B94C-E1D7C50DE4D0}" type="datetimeFigureOut">
              <a:rPr lang="es-ES" smtClean="0"/>
              <a:t>02/10/2015</a:t>
            </a:fld>
            <a:endParaRPr lang="es-ES"/>
          </a:p>
        </p:txBody>
      </p:sp>
      <p:sp>
        <p:nvSpPr>
          <p:cNvPr id="4" name="Marcador de imagen de diapositiva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929640" y="3329941"/>
            <a:ext cx="7437120" cy="315468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1" y="6658664"/>
            <a:ext cx="4028440" cy="35052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5265811" y="6658664"/>
            <a:ext cx="4028440" cy="35052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mtClean="0"/>
              <a:t>PORTADA 1</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891146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5539"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11</a:t>
            </a:fld>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12</a:t>
            </a:fld>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13</a:t>
            </a:fld>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D2098A-EDF7-4B71-8CC3-82FB00CAA36B}" type="slidenum">
              <a:rPr lang="es-MX" smtClean="0"/>
              <a:pPr fontAlgn="base">
                <a:spcBef>
                  <a:spcPct val="0"/>
                </a:spcBef>
                <a:spcAft>
                  <a:spcPct val="0"/>
                </a:spcAft>
                <a:defRPr/>
              </a:pPr>
              <a:t>14</a:t>
            </a:fld>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9AC55C-6B4D-417F-B159-5E9764DC8DAD}" type="slidenum">
              <a:rPr lang="es-MX" smtClean="0"/>
              <a:pPr fontAlgn="base">
                <a:spcBef>
                  <a:spcPct val="0"/>
                </a:spcBef>
                <a:spcAft>
                  <a:spcPct val="0"/>
                </a:spcAft>
                <a:defRPr/>
              </a:pPr>
              <a:t>28</a:t>
            </a:fld>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9AC55C-6B4D-417F-B159-5E9764DC8DAD}" type="slidenum">
              <a:rPr lang="es-MX" smtClean="0"/>
              <a:pPr fontAlgn="base">
                <a:spcBef>
                  <a:spcPct val="0"/>
                </a:spcBef>
                <a:spcAft>
                  <a:spcPct val="0"/>
                </a:spcAft>
                <a:defRPr/>
              </a:pPr>
              <a:t>29</a:t>
            </a:fld>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9AC55C-6B4D-417F-B159-5E9764DC8DAD}" type="slidenum">
              <a:rPr lang="es-MX" smtClean="0"/>
              <a:pPr fontAlgn="base">
                <a:spcBef>
                  <a:spcPct val="0"/>
                </a:spcBef>
                <a:spcAft>
                  <a:spcPct val="0"/>
                </a:spcAft>
                <a:defRPr/>
              </a:pPr>
              <a:t>30</a:t>
            </a:fld>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470846-2719-4B28-B10E-E44C855E837A}" type="slidenum">
              <a:rPr lang="es-MX" smtClean="0"/>
              <a:pPr fontAlgn="base">
                <a:spcBef>
                  <a:spcPct val="0"/>
                </a:spcBef>
                <a:spcAft>
                  <a:spcPct val="0"/>
                </a:spcAft>
                <a:defRPr/>
              </a:pPr>
              <a:t>31</a:t>
            </a:fld>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4F0B96-31C6-494E-99B3-05494E40E120}" type="slidenum">
              <a:rPr lang="es-MX" smtClean="0"/>
              <a:pPr fontAlgn="base">
                <a:spcBef>
                  <a:spcPct val="0"/>
                </a:spcBef>
                <a:spcAft>
                  <a:spcPct val="0"/>
                </a:spcAft>
                <a:defRPr/>
              </a:pPr>
              <a:t>32</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4F0B96-31C6-494E-99B3-05494E40E120}" type="slidenum">
              <a:rPr lang="es-MX" smtClean="0"/>
              <a:pPr fontAlgn="base">
                <a:spcBef>
                  <a:spcPct val="0"/>
                </a:spcBef>
                <a:spcAft>
                  <a:spcPct val="0"/>
                </a:spcAft>
                <a:defRPr/>
              </a:pPr>
              <a:t>33</a:t>
            </a:fld>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2467"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2467"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3491"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9401" y="525780"/>
            <a:ext cx="6197599" cy="26289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64515" name="2 Marcador de notas"/>
          <p:cNvSpPr txBox="1">
            <a:spLocks noGrp="1"/>
          </p:cNvSpPr>
          <p:nvPr>
            <p:ph type="body" sz="quarter" idx="1"/>
          </p:nvPr>
        </p:nvSpPr>
        <p:spPr>
          <a:xfrm>
            <a:off x="929639" y="3329941"/>
            <a:ext cx="7430665" cy="285667"/>
          </a:xfrm>
        </p:spPr>
        <p:txBody>
          <a:bodyPr>
            <a:spAutoFit/>
          </a:bodyPr>
          <a:lstStyle/>
          <a:p>
            <a:pPr eaLnBrk="1">
              <a:buClr>
                <a:srgbClr val="000000"/>
              </a:buClr>
              <a:buFont typeface="Times New Roman" pitchFamily="18" charset="0"/>
              <a:buChar char="•"/>
            </a:pPr>
            <a:endParaRPr smtClean="0">
              <a:latin typeface="Times New Roman" pitchFamily="18" charset="0"/>
              <a:ea typeface="MS Gothic" pitchFamily="49" charset="-128"/>
              <a:cs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Sistemas Digitales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p>
            <a:r>
              <a:rPr lang="es-ES" smtClean="0"/>
              <a:t>Sistemas Digitales</a:t>
            </a:r>
            <a:endParaRPr lang="es-ES" dirty="0" smtClean="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p>
            <a:r>
              <a:rPr lang="es-ES" smtClean="0"/>
              <a:t>Sistemas Digitales</a:t>
            </a:r>
            <a:endParaRPr lang="es-ES" dirty="0" smtClean="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Sistemas Digitales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r>
              <a:rPr lang="es-MX" smtClean="0"/>
              <a:t>CU UAEM Zumpango</a:t>
            </a:r>
            <a:endParaRPr lang="es-ES"/>
          </a:p>
        </p:txBody>
      </p:sp>
      <p:sp>
        <p:nvSpPr>
          <p:cNvPr id="5" name="Marcador de pie de página 4"/>
          <p:cNvSpPr>
            <a:spLocks noGrp="1"/>
          </p:cNvSpPr>
          <p:nvPr>
            <p:ph type="ftr" sz="quarter" idx="11"/>
          </p:nvPr>
        </p:nvSpPr>
        <p:spPr/>
        <p:txBody>
          <a:bodyPr/>
          <a:lstStyle>
            <a:lvl1pPr>
              <a:defRPr/>
            </a:lvl1pPr>
          </a:lstStyle>
          <a:p>
            <a:r>
              <a:rPr lang="es-ES" smtClean="0"/>
              <a:t>Sistemas Digitales</a:t>
            </a:r>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lvl1pPr>
              <a:defRPr/>
            </a:lvl1pPr>
          </a:lstStyle>
          <a:p>
            <a:r>
              <a:rPr lang="es-ES" smtClean="0"/>
              <a:t>Sistemas Digitales</a:t>
            </a:r>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r>
              <a:rPr lang="es-MX" smtClean="0"/>
              <a:t>CU UAEM Zumpango</a:t>
            </a:r>
            <a:endParaRPr lang="es-ES"/>
          </a:p>
        </p:txBody>
      </p:sp>
      <p:sp>
        <p:nvSpPr>
          <p:cNvPr id="8" name="Marcador de pie de página 7"/>
          <p:cNvSpPr>
            <a:spLocks noGrp="1"/>
          </p:cNvSpPr>
          <p:nvPr>
            <p:ph type="ftr" sz="quarter" idx="11"/>
          </p:nvPr>
        </p:nvSpPr>
        <p:spPr/>
        <p:txBody>
          <a:bodyPr/>
          <a:lstStyle>
            <a:lvl1pPr>
              <a:defRPr/>
            </a:lvl1pPr>
          </a:lstStyle>
          <a:p>
            <a:r>
              <a:rPr lang="es-ES" smtClean="0"/>
              <a:t>Sistemas Digitales</a:t>
            </a:r>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r>
              <a:rPr lang="es-MX" smtClean="0"/>
              <a:t>CU UAEM Zumpango</a:t>
            </a:r>
            <a:endParaRPr lang="es-ES"/>
          </a:p>
        </p:txBody>
      </p:sp>
      <p:sp>
        <p:nvSpPr>
          <p:cNvPr id="4" name="Marcador de pie de página 3"/>
          <p:cNvSpPr>
            <a:spLocks noGrp="1"/>
          </p:cNvSpPr>
          <p:nvPr>
            <p:ph type="ftr" sz="quarter" idx="11"/>
          </p:nvPr>
        </p:nvSpPr>
        <p:spPr/>
        <p:txBody>
          <a:bodyPr/>
          <a:lstStyle/>
          <a:p>
            <a:r>
              <a:rPr lang="es-ES" smtClean="0"/>
              <a:t>Sistemas Digitales</a:t>
            </a:r>
            <a:endParaRPr lang="es-ES" dirty="0" smtClean="0"/>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MX" smtClean="0"/>
              <a:t>CU UAEM Zumpango</a:t>
            </a:r>
            <a:endParaRPr lang="es-ES"/>
          </a:p>
        </p:txBody>
      </p:sp>
      <p:sp>
        <p:nvSpPr>
          <p:cNvPr id="3" name="Marcador de pie de página 2"/>
          <p:cNvSpPr>
            <a:spLocks noGrp="1"/>
          </p:cNvSpPr>
          <p:nvPr>
            <p:ph type="ftr" sz="quarter" idx="11"/>
          </p:nvPr>
        </p:nvSpPr>
        <p:spPr/>
        <p:txBody>
          <a:bodyPr/>
          <a:lstStyle/>
          <a:p>
            <a:r>
              <a:rPr lang="es-ES" smtClean="0"/>
              <a:t>Sistemas Digitales</a:t>
            </a:r>
            <a:endParaRPr lang="es-ES" dirty="0" smtClean="0"/>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p>
            <a:r>
              <a:rPr lang="es-ES" smtClean="0"/>
              <a:t>Sistemas Digitales</a:t>
            </a:r>
            <a:endParaRPr lang="es-ES" dirty="0" smtClean="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r>
              <a:rPr lang="es-MX" smtClean="0"/>
              <a:t>CU UAEM Zumpango</a:t>
            </a:r>
            <a:endParaRPr lang="es-ES"/>
          </a:p>
        </p:txBody>
      </p:sp>
      <p:sp>
        <p:nvSpPr>
          <p:cNvPr id="6" name="Marcador de pie de página 5"/>
          <p:cNvSpPr>
            <a:spLocks noGrp="1"/>
          </p:cNvSpPr>
          <p:nvPr>
            <p:ph type="ftr" sz="quarter" idx="11"/>
          </p:nvPr>
        </p:nvSpPr>
        <p:spPr/>
        <p:txBody>
          <a:bodyPr/>
          <a:lstStyle/>
          <a:p>
            <a:r>
              <a:rPr lang="es-ES" smtClean="0"/>
              <a:t>Sistemas Digitales</a:t>
            </a:r>
            <a:endParaRPr lang="es-ES" dirty="0" smtClean="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761513"/>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3" name="Marcador de texto 2"/>
          <p:cNvSpPr>
            <a:spLocks noGrp="1"/>
          </p:cNvSpPr>
          <p:nvPr>
            <p:ph type="body" idx="1"/>
          </p:nvPr>
        </p:nvSpPr>
        <p:spPr>
          <a:xfrm>
            <a:off x="457200" y="2078182"/>
            <a:ext cx="8229600" cy="4047981"/>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ctr">
              <a:defRPr sz="1200">
                <a:solidFill>
                  <a:srgbClr val="808000"/>
                </a:solidFill>
              </a:defRPr>
            </a:lvl1pPr>
          </a:lstStyle>
          <a:p>
            <a:r>
              <a:rPr lang="es-MX" smtClean="0"/>
              <a:t>CU UAEM Zumpango</a:t>
            </a:r>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808000"/>
                </a:solidFill>
              </a:defRPr>
            </a:lvl1pPr>
          </a:lstStyle>
          <a:p>
            <a:r>
              <a:rPr lang="es-ES" smtClean="0"/>
              <a:t>Sistemas Digitales</a:t>
            </a:r>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08000"/>
                </a:solidFill>
              </a:defRPr>
            </a:lvl1pPr>
          </a:lstStyle>
          <a:p>
            <a:fld id="{18FDBAE8-0AD5-4C4A-B0F5-4BBC06F38D92}" type="slidenum">
              <a:rPr lang="es-ES" smtClean="0"/>
              <a:pPr/>
              <a:t>‹Nº›</a:t>
            </a:fld>
            <a:endParaRPr lang="es-ES" dirty="0"/>
          </a:p>
        </p:txBody>
      </p:sp>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35625"/>
            <a:ext cx="9144000" cy="1116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7 Imagen"/>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00047" y="6322697"/>
            <a:ext cx="443104" cy="427439"/>
          </a:xfrm>
          <a:prstGeom prst="rect">
            <a:avLst/>
          </a:prstGeom>
        </p:spPr>
      </p:pic>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9525"/>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3" name="Subtítulo 2"/>
          <p:cNvSpPr>
            <a:spLocks noGrp="1"/>
          </p:cNvSpPr>
          <p:nvPr>
            <p:ph type="subTitle" idx="1"/>
          </p:nvPr>
        </p:nvSpPr>
        <p:spPr>
          <a:xfrm>
            <a:off x="1365250" y="6409429"/>
            <a:ext cx="6400800" cy="377321"/>
          </a:xfrm>
        </p:spPr>
        <p:txBody>
          <a:bodyPr>
            <a:normAutofit/>
          </a:bodyPr>
          <a:lstStyle/>
          <a:p>
            <a:r>
              <a:rPr lang="es-ES" sz="1200" b="1" dirty="0" smtClean="0">
                <a:solidFill>
                  <a:srgbClr val="808000"/>
                </a:solidFill>
                <a:latin typeface="Helvetica Neue Light"/>
                <a:cs typeface="Helvetica Neue Light"/>
              </a:rPr>
              <a:t>02 – octubre– 2015</a:t>
            </a:r>
            <a:endParaRPr lang="es-ES" sz="1200" b="1" dirty="0">
              <a:solidFill>
                <a:srgbClr val="808000"/>
              </a:solidFill>
              <a:latin typeface="Helvetica Neue Light"/>
              <a:cs typeface="Helvetica Neue Light"/>
            </a:endParaRPr>
          </a:p>
        </p:txBody>
      </p:sp>
      <p:sp>
        <p:nvSpPr>
          <p:cNvPr id="13" name="Título 1"/>
          <p:cNvSpPr>
            <a:spLocks noGrp="1"/>
          </p:cNvSpPr>
          <p:nvPr>
            <p:ph type="ctrTitle"/>
          </p:nvPr>
        </p:nvSpPr>
        <p:spPr>
          <a:xfrm>
            <a:off x="423332" y="5301453"/>
            <a:ext cx="8212667" cy="1192586"/>
          </a:xfrm>
        </p:spPr>
        <p:txBody>
          <a:bodyPr>
            <a:normAutofit/>
          </a:bodyPr>
          <a:lstStyle/>
          <a:p>
            <a:r>
              <a:rPr lang="es-ES" sz="3500" b="1" dirty="0" smtClean="0">
                <a:solidFill>
                  <a:srgbClr val="808000"/>
                </a:solidFill>
                <a:latin typeface="Helvetica Neue Medium"/>
                <a:cs typeface="Helvetica Neue Medium"/>
              </a:rPr>
              <a:t>CU UAEM Zumpango</a:t>
            </a:r>
            <a:endParaRPr lang="es-ES" sz="600" b="1" dirty="0">
              <a:solidFill>
                <a:srgbClr val="808000"/>
              </a:solidFill>
              <a:latin typeface="Helvetica Neue Light"/>
              <a:cs typeface="Helvetica Neue Light"/>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268" y="5738460"/>
            <a:ext cx="878774" cy="854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916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02138"/>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Unidad de competencia </a:t>
            </a:r>
            <a:r>
              <a:rPr lang="es-MX" sz="3600" dirty="0" smtClean="0">
                <a:ea typeface="DejaVu Sans" pitchFamily="2"/>
                <a:cs typeface="DejaVu Sans" pitchFamily="2"/>
              </a:rPr>
              <a:t>III</a:t>
            </a:r>
            <a:endParaRPr lang="es-MX" sz="3600" dirty="0">
              <a:ea typeface="DejaVu Sans" pitchFamily="2"/>
              <a:cs typeface="DejaVu Sans" pitchFamily="2"/>
            </a:endParaRPr>
          </a:p>
        </p:txBody>
      </p:sp>
      <p:sp>
        <p:nvSpPr>
          <p:cNvPr id="3" name="2 Forma libre"/>
          <p:cNvSpPr/>
          <p:nvPr/>
        </p:nvSpPr>
        <p:spPr>
          <a:xfrm>
            <a:off x="457200" y="2006930"/>
            <a:ext cx="8229600" cy="41192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800" dirty="0">
                <a:ea typeface="Arial Unicode MS" pitchFamily="2"/>
                <a:cs typeface="Tahoma" pitchFamily="2"/>
              </a:rPr>
              <a:t>Comprender los </a:t>
            </a:r>
            <a:r>
              <a:rPr lang="es-MX" sz="2800" dirty="0" smtClean="0">
                <a:ea typeface="Arial Unicode MS" pitchFamily="2"/>
                <a:cs typeface="Tahoma" pitchFamily="2"/>
              </a:rPr>
              <a:t>concepto básico </a:t>
            </a:r>
            <a:r>
              <a:rPr lang="es-MX" sz="2800" dirty="0">
                <a:ea typeface="Arial Unicode MS" pitchFamily="2"/>
                <a:cs typeface="Tahoma" pitchFamily="2"/>
              </a:rPr>
              <a:t>de los </a:t>
            </a:r>
            <a:r>
              <a:rPr lang="es-MX" sz="2800" dirty="0" smtClean="0">
                <a:ea typeface="Arial Unicode MS" pitchFamily="2"/>
                <a:cs typeface="Tahoma" pitchFamily="2"/>
              </a:rPr>
              <a:t>microprocesadores </a:t>
            </a:r>
            <a:r>
              <a:rPr lang="es-MX" sz="2800" dirty="0">
                <a:ea typeface="Arial Unicode MS" pitchFamily="2"/>
                <a:cs typeface="Tahoma" pitchFamily="2"/>
              </a:rPr>
              <a:t>y </a:t>
            </a:r>
            <a:r>
              <a:rPr lang="es-MX" sz="2800" dirty="0" err="1" smtClean="0">
                <a:ea typeface="Arial Unicode MS" pitchFamily="2"/>
                <a:cs typeface="Tahoma" pitchFamily="2"/>
              </a:rPr>
              <a:t>microcontroladores</a:t>
            </a:r>
            <a:r>
              <a:rPr lang="es-MX" sz="2800" dirty="0" smtClean="0">
                <a:ea typeface="Arial Unicode MS" pitchFamily="2"/>
                <a:cs typeface="Tahoma" pitchFamily="2"/>
              </a:rPr>
              <a:t> a </a:t>
            </a:r>
            <a:r>
              <a:rPr lang="es-MX" sz="2800" dirty="0">
                <a:ea typeface="Arial Unicode MS" pitchFamily="2"/>
                <a:cs typeface="Tahoma" pitchFamily="2"/>
              </a:rPr>
              <a:t>lógica de transferencia </a:t>
            </a:r>
            <a:r>
              <a:rPr lang="es-MX" sz="2800" dirty="0" smtClean="0">
                <a:ea typeface="Arial Unicode MS" pitchFamily="2"/>
                <a:cs typeface="Tahoma" pitchFamily="2"/>
              </a:rPr>
              <a:t>entre </a:t>
            </a:r>
            <a:r>
              <a:rPr lang="es-MX" sz="2800" dirty="0">
                <a:ea typeface="Arial Unicode MS" pitchFamily="2"/>
                <a:cs typeface="Tahoma" pitchFamily="2"/>
              </a:rPr>
              <a:t>registro y diseñar un </a:t>
            </a:r>
            <a:r>
              <a:rPr lang="es-MX" sz="2800" dirty="0" smtClean="0">
                <a:ea typeface="Arial Unicode MS" pitchFamily="2"/>
                <a:cs typeface="Tahoma" pitchFamily="2"/>
              </a:rPr>
              <a:t>procesador </a:t>
            </a:r>
            <a:r>
              <a:rPr lang="es-MX" sz="2800" dirty="0">
                <a:ea typeface="Arial Unicode MS" pitchFamily="2"/>
                <a:cs typeface="Tahoma" pitchFamily="2"/>
              </a:rPr>
              <a:t>basado en la </a:t>
            </a:r>
            <a:r>
              <a:rPr lang="es-MX" sz="2800" dirty="0" smtClean="0">
                <a:ea typeface="Arial Unicode MS" pitchFamily="2"/>
                <a:cs typeface="Tahoma" pitchFamily="2"/>
              </a:rPr>
              <a:t>teoría </a:t>
            </a:r>
            <a:r>
              <a:rPr lang="es-MX" sz="2800" dirty="0">
                <a:ea typeface="Arial Unicode MS" pitchFamily="2"/>
                <a:cs typeface="Tahoma" pitchFamily="2"/>
              </a:rPr>
              <a:t>de acumulador para </a:t>
            </a:r>
            <a:r>
              <a:rPr lang="es-MX" sz="2800" dirty="0" smtClean="0">
                <a:ea typeface="Arial Unicode MS" pitchFamily="2"/>
                <a:cs typeface="Tahoma" pitchFamily="2"/>
              </a:rPr>
              <a:t>usos </a:t>
            </a:r>
            <a:r>
              <a:rPr lang="es-MX" sz="2800" dirty="0">
                <a:ea typeface="Arial Unicode MS" pitchFamily="2"/>
                <a:cs typeface="Tahoma" pitchFamily="2"/>
              </a:rPr>
              <a:t>específicos.</a:t>
            </a:r>
            <a:endParaRPr lang="es-MX" sz="3600" dirty="0" smtClean="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BD5A557F-C586-41E1-8688-B17F7D4714DC}" type="slidenum">
              <a:rPr lang="es-MX" sz="1200">
                <a:solidFill>
                  <a:prstClr val="white"/>
                </a:solidFill>
                <a:ea typeface="Arial Unicode MS" pitchFamily="2"/>
                <a:cs typeface="Tahoma" pitchFamily="2"/>
              </a:rPr>
              <a:pPr algn="r" defTabSz="914400">
                <a:defRPr/>
              </a:pPr>
              <a:t>10</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10</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92552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u="sng" dirty="0" smtClean="0"/>
              <a:t/>
            </a:r>
            <a:br>
              <a:rPr lang="es-ES" u="sng" dirty="0" smtClean="0"/>
            </a:br>
            <a:r>
              <a:rPr lang="es-MX" dirty="0" smtClean="0"/>
              <a:t>Introducción</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11</a:t>
            </a:fld>
            <a:endParaRPr lang="es-MX" dirty="0"/>
          </a:p>
        </p:txBody>
      </p:sp>
      <p:sp>
        <p:nvSpPr>
          <p:cNvPr id="16391" name="Rectangle 8"/>
          <p:cNvSpPr>
            <a:spLocks noChangeArrowheads="1"/>
          </p:cNvSpPr>
          <p:nvPr/>
        </p:nvSpPr>
        <p:spPr bwMode="auto">
          <a:xfrm>
            <a:off x="327546" y="1686149"/>
            <a:ext cx="854349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s-MX" sz="2400" dirty="0">
                <a:cs typeface="Times New Roman" pitchFamily="18" charset="0"/>
              </a:rPr>
              <a:t>La evolución de la implementación de los Sistemas Digitales y embebidos se debió gracias al enorme crecimiento de la tecnología de circuitos integrados, la cual hasta nuestros días sigue cumpliendo con la ley de Moore, mencionada por Gordon Moore gerente de Intel </a:t>
            </a:r>
            <a:r>
              <a:rPr lang="es-MX" sz="2400" dirty="0" err="1">
                <a:cs typeface="Times New Roman" pitchFamily="18" charset="0"/>
              </a:rPr>
              <a:t>Corporation</a:t>
            </a:r>
            <a:r>
              <a:rPr lang="es-MX" sz="2400" dirty="0">
                <a:cs typeface="Times New Roman" pitchFamily="18" charset="0"/>
              </a:rPr>
              <a:t> en 1965 que planteaba que el número de transistores en los circuitos integrados se duplicaba cada 2 años [ 1]. </a:t>
            </a:r>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722" y="4034524"/>
            <a:ext cx="3223146" cy="241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162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u="sng" dirty="0" smtClean="0"/>
              <a:t/>
            </a:r>
            <a:br>
              <a:rPr lang="es-ES" u="sng" dirty="0" smtClean="0"/>
            </a:br>
            <a:r>
              <a:rPr lang="es-MX" dirty="0" smtClean="0"/>
              <a:t>Introducción</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12</a:t>
            </a:fld>
            <a:endParaRPr lang="es-MX" dirty="0"/>
          </a:p>
        </p:txBody>
      </p:sp>
      <p:sp>
        <p:nvSpPr>
          <p:cNvPr id="16391" name="Rectangle 8"/>
          <p:cNvSpPr>
            <a:spLocks noChangeArrowheads="1"/>
          </p:cNvSpPr>
          <p:nvPr/>
        </p:nvSpPr>
        <p:spPr bwMode="auto">
          <a:xfrm>
            <a:off x="457200" y="1879130"/>
            <a:ext cx="8229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s-MX" sz="2400" dirty="0" smtClean="0">
                <a:cs typeface="Times New Roman" pitchFamily="18" charset="0"/>
              </a:rPr>
              <a:t>A </a:t>
            </a:r>
            <a:r>
              <a:rPr lang="es-MX" sz="2400" dirty="0">
                <a:cs typeface="Times New Roman" pitchFamily="18" charset="0"/>
              </a:rPr>
              <a:t>continuación de muestran los tamaños comparativos de los CI (Tabla 1) para los años 2001 y 2012 según la SIA [ 1].	</a:t>
            </a:r>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graphicFrame>
        <p:nvGraphicFramePr>
          <p:cNvPr id="4" name="3 Tabla"/>
          <p:cNvGraphicFramePr>
            <a:graphicFrameLocks noGrp="1"/>
          </p:cNvGraphicFramePr>
          <p:nvPr>
            <p:extLst>
              <p:ext uri="{D42A27DB-BD31-4B8C-83A1-F6EECF244321}">
                <p14:modId xmlns:p14="http://schemas.microsoft.com/office/powerpoint/2010/main" val="3785005921"/>
              </p:ext>
            </p:extLst>
          </p:nvPr>
        </p:nvGraphicFramePr>
        <p:xfrm>
          <a:off x="1603612" y="3002507"/>
          <a:ext cx="5936776" cy="2128072"/>
        </p:xfrm>
        <a:graphic>
          <a:graphicData uri="http://schemas.openxmlformats.org/drawingml/2006/table">
            <a:tbl>
              <a:tblPr firstRow="1" firstCol="1" bandRow="1">
                <a:tableStyleId>{69C7853C-536D-4A76-A0AE-DD22124D55A5}</a:tableStyleId>
              </a:tblPr>
              <a:tblGrid>
                <a:gridCol w="2625308"/>
                <a:gridCol w="1542835"/>
                <a:gridCol w="1768633"/>
              </a:tblGrid>
              <a:tr h="134249">
                <a:tc>
                  <a:txBody>
                    <a:bodyPr/>
                    <a:lstStyle/>
                    <a:p>
                      <a:pPr algn="just">
                        <a:lnSpc>
                          <a:spcPct val="115000"/>
                        </a:lnSpc>
                        <a:spcAft>
                          <a:spcPts val="0"/>
                        </a:spcAft>
                      </a:pPr>
                      <a:r>
                        <a:rPr lang="es-MX" sz="2000" dirty="0">
                          <a:effectLst/>
                        </a:rPr>
                        <a:t>	</a:t>
                      </a:r>
                      <a:endParaRPr lang="es-MX" sz="20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a:effectLst/>
                        </a:rPr>
                        <a:t>2001</a:t>
                      </a:r>
                      <a:endParaRPr lang="es-MX" sz="200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dirty="0">
                          <a:effectLst/>
                        </a:rPr>
                        <a:t>2012</a:t>
                      </a:r>
                      <a:endParaRPr lang="es-MX" sz="2000" dirty="0">
                        <a:effectLst/>
                        <a:latin typeface="Calibri"/>
                        <a:ea typeface="Calibri"/>
                        <a:cs typeface="Times New Roman"/>
                      </a:endParaRPr>
                    </a:p>
                  </a:txBody>
                  <a:tcPr marL="68580" marR="68580" marT="0" marB="0"/>
                </a:tc>
              </a:tr>
              <a:tr h="868564">
                <a:tc>
                  <a:txBody>
                    <a:bodyPr/>
                    <a:lstStyle/>
                    <a:p>
                      <a:pPr>
                        <a:lnSpc>
                          <a:spcPct val="115000"/>
                        </a:lnSpc>
                        <a:spcAft>
                          <a:spcPts val="0"/>
                        </a:spcAft>
                      </a:pPr>
                      <a:r>
                        <a:rPr lang="es-MX" sz="2000" dirty="0">
                          <a:effectLst/>
                        </a:rPr>
                        <a:t>Longitud de compuerta de transistor</a:t>
                      </a:r>
                      <a:endParaRPr lang="es-MX" sz="20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dirty="0">
                          <a:effectLst/>
                        </a:rPr>
                        <a:t>0.12 µm</a:t>
                      </a:r>
                      <a:endParaRPr lang="es-MX" sz="20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a:effectLst/>
                        </a:rPr>
                        <a:t>35 nm</a:t>
                      </a:r>
                      <a:endParaRPr lang="es-MX" sz="2000">
                        <a:effectLst/>
                        <a:latin typeface="Calibri"/>
                        <a:ea typeface="Calibri"/>
                        <a:cs typeface="Times New Roman"/>
                      </a:endParaRPr>
                    </a:p>
                  </a:txBody>
                  <a:tcPr marL="68580" marR="68580" marT="0" marB="0"/>
                </a:tc>
              </a:tr>
              <a:tr h="579042">
                <a:tc>
                  <a:txBody>
                    <a:bodyPr/>
                    <a:lstStyle/>
                    <a:p>
                      <a:pPr>
                        <a:lnSpc>
                          <a:spcPct val="115000"/>
                        </a:lnSpc>
                        <a:spcAft>
                          <a:spcPts val="0"/>
                        </a:spcAft>
                      </a:pPr>
                      <a:r>
                        <a:rPr lang="es-MX" sz="2000">
                          <a:effectLst/>
                        </a:rPr>
                        <a:t>Transistores por cm</a:t>
                      </a:r>
                      <a:r>
                        <a:rPr lang="es-MX" sz="2000" baseline="30000">
                          <a:effectLst/>
                        </a:rPr>
                        <a:t>2</a:t>
                      </a:r>
                      <a:endParaRPr lang="es-MX" sz="200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a:effectLst/>
                        </a:rPr>
                        <a:t>16 millones</a:t>
                      </a:r>
                      <a:endParaRPr lang="es-MX" sz="200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a:effectLst/>
                        </a:rPr>
                        <a:t>100 millones</a:t>
                      </a:r>
                      <a:endParaRPr lang="es-MX" sz="2000">
                        <a:effectLst/>
                        <a:latin typeface="Calibri"/>
                        <a:ea typeface="Calibri"/>
                        <a:cs typeface="Times New Roman"/>
                      </a:endParaRPr>
                    </a:p>
                  </a:txBody>
                  <a:tcPr marL="68580" marR="68580" marT="0" marB="0"/>
                </a:tc>
              </a:tr>
              <a:tr h="323280">
                <a:tc>
                  <a:txBody>
                    <a:bodyPr/>
                    <a:lstStyle/>
                    <a:p>
                      <a:pPr>
                        <a:lnSpc>
                          <a:spcPct val="115000"/>
                        </a:lnSpc>
                        <a:spcAft>
                          <a:spcPts val="0"/>
                        </a:spcAft>
                      </a:pPr>
                      <a:r>
                        <a:rPr lang="es-MX" sz="2000">
                          <a:effectLst/>
                        </a:rPr>
                        <a:t>Tamaño de chip</a:t>
                      </a:r>
                      <a:endParaRPr lang="es-MX" sz="200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a:effectLst/>
                        </a:rPr>
                        <a:t>850 mm</a:t>
                      </a:r>
                      <a:r>
                        <a:rPr lang="es-MX" sz="2000" baseline="30000">
                          <a:effectLst/>
                        </a:rPr>
                        <a:t>2</a:t>
                      </a:r>
                      <a:endParaRPr lang="es-MX" sz="2000">
                        <a:effectLst/>
                        <a:latin typeface="Calibri"/>
                        <a:ea typeface="Calibri"/>
                        <a:cs typeface="Times New Roman"/>
                      </a:endParaRPr>
                    </a:p>
                  </a:txBody>
                  <a:tcPr marL="68580" marR="68580" marT="0" marB="0"/>
                </a:tc>
                <a:tc>
                  <a:txBody>
                    <a:bodyPr/>
                    <a:lstStyle/>
                    <a:p>
                      <a:pPr algn="just">
                        <a:lnSpc>
                          <a:spcPct val="115000"/>
                        </a:lnSpc>
                        <a:spcAft>
                          <a:spcPts val="0"/>
                        </a:spcAft>
                      </a:pPr>
                      <a:r>
                        <a:rPr lang="es-MX" sz="2000" dirty="0">
                          <a:effectLst/>
                        </a:rPr>
                        <a:t>1300 mm</a:t>
                      </a:r>
                      <a:r>
                        <a:rPr lang="es-MX" sz="2000" baseline="30000" dirty="0">
                          <a:effectLst/>
                        </a:rPr>
                        <a:t>2</a:t>
                      </a:r>
                      <a:endParaRPr lang="es-MX" sz="2000" dirty="0">
                        <a:effectLst/>
                        <a:latin typeface="Calibri"/>
                        <a:ea typeface="Calibri"/>
                        <a:cs typeface="Times New Roman"/>
                      </a:endParaRPr>
                    </a:p>
                  </a:txBody>
                  <a:tcPr marL="68580" marR="68580" marT="0" marB="0"/>
                </a:tc>
              </a:tr>
            </a:tbl>
          </a:graphicData>
        </a:graphic>
      </p:graphicFrame>
      <p:sp>
        <p:nvSpPr>
          <p:cNvPr id="5" name="4 Rectángulo"/>
          <p:cNvSpPr/>
          <p:nvPr/>
        </p:nvSpPr>
        <p:spPr>
          <a:xfrm>
            <a:off x="3050428" y="5305146"/>
            <a:ext cx="3043141" cy="369332"/>
          </a:xfrm>
          <a:prstGeom prst="rect">
            <a:avLst/>
          </a:prstGeom>
        </p:spPr>
        <p:txBody>
          <a:bodyPr wrap="none">
            <a:spAutoFit/>
          </a:bodyPr>
          <a:lstStyle/>
          <a:p>
            <a:r>
              <a:rPr lang="es-MX" dirty="0"/>
              <a:t>Tabla 1. Muestra de la guía SIA</a:t>
            </a:r>
          </a:p>
        </p:txBody>
      </p:sp>
    </p:spTree>
    <p:extLst>
      <p:ext uri="{BB962C8B-B14F-4D97-AF65-F5344CB8AC3E}">
        <p14:creationId xmlns:p14="http://schemas.microsoft.com/office/powerpoint/2010/main" val="2065638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u="sng" dirty="0" smtClean="0"/>
              <a:t/>
            </a:r>
            <a:br>
              <a:rPr lang="es-ES" u="sng" dirty="0" smtClean="0"/>
            </a:br>
            <a:r>
              <a:rPr lang="es-MX" dirty="0" smtClean="0"/>
              <a:t>Introducción</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13</a:t>
            </a:fld>
            <a:endParaRPr lang="es-MX" dirty="0"/>
          </a:p>
        </p:txBody>
      </p:sp>
      <p:sp>
        <p:nvSpPr>
          <p:cNvPr id="16391" name="Rectangle 8"/>
          <p:cNvSpPr>
            <a:spLocks noChangeArrowheads="1"/>
          </p:cNvSpPr>
          <p:nvPr/>
        </p:nvSpPr>
        <p:spPr bwMode="auto">
          <a:xfrm>
            <a:off x="327546" y="1800682"/>
            <a:ext cx="846161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s-MX" sz="2400" dirty="0" smtClean="0">
                <a:cs typeface="Times New Roman" pitchFamily="18" charset="0"/>
              </a:rPr>
              <a:t>El </a:t>
            </a:r>
            <a:r>
              <a:rPr lang="es-MX" sz="2400" dirty="0">
                <a:cs typeface="Times New Roman" pitchFamily="18" charset="0"/>
              </a:rPr>
              <a:t>impacto de los sistemas digitales es tal que los encontramos en cualquier parte de nuestro quehacer cotidiano por ejemplo: electrodomésticos, control electrónico de un automóvil, instrumentación electrónico, redes de sensores para monitoreo y vigilancia, dispositivos portátiles como lo son: teléfonos celulares y </a:t>
            </a:r>
            <a:r>
              <a:rPr lang="es-MX" sz="2400" dirty="0" err="1">
                <a:cs typeface="Times New Roman" pitchFamily="18" charset="0"/>
              </a:rPr>
              <a:t>PDA´s</a:t>
            </a:r>
            <a:r>
              <a:rPr lang="es-MX" sz="2400" dirty="0">
                <a:cs typeface="Times New Roman" pitchFamily="18" charset="0"/>
              </a:rPr>
              <a:t> (Asistente Digital Personal).</a:t>
            </a:r>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3650" y="4109006"/>
            <a:ext cx="3252433" cy="214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5106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noAutofit/>
          </a:bodyPr>
          <a:lstStyle/>
          <a:p>
            <a:pPr>
              <a:defRPr/>
            </a:pPr>
            <a:r>
              <a:rPr lang="es-ES" u="sng" dirty="0" smtClean="0"/>
              <a:t/>
            </a:r>
            <a:br>
              <a:rPr lang="es-ES" u="sng" dirty="0" smtClean="0"/>
            </a:br>
            <a:r>
              <a:rPr lang="es-MX" dirty="0" smtClean="0"/>
              <a:t>Introducción</a:t>
            </a:r>
            <a:br>
              <a:rPr lang="es-MX" dirty="0" smtClean="0"/>
            </a:br>
            <a:endParaRPr lang="es-MX" dirty="0" smtClean="0"/>
          </a:p>
        </p:txBody>
      </p:sp>
      <p:sp>
        <p:nvSpPr>
          <p:cNvPr id="8" name="7 Marcador de número de diapositiva"/>
          <p:cNvSpPr>
            <a:spLocks noGrp="1"/>
          </p:cNvSpPr>
          <p:nvPr>
            <p:ph type="sldNum" sz="quarter" idx="12"/>
          </p:nvPr>
        </p:nvSpPr>
        <p:spPr/>
        <p:txBody>
          <a:bodyPr/>
          <a:lstStyle/>
          <a:p>
            <a:pPr>
              <a:defRPr/>
            </a:pPr>
            <a:fld id="{78B754B4-EAAA-4232-A0D4-DFFA5F3EDF3E}" type="slidenum">
              <a:rPr lang="es-MX"/>
              <a:pPr>
                <a:defRPr/>
              </a:pPr>
              <a:t>14</a:t>
            </a:fld>
            <a:endParaRPr lang="es-MX" dirty="0"/>
          </a:p>
        </p:txBody>
      </p:sp>
      <p:sp>
        <p:nvSpPr>
          <p:cNvPr id="16391" name="Rectangle 8"/>
          <p:cNvSpPr>
            <a:spLocks noChangeArrowheads="1"/>
          </p:cNvSpPr>
          <p:nvPr/>
        </p:nvSpPr>
        <p:spPr bwMode="auto">
          <a:xfrm>
            <a:off x="457201" y="1860829"/>
            <a:ext cx="82296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s-ES" sz="2400" dirty="0" smtClean="0">
                <a:cs typeface="Times New Roman" pitchFamily="18" charset="0"/>
              </a:rPr>
              <a:t>Dentro de las instalaciones de redes de computadoras y equipos de comunicación existe un sin número de dispositivos y equipos, los cuales se interconectan para comunicarse entre sí o con el exterior de la red interna. Es por ello que es de suma importancia conocer cada una de las características tanto físicas como lógicas, ya que de ello dependerá el adecuado uso y configuración que se le de al equipo, con la finalidad de aprovechar  al máximo sus recursos tanto de software como de hardware.</a:t>
            </a:r>
            <a:endParaRPr lang="es-ES" sz="2400"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14455955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6"/>
          <p:cNvSpPr txBox="1">
            <a:spLocks noChangeArrowheads="1"/>
          </p:cNvSpPr>
          <p:nvPr/>
        </p:nvSpPr>
        <p:spPr bwMode="auto">
          <a:xfrm>
            <a:off x="532262" y="2356001"/>
            <a:ext cx="8099946"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342900" indent="-342900" algn="just" eaLnBrk="1" hangingPunct="1">
              <a:spcBef>
                <a:spcPct val="50000"/>
              </a:spcBef>
              <a:buFont typeface="Wingdings" pitchFamily="2" charset="2"/>
              <a:buChar char="v"/>
            </a:pPr>
            <a:r>
              <a:rPr lang="es-MX" sz="2400" dirty="0">
                <a:latin typeface="+mn-lt"/>
              </a:rPr>
              <a:t>El código de operación de una instrucción </a:t>
            </a:r>
            <a:r>
              <a:rPr lang="es-MX" sz="2400" dirty="0" smtClean="0">
                <a:latin typeface="+mn-lt"/>
              </a:rPr>
              <a:t>especifica, </a:t>
            </a:r>
            <a:r>
              <a:rPr lang="es-MX" sz="2400" dirty="0">
                <a:latin typeface="+mn-lt"/>
              </a:rPr>
              <a:t>la operación que va a ser ejecutada después de haberse leído en la memoria y </a:t>
            </a:r>
            <a:r>
              <a:rPr lang="es-MX" sz="2400" dirty="0" smtClean="0">
                <a:latin typeface="+mn-lt"/>
              </a:rPr>
              <a:t>lo ubica en </a:t>
            </a:r>
            <a:r>
              <a:rPr lang="es-MX" sz="2400" dirty="0">
                <a:latin typeface="+mn-lt"/>
              </a:rPr>
              <a:t>la unidad de control del CPU.</a:t>
            </a:r>
          </a:p>
          <a:p>
            <a:pPr marL="342900" indent="-342900" algn="just" eaLnBrk="1" hangingPunct="1">
              <a:spcBef>
                <a:spcPct val="50000"/>
              </a:spcBef>
              <a:buFont typeface="Wingdings" pitchFamily="2" charset="2"/>
              <a:buChar char="v"/>
            </a:pPr>
            <a:endParaRPr lang="es-MX" sz="2400" dirty="0">
              <a:latin typeface="+mn-lt"/>
            </a:endParaRPr>
          </a:p>
          <a:p>
            <a:pPr marL="342900" indent="-342900" algn="just" eaLnBrk="1" hangingPunct="1">
              <a:spcBef>
                <a:spcPct val="50000"/>
              </a:spcBef>
              <a:buFont typeface="Wingdings" pitchFamily="2" charset="2"/>
              <a:buChar char="v"/>
            </a:pPr>
            <a:r>
              <a:rPr lang="es-MX" sz="2400" dirty="0">
                <a:latin typeface="+mn-lt"/>
              </a:rPr>
              <a:t>Los </a:t>
            </a:r>
            <a:r>
              <a:rPr lang="es-MX" sz="2400" dirty="0" err="1">
                <a:latin typeface="+mn-lt"/>
              </a:rPr>
              <a:t>operandos</a:t>
            </a:r>
            <a:r>
              <a:rPr lang="es-MX" sz="2400" dirty="0">
                <a:latin typeface="+mn-lt"/>
              </a:rPr>
              <a:t> pueden estar localizados en los registros de proceso en las palabras de memoria o en los registros de interconexión.</a:t>
            </a:r>
            <a:endParaRPr lang="es-ES_tradnl"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15</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3692388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5"/>
          <p:cNvSpPr txBox="1">
            <a:spLocks noChangeArrowheads="1"/>
          </p:cNvSpPr>
          <p:nvPr/>
        </p:nvSpPr>
        <p:spPr bwMode="auto">
          <a:xfrm>
            <a:off x="457200" y="1917851"/>
            <a:ext cx="82296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342900" indent="-342900" algn="just" eaLnBrk="1" hangingPunct="1">
              <a:spcBef>
                <a:spcPct val="50000"/>
              </a:spcBef>
              <a:buFont typeface="Wingdings" pitchFamily="2" charset="2"/>
              <a:buChar char="Ø"/>
            </a:pPr>
            <a:r>
              <a:rPr lang="es-MX" sz="2400" dirty="0">
                <a:latin typeface="+mn-lt"/>
              </a:rPr>
              <a:t>La forma como son determinados los </a:t>
            </a:r>
            <a:r>
              <a:rPr lang="es-MX" sz="2400" dirty="0" err="1">
                <a:latin typeface="+mn-lt"/>
              </a:rPr>
              <a:t>operandos</a:t>
            </a:r>
            <a:r>
              <a:rPr lang="es-MX" sz="2400" dirty="0">
                <a:latin typeface="+mn-lt"/>
              </a:rPr>
              <a:t> durante la ejecución del programa se determina a partir del modo de direccionamiento de la instrucción.</a:t>
            </a:r>
          </a:p>
          <a:p>
            <a:pPr marL="342900" indent="-342900" algn="just" eaLnBrk="1" hangingPunct="1">
              <a:spcBef>
                <a:spcPct val="50000"/>
              </a:spcBef>
              <a:buFont typeface="Wingdings" pitchFamily="2" charset="2"/>
              <a:buChar char="Ø"/>
            </a:pPr>
            <a:r>
              <a:rPr lang="es-MX" sz="2400" dirty="0" smtClean="0">
                <a:latin typeface="+mn-lt"/>
              </a:rPr>
              <a:t>El </a:t>
            </a:r>
            <a:r>
              <a:rPr lang="es-MX" sz="2400" dirty="0">
                <a:latin typeface="+mn-lt"/>
              </a:rPr>
              <a:t>modo de direccionamiento de una </a:t>
            </a:r>
            <a:r>
              <a:rPr lang="es-MX" sz="2400" dirty="0" smtClean="0">
                <a:latin typeface="+mn-lt"/>
              </a:rPr>
              <a:t>instrucción </a:t>
            </a:r>
            <a:r>
              <a:rPr lang="es-MX" sz="2400" dirty="0">
                <a:latin typeface="+mn-lt"/>
              </a:rPr>
              <a:t>se especifica con un código binario de la misma forma como se especifica el código de operación.</a:t>
            </a:r>
          </a:p>
          <a:p>
            <a:pPr marL="342900" indent="-342900" algn="just" eaLnBrk="1" hangingPunct="1">
              <a:spcBef>
                <a:spcPct val="50000"/>
              </a:spcBef>
              <a:buFont typeface="Wingdings" pitchFamily="2" charset="2"/>
              <a:buChar char="Ø"/>
            </a:pPr>
            <a:r>
              <a:rPr lang="es-MX" sz="2400" dirty="0" smtClean="0">
                <a:latin typeface="+mn-lt"/>
              </a:rPr>
              <a:t>En los </a:t>
            </a:r>
            <a:r>
              <a:rPr lang="es-MX" sz="2400" dirty="0">
                <a:latin typeface="+mn-lt"/>
              </a:rPr>
              <a:t>microprocesadores de 8 bits, el primer byte de una instrucción es un código binario combinado que especifica la operación y el modo de la instrucción.</a:t>
            </a:r>
            <a:endParaRPr lang="es-ES_tradnl"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16</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32610405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17</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3433" t="38608" r="5000" b="4278"/>
          <a:stretch/>
        </p:blipFill>
        <p:spPr bwMode="auto">
          <a:xfrm>
            <a:off x="1009934" y="1637732"/>
            <a:ext cx="7458501" cy="391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009934" y="5605397"/>
            <a:ext cx="3581750" cy="369332"/>
          </a:xfrm>
          <a:prstGeom prst="rect">
            <a:avLst/>
          </a:prstGeom>
        </p:spPr>
        <p:txBody>
          <a:bodyPr wrap="none">
            <a:spAutoFit/>
          </a:bodyPr>
          <a:lstStyle/>
          <a:p>
            <a:r>
              <a:rPr lang="es-MX" dirty="0"/>
              <a:t>http://slideplayer.es/slide/1031595/</a:t>
            </a:r>
          </a:p>
        </p:txBody>
      </p:sp>
    </p:spTree>
    <p:extLst>
      <p:ext uri="{BB962C8B-B14F-4D97-AF65-F5344CB8AC3E}">
        <p14:creationId xmlns:p14="http://schemas.microsoft.com/office/powerpoint/2010/main" val="38526691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5"/>
          <p:cNvSpPr txBox="1">
            <a:spLocks noChangeArrowheads="1"/>
          </p:cNvSpPr>
          <p:nvPr/>
        </p:nvSpPr>
        <p:spPr bwMode="auto">
          <a:xfrm>
            <a:off x="457200" y="1992637"/>
            <a:ext cx="82296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spcBef>
                <a:spcPct val="50000"/>
              </a:spcBef>
              <a:buFont typeface="Wingdings" pitchFamily="2" charset="2"/>
              <a:buChar char="v"/>
            </a:pPr>
            <a:r>
              <a:rPr lang="es-MX" sz="2400" dirty="0">
                <a:solidFill>
                  <a:schemeClr val="tx2">
                    <a:lumMod val="75000"/>
                  </a:schemeClr>
                </a:solidFill>
                <a:latin typeface="+mn-lt"/>
              </a:rPr>
              <a:t>Los llamados modos de direccionamiento son las diferentes maneras de especificar en informática un operando dentro de una instrucción. Cómo se especifican e interpretan las direcciones de memoria según las instrucciones. Un modo de direccionamiento especifica la forma de calcular la dirección de memoria efectiva de un operando mediante el uso de la información contenida en registros y / o constantes, contenida dentro de una instrucción de la máquina o en otra parte</a:t>
            </a:r>
            <a:r>
              <a:rPr lang="es-MX" sz="2400" dirty="0" smtClean="0">
                <a:solidFill>
                  <a:schemeClr val="tx2">
                    <a:lumMod val="75000"/>
                  </a:schemeClr>
                </a:solidFill>
                <a:latin typeface="+mn-lt"/>
              </a:rPr>
              <a:t>.</a:t>
            </a:r>
          </a:p>
          <a:p>
            <a:pPr algn="just" eaLnBrk="1" hangingPunct="1">
              <a:spcBef>
                <a:spcPct val="50000"/>
              </a:spcBef>
            </a:pPr>
            <a:r>
              <a:rPr lang="es-MX" dirty="0">
                <a:solidFill>
                  <a:schemeClr val="tx2">
                    <a:lumMod val="75000"/>
                  </a:schemeClr>
                </a:solidFill>
                <a:latin typeface="+mn-lt"/>
              </a:rPr>
              <a:t>http://tutorialensamblador.galeon.com/unidad3.html</a:t>
            </a:r>
            <a:endParaRPr lang="es-MX" dirty="0">
              <a:solidFill>
                <a:schemeClr val="tx2">
                  <a:lumMod val="75000"/>
                </a:schemeClr>
              </a:solidFill>
              <a:latin typeface="+mn-lt"/>
            </a:endParaRPr>
          </a:p>
          <a:p>
            <a:pPr algn="just" eaLnBrk="1" hangingPunct="1">
              <a:spcBef>
                <a:spcPct val="50000"/>
              </a:spcBef>
              <a:buFont typeface="Wingdings" pitchFamily="2" charset="2"/>
              <a:buChar char="v"/>
            </a:pPr>
            <a:endParaRPr lang="es-MX"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18</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10978109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5"/>
          <p:cNvSpPr txBox="1">
            <a:spLocks noChangeArrowheads="1"/>
          </p:cNvSpPr>
          <p:nvPr/>
        </p:nvSpPr>
        <p:spPr bwMode="auto">
          <a:xfrm>
            <a:off x="457200" y="1992637"/>
            <a:ext cx="8229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spcBef>
                <a:spcPct val="50000"/>
              </a:spcBef>
              <a:buFont typeface="Wingdings" pitchFamily="2" charset="2"/>
              <a:buChar char="v"/>
            </a:pPr>
            <a:r>
              <a:rPr lang="es-MX" sz="2400" dirty="0">
                <a:solidFill>
                  <a:schemeClr val="tx2">
                    <a:lumMod val="75000"/>
                  </a:schemeClr>
                </a:solidFill>
                <a:latin typeface="+mn-lt"/>
              </a:rPr>
              <a:t>Modo implícito: </a:t>
            </a:r>
            <a:endParaRPr lang="es-MX" sz="2400" dirty="0" smtClean="0">
              <a:solidFill>
                <a:schemeClr val="tx2">
                  <a:lumMod val="75000"/>
                </a:schemeClr>
              </a:solidFill>
              <a:latin typeface="+mn-lt"/>
            </a:endParaRPr>
          </a:p>
          <a:p>
            <a:pPr lvl="5" algn="just" eaLnBrk="1" hangingPunct="1">
              <a:spcBef>
                <a:spcPct val="50000"/>
              </a:spcBef>
            </a:pPr>
            <a:r>
              <a:rPr lang="es-MX" sz="2400" dirty="0" smtClean="0">
                <a:latin typeface="+mn-lt"/>
              </a:rPr>
              <a:t>este </a:t>
            </a:r>
            <a:r>
              <a:rPr lang="es-MX" sz="2400" dirty="0">
                <a:latin typeface="+mn-lt"/>
              </a:rPr>
              <a:t>tipo de instrucción son de 1 byte.</a:t>
            </a:r>
          </a:p>
          <a:p>
            <a:pPr algn="just" eaLnBrk="1" hangingPunct="1">
              <a:spcBef>
                <a:spcPct val="50000"/>
              </a:spcBef>
              <a:buFont typeface="Wingdings" pitchFamily="2" charset="2"/>
              <a:buChar char="v"/>
            </a:pPr>
            <a:r>
              <a:rPr lang="es-MX" sz="2400" dirty="0">
                <a:solidFill>
                  <a:schemeClr val="tx2">
                    <a:lumMod val="75000"/>
                  </a:schemeClr>
                </a:solidFill>
                <a:latin typeface="+mn-lt"/>
              </a:rPr>
              <a:t>Modo de registro: </a:t>
            </a:r>
            <a:endParaRPr lang="es-MX" sz="2400" dirty="0" smtClean="0">
              <a:solidFill>
                <a:schemeClr val="tx2">
                  <a:lumMod val="75000"/>
                </a:schemeClr>
              </a:solidFill>
              <a:latin typeface="+mn-lt"/>
            </a:endParaRPr>
          </a:p>
          <a:p>
            <a:pPr algn="just" eaLnBrk="1" hangingPunct="1">
              <a:spcBef>
                <a:spcPct val="50000"/>
              </a:spcBef>
            </a:pPr>
            <a:r>
              <a:rPr lang="es-MX" sz="2400" dirty="0" smtClean="0">
                <a:latin typeface="+mn-lt"/>
              </a:rPr>
              <a:t>					los </a:t>
            </a:r>
            <a:r>
              <a:rPr lang="es-MX" sz="2400" dirty="0" err="1">
                <a:latin typeface="+mn-lt"/>
              </a:rPr>
              <a:t>operandos</a:t>
            </a:r>
            <a:r>
              <a:rPr lang="es-MX" sz="2400" dirty="0">
                <a:latin typeface="+mn-lt"/>
              </a:rPr>
              <a:t> están en los registros que </a:t>
            </a:r>
            <a:r>
              <a:rPr lang="es-MX" sz="2400" dirty="0" smtClean="0">
                <a:latin typeface="+mn-lt"/>
              </a:rPr>
              <a:t>							residen </a:t>
            </a:r>
            <a:r>
              <a:rPr lang="es-MX" sz="2400" dirty="0">
                <a:latin typeface="+mn-lt"/>
              </a:rPr>
              <a:t>dentro del CPU.</a:t>
            </a:r>
          </a:p>
          <a:p>
            <a:pPr algn="just" eaLnBrk="1" hangingPunct="1">
              <a:spcBef>
                <a:spcPct val="50000"/>
              </a:spcBef>
              <a:buFont typeface="Wingdings" pitchFamily="2" charset="2"/>
              <a:buChar char="v"/>
            </a:pPr>
            <a:r>
              <a:rPr lang="es-MX" sz="2400" dirty="0">
                <a:solidFill>
                  <a:schemeClr val="tx2">
                    <a:lumMod val="75000"/>
                  </a:schemeClr>
                </a:solidFill>
                <a:latin typeface="+mn-lt"/>
              </a:rPr>
              <a:t>Modo indirecto de registros</a:t>
            </a:r>
            <a:r>
              <a:rPr lang="es-MX" sz="2400" dirty="0" smtClean="0">
                <a:solidFill>
                  <a:schemeClr val="tx2">
                    <a:lumMod val="75000"/>
                  </a:schemeClr>
                </a:solidFill>
                <a:latin typeface="+mn-lt"/>
              </a:rPr>
              <a:t>:</a:t>
            </a:r>
          </a:p>
          <a:p>
            <a:pPr algn="just" eaLnBrk="1" hangingPunct="1">
              <a:spcBef>
                <a:spcPct val="50000"/>
              </a:spcBef>
            </a:pPr>
            <a:r>
              <a:rPr lang="es-MX" sz="2400" dirty="0" smtClean="0">
                <a:latin typeface="+mn-lt"/>
              </a:rPr>
              <a:t> 					especifica </a:t>
            </a:r>
            <a:r>
              <a:rPr lang="es-MX" sz="2400" dirty="0">
                <a:latin typeface="+mn-lt"/>
              </a:rPr>
              <a:t>un registro o un par de registros en </a:t>
            </a:r>
            <a:r>
              <a:rPr lang="es-MX" sz="2400" dirty="0" smtClean="0">
                <a:latin typeface="+mn-lt"/>
              </a:rPr>
              <a:t>					el </a:t>
            </a:r>
            <a:r>
              <a:rPr lang="es-MX" sz="2400" dirty="0">
                <a:latin typeface="+mn-lt"/>
              </a:rPr>
              <a:t>procesador </a:t>
            </a:r>
            <a:r>
              <a:rPr lang="es-MX" sz="2400" dirty="0" smtClean="0">
                <a:latin typeface="+mn-lt"/>
              </a:rPr>
              <a:t>.</a:t>
            </a:r>
            <a:endParaRPr lang="es-MX"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19</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3564078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PPTparappt.png"/>
          <p:cNvPicPr>
            <a:picLocks noChangeAspect="1"/>
          </p:cNvPicPr>
          <p:nvPr/>
        </p:nvPicPr>
        <p:blipFill rotWithShape="1">
          <a:blip r:embed="rId3">
            <a:extLst>
              <a:ext uri="{28A0092B-C50C-407E-A947-70E740481C1C}">
                <a14:useLocalDpi xmlns:a14="http://schemas.microsoft.com/office/drawing/2010/main" val="0"/>
              </a:ext>
            </a:extLst>
          </a:blip>
          <a:srcRect t="72493" b="18345"/>
          <a:stretch/>
        </p:blipFill>
        <p:spPr>
          <a:xfrm>
            <a:off x="0" y="1199428"/>
            <a:ext cx="9144000" cy="628328"/>
          </a:xfrm>
          <a:prstGeom prst="rect">
            <a:avLst/>
          </a:prstGeom>
        </p:spPr>
      </p:pic>
      <p:sp>
        <p:nvSpPr>
          <p:cNvPr id="2" name="Título 1"/>
          <p:cNvSpPr>
            <a:spLocks noGrp="1"/>
          </p:cNvSpPr>
          <p:nvPr>
            <p:ph type="ctrTitle"/>
          </p:nvPr>
        </p:nvSpPr>
        <p:spPr>
          <a:xfrm>
            <a:off x="465666" y="1827756"/>
            <a:ext cx="8212667" cy="4411684"/>
          </a:xfrm>
        </p:spPr>
        <p:txBody>
          <a:bodyPr>
            <a:normAutofit fontScale="90000"/>
          </a:bodyPr>
          <a:lstStyle/>
          <a:p>
            <a:r>
              <a:rPr lang="es-ES" sz="2800" dirty="0" smtClean="0">
                <a:solidFill>
                  <a:srgbClr val="808000"/>
                </a:solidFill>
                <a:latin typeface="Helvetica Neue Medium"/>
                <a:cs typeface="Helvetica Neue Medium"/>
              </a:rPr>
              <a:t>CU UAEM Zumpango </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Ingeniería en Computación</a:t>
            </a:r>
            <a:br>
              <a:rPr lang="es-ES" sz="2800" dirty="0" smtClean="0">
                <a:solidFill>
                  <a:srgbClr val="808000"/>
                </a:solidFill>
                <a:latin typeface="Helvetica Neue Medium"/>
                <a:cs typeface="Helvetica Neue Medium"/>
              </a:rPr>
            </a:br>
            <a:r>
              <a:rPr lang="es-ES" sz="2800" dirty="0" smtClean="0">
                <a:solidFill>
                  <a:srgbClr val="808000"/>
                </a:solidFill>
                <a:latin typeface="Helvetica Neue Medium"/>
                <a:cs typeface="Helvetica Neue Medium"/>
              </a:rPr>
              <a:t/>
            </a:r>
            <a:br>
              <a:rPr lang="es-ES" sz="2800" dirty="0" smtClean="0">
                <a:solidFill>
                  <a:srgbClr val="808000"/>
                </a:solidFill>
                <a:latin typeface="Helvetica Neue Medium"/>
                <a:cs typeface="Helvetica Neue Medium"/>
              </a:rPr>
            </a:br>
            <a:r>
              <a:rPr lang="es-ES" sz="2400" b="1" dirty="0" smtClean="0">
                <a:solidFill>
                  <a:srgbClr val="808000"/>
                </a:solidFill>
                <a:latin typeface="Helvetica Neue Medium"/>
                <a:cs typeface="Helvetica Neue Medium"/>
              </a:rPr>
              <a:t>UA Sistemas Digitales</a:t>
            </a:r>
            <a:br>
              <a:rPr lang="es-ES" sz="2400" b="1" dirty="0" smtClean="0">
                <a:solidFill>
                  <a:srgbClr val="808000"/>
                </a:solidFill>
                <a:latin typeface="Helvetica Neue Medium"/>
                <a:cs typeface="Helvetica Neue Medium"/>
              </a:rPr>
            </a:br>
            <a:r>
              <a:rPr lang="es-ES" sz="2400" dirty="0" smtClean="0">
                <a:solidFill>
                  <a:srgbClr val="808000"/>
                </a:solidFill>
                <a:latin typeface="Helvetica Neue Medium"/>
                <a:cs typeface="Helvetica Neue Medium"/>
              </a:rPr>
              <a:t/>
            </a:r>
            <a:br>
              <a:rPr lang="es-ES" sz="2400" dirty="0" smtClean="0">
                <a:solidFill>
                  <a:srgbClr val="808000"/>
                </a:solidFill>
                <a:latin typeface="Helvetica Neue Medium"/>
                <a:cs typeface="Helvetica Neue Medium"/>
              </a:rPr>
            </a:br>
            <a:r>
              <a:rPr lang="es-ES" sz="2000" b="1" dirty="0" smtClean="0">
                <a:solidFill>
                  <a:srgbClr val="808000"/>
                </a:solidFill>
                <a:latin typeface="Helvetica Neue Medium"/>
                <a:cs typeface="Helvetica Neue Medium"/>
              </a:rPr>
              <a:t>UC </a:t>
            </a:r>
            <a:r>
              <a:rPr lang="es-ES" sz="2000" b="1" dirty="0" smtClean="0">
                <a:solidFill>
                  <a:srgbClr val="808000"/>
                </a:solidFill>
                <a:latin typeface="Helvetica Neue Medium"/>
                <a:cs typeface="Helvetica Neue Medium"/>
              </a:rPr>
              <a:t>I </a:t>
            </a:r>
            <a:r>
              <a:rPr lang="es-MX" sz="2000" dirty="0" smtClean="0">
                <a:solidFill>
                  <a:srgbClr val="808000"/>
                </a:solidFill>
                <a:latin typeface="Helvetica Neue Medium"/>
                <a:cs typeface="Helvetica Neue Medium"/>
              </a:rPr>
              <a:t>Comprender los concepto básico de los microprocesadores y </a:t>
            </a:r>
            <a:br>
              <a:rPr lang="es-MX" sz="2000" dirty="0" smtClean="0">
                <a:solidFill>
                  <a:srgbClr val="808000"/>
                </a:solidFill>
                <a:latin typeface="Helvetica Neue Medium"/>
                <a:cs typeface="Helvetica Neue Medium"/>
              </a:rPr>
            </a:br>
            <a:r>
              <a:rPr lang="es-MX" sz="2000" dirty="0" err="1" smtClean="0">
                <a:solidFill>
                  <a:srgbClr val="808000"/>
                </a:solidFill>
                <a:latin typeface="Helvetica Neue Medium"/>
                <a:cs typeface="Helvetica Neue Medium"/>
              </a:rPr>
              <a:t>microcontroladores</a:t>
            </a:r>
            <a:r>
              <a:rPr lang="es-MX" sz="2000" dirty="0" smtClean="0">
                <a:solidFill>
                  <a:srgbClr val="808000"/>
                </a:solidFill>
                <a:latin typeface="Helvetica Neue Medium"/>
                <a:cs typeface="Helvetica Neue Medium"/>
              </a:rPr>
              <a:t> a lógica de transferencia entre registro y diseñar un </a:t>
            </a:r>
            <a:br>
              <a:rPr lang="es-MX" sz="2000" dirty="0" smtClean="0">
                <a:solidFill>
                  <a:srgbClr val="808000"/>
                </a:solidFill>
                <a:latin typeface="Helvetica Neue Medium"/>
                <a:cs typeface="Helvetica Neue Medium"/>
              </a:rPr>
            </a:br>
            <a:r>
              <a:rPr lang="es-MX" sz="2000" dirty="0" smtClean="0">
                <a:solidFill>
                  <a:srgbClr val="808000"/>
                </a:solidFill>
                <a:latin typeface="Helvetica Neue Medium"/>
                <a:cs typeface="Helvetica Neue Medium"/>
              </a:rPr>
              <a:t>procesador basado en la teoría de acumulador para usos específicos.</a:t>
            </a:r>
            <a:r>
              <a:rPr lang="es-ES" sz="2000" dirty="0" smtClean="0">
                <a:solidFill>
                  <a:srgbClr val="808000"/>
                </a:solidFill>
                <a:latin typeface="Helvetica Neue Medium"/>
                <a:cs typeface="Helvetica Neue Medium"/>
              </a:rPr>
              <a:t/>
            </a:r>
            <a:br>
              <a:rPr lang="es-ES" sz="2000" dirty="0" smtClean="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
            </a:r>
            <a:br>
              <a:rPr lang="es-ES" sz="2000" dirty="0" smtClean="0">
                <a:solidFill>
                  <a:srgbClr val="808000"/>
                </a:solidFill>
                <a:latin typeface="Helvetica Neue Medium"/>
                <a:cs typeface="Helvetica Neue Medium"/>
              </a:rPr>
            </a:br>
            <a:r>
              <a:rPr lang="es-ES" sz="2000" b="1" dirty="0" smtClean="0">
                <a:solidFill>
                  <a:srgbClr val="808000"/>
                </a:solidFill>
                <a:latin typeface="Helvetica Neue Medium"/>
                <a:cs typeface="Helvetica Neue Medium"/>
              </a:rPr>
              <a:t>Conocimiento</a:t>
            </a:r>
            <a:r>
              <a:rPr lang="es-ES" sz="2000" dirty="0" smtClean="0">
                <a:solidFill>
                  <a:srgbClr val="808000"/>
                </a:solidFill>
                <a:latin typeface="Helvetica Neue Medium"/>
                <a:cs typeface="Helvetica Neue Medium"/>
              </a:rPr>
              <a:t>: </a:t>
            </a:r>
            <a:r>
              <a:rPr lang="es-MX" sz="2000" b="1" i="1" u="sng" dirty="0">
                <a:solidFill>
                  <a:srgbClr val="808000"/>
                </a:solidFill>
                <a:latin typeface="Helvetica Neue Medium"/>
                <a:cs typeface="Helvetica Neue Medium"/>
              </a:rPr>
              <a:t>Modos de direccionamiento e </a:t>
            </a:r>
            <a:r>
              <a:rPr lang="es-MX" sz="2000" b="1" i="1" u="sng" dirty="0" smtClean="0">
                <a:solidFill>
                  <a:srgbClr val="808000"/>
                </a:solidFill>
                <a:latin typeface="Helvetica Neue Medium"/>
                <a:cs typeface="Helvetica Neue Medium"/>
              </a:rPr>
              <a:t>interrupciones</a:t>
            </a:r>
            <a:r>
              <a:rPr lang="es-MX" sz="2000" i="1" u="sng" dirty="0" smtClean="0">
                <a:solidFill>
                  <a:srgbClr val="808000"/>
                </a:solidFill>
                <a:latin typeface="Helvetica Neue Medium"/>
                <a:cs typeface="Helvetica Neue Medium"/>
              </a:rPr>
              <a:t/>
            </a:r>
            <a:br>
              <a:rPr lang="es-MX" sz="2000" i="1" u="sng" dirty="0" smtClean="0">
                <a:solidFill>
                  <a:srgbClr val="808000"/>
                </a:solidFill>
                <a:latin typeface="Helvetica Neue Medium"/>
                <a:cs typeface="Helvetica Neue Medium"/>
              </a:rPr>
            </a:br>
            <a:r>
              <a:rPr lang="es-ES" sz="2400" dirty="0">
                <a:solidFill>
                  <a:srgbClr val="808000"/>
                </a:solidFill>
                <a:latin typeface="Helvetica Neue Medium"/>
                <a:cs typeface="Helvetica Neue Medium"/>
              </a:rPr>
              <a:t/>
            </a:r>
            <a:br>
              <a:rPr lang="es-ES" sz="2400" dirty="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Presenta: </a:t>
            </a:r>
            <a:br>
              <a:rPr lang="es-ES" sz="2000" dirty="0" smtClean="0">
                <a:solidFill>
                  <a:srgbClr val="808000"/>
                </a:solidFill>
                <a:latin typeface="Helvetica Neue Medium"/>
                <a:cs typeface="Helvetica Neue Medium"/>
              </a:rPr>
            </a:br>
            <a:r>
              <a:rPr lang="es-ES" sz="2000" dirty="0" smtClean="0">
                <a:solidFill>
                  <a:srgbClr val="808000"/>
                </a:solidFill>
                <a:latin typeface="Helvetica Neue Medium"/>
                <a:cs typeface="Helvetica Neue Medium"/>
              </a:rPr>
              <a:t>Mtro. en T. I. Jorge Bautista López</a:t>
            </a:r>
            <a:endParaRPr lang="es-ES" sz="400" dirty="0">
              <a:solidFill>
                <a:srgbClr val="808000"/>
              </a:solidFill>
              <a:latin typeface="Helvetica Neue Light"/>
              <a:cs typeface="Helvetica Neue Light"/>
            </a:endParaRPr>
          </a:p>
        </p:txBody>
      </p:sp>
      <p:sp>
        <p:nvSpPr>
          <p:cNvPr id="3" name="Subtítulo 2"/>
          <p:cNvSpPr>
            <a:spLocks noGrp="1"/>
          </p:cNvSpPr>
          <p:nvPr>
            <p:ph type="subTitle" idx="1"/>
          </p:nvPr>
        </p:nvSpPr>
        <p:spPr>
          <a:xfrm>
            <a:off x="1263050" y="6398791"/>
            <a:ext cx="6400800" cy="377321"/>
          </a:xfrm>
        </p:spPr>
        <p:txBody>
          <a:bodyPr>
            <a:normAutofit/>
          </a:bodyPr>
          <a:lstStyle/>
          <a:p>
            <a:r>
              <a:rPr lang="es-ES" sz="1400" dirty="0" smtClean="0">
                <a:solidFill>
                  <a:schemeClr val="bg1">
                    <a:lumMod val="50000"/>
                  </a:schemeClr>
                </a:solidFill>
                <a:latin typeface="Helvetica Neue Light"/>
                <a:cs typeface="Helvetica Neue Light"/>
              </a:rPr>
              <a:t>02/octubre/2015</a:t>
            </a:r>
            <a:endParaRPr lang="es-ES" sz="1400" dirty="0">
              <a:solidFill>
                <a:schemeClr val="bg1">
                  <a:lumMod val="50000"/>
                </a:schemeClr>
              </a:solidFill>
              <a:latin typeface="Helvetica Neue Light"/>
              <a:cs typeface="Helvetica Neue Light"/>
            </a:endParaRPr>
          </a:p>
        </p:txBody>
      </p:sp>
      <p:pic>
        <p:nvPicPr>
          <p:cNvPr id="14" name="Imagen 13"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2819" y="6070369"/>
            <a:ext cx="719787" cy="537307"/>
          </a:xfrm>
          <a:prstGeom prst="rect">
            <a:avLst/>
          </a:prstGeom>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542" y="5906866"/>
            <a:ext cx="861865" cy="831396"/>
          </a:xfrm>
          <a:prstGeom prst="rect">
            <a:avLst/>
          </a:prstGeom>
        </p:spPr>
      </p:pic>
      <p:pic>
        <p:nvPicPr>
          <p:cNvPr id="10" name="Imagen 7" descr="PPTparappt.png"/>
          <p:cNvPicPr>
            <a:picLocks noChangeAspect="1"/>
          </p:cNvPicPr>
          <p:nvPr/>
        </p:nvPicPr>
        <p:blipFill rotWithShape="1">
          <a:blip r:embed="rId3">
            <a:extLst>
              <a:ext uri="{28A0092B-C50C-407E-A947-70E740481C1C}">
                <a14:useLocalDpi xmlns:a14="http://schemas.microsoft.com/office/drawing/2010/main" val="0"/>
              </a:ext>
            </a:extLst>
          </a:blip>
          <a:srcRect l="83813" t="84991"/>
          <a:stretch/>
        </p:blipFill>
        <p:spPr>
          <a:xfrm>
            <a:off x="7663850" y="5823741"/>
            <a:ext cx="1480150" cy="1029343"/>
          </a:xfrm>
          <a:prstGeom prst="rect">
            <a:avLst/>
          </a:prstGeom>
        </p:spPr>
      </p:pic>
    </p:spTree>
    <p:extLst>
      <p:ext uri="{BB962C8B-B14F-4D97-AF65-F5344CB8AC3E}">
        <p14:creationId xmlns:p14="http://schemas.microsoft.com/office/powerpoint/2010/main" val="3873047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5"/>
          <p:cNvSpPr txBox="1">
            <a:spLocks noChangeArrowheads="1"/>
          </p:cNvSpPr>
          <p:nvPr/>
        </p:nvSpPr>
        <p:spPr bwMode="auto">
          <a:xfrm>
            <a:off x="457200" y="1951693"/>
            <a:ext cx="8229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spcBef>
                <a:spcPct val="50000"/>
              </a:spcBef>
              <a:buFont typeface="Wingdings" pitchFamily="2" charset="2"/>
              <a:buChar char="v"/>
            </a:pPr>
            <a:r>
              <a:rPr lang="es-MX" sz="2400" dirty="0" smtClean="0">
                <a:solidFill>
                  <a:schemeClr val="tx2">
                    <a:lumMod val="75000"/>
                  </a:schemeClr>
                </a:solidFill>
                <a:latin typeface="+mn-lt"/>
              </a:rPr>
              <a:t>Modo </a:t>
            </a:r>
            <a:r>
              <a:rPr lang="es-MX" sz="2400" dirty="0">
                <a:solidFill>
                  <a:schemeClr val="tx2">
                    <a:lumMod val="75000"/>
                  </a:schemeClr>
                </a:solidFill>
                <a:latin typeface="+mn-lt"/>
              </a:rPr>
              <a:t>inmediato: </a:t>
            </a:r>
            <a:endParaRPr lang="es-MX" sz="2400" dirty="0" smtClean="0">
              <a:solidFill>
                <a:schemeClr val="tx2">
                  <a:lumMod val="75000"/>
                </a:schemeClr>
              </a:solidFill>
              <a:latin typeface="+mn-lt"/>
            </a:endParaRPr>
          </a:p>
          <a:p>
            <a:pPr algn="just" eaLnBrk="1" hangingPunct="1">
              <a:spcBef>
                <a:spcPct val="50000"/>
              </a:spcBef>
            </a:pPr>
            <a:r>
              <a:rPr lang="es-MX" sz="2400" dirty="0" smtClean="0">
                <a:latin typeface="+mn-lt"/>
              </a:rPr>
              <a:t>					el </a:t>
            </a:r>
            <a:r>
              <a:rPr lang="es-MX" sz="2400" dirty="0">
                <a:latin typeface="+mn-lt"/>
              </a:rPr>
              <a:t>microprocesador de 8 bits se coloca el </a:t>
            </a:r>
            <a:r>
              <a:rPr lang="es-MX" sz="2400" dirty="0" smtClean="0">
                <a:latin typeface="+mn-lt"/>
              </a:rPr>
              <a:t>						operando </a:t>
            </a:r>
            <a:r>
              <a:rPr lang="es-MX" sz="2400" dirty="0">
                <a:latin typeface="+mn-lt"/>
              </a:rPr>
              <a:t>en la memoria.</a:t>
            </a:r>
          </a:p>
          <a:p>
            <a:pPr algn="just" eaLnBrk="1" hangingPunct="1">
              <a:spcBef>
                <a:spcPct val="50000"/>
              </a:spcBef>
              <a:buFont typeface="Wingdings" pitchFamily="2" charset="2"/>
              <a:buChar char="v"/>
            </a:pPr>
            <a:r>
              <a:rPr lang="es-MX" sz="2400" dirty="0">
                <a:solidFill>
                  <a:schemeClr val="tx2">
                    <a:lumMod val="75000"/>
                  </a:schemeClr>
                </a:solidFill>
                <a:latin typeface="+mn-lt"/>
              </a:rPr>
              <a:t>Modo de direccionamiento directo: </a:t>
            </a:r>
            <a:endParaRPr lang="es-MX" sz="2400" dirty="0" smtClean="0">
              <a:solidFill>
                <a:schemeClr val="tx2">
                  <a:lumMod val="75000"/>
                </a:schemeClr>
              </a:solidFill>
              <a:latin typeface="+mn-lt"/>
            </a:endParaRPr>
          </a:p>
          <a:p>
            <a:pPr algn="just" eaLnBrk="1" hangingPunct="1">
              <a:spcBef>
                <a:spcPct val="50000"/>
              </a:spcBef>
            </a:pPr>
            <a:r>
              <a:rPr lang="es-MX" sz="2400" dirty="0" smtClean="0">
                <a:latin typeface="+mn-lt"/>
              </a:rPr>
              <a:t>					el </a:t>
            </a:r>
            <a:r>
              <a:rPr lang="es-MX" sz="2400" dirty="0">
                <a:latin typeface="+mn-lt"/>
              </a:rPr>
              <a:t>operando reside en la memoria.</a:t>
            </a:r>
          </a:p>
          <a:p>
            <a:pPr algn="just" eaLnBrk="1" hangingPunct="1">
              <a:spcBef>
                <a:spcPct val="50000"/>
              </a:spcBef>
              <a:buFont typeface="Wingdings" pitchFamily="2" charset="2"/>
              <a:buChar char="v"/>
            </a:pPr>
            <a:r>
              <a:rPr lang="es-MX" sz="2400" dirty="0">
                <a:solidFill>
                  <a:schemeClr val="tx2">
                    <a:lumMod val="75000"/>
                  </a:schemeClr>
                </a:solidFill>
                <a:latin typeface="+mn-lt"/>
              </a:rPr>
              <a:t>Direccionamiento de la pagina cero: </a:t>
            </a:r>
            <a:endParaRPr lang="es-MX" sz="2400" dirty="0" smtClean="0">
              <a:solidFill>
                <a:schemeClr val="tx2">
                  <a:lumMod val="75000"/>
                </a:schemeClr>
              </a:solidFill>
              <a:latin typeface="+mn-lt"/>
            </a:endParaRPr>
          </a:p>
          <a:p>
            <a:pPr algn="just" eaLnBrk="1" hangingPunct="1">
              <a:spcBef>
                <a:spcPct val="50000"/>
              </a:spcBef>
            </a:pPr>
            <a:r>
              <a:rPr lang="es-MX" sz="2400" dirty="0" smtClean="0">
                <a:latin typeface="+mn-lt"/>
              </a:rPr>
              <a:t>					es </a:t>
            </a:r>
            <a:r>
              <a:rPr lang="es-MX" sz="2400" dirty="0">
                <a:latin typeface="+mn-lt"/>
              </a:rPr>
              <a:t>similar al directo excepto que la parte de la </a:t>
            </a:r>
            <a:r>
              <a:rPr lang="es-MX" sz="2400" dirty="0" smtClean="0">
                <a:latin typeface="+mn-lt"/>
              </a:rPr>
              <a:t>					dirección </a:t>
            </a:r>
            <a:r>
              <a:rPr lang="es-MX" sz="2400" dirty="0">
                <a:latin typeface="+mn-lt"/>
              </a:rPr>
              <a:t>contiene solo un 1 byte</a:t>
            </a:r>
            <a:r>
              <a:rPr lang="es-MX" sz="2400" dirty="0" smtClean="0">
                <a:latin typeface="+mn-lt"/>
              </a:rPr>
              <a:t>.</a:t>
            </a:r>
            <a:endParaRPr lang="es-MX" sz="2400" dirty="0">
              <a:latin typeface="Arial" charset="0"/>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20</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323973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5"/>
          <p:cNvSpPr txBox="1">
            <a:spLocks noChangeArrowheads="1"/>
          </p:cNvSpPr>
          <p:nvPr/>
        </p:nvSpPr>
        <p:spPr bwMode="auto">
          <a:xfrm>
            <a:off x="457200" y="1892143"/>
            <a:ext cx="82296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spcBef>
                <a:spcPct val="50000"/>
              </a:spcBef>
              <a:buFont typeface="Wingdings" pitchFamily="2" charset="2"/>
              <a:buChar char="v"/>
            </a:pPr>
            <a:r>
              <a:rPr lang="es-MX" sz="2400" dirty="0">
                <a:solidFill>
                  <a:schemeClr val="tx2">
                    <a:lumMod val="75000"/>
                  </a:schemeClr>
                </a:solidFill>
                <a:latin typeface="+mn-lt"/>
              </a:rPr>
              <a:t>Direccionamiento de pagina presente: </a:t>
            </a:r>
            <a:endParaRPr lang="es-MX" sz="2400" dirty="0" smtClean="0">
              <a:solidFill>
                <a:schemeClr val="tx2">
                  <a:lumMod val="75000"/>
                </a:schemeClr>
              </a:solidFill>
              <a:latin typeface="+mn-lt"/>
            </a:endParaRPr>
          </a:p>
          <a:p>
            <a:pPr marL="1828800" lvl="4" indent="0" algn="just" eaLnBrk="1" hangingPunct="1">
              <a:spcBef>
                <a:spcPct val="50000"/>
              </a:spcBef>
            </a:pPr>
            <a:r>
              <a:rPr lang="es-MX" sz="2400" dirty="0">
                <a:latin typeface="+mn-lt"/>
              </a:rPr>
              <a:t>	</a:t>
            </a:r>
            <a:r>
              <a:rPr lang="es-MX" sz="2400" dirty="0" smtClean="0">
                <a:latin typeface="+mn-lt"/>
              </a:rPr>
              <a:t>reside </a:t>
            </a:r>
            <a:r>
              <a:rPr lang="es-MX" sz="2400" dirty="0">
                <a:latin typeface="+mn-lt"/>
              </a:rPr>
              <a:t>en la memoria.</a:t>
            </a:r>
          </a:p>
          <a:p>
            <a:pPr algn="just" eaLnBrk="1" hangingPunct="1">
              <a:spcBef>
                <a:spcPct val="50000"/>
              </a:spcBef>
              <a:buFont typeface="Wingdings" pitchFamily="2" charset="2"/>
              <a:buChar char="v"/>
            </a:pPr>
            <a:r>
              <a:rPr lang="es-MX" sz="2400" dirty="0">
                <a:solidFill>
                  <a:schemeClr val="tx2">
                    <a:lumMod val="75000"/>
                  </a:schemeClr>
                </a:solidFill>
                <a:latin typeface="+mn-lt"/>
              </a:rPr>
              <a:t>Direccionamiento indexado: </a:t>
            </a:r>
            <a:endParaRPr lang="es-MX" sz="2400" dirty="0" smtClean="0">
              <a:solidFill>
                <a:schemeClr val="tx2">
                  <a:lumMod val="75000"/>
                </a:schemeClr>
              </a:solidFill>
              <a:latin typeface="+mn-lt"/>
            </a:endParaRPr>
          </a:p>
          <a:p>
            <a:pPr algn="just" eaLnBrk="1" hangingPunct="1">
              <a:spcBef>
                <a:spcPct val="50000"/>
              </a:spcBef>
            </a:pPr>
            <a:r>
              <a:rPr lang="es-MX" sz="2400" dirty="0">
                <a:latin typeface="+mn-lt"/>
              </a:rPr>
              <a:t>	</a:t>
            </a:r>
            <a:r>
              <a:rPr lang="es-MX" sz="2400" dirty="0" smtClean="0">
                <a:latin typeface="+mn-lt"/>
              </a:rPr>
              <a:t>				las </a:t>
            </a:r>
            <a:r>
              <a:rPr lang="es-MX" sz="2400" dirty="0">
                <a:latin typeface="+mn-lt"/>
              </a:rPr>
              <a:t>instrucciones contiene 3 bytes con dos </a:t>
            </a:r>
            <a:r>
              <a:rPr lang="es-MX" sz="2400" dirty="0" smtClean="0">
                <a:latin typeface="+mn-lt"/>
              </a:rPr>
              <a:t>						en </a:t>
            </a:r>
            <a:r>
              <a:rPr lang="es-MX" sz="2400" dirty="0">
                <a:latin typeface="+mn-lt"/>
              </a:rPr>
              <a:t>una dirección de 16 bits.</a:t>
            </a:r>
          </a:p>
          <a:p>
            <a:pPr algn="just" eaLnBrk="1" hangingPunct="1">
              <a:spcBef>
                <a:spcPct val="50000"/>
              </a:spcBef>
              <a:buFont typeface="Wingdings" pitchFamily="2" charset="2"/>
              <a:buChar char="v"/>
            </a:pPr>
            <a:r>
              <a:rPr lang="es-MX" sz="2400" dirty="0">
                <a:solidFill>
                  <a:schemeClr val="tx2">
                    <a:lumMod val="75000"/>
                  </a:schemeClr>
                </a:solidFill>
                <a:latin typeface="+mn-lt"/>
              </a:rPr>
              <a:t>Direccionamiento de registro de base: </a:t>
            </a:r>
            <a:endParaRPr lang="es-MX" sz="2400" dirty="0" smtClean="0">
              <a:solidFill>
                <a:schemeClr val="tx2">
                  <a:lumMod val="75000"/>
                </a:schemeClr>
              </a:solidFill>
              <a:latin typeface="+mn-lt"/>
            </a:endParaRPr>
          </a:p>
          <a:p>
            <a:pPr algn="just" eaLnBrk="1" hangingPunct="1">
              <a:spcBef>
                <a:spcPct val="50000"/>
              </a:spcBef>
            </a:pPr>
            <a:r>
              <a:rPr lang="es-MX" sz="2400" dirty="0">
                <a:latin typeface="+mn-lt"/>
              </a:rPr>
              <a:t>	</a:t>
            </a:r>
            <a:r>
              <a:rPr lang="es-MX" sz="2400" dirty="0" smtClean="0">
                <a:latin typeface="+mn-lt"/>
              </a:rPr>
              <a:t>				es </a:t>
            </a:r>
            <a:r>
              <a:rPr lang="es-MX" sz="2400" dirty="0">
                <a:latin typeface="+mn-lt"/>
              </a:rPr>
              <a:t>similar al modo indexado, excepto que </a:t>
            </a:r>
            <a:r>
              <a:rPr lang="es-MX" sz="2400" dirty="0" smtClean="0">
                <a:latin typeface="+mn-lt"/>
              </a:rPr>
              <a:t>						la </a:t>
            </a:r>
            <a:r>
              <a:rPr lang="es-MX" sz="2400" dirty="0">
                <a:latin typeface="+mn-lt"/>
              </a:rPr>
              <a:t>parte de dirección consiste de un </a:t>
            </a:r>
            <a:r>
              <a:rPr lang="es-MX" sz="2400" dirty="0" smtClean="0">
                <a:latin typeface="+mn-lt"/>
              </a:rPr>
              <a:t>								número </a:t>
            </a:r>
            <a:r>
              <a:rPr lang="es-MX" sz="2400" dirty="0">
                <a:latin typeface="+mn-lt"/>
              </a:rPr>
              <a:t>de bits</a:t>
            </a:r>
            <a:r>
              <a:rPr lang="es-MX" sz="2400" dirty="0" smtClean="0">
                <a:latin typeface="+mn-lt"/>
              </a:rPr>
              <a:t>.</a:t>
            </a:r>
            <a:endParaRPr lang="es-MX"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dirty="0"/>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21</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3355365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5"/>
          <p:cNvSpPr txBox="1">
            <a:spLocks noChangeArrowheads="1"/>
          </p:cNvSpPr>
          <p:nvPr/>
        </p:nvSpPr>
        <p:spPr bwMode="auto">
          <a:xfrm>
            <a:off x="539750" y="1987679"/>
            <a:ext cx="814705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defRPr>
                <a:solidFill>
                  <a:schemeClr val="tx1"/>
                </a:solidFill>
                <a:latin typeface="Tahoma" pitchFamily="34" charset="0"/>
              </a:defRPr>
            </a:lvl1pPr>
            <a:lvl2pPr marL="742950" indent="-285750" algn="l" eaLnBrk="0" hangingPunct="0">
              <a:defRPr>
                <a:solidFill>
                  <a:schemeClr val="tx1"/>
                </a:solidFill>
                <a:latin typeface="Tahoma" pitchFamily="34" charset="0"/>
              </a:defRPr>
            </a:lvl2pPr>
            <a:lvl3pPr marL="1143000" indent="-228600" algn="l" eaLnBrk="0" hangingPunct="0">
              <a:defRPr>
                <a:solidFill>
                  <a:schemeClr val="tx1"/>
                </a:solidFill>
                <a:latin typeface="Tahoma" pitchFamily="34" charset="0"/>
              </a:defRPr>
            </a:lvl3pPr>
            <a:lvl4pPr marL="1600200" indent="-228600" algn="l" eaLnBrk="0" hangingPunct="0">
              <a:defRPr>
                <a:solidFill>
                  <a:schemeClr val="tx1"/>
                </a:solidFill>
                <a:latin typeface="Tahoma" pitchFamily="34" charset="0"/>
              </a:defRPr>
            </a:lvl4pPr>
            <a:lvl5pPr marL="2057400" indent="-228600" algn="l"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spcBef>
                <a:spcPct val="50000"/>
              </a:spcBef>
              <a:buFont typeface="Wingdings" pitchFamily="2" charset="2"/>
              <a:buChar char="v"/>
            </a:pPr>
            <a:r>
              <a:rPr lang="es-MX" sz="2400" dirty="0" smtClean="0">
                <a:solidFill>
                  <a:schemeClr val="tx2">
                    <a:lumMod val="75000"/>
                  </a:schemeClr>
                </a:solidFill>
                <a:latin typeface="+mn-lt"/>
              </a:rPr>
              <a:t>Direccionamiento </a:t>
            </a:r>
            <a:r>
              <a:rPr lang="es-MX" sz="2400" dirty="0">
                <a:solidFill>
                  <a:schemeClr val="tx2">
                    <a:lumMod val="75000"/>
                  </a:schemeClr>
                </a:solidFill>
                <a:latin typeface="+mn-lt"/>
              </a:rPr>
              <a:t>indirecto: </a:t>
            </a:r>
            <a:endParaRPr lang="es-MX" sz="2400" dirty="0" smtClean="0">
              <a:solidFill>
                <a:schemeClr val="tx2">
                  <a:lumMod val="75000"/>
                </a:schemeClr>
              </a:solidFill>
              <a:latin typeface="+mn-lt"/>
            </a:endParaRPr>
          </a:p>
          <a:p>
            <a:pPr algn="just" eaLnBrk="1" hangingPunct="1">
              <a:spcBef>
                <a:spcPct val="50000"/>
              </a:spcBef>
            </a:pPr>
            <a:r>
              <a:rPr lang="es-MX" sz="2400" dirty="0">
                <a:latin typeface="+mn-lt"/>
              </a:rPr>
              <a:t>	</a:t>
            </a:r>
            <a:r>
              <a:rPr lang="es-MX" sz="2400" dirty="0" smtClean="0">
                <a:latin typeface="+mn-lt"/>
              </a:rPr>
              <a:t>				la </a:t>
            </a:r>
            <a:r>
              <a:rPr lang="es-MX" sz="2400" dirty="0">
                <a:latin typeface="+mn-lt"/>
              </a:rPr>
              <a:t>parte de la dirección especifica donde </a:t>
            </a:r>
            <a:r>
              <a:rPr lang="es-MX" sz="2400" dirty="0" smtClean="0">
                <a:latin typeface="+mn-lt"/>
              </a:rPr>
              <a:t>						se </a:t>
            </a:r>
            <a:r>
              <a:rPr lang="es-MX" sz="2400" dirty="0">
                <a:latin typeface="+mn-lt"/>
              </a:rPr>
              <a:t>almacena la dirección efectiva.</a:t>
            </a:r>
          </a:p>
          <a:p>
            <a:pPr algn="just" eaLnBrk="1" hangingPunct="1">
              <a:spcBef>
                <a:spcPct val="50000"/>
              </a:spcBef>
              <a:buFont typeface="Wingdings" pitchFamily="2" charset="2"/>
              <a:buChar char="v"/>
            </a:pPr>
            <a:r>
              <a:rPr lang="es-MX" sz="2400" dirty="0">
                <a:solidFill>
                  <a:schemeClr val="tx2">
                    <a:lumMod val="75000"/>
                  </a:schemeClr>
                </a:solidFill>
                <a:latin typeface="+mn-lt"/>
              </a:rPr>
              <a:t>Direccionamiento indirecto indexado: </a:t>
            </a:r>
            <a:endParaRPr lang="es-MX" sz="2400" dirty="0" smtClean="0">
              <a:solidFill>
                <a:schemeClr val="tx2">
                  <a:lumMod val="75000"/>
                </a:schemeClr>
              </a:solidFill>
              <a:latin typeface="+mn-lt"/>
            </a:endParaRPr>
          </a:p>
          <a:p>
            <a:pPr algn="just" eaLnBrk="1" hangingPunct="1">
              <a:spcBef>
                <a:spcPct val="50000"/>
              </a:spcBef>
            </a:pPr>
            <a:r>
              <a:rPr lang="es-MX" sz="2400" dirty="0">
                <a:latin typeface="+mn-lt"/>
              </a:rPr>
              <a:t>	</a:t>
            </a:r>
            <a:r>
              <a:rPr lang="es-MX" sz="2400" dirty="0" smtClean="0">
                <a:latin typeface="+mn-lt"/>
              </a:rPr>
              <a:t>				la </a:t>
            </a:r>
            <a:r>
              <a:rPr lang="es-MX" sz="2400" dirty="0">
                <a:latin typeface="+mn-lt"/>
              </a:rPr>
              <a:t>instrucción se agrega al contenido del </a:t>
            </a:r>
            <a:r>
              <a:rPr lang="es-MX" sz="2400" dirty="0" smtClean="0">
                <a:latin typeface="+mn-lt"/>
              </a:rPr>
              <a:t>							registro </a:t>
            </a:r>
            <a:r>
              <a:rPr lang="es-MX" sz="2400" dirty="0">
                <a:latin typeface="+mn-lt"/>
              </a:rPr>
              <a:t>índice para determinar la </a:t>
            </a:r>
            <a:r>
              <a:rPr lang="es-MX" sz="2400" dirty="0" smtClean="0">
                <a:latin typeface="+mn-lt"/>
              </a:rPr>
              <a:t>								dirección.</a:t>
            </a:r>
            <a:endParaRPr lang="es-MX" sz="2400" dirty="0">
              <a:latin typeface="+mn-lt"/>
            </a:endParaRP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22</a:t>
            </a:fld>
            <a:endParaRPr lang="es-ES"/>
          </a:p>
        </p:txBody>
      </p:sp>
      <p:sp>
        <p:nvSpPr>
          <p:cNvPr id="7" name="1 Título"/>
          <p:cNvSpPr txBox="1">
            <a:spLocks/>
          </p:cNvSpPr>
          <p:nvPr/>
        </p:nvSpPr>
        <p:spPr>
          <a:xfrm>
            <a:off x="457200" y="1050875"/>
            <a:ext cx="8229600" cy="758101"/>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484126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2325" name="Group 197"/>
          <p:cNvGraphicFramePr>
            <a:graphicFrameLocks noGrp="1"/>
          </p:cNvGraphicFramePr>
          <p:nvPr>
            <p:extLst>
              <p:ext uri="{D42A27DB-BD31-4B8C-83A1-F6EECF244321}">
                <p14:modId xmlns:p14="http://schemas.microsoft.com/office/powerpoint/2010/main" val="1820379124"/>
              </p:ext>
            </p:extLst>
          </p:nvPr>
        </p:nvGraphicFramePr>
        <p:xfrm>
          <a:off x="188099" y="1747349"/>
          <a:ext cx="8751183" cy="4478384"/>
        </p:xfrm>
        <a:graphic>
          <a:graphicData uri="http://schemas.openxmlformats.org/drawingml/2006/table">
            <a:tbl>
              <a:tblPr>
                <a:tableStyleId>{69C7853C-536D-4A76-A0AE-DD22124D55A5}</a:tableStyleId>
              </a:tblPr>
              <a:tblGrid>
                <a:gridCol w="2708724"/>
                <a:gridCol w="1876443"/>
                <a:gridCol w="4166016"/>
              </a:tblGrid>
              <a:tr h="39535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u="none" strike="noStrike" cap="none" normalizeH="0" baseline="0" dirty="0" smtClean="0">
                          <a:ln>
                            <a:noFill/>
                          </a:ln>
                          <a:effectLst/>
                        </a:rPr>
                        <a:t>Modo de direccionamiento</a:t>
                      </a:r>
                      <a:endParaRPr kumimoji="0" lang="es-ES_tradnl" sz="1600" b="1" i="0" u="none" strike="noStrike" cap="none" normalizeH="0" baseline="0" dirty="0" smtClean="0">
                        <a:ln>
                          <a:noFill/>
                        </a:ln>
                        <a:solidFill>
                          <a:srgbClr val="FF0066"/>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u="none" strike="noStrike" cap="none" normalizeH="0" baseline="0" dirty="0" smtClean="0">
                          <a:ln>
                            <a:noFill/>
                          </a:ln>
                          <a:effectLst/>
                        </a:rPr>
                        <a:t>Dirección efectiva</a:t>
                      </a:r>
                      <a:endParaRPr kumimoji="0" lang="es-ES_tradnl" sz="1600" b="1" i="0" u="none" strike="noStrike" cap="none" normalizeH="0" baseline="0" dirty="0" smtClean="0">
                        <a:ln>
                          <a:noFill/>
                        </a:ln>
                        <a:solidFill>
                          <a:srgbClr val="FF0066"/>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u="none" strike="noStrike" cap="none" normalizeH="0" baseline="0" dirty="0" smtClean="0">
                          <a:ln>
                            <a:noFill/>
                          </a:ln>
                          <a:effectLst/>
                        </a:rPr>
                        <a:t>comentarios</a:t>
                      </a:r>
                      <a:endParaRPr kumimoji="0" lang="es-ES_tradnl" sz="1600" b="1" i="0" u="none" strike="noStrike" cap="none" normalizeH="0" baseline="0" dirty="0" smtClean="0">
                        <a:ln>
                          <a:noFill/>
                        </a:ln>
                        <a:solidFill>
                          <a:srgbClr val="FF0066"/>
                        </a:solidFill>
                        <a:effectLst/>
                        <a:latin typeface="Arial" charset="0"/>
                      </a:endParaRPr>
                    </a:p>
                  </a:txBody>
                  <a:tcPr marT="45726" marB="45726" horzOverflow="overflow"/>
                </a:tc>
              </a:tr>
              <a:tr h="5182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Directo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    AD16</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Parte de la dirección de 16 bits de la instrucción.</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5182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Pagina cero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AD8       </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Parte de la dirección de 8 bits de la instrucción.</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5182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Pagina presente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PC (H) + AD8</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Los 8 bits de mayor orden del PC encadenadas.</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317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Relativo</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PC + AD8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Contenido del PC más AD8 con signo.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33659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Indexado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XR + AD16</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Contenido del XR mas AD16</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33659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Registro base</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XR + AD8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Contenido de XR mas AD8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5182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Indirecto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M [AD16]    </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Dirección almacenada en el lugar dado por AD16</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r>
              <a:tr h="36160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Indirecto-indexado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 M [XR + AD8]</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Dirección almacenada en el lugar (XR+AD8)</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r>
              <a:tr h="5182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smtClean="0">
                          <a:ln>
                            <a:noFill/>
                          </a:ln>
                          <a:effectLst/>
                        </a:rPr>
                        <a:t>Indirecto-indirecto</a:t>
                      </a:r>
                      <a:endParaRPr kumimoji="0" lang="es-ES_tradnl" sz="1600" b="0" i="0" u="none" strike="noStrike" cap="none" normalizeH="0" baseline="0" smtClean="0">
                        <a:ln>
                          <a:noFill/>
                        </a:ln>
                        <a:solidFill>
                          <a:srgbClr val="FFCCFF"/>
                        </a:solidFill>
                        <a:effectLst/>
                        <a:latin typeface="Arial" charset="0"/>
                      </a:endParaRPr>
                    </a:p>
                  </a:txBody>
                  <a:tcPr marT="45726" marB="4572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 M [AD8] + XR</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Dirección almacenada en el lugar AD8 más el contenido de XR.</a:t>
                      </a:r>
                      <a:endParaRPr kumimoji="0" lang="es-ES_tradnl" sz="1600" b="0" i="0" u="none" strike="noStrike" cap="none" normalizeH="0" baseline="0" dirty="0" smtClean="0">
                        <a:ln>
                          <a:noFill/>
                        </a:ln>
                        <a:solidFill>
                          <a:srgbClr val="FFCCFF"/>
                        </a:solidFill>
                        <a:effectLst/>
                        <a:latin typeface="Arial" charset="0"/>
                      </a:endParaRPr>
                    </a:p>
                  </a:txBody>
                  <a:tcPr marT="45726" marB="45726" horzOverflow="overflow"/>
                </a:tc>
              </a:tr>
            </a:tbl>
          </a:graphicData>
        </a:graphic>
      </p:graphicFrame>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23</a:t>
            </a:fld>
            <a:endParaRPr lang="es-ES"/>
          </a:p>
        </p:txBody>
      </p:sp>
      <p:sp>
        <p:nvSpPr>
          <p:cNvPr id="7" name="1 Título"/>
          <p:cNvSpPr txBox="1">
            <a:spLocks/>
          </p:cNvSpPr>
          <p:nvPr/>
        </p:nvSpPr>
        <p:spPr>
          <a:xfrm>
            <a:off x="457200" y="982636"/>
            <a:ext cx="8229600" cy="559994"/>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dirty="0" smtClean="0"/>
              <a:t>Modos de direccionamiento</a:t>
            </a:r>
          </a:p>
        </p:txBody>
      </p:sp>
    </p:spTree>
    <p:extLst>
      <p:ext uri="{BB962C8B-B14F-4D97-AF65-F5344CB8AC3E}">
        <p14:creationId xmlns:p14="http://schemas.microsoft.com/office/powerpoint/2010/main" val="16755114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6" name="Group 4"/>
          <p:cNvGrpSpPr>
            <a:grpSpLocks/>
          </p:cNvGrpSpPr>
          <p:nvPr/>
        </p:nvGrpSpPr>
        <p:grpSpPr bwMode="auto">
          <a:xfrm>
            <a:off x="900113" y="2844800"/>
            <a:ext cx="1943100" cy="1873250"/>
            <a:chOff x="431" y="1162"/>
            <a:chExt cx="1224" cy="1180"/>
          </a:xfrm>
        </p:grpSpPr>
        <p:sp>
          <p:nvSpPr>
            <p:cNvPr id="44037" name="Rectangle 5"/>
            <p:cNvSpPr>
              <a:spLocks noChangeArrowheads="1"/>
            </p:cNvSpPr>
            <p:nvPr/>
          </p:nvSpPr>
          <p:spPr bwMode="auto">
            <a:xfrm>
              <a:off x="43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4038" name="Line 6"/>
            <p:cNvSpPr>
              <a:spLocks noChangeShapeType="1"/>
            </p:cNvSpPr>
            <p:nvPr/>
          </p:nvSpPr>
          <p:spPr bwMode="auto">
            <a:xfrm>
              <a:off x="431" y="148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039" name="Line 7"/>
            <p:cNvSpPr>
              <a:spLocks noChangeShapeType="1"/>
            </p:cNvSpPr>
            <p:nvPr/>
          </p:nvSpPr>
          <p:spPr bwMode="auto">
            <a:xfrm>
              <a:off x="43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040" name="Line 8"/>
            <p:cNvSpPr>
              <a:spLocks noChangeShapeType="1"/>
            </p:cNvSpPr>
            <p:nvPr/>
          </p:nvSpPr>
          <p:spPr bwMode="auto">
            <a:xfrm>
              <a:off x="43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44045" name="Group 13"/>
          <p:cNvGrpSpPr>
            <a:grpSpLocks/>
          </p:cNvGrpSpPr>
          <p:nvPr/>
        </p:nvGrpSpPr>
        <p:grpSpPr bwMode="auto">
          <a:xfrm>
            <a:off x="6405036" y="2840015"/>
            <a:ext cx="1943100" cy="1873250"/>
            <a:chOff x="4241" y="1162"/>
            <a:chExt cx="1224" cy="1180"/>
          </a:xfrm>
        </p:grpSpPr>
        <p:sp>
          <p:nvSpPr>
            <p:cNvPr id="44046" name="Rectangle 14"/>
            <p:cNvSpPr>
              <a:spLocks noChangeArrowheads="1"/>
            </p:cNvSpPr>
            <p:nvPr/>
          </p:nvSpPr>
          <p:spPr bwMode="auto">
            <a:xfrm>
              <a:off x="424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4047" name="Line 15"/>
            <p:cNvSpPr>
              <a:spLocks noChangeShapeType="1"/>
            </p:cNvSpPr>
            <p:nvPr/>
          </p:nvSpPr>
          <p:spPr bwMode="auto">
            <a:xfrm>
              <a:off x="4241" y="152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048" name="Line 16"/>
            <p:cNvSpPr>
              <a:spLocks noChangeShapeType="1"/>
            </p:cNvSpPr>
            <p:nvPr/>
          </p:nvSpPr>
          <p:spPr bwMode="auto">
            <a:xfrm>
              <a:off x="424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049" name="Line 17"/>
            <p:cNvSpPr>
              <a:spLocks noChangeShapeType="1"/>
            </p:cNvSpPr>
            <p:nvPr/>
          </p:nvSpPr>
          <p:spPr bwMode="auto">
            <a:xfrm>
              <a:off x="424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44050" name="Text Box 18"/>
          <p:cNvSpPr txBox="1">
            <a:spLocks noChangeArrowheads="1"/>
          </p:cNvSpPr>
          <p:nvPr/>
        </p:nvSpPr>
        <p:spPr bwMode="auto">
          <a:xfrm>
            <a:off x="684213" y="1981200"/>
            <a:ext cx="2374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dirty="0"/>
              <a:t>Programa principal</a:t>
            </a:r>
          </a:p>
        </p:txBody>
      </p:sp>
      <p:sp>
        <p:nvSpPr>
          <p:cNvPr id="44051" name="Text Box 19"/>
          <p:cNvSpPr txBox="1">
            <a:spLocks noChangeArrowheads="1"/>
          </p:cNvSpPr>
          <p:nvPr/>
        </p:nvSpPr>
        <p:spPr bwMode="auto">
          <a:xfrm>
            <a:off x="4140200" y="2002124"/>
            <a:ext cx="1366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dirty="0"/>
              <a:t>Subrutina</a:t>
            </a:r>
          </a:p>
        </p:txBody>
      </p:sp>
      <p:sp>
        <p:nvSpPr>
          <p:cNvPr id="44052" name="Text Box 20"/>
          <p:cNvSpPr txBox="1">
            <a:spLocks noChangeArrowheads="1"/>
          </p:cNvSpPr>
          <p:nvPr/>
        </p:nvSpPr>
        <p:spPr bwMode="auto">
          <a:xfrm>
            <a:off x="7279967" y="1990063"/>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dirty="0"/>
              <a:t>Pila</a:t>
            </a:r>
          </a:p>
        </p:txBody>
      </p:sp>
      <p:sp>
        <p:nvSpPr>
          <p:cNvPr id="44053" name="Text Box 21"/>
          <p:cNvSpPr txBox="1">
            <a:spLocks noChangeArrowheads="1"/>
          </p:cNvSpPr>
          <p:nvPr/>
        </p:nvSpPr>
        <p:spPr bwMode="auto">
          <a:xfrm>
            <a:off x="900113" y="2916238"/>
            <a:ext cx="25209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Op- code de llamado</a:t>
            </a:r>
          </a:p>
        </p:txBody>
      </p:sp>
      <p:sp>
        <p:nvSpPr>
          <p:cNvPr id="44054" name="Text Box 22"/>
          <p:cNvSpPr txBox="1">
            <a:spLocks noChangeArrowheads="1"/>
          </p:cNvSpPr>
          <p:nvPr/>
        </p:nvSpPr>
        <p:spPr bwMode="auto">
          <a:xfrm>
            <a:off x="1620838" y="3421063"/>
            <a:ext cx="9350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26</a:t>
            </a:r>
          </a:p>
        </p:txBody>
      </p:sp>
      <p:sp>
        <p:nvSpPr>
          <p:cNvPr id="44055" name="Text Box 23"/>
          <p:cNvSpPr txBox="1">
            <a:spLocks noChangeArrowheads="1"/>
          </p:cNvSpPr>
          <p:nvPr/>
        </p:nvSpPr>
        <p:spPr bwMode="auto">
          <a:xfrm>
            <a:off x="1619250" y="3852863"/>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73</a:t>
            </a:r>
          </a:p>
        </p:txBody>
      </p:sp>
      <p:sp>
        <p:nvSpPr>
          <p:cNvPr id="44056" name="Text Box 24"/>
          <p:cNvSpPr txBox="1">
            <a:spLocks noChangeArrowheads="1"/>
          </p:cNvSpPr>
          <p:nvPr/>
        </p:nvSpPr>
        <p:spPr bwMode="auto">
          <a:xfrm>
            <a:off x="900113" y="4357688"/>
            <a:ext cx="25923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Siguiente op- code</a:t>
            </a:r>
          </a:p>
        </p:txBody>
      </p:sp>
      <p:grpSp>
        <p:nvGrpSpPr>
          <p:cNvPr id="5" name="4 Grupo"/>
          <p:cNvGrpSpPr/>
          <p:nvPr/>
        </p:nvGrpSpPr>
        <p:grpSpPr>
          <a:xfrm>
            <a:off x="2851195" y="2989263"/>
            <a:ext cx="863600" cy="1727200"/>
            <a:chOff x="2851195" y="2989263"/>
            <a:chExt cx="863600" cy="1727200"/>
          </a:xfrm>
        </p:grpSpPr>
        <p:sp>
          <p:nvSpPr>
            <p:cNvPr id="44057" name="Text Box 25"/>
            <p:cNvSpPr txBox="1">
              <a:spLocks noChangeArrowheads="1"/>
            </p:cNvSpPr>
            <p:nvPr/>
          </p:nvSpPr>
          <p:spPr bwMode="auto">
            <a:xfrm>
              <a:off x="2851195" y="2989263"/>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3500</a:t>
              </a:r>
            </a:p>
          </p:txBody>
        </p:sp>
        <p:sp>
          <p:nvSpPr>
            <p:cNvPr id="44058" name="Text Box 26"/>
            <p:cNvSpPr txBox="1">
              <a:spLocks noChangeArrowheads="1"/>
            </p:cNvSpPr>
            <p:nvPr/>
          </p:nvSpPr>
          <p:spPr bwMode="auto">
            <a:xfrm>
              <a:off x="2851195" y="334168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3501</a:t>
              </a:r>
            </a:p>
          </p:txBody>
        </p:sp>
        <p:sp>
          <p:nvSpPr>
            <p:cNvPr id="44059" name="Text Box 27"/>
            <p:cNvSpPr txBox="1">
              <a:spLocks noChangeArrowheads="1"/>
            </p:cNvSpPr>
            <p:nvPr/>
          </p:nvSpPr>
          <p:spPr bwMode="auto">
            <a:xfrm>
              <a:off x="2851195" y="3781425"/>
              <a:ext cx="86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3502</a:t>
              </a:r>
            </a:p>
          </p:txBody>
        </p:sp>
        <p:sp>
          <p:nvSpPr>
            <p:cNvPr id="44060" name="Text Box 28"/>
            <p:cNvSpPr txBox="1">
              <a:spLocks noChangeArrowheads="1"/>
            </p:cNvSpPr>
            <p:nvPr/>
          </p:nvSpPr>
          <p:spPr bwMode="auto">
            <a:xfrm>
              <a:off x="2851195" y="4349750"/>
              <a:ext cx="86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3503</a:t>
              </a:r>
            </a:p>
          </p:txBody>
        </p:sp>
      </p:grpSp>
      <p:sp>
        <p:nvSpPr>
          <p:cNvPr id="44061" name="Text Box 29"/>
          <p:cNvSpPr txBox="1">
            <a:spLocks noChangeArrowheads="1"/>
          </p:cNvSpPr>
          <p:nvPr/>
        </p:nvSpPr>
        <p:spPr bwMode="auto">
          <a:xfrm>
            <a:off x="144463" y="2989263"/>
            <a:ext cx="53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PC</a:t>
            </a:r>
          </a:p>
        </p:txBody>
      </p:sp>
      <p:sp>
        <p:nvSpPr>
          <p:cNvPr id="44062" name="Line 30"/>
          <p:cNvSpPr>
            <a:spLocks noChangeShapeType="1"/>
          </p:cNvSpPr>
          <p:nvPr/>
        </p:nvSpPr>
        <p:spPr bwMode="auto">
          <a:xfrm>
            <a:off x="539750" y="3205163"/>
            <a:ext cx="2889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nvGrpSpPr>
          <p:cNvPr id="44041" name="Group 9"/>
          <p:cNvGrpSpPr>
            <a:grpSpLocks/>
          </p:cNvGrpSpPr>
          <p:nvPr/>
        </p:nvGrpSpPr>
        <p:grpSpPr bwMode="auto">
          <a:xfrm>
            <a:off x="3637692" y="2843213"/>
            <a:ext cx="1943100" cy="1873250"/>
            <a:chOff x="2608" y="1253"/>
            <a:chExt cx="1224" cy="1180"/>
          </a:xfrm>
        </p:grpSpPr>
        <p:sp>
          <p:nvSpPr>
            <p:cNvPr id="44042" name="Rectangle 10"/>
            <p:cNvSpPr>
              <a:spLocks noChangeArrowheads="1"/>
            </p:cNvSpPr>
            <p:nvPr/>
          </p:nvSpPr>
          <p:spPr bwMode="auto">
            <a:xfrm>
              <a:off x="2608" y="1253"/>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4043" name="Line 11"/>
            <p:cNvSpPr>
              <a:spLocks noChangeShapeType="1"/>
            </p:cNvSpPr>
            <p:nvPr/>
          </p:nvSpPr>
          <p:spPr bwMode="auto">
            <a:xfrm>
              <a:off x="2608" y="157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044" name="Line 12"/>
            <p:cNvSpPr>
              <a:spLocks noChangeShapeType="1"/>
            </p:cNvSpPr>
            <p:nvPr/>
          </p:nvSpPr>
          <p:spPr bwMode="auto">
            <a:xfrm>
              <a:off x="2608" y="211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44063" name="Text Box 31"/>
          <p:cNvSpPr txBox="1">
            <a:spLocks noChangeArrowheads="1"/>
          </p:cNvSpPr>
          <p:nvPr/>
        </p:nvSpPr>
        <p:spPr bwMode="auto">
          <a:xfrm>
            <a:off x="3859258" y="2914650"/>
            <a:ext cx="19446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Primer op- code</a:t>
            </a:r>
          </a:p>
        </p:txBody>
      </p:sp>
      <p:sp>
        <p:nvSpPr>
          <p:cNvPr id="44064" name="Text Box 32"/>
          <p:cNvSpPr txBox="1">
            <a:spLocks noChangeArrowheads="1"/>
          </p:cNvSpPr>
          <p:nvPr/>
        </p:nvSpPr>
        <p:spPr bwMode="auto">
          <a:xfrm>
            <a:off x="4146595" y="3484563"/>
            <a:ext cx="19446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Subrutina</a:t>
            </a:r>
          </a:p>
        </p:txBody>
      </p:sp>
      <p:sp>
        <p:nvSpPr>
          <p:cNvPr id="44065" name="Text Box 33"/>
          <p:cNvSpPr txBox="1">
            <a:spLocks noChangeArrowheads="1"/>
          </p:cNvSpPr>
          <p:nvPr/>
        </p:nvSpPr>
        <p:spPr bwMode="auto">
          <a:xfrm>
            <a:off x="3859258" y="4338638"/>
            <a:ext cx="25209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Op- code de regreso</a:t>
            </a:r>
          </a:p>
        </p:txBody>
      </p:sp>
      <p:sp>
        <p:nvSpPr>
          <p:cNvPr id="44066" name="Text Box 34"/>
          <p:cNvSpPr txBox="1">
            <a:spLocks noChangeArrowheads="1"/>
          </p:cNvSpPr>
          <p:nvPr/>
        </p:nvSpPr>
        <p:spPr bwMode="auto">
          <a:xfrm>
            <a:off x="5594440" y="290988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2673</a:t>
            </a:r>
          </a:p>
        </p:txBody>
      </p:sp>
      <p:sp>
        <p:nvSpPr>
          <p:cNvPr id="44067" name="Text Box 35"/>
          <p:cNvSpPr txBox="1">
            <a:spLocks noChangeArrowheads="1"/>
          </p:cNvSpPr>
          <p:nvPr/>
        </p:nvSpPr>
        <p:spPr bwMode="auto">
          <a:xfrm>
            <a:off x="5582380" y="4284663"/>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2686</a:t>
            </a:r>
          </a:p>
        </p:txBody>
      </p:sp>
      <p:sp>
        <p:nvSpPr>
          <p:cNvPr id="44068" name="Text Box 36"/>
          <p:cNvSpPr txBox="1">
            <a:spLocks noChangeArrowheads="1"/>
          </p:cNvSpPr>
          <p:nvPr/>
        </p:nvSpPr>
        <p:spPr bwMode="auto">
          <a:xfrm>
            <a:off x="3203575" y="5365738"/>
            <a:ext cx="3313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dirty="0"/>
              <a:t>a) Valores iniciales</a:t>
            </a:r>
          </a:p>
        </p:txBody>
      </p:sp>
      <p:sp>
        <p:nvSpPr>
          <p:cNvPr id="44069" name="Text Box 37"/>
          <p:cNvSpPr txBox="1">
            <a:spLocks noChangeArrowheads="1"/>
          </p:cNvSpPr>
          <p:nvPr/>
        </p:nvSpPr>
        <p:spPr bwMode="auto">
          <a:xfrm>
            <a:off x="7178765" y="4267817"/>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46</a:t>
            </a:r>
          </a:p>
        </p:txBody>
      </p:sp>
      <p:sp>
        <p:nvSpPr>
          <p:cNvPr id="44070" name="Text Box 38"/>
          <p:cNvSpPr txBox="1">
            <a:spLocks noChangeArrowheads="1"/>
          </p:cNvSpPr>
          <p:nvPr/>
        </p:nvSpPr>
        <p:spPr bwMode="auto">
          <a:xfrm>
            <a:off x="8342470" y="2937868"/>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7800</a:t>
            </a:r>
          </a:p>
        </p:txBody>
      </p:sp>
      <p:sp>
        <p:nvSpPr>
          <p:cNvPr id="44071" name="Text Box 39"/>
          <p:cNvSpPr txBox="1">
            <a:spLocks noChangeArrowheads="1"/>
          </p:cNvSpPr>
          <p:nvPr/>
        </p:nvSpPr>
        <p:spPr bwMode="auto">
          <a:xfrm>
            <a:off x="8311977" y="4312598"/>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7803</a:t>
            </a:r>
          </a:p>
        </p:txBody>
      </p:sp>
      <p:sp>
        <p:nvSpPr>
          <p:cNvPr id="44072" name="Text Box 40"/>
          <p:cNvSpPr txBox="1">
            <a:spLocks noChangeArrowheads="1"/>
          </p:cNvSpPr>
          <p:nvPr/>
        </p:nvSpPr>
        <p:spPr bwMode="auto">
          <a:xfrm>
            <a:off x="7308850" y="5149850"/>
            <a:ext cx="1008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SP</a:t>
            </a:r>
          </a:p>
        </p:txBody>
      </p:sp>
      <p:sp>
        <p:nvSpPr>
          <p:cNvPr id="44073" name="Line 41"/>
          <p:cNvSpPr>
            <a:spLocks noChangeShapeType="1"/>
          </p:cNvSpPr>
          <p:nvPr/>
        </p:nvSpPr>
        <p:spPr bwMode="auto">
          <a:xfrm flipV="1">
            <a:off x="7451725" y="4789488"/>
            <a:ext cx="0" cy="2159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24</a:t>
            </a:fld>
            <a:endParaRPr lang="es-ES"/>
          </a:p>
        </p:txBody>
      </p:sp>
      <p:sp>
        <p:nvSpPr>
          <p:cNvPr id="44" name="1 Título"/>
          <p:cNvSpPr txBox="1">
            <a:spLocks/>
          </p:cNvSpPr>
          <p:nvPr/>
        </p:nvSpPr>
        <p:spPr>
          <a:xfrm>
            <a:off x="457200" y="1119116"/>
            <a:ext cx="8229600" cy="559994"/>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sz="3200" dirty="0" smtClean="0"/>
              <a:t>Instrucciones de subrutina de llamado y regreso </a:t>
            </a:r>
          </a:p>
        </p:txBody>
      </p:sp>
    </p:spTree>
    <p:extLst>
      <p:ext uri="{BB962C8B-B14F-4D97-AF65-F5344CB8AC3E}">
        <p14:creationId xmlns:p14="http://schemas.microsoft.com/office/powerpoint/2010/main" val="1357755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60" name="Group 4"/>
          <p:cNvGrpSpPr>
            <a:grpSpLocks/>
          </p:cNvGrpSpPr>
          <p:nvPr/>
        </p:nvGrpSpPr>
        <p:grpSpPr bwMode="auto">
          <a:xfrm>
            <a:off x="466726" y="2276475"/>
            <a:ext cx="1728788" cy="1873250"/>
            <a:chOff x="431" y="1162"/>
            <a:chExt cx="1224" cy="1180"/>
          </a:xfrm>
        </p:grpSpPr>
        <p:sp>
          <p:nvSpPr>
            <p:cNvPr id="45061" name="Rectangle 5"/>
            <p:cNvSpPr>
              <a:spLocks noChangeArrowheads="1"/>
            </p:cNvSpPr>
            <p:nvPr/>
          </p:nvSpPr>
          <p:spPr bwMode="auto">
            <a:xfrm>
              <a:off x="43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5062" name="Line 6"/>
            <p:cNvSpPr>
              <a:spLocks noChangeShapeType="1"/>
            </p:cNvSpPr>
            <p:nvPr/>
          </p:nvSpPr>
          <p:spPr bwMode="auto">
            <a:xfrm>
              <a:off x="431" y="148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63" name="Line 7"/>
            <p:cNvSpPr>
              <a:spLocks noChangeShapeType="1"/>
            </p:cNvSpPr>
            <p:nvPr/>
          </p:nvSpPr>
          <p:spPr bwMode="auto">
            <a:xfrm>
              <a:off x="43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64" name="Line 8"/>
            <p:cNvSpPr>
              <a:spLocks noChangeShapeType="1"/>
            </p:cNvSpPr>
            <p:nvPr/>
          </p:nvSpPr>
          <p:spPr bwMode="auto">
            <a:xfrm>
              <a:off x="43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45065" name="Group 9"/>
          <p:cNvGrpSpPr>
            <a:grpSpLocks/>
          </p:cNvGrpSpPr>
          <p:nvPr/>
        </p:nvGrpSpPr>
        <p:grpSpPr bwMode="auto">
          <a:xfrm>
            <a:off x="3733228" y="2274888"/>
            <a:ext cx="1725873" cy="1873250"/>
            <a:chOff x="2608" y="1253"/>
            <a:chExt cx="1224" cy="1180"/>
          </a:xfrm>
        </p:grpSpPr>
        <p:sp>
          <p:nvSpPr>
            <p:cNvPr id="45066" name="Rectangle 10"/>
            <p:cNvSpPr>
              <a:spLocks noChangeArrowheads="1"/>
            </p:cNvSpPr>
            <p:nvPr/>
          </p:nvSpPr>
          <p:spPr bwMode="auto">
            <a:xfrm>
              <a:off x="2608" y="1253"/>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5067" name="Line 11"/>
            <p:cNvSpPr>
              <a:spLocks noChangeShapeType="1"/>
            </p:cNvSpPr>
            <p:nvPr/>
          </p:nvSpPr>
          <p:spPr bwMode="auto">
            <a:xfrm>
              <a:off x="2608" y="157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68" name="Line 12"/>
            <p:cNvSpPr>
              <a:spLocks noChangeShapeType="1"/>
            </p:cNvSpPr>
            <p:nvPr/>
          </p:nvSpPr>
          <p:spPr bwMode="auto">
            <a:xfrm>
              <a:off x="2608" y="211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45069" name="Group 13"/>
          <p:cNvGrpSpPr>
            <a:grpSpLocks/>
          </p:cNvGrpSpPr>
          <p:nvPr/>
        </p:nvGrpSpPr>
        <p:grpSpPr bwMode="auto">
          <a:xfrm>
            <a:off x="6675528" y="2276474"/>
            <a:ext cx="1584325" cy="1800225"/>
            <a:chOff x="4241" y="1162"/>
            <a:chExt cx="1224" cy="1180"/>
          </a:xfrm>
        </p:grpSpPr>
        <p:sp>
          <p:nvSpPr>
            <p:cNvPr id="45070" name="Rectangle 14"/>
            <p:cNvSpPr>
              <a:spLocks noChangeArrowheads="1"/>
            </p:cNvSpPr>
            <p:nvPr/>
          </p:nvSpPr>
          <p:spPr bwMode="auto">
            <a:xfrm>
              <a:off x="424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5071" name="Line 15"/>
            <p:cNvSpPr>
              <a:spLocks noChangeShapeType="1"/>
            </p:cNvSpPr>
            <p:nvPr/>
          </p:nvSpPr>
          <p:spPr bwMode="auto">
            <a:xfrm>
              <a:off x="4241" y="152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72" name="Line 16"/>
            <p:cNvSpPr>
              <a:spLocks noChangeShapeType="1"/>
            </p:cNvSpPr>
            <p:nvPr/>
          </p:nvSpPr>
          <p:spPr bwMode="auto">
            <a:xfrm>
              <a:off x="424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73" name="Line 17"/>
            <p:cNvSpPr>
              <a:spLocks noChangeShapeType="1"/>
            </p:cNvSpPr>
            <p:nvPr/>
          </p:nvSpPr>
          <p:spPr bwMode="auto">
            <a:xfrm>
              <a:off x="424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45074" name="Text Box 18"/>
          <p:cNvSpPr txBox="1">
            <a:spLocks noChangeArrowheads="1"/>
          </p:cNvSpPr>
          <p:nvPr/>
        </p:nvSpPr>
        <p:spPr bwMode="auto">
          <a:xfrm>
            <a:off x="396875" y="1767723"/>
            <a:ext cx="2374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t>Programa principal</a:t>
            </a:r>
          </a:p>
        </p:txBody>
      </p:sp>
      <p:sp>
        <p:nvSpPr>
          <p:cNvPr id="45075" name="Text Box 19"/>
          <p:cNvSpPr txBox="1">
            <a:spLocks noChangeArrowheads="1"/>
          </p:cNvSpPr>
          <p:nvPr/>
        </p:nvSpPr>
        <p:spPr bwMode="auto">
          <a:xfrm>
            <a:off x="4140200" y="1802295"/>
            <a:ext cx="1366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t>Subrutina</a:t>
            </a:r>
          </a:p>
        </p:txBody>
      </p:sp>
      <p:sp>
        <p:nvSpPr>
          <p:cNvPr id="45076" name="Text Box 20"/>
          <p:cNvSpPr txBox="1">
            <a:spLocks noChangeArrowheads="1"/>
          </p:cNvSpPr>
          <p:nvPr/>
        </p:nvSpPr>
        <p:spPr bwMode="auto">
          <a:xfrm>
            <a:off x="7523163" y="1776586"/>
            <a:ext cx="792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a:t>Pila</a:t>
            </a:r>
          </a:p>
        </p:txBody>
      </p:sp>
      <p:sp>
        <p:nvSpPr>
          <p:cNvPr id="45077" name="Text Box 21"/>
          <p:cNvSpPr txBox="1">
            <a:spLocks noChangeArrowheads="1"/>
          </p:cNvSpPr>
          <p:nvPr/>
        </p:nvSpPr>
        <p:spPr bwMode="auto">
          <a:xfrm>
            <a:off x="466725" y="2347913"/>
            <a:ext cx="25209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dirty="0" err="1"/>
              <a:t>Op</a:t>
            </a:r>
            <a:r>
              <a:rPr lang="es-MX" sz="1400" dirty="0"/>
              <a:t>- </a:t>
            </a:r>
            <a:r>
              <a:rPr lang="es-MX" sz="1400" dirty="0" err="1"/>
              <a:t>code</a:t>
            </a:r>
            <a:r>
              <a:rPr lang="es-MX" sz="1400" dirty="0"/>
              <a:t> de llamado</a:t>
            </a:r>
          </a:p>
        </p:txBody>
      </p:sp>
      <p:sp>
        <p:nvSpPr>
          <p:cNvPr id="45078" name="Text Box 22"/>
          <p:cNvSpPr txBox="1">
            <a:spLocks noChangeArrowheads="1"/>
          </p:cNvSpPr>
          <p:nvPr/>
        </p:nvSpPr>
        <p:spPr bwMode="auto">
          <a:xfrm>
            <a:off x="1187450" y="2852738"/>
            <a:ext cx="935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26</a:t>
            </a:r>
          </a:p>
        </p:txBody>
      </p:sp>
      <p:sp>
        <p:nvSpPr>
          <p:cNvPr id="45079" name="Text Box 23"/>
          <p:cNvSpPr txBox="1">
            <a:spLocks noChangeArrowheads="1"/>
          </p:cNvSpPr>
          <p:nvPr/>
        </p:nvSpPr>
        <p:spPr bwMode="auto">
          <a:xfrm>
            <a:off x="1185863" y="3284538"/>
            <a:ext cx="10080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73</a:t>
            </a:r>
          </a:p>
        </p:txBody>
      </p:sp>
      <p:sp>
        <p:nvSpPr>
          <p:cNvPr id="45080" name="Text Box 24"/>
          <p:cNvSpPr txBox="1">
            <a:spLocks noChangeArrowheads="1"/>
          </p:cNvSpPr>
          <p:nvPr/>
        </p:nvSpPr>
        <p:spPr bwMode="auto">
          <a:xfrm>
            <a:off x="466725" y="3789363"/>
            <a:ext cx="2592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Siguiente op- code</a:t>
            </a:r>
          </a:p>
        </p:txBody>
      </p:sp>
      <p:grpSp>
        <p:nvGrpSpPr>
          <p:cNvPr id="5" name="4 Grupo"/>
          <p:cNvGrpSpPr/>
          <p:nvPr/>
        </p:nvGrpSpPr>
        <p:grpSpPr>
          <a:xfrm>
            <a:off x="2313560" y="2420938"/>
            <a:ext cx="649287" cy="1727200"/>
            <a:chOff x="2554288" y="2420938"/>
            <a:chExt cx="863600" cy="1727200"/>
          </a:xfrm>
        </p:grpSpPr>
        <p:sp>
          <p:nvSpPr>
            <p:cNvPr id="45081" name="Text Box 25"/>
            <p:cNvSpPr txBox="1">
              <a:spLocks noChangeArrowheads="1"/>
            </p:cNvSpPr>
            <p:nvPr/>
          </p:nvSpPr>
          <p:spPr bwMode="auto">
            <a:xfrm>
              <a:off x="2554288" y="242093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3500</a:t>
              </a:r>
            </a:p>
          </p:txBody>
        </p:sp>
        <p:sp>
          <p:nvSpPr>
            <p:cNvPr id="45082" name="Text Box 26"/>
            <p:cNvSpPr txBox="1">
              <a:spLocks noChangeArrowheads="1"/>
            </p:cNvSpPr>
            <p:nvPr/>
          </p:nvSpPr>
          <p:spPr bwMode="auto">
            <a:xfrm>
              <a:off x="2554288" y="2868899"/>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3501</a:t>
              </a:r>
            </a:p>
          </p:txBody>
        </p:sp>
        <p:sp>
          <p:nvSpPr>
            <p:cNvPr id="45083" name="Text Box 27"/>
            <p:cNvSpPr txBox="1">
              <a:spLocks noChangeArrowheads="1"/>
            </p:cNvSpPr>
            <p:nvPr/>
          </p:nvSpPr>
          <p:spPr bwMode="auto">
            <a:xfrm>
              <a:off x="2554288" y="3322284"/>
              <a:ext cx="86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3502</a:t>
              </a:r>
            </a:p>
          </p:txBody>
        </p:sp>
        <p:sp>
          <p:nvSpPr>
            <p:cNvPr id="45084" name="Text Box 28"/>
            <p:cNvSpPr txBox="1">
              <a:spLocks noChangeArrowheads="1"/>
            </p:cNvSpPr>
            <p:nvPr/>
          </p:nvSpPr>
          <p:spPr bwMode="auto">
            <a:xfrm>
              <a:off x="2554288" y="3781425"/>
              <a:ext cx="86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3503</a:t>
              </a:r>
            </a:p>
          </p:txBody>
        </p:sp>
      </p:grpSp>
      <p:sp>
        <p:nvSpPr>
          <p:cNvPr id="45085" name="Line 29"/>
          <p:cNvSpPr>
            <a:spLocks noChangeShapeType="1"/>
          </p:cNvSpPr>
          <p:nvPr/>
        </p:nvSpPr>
        <p:spPr bwMode="auto">
          <a:xfrm>
            <a:off x="3441106" y="2565400"/>
            <a:ext cx="2889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086" name="Text Box 30"/>
          <p:cNvSpPr txBox="1">
            <a:spLocks noChangeArrowheads="1"/>
          </p:cNvSpPr>
          <p:nvPr/>
        </p:nvSpPr>
        <p:spPr bwMode="auto">
          <a:xfrm>
            <a:off x="3804667" y="2359973"/>
            <a:ext cx="15113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1600" dirty="0"/>
              <a:t>Primer </a:t>
            </a:r>
            <a:r>
              <a:rPr lang="es-MX" sz="1600" dirty="0" err="1"/>
              <a:t>op</a:t>
            </a:r>
            <a:r>
              <a:rPr lang="es-MX" sz="1600" dirty="0"/>
              <a:t>- </a:t>
            </a:r>
            <a:r>
              <a:rPr lang="es-MX" sz="1600" dirty="0" err="1"/>
              <a:t>code</a:t>
            </a:r>
            <a:endParaRPr lang="es-MX" sz="1600" dirty="0"/>
          </a:p>
        </p:txBody>
      </p:sp>
      <p:sp>
        <p:nvSpPr>
          <p:cNvPr id="45087" name="Text Box 31"/>
          <p:cNvSpPr txBox="1">
            <a:spLocks noChangeArrowheads="1"/>
          </p:cNvSpPr>
          <p:nvPr/>
        </p:nvSpPr>
        <p:spPr bwMode="auto">
          <a:xfrm>
            <a:off x="4092003" y="3052718"/>
            <a:ext cx="12239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1600" dirty="0"/>
              <a:t>Subrutina</a:t>
            </a:r>
            <a:endParaRPr lang="es-MX" dirty="0"/>
          </a:p>
        </p:txBody>
      </p:sp>
      <p:sp>
        <p:nvSpPr>
          <p:cNvPr id="45088" name="Text Box 32"/>
          <p:cNvSpPr txBox="1">
            <a:spLocks noChangeArrowheads="1"/>
          </p:cNvSpPr>
          <p:nvPr/>
        </p:nvSpPr>
        <p:spPr bwMode="auto">
          <a:xfrm>
            <a:off x="3804666" y="3770313"/>
            <a:ext cx="16544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1400" dirty="0" err="1"/>
              <a:t>Op</a:t>
            </a:r>
            <a:r>
              <a:rPr lang="es-MX" sz="1400" dirty="0"/>
              <a:t>- </a:t>
            </a:r>
            <a:r>
              <a:rPr lang="es-MX" sz="1400" dirty="0" err="1"/>
              <a:t>code</a:t>
            </a:r>
            <a:r>
              <a:rPr lang="es-MX" sz="1400" dirty="0"/>
              <a:t> de regreso</a:t>
            </a:r>
          </a:p>
        </p:txBody>
      </p:sp>
      <p:sp>
        <p:nvSpPr>
          <p:cNvPr id="45089" name="Text Box 33"/>
          <p:cNvSpPr txBox="1">
            <a:spLocks noChangeArrowheads="1"/>
          </p:cNvSpPr>
          <p:nvPr/>
        </p:nvSpPr>
        <p:spPr bwMode="auto">
          <a:xfrm>
            <a:off x="5468411" y="2341563"/>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2673</a:t>
            </a:r>
          </a:p>
        </p:txBody>
      </p:sp>
      <p:sp>
        <p:nvSpPr>
          <p:cNvPr id="45090" name="Text Box 34"/>
          <p:cNvSpPr txBox="1">
            <a:spLocks noChangeArrowheads="1"/>
          </p:cNvSpPr>
          <p:nvPr/>
        </p:nvSpPr>
        <p:spPr bwMode="auto">
          <a:xfrm>
            <a:off x="5468411" y="3716338"/>
            <a:ext cx="863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2686</a:t>
            </a:r>
          </a:p>
        </p:txBody>
      </p:sp>
      <p:sp>
        <p:nvSpPr>
          <p:cNvPr id="45091" name="Text Box 35"/>
          <p:cNvSpPr txBox="1">
            <a:spLocks noChangeArrowheads="1"/>
          </p:cNvSpPr>
          <p:nvPr/>
        </p:nvSpPr>
        <p:spPr bwMode="auto">
          <a:xfrm>
            <a:off x="2195513" y="5049333"/>
            <a:ext cx="4983209"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MX" dirty="0"/>
              <a:t>b) Después de ejecutar la instrucción de LLAMADO</a:t>
            </a:r>
          </a:p>
        </p:txBody>
      </p:sp>
      <p:sp>
        <p:nvSpPr>
          <p:cNvPr id="45092" name="Text Box 36"/>
          <p:cNvSpPr txBox="1">
            <a:spLocks noChangeArrowheads="1"/>
          </p:cNvSpPr>
          <p:nvPr/>
        </p:nvSpPr>
        <p:spPr bwMode="auto">
          <a:xfrm>
            <a:off x="7667625" y="3644900"/>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46</a:t>
            </a:r>
          </a:p>
        </p:txBody>
      </p:sp>
      <p:sp>
        <p:nvSpPr>
          <p:cNvPr id="45093" name="Text Box 37"/>
          <p:cNvSpPr txBox="1">
            <a:spLocks noChangeArrowheads="1"/>
          </p:cNvSpPr>
          <p:nvPr/>
        </p:nvSpPr>
        <p:spPr bwMode="auto">
          <a:xfrm>
            <a:off x="8277428" y="2420938"/>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7800</a:t>
            </a:r>
          </a:p>
        </p:txBody>
      </p:sp>
      <p:sp>
        <p:nvSpPr>
          <p:cNvPr id="45094" name="Text Box 38"/>
          <p:cNvSpPr txBox="1">
            <a:spLocks noChangeArrowheads="1"/>
          </p:cNvSpPr>
          <p:nvPr/>
        </p:nvSpPr>
        <p:spPr bwMode="auto">
          <a:xfrm>
            <a:off x="8277428" y="3730625"/>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7803</a:t>
            </a:r>
          </a:p>
        </p:txBody>
      </p:sp>
      <p:sp>
        <p:nvSpPr>
          <p:cNvPr id="45095" name="Text Box 39"/>
          <p:cNvSpPr txBox="1">
            <a:spLocks noChangeArrowheads="1"/>
          </p:cNvSpPr>
          <p:nvPr/>
        </p:nvSpPr>
        <p:spPr bwMode="auto">
          <a:xfrm>
            <a:off x="3132138" y="2349500"/>
            <a:ext cx="503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PC</a:t>
            </a:r>
          </a:p>
        </p:txBody>
      </p:sp>
      <p:sp>
        <p:nvSpPr>
          <p:cNvPr id="45096" name="Text Box 40"/>
          <p:cNvSpPr txBox="1">
            <a:spLocks noChangeArrowheads="1"/>
          </p:cNvSpPr>
          <p:nvPr/>
        </p:nvSpPr>
        <p:spPr bwMode="auto">
          <a:xfrm>
            <a:off x="7667625" y="3206750"/>
            <a:ext cx="865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35</a:t>
            </a:r>
          </a:p>
        </p:txBody>
      </p:sp>
      <p:sp>
        <p:nvSpPr>
          <p:cNvPr id="45097" name="Text Box 41"/>
          <p:cNvSpPr txBox="1">
            <a:spLocks noChangeArrowheads="1"/>
          </p:cNvSpPr>
          <p:nvPr/>
        </p:nvSpPr>
        <p:spPr bwMode="auto">
          <a:xfrm>
            <a:off x="7667625" y="2773363"/>
            <a:ext cx="7921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03</a:t>
            </a:r>
          </a:p>
        </p:txBody>
      </p:sp>
      <p:sp>
        <p:nvSpPr>
          <p:cNvPr id="45098" name="Text Box 42"/>
          <p:cNvSpPr txBox="1">
            <a:spLocks noChangeArrowheads="1"/>
          </p:cNvSpPr>
          <p:nvPr/>
        </p:nvSpPr>
        <p:spPr bwMode="auto">
          <a:xfrm>
            <a:off x="6077635" y="278130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SP</a:t>
            </a:r>
          </a:p>
        </p:txBody>
      </p:sp>
      <p:sp>
        <p:nvSpPr>
          <p:cNvPr id="45099" name="Line 43"/>
          <p:cNvSpPr>
            <a:spLocks noChangeShapeType="1"/>
          </p:cNvSpPr>
          <p:nvPr/>
        </p:nvSpPr>
        <p:spPr bwMode="auto">
          <a:xfrm>
            <a:off x="6413899" y="2997200"/>
            <a:ext cx="2889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100" name="Text Box 44"/>
          <p:cNvSpPr txBox="1">
            <a:spLocks noChangeArrowheads="1"/>
          </p:cNvSpPr>
          <p:nvPr/>
        </p:nvSpPr>
        <p:spPr bwMode="auto">
          <a:xfrm>
            <a:off x="8277428" y="2865438"/>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7801</a:t>
            </a:r>
          </a:p>
        </p:txBody>
      </p:sp>
      <p:sp>
        <p:nvSpPr>
          <p:cNvPr id="45101" name="Text Box 45"/>
          <p:cNvSpPr txBox="1">
            <a:spLocks noChangeArrowheads="1"/>
          </p:cNvSpPr>
          <p:nvPr/>
        </p:nvSpPr>
        <p:spPr bwMode="auto">
          <a:xfrm>
            <a:off x="8277428" y="3298825"/>
            <a:ext cx="647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7802</a:t>
            </a: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25</a:t>
            </a:fld>
            <a:endParaRPr lang="es-ES"/>
          </a:p>
        </p:txBody>
      </p:sp>
      <p:sp>
        <p:nvSpPr>
          <p:cNvPr id="48" name="1 Título"/>
          <p:cNvSpPr txBox="1">
            <a:spLocks/>
          </p:cNvSpPr>
          <p:nvPr/>
        </p:nvSpPr>
        <p:spPr>
          <a:xfrm>
            <a:off x="457200" y="1119116"/>
            <a:ext cx="8229600" cy="559994"/>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sz="3200" dirty="0" smtClean="0"/>
              <a:t>Instrucciones de subrutina de llamado y regreso </a:t>
            </a:r>
          </a:p>
        </p:txBody>
      </p:sp>
    </p:spTree>
    <p:extLst>
      <p:ext uri="{BB962C8B-B14F-4D97-AF65-F5344CB8AC3E}">
        <p14:creationId xmlns:p14="http://schemas.microsoft.com/office/powerpoint/2010/main" val="32747636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4" name="Group 4"/>
          <p:cNvGrpSpPr>
            <a:grpSpLocks/>
          </p:cNvGrpSpPr>
          <p:nvPr/>
        </p:nvGrpSpPr>
        <p:grpSpPr bwMode="auto">
          <a:xfrm>
            <a:off x="973138" y="2492375"/>
            <a:ext cx="1727200" cy="1873250"/>
            <a:chOff x="431" y="1162"/>
            <a:chExt cx="1224" cy="1180"/>
          </a:xfrm>
        </p:grpSpPr>
        <p:sp>
          <p:nvSpPr>
            <p:cNvPr id="46085" name="Rectangle 5"/>
            <p:cNvSpPr>
              <a:spLocks noChangeArrowheads="1"/>
            </p:cNvSpPr>
            <p:nvPr/>
          </p:nvSpPr>
          <p:spPr bwMode="auto">
            <a:xfrm>
              <a:off x="43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6086" name="Line 6"/>
            <p:cNvSpPr>
              <a:spLocks noChangeShapeType="1"/>
            </p:cNvSpPr>
            <p:nvPr/>
          </p:nvSpPr>
          <p:spPr bwMode="auto">
            <a:xfrm>
              <a:off x="431" y="148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087" name="Line 7"/>
            <p:cNvSpPr>
              <a:spLocks noChangeShapeType="1"/>
            </p:cNvSpPr>
            <p:nvPr/>
          </p:nvSpPr>
          <p:spPr bwMode="auto">
            <a:xfrm>
              <a:off x="43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088" name="Line 8"/>
            <p:cNvSpPr>
              <a:spLocks noChangeShapeType="1"/>
            </p:cNvSpPr>
            <p:nvPr/>
          </p:nvSpPr>
          <p:spPr bwMode="auto">
            <a:xfrm>
              <a:off x="43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46089" name="Group 9"/>
          <p:cNvGrpSpPr>
            <a:grpSpLocks/>
          </p:cNvGrpSpPr>
          <p:nvPr/>
        </p:nvGrpSpPr>
        <p:grpSpPr bwMode="auto">
          <a:xfrm>
            <a:off x="3610396" y="2490788"/>
            <a:ext cx="1943100" cy="1873250"/>
            <a:chOff x="2608" y="1253"/>
            <a:chExt cx="1224" cy="1180"/>
          </a:xfrm>
        </p:grpSpPr>
        <p:sp>
          <p:nvSpPr>
            <p:cNvPr id="46090" name="Rectangle 10"/>
            <p:cNvSpPr>
              <a:spLocks noChangeArrowheads="1"/>
            </p:cNvSpPr>
            <p:nvPr/>
          </p:nvSpPr>
          <p:spPr bwMode="auto">
            <a:xfrm>
              <a:off x="2608" y="1253"/>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6091" name="Line 11"/>
            <p:cNvSpPr>
              <a:spLocks noChangeShapeType="1"/>
            </p:cNvSpPr>
            <p:nvPr/>
          </p:nvSpPr>
          <p:spPr bwMode="auto">
            <a:xfrm>
              <a:off x="2608" y="1570"/>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092" name="Line 12"/>
            <p:cNvSpPr>
              <a:spLocks noChangeShapeType="1"/>
            </p:cNvSpPr>
            <p:nvPr/>
          </p:nvSpPr>
          <p:spPr bwMode="auto">
            <a:xfrm>
              <a:off x="2608" y="211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46093" name="Group 13"/>
          <p:cNvGrpSpPr>
            <a:grpSpLocks/>
          </p:cNvGrpSpPr>
          <p:nvPr/>
        </p:nvGrpSpPr>
        <p:grpSpPr bwMode="auto">
          <a:xfrm>
            <a:off x="6503769" y="2487590"/>
            <a:ext cx="1559144" cy="1873250"/>
            <a:chOff x="4241" y="1162"/>
            <a:chExt cx="1224" cy="1180"/>
          </a:xfrm>
        </p:grpSpPr>
        <p:sp>
          <p:nvSpPr>
            <p:cNvPr id="46094" name="Rectangle 14"/>
            <p:cNvSpPr>
              <a:spLocks noChangeArrowheads="1"/>
            </p:cNvSpPr>
            <p:nvPr/>
          </p:nvSpPr>
          <p:spPr bwMode="auto">
            <a:xfrm>
              <a:off x="4241" y="1162"/>
              <a:ext cx="1224" cy="1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6095" name="Line 15"/>
            <p:cNvSpPr>
              <a:spLocks noChangeShapeType="1"/>
            </p:cNvSpPr>
            <p:nvPr/>
          </p:nvSpPr>
          <p:spPr bwMode="auto">
            <a:xfrm>
              <a:off x="4241" y="1525"/>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096" name="Line 16"/>
            <p:cNvSpPr>
              <a:spLocks noChangeShapeType="1"/>
            </p:cNvSpPr>
            <p:nvPr/>
          </p:nvSpPr>
          <p:spPr bwMode="auto">
            <a:xfrm>
              <a:off x="4241" y="1797"/>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097" name="Line 17"/>
            <p:cNvSpPr>
              <a:spLocks noChangeShapeType="1"/>
            </p:cNvSpPr>
            <p:nvPr/>
          </p:nvSpPr>
          <p:spPr bwMode="auto">
            <a:xfrm>
              <a:off x="4241" y="2069"/>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46098" name="Text Box 18"/>
          <p:cNvSpPr txBox="1">
            <a:spLocks noChangeArrowheads="1"/>
          </p:cNvSpPr>
          <p:nvPr/>
        </p:nvSpPr>
        <p:spPr bwMode="auto">
          <a:xfrm>
            <a:off x="882637" y="1896838"/>
            <a:ext cx="19627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dirty="0"/>
              <a:t>Programa principal</a:t>
            </a:r>
          </a:p>
        </p:txBody>
      </p:sp>
      <p:sp>
        <p:nvSpPr>
          <p:cNvPr id="46099" name="Text Box 19"/>
          <p:cNvSpPr txBox="1">
            <a:spLocks noChangeArrowheads="1"/>
          </p:cNvSpPr>
          <p:nvPr/>
        </p:nvSpPr>
        <p:spPr bwMode="auto">
          <a:xfrm>
            <a:off x="3890834" y="1910392"/>
            <a:ext cx="1366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t>Subrutina</a:t>
            </a:r>
          </a:p>
        </p:txBody>
      </p:sp>
      <p:sp>
        <p:nvSpPr>
          <p:cNvPr id="46100" name="Text Box 20"/>
          <p:cNvSpPr txBox="1">
            <a:spLocks noChangeArrowheads="1"/>
          </p:cNvSpPr>
          <p:nvPr/>
        </p:nvSpPr>
        <p:spPr bwMode="auto">
          <a:xfrm>
            <a:off x="6982618" y="1896838"/>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a:t>Pila</a:t>
            </a:r>
          </a:p>
        </p:txBody>
      </p:sp>
      <p:sp>
        <p:nvSpPr>
          <p:cNvPr id="46101" name="Text Box 21"/>
          <p:cNvSpPr txBox="1">
            <a:spLocks noChangeArrowheads="1"/>
          </p:cNvSpPr>
          <p:nvPr/>
        </p:nvSpPr>
        <p:spPr bwMode="auto">
          <a:xfrm>
            <a:off x="973138" y="2563813"/>
            <a:ext cx="25209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Op- code de llamado</a:t>
            </a:r>
          </a:p>
        </p:txBody>
      </p:sp>
      <p:sp>
        <p:nvSpPr>
          <p:cNvPr id="46102" name="Text Box 22"/>
          <p:cNvSpPr txBox="1">
            <a:spLocks noChangeArrowheads="1"/>
          </p:cNvSpPr>
          <p:nvPr/>
        </p:nvSpPr>
        <p:spPr bwMode="auto">
          <a:xfrm>
            <a:off x="1693863" y="3068638"/>
            <a:ext cx="9350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26</a:t>
            </a:r>
          </a:p>
        </p:txBody>
      </p:sp>
      <p:sp>
        <p:nvSpPr>
          <p:cNvPr id="46103" name="Text Box 23"/>
          <p:cNvSpPr txBox="1">
            <a:spLocks noChangeArrowheads="1"/>
          </p:cNvSpPr>
          <p:nvPr/>
        </p:nvSpPr>
        <p:spPr bwMode="auto">
          <a:xfrm>
            <a:off x="1692275" y="3500438"/>
            <a:ext cx="10080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73</a:t>
            </a:r>
          </a:p>
        </p:txBody>
      </p:sp>
      <p:sp>
        <p:nvSpPr>
          <p:cNvPr id="46104" name="Text Box 24"/>
          <p:cNvSpPr txBox="1">
            <a:spLocks noChangeArrowheads="1"/>
          </p:cNvSpPr>
          <p:nvPr/>
        </p:nvSpPr>
        <p:spPr bwMode="auto">
          <a:xfrm>
            <a:off x="973138" y="4005263"/>
            <a:ext cx="25923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sz="1400"/>
              <a:t>Siguiente op- code</a:t>
            </a:r>
          </a:p>
        </p:txBody>
      </p:sp>
      <p:sp>
        <p:nvSpPr>
          <p:cNvPr id="46105" name="Text Box 25"/>
          <p:cNvSpPr txBox="1">
            <a:spLocks noChangeArrowheads="1"/>
          </p:cNvSpPr>
          <p:nvPr/>
        </p:nvSpPr>
        <p:spPr bwMode="auto">
          <a:xfrm>
            <a:off x="2711518" y="3997325"/>
            <a:ext cx="78257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s-MX" dirty="0"/>
              <a:t>3503</a:t>
            </a:r>
          </a:p>
        </p:txBody>
      </p:sp>
      <p:sp>
        <p:nvSpPr>
          <p:cNvPr id="46106" name="Line 26"/>
          <p:cNvSpPr>
            <a:spLocks noChangeShapeType="1"/>
          </p:cNvSpPr>
          <p:nvPr/>
        </p:nvSpPr>
        <p:spPr bwMode="auto">
          <a:xfrm>
            <a:off x="611188" y="4221163"/>
            <a:ext cx="2889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107" name="Text Box 27"/>
          <p:cNvSpPr txBox="1">
            <a:spLocks noChangeArrowheads="1"/>
          </p:cNvSpPr>
          <p:nvPr/>
        </p:nvSpPr>
        <p:spPr bwMode="auto">
          <a:xfrm>
            <a:off x="3736431" y="2545426"/>
            <a:ext cx="177365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dirty="0"/>
              <a:t>Primer </a:t>
            </a:r>
            <a:r>
              <a:rPr lang="es-MX" dirty="0" err="1"/>
              <a:t>op</a:t>
            </a:r>
            <a:r>
              <a:rPr lang="es-MX" dirty="0"/>
              <a:t>- </a:t>
            </a:r>
            <a:r>
              <a:rPr lang="es-MX" dirty="0" err="1"/>
              <a:t>code</a:t>
            </a:r>
            <a:endParaRPr lang="es-MX" dirty="0"/>
          </a:p>
        </p:txBody>
      </p:sp>
      <p:sp>
        <p:nvSpPr>
          <p:cNvPr id="46108" name="Text Box 28"/>
          <p:cNvSpPr txBox="1">
            <a:spLocks noChangeArrowheads="1"/>
          </p:cNvSpPr>
          <p:nvPr/>
        </p:nvSpPr>
        <p:spPr bwMode="auto">
          <a:xfrm>
            <a:off x="3876687" y="3239294"/>
            <a:ext cx="141051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dirty="0"/>
              <a:t>Subrutina</a:t>
            </a:r>
          </a:p>
        </p:txBody>
      </p:sp>
      <p:sp>
        <p:nvSpPr>
          <p:cNvPr id="46109" name="Text Box 29"/>
          <p:cNvSpPr txBox="1">
            <a:spLocks noChangeArrowheads="1"/>
          </p:cNvSpPr>
          <p:nvPr/>
        </p:nvSpPr>
        <p:spPr bwMode="auto">
          <a:xfrm>
            <a:off x="3638422" y="3958917"/>
            <a:ext cx="187166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s-MX" sz="1600" dirty="0" err="1"/>
              <a:t>Op</a:t>
            </a:r>
            <a:r>
              <a:rPr lang="es-MX" sz="1600" dirty="0"/>
              <a:t>- </a:t>
            </a:r>
            <a:r>
              <a:rPr lang="es-MX" sz="1600" dirty="0" err="1"/>
              <a:t>code</a:t>
            </a:r>
            <a:r>
              <a:rPr lang="es-MX" sz="1600" dirty="0"/>
              <a:t> de regreso</a:t>
            </a:r>
          </a:p>
        </p:txBody>
      </p:sp>
      <p:sp>
        <p:nvSpPr>
          <p:cNvPr id="46110" name="Text Box 30"/>
          <p:cNvSpPr txBox="1">
            <a:spLocks noChangeArrowheads="1"/>
          </p:cNvSpPr>
          <p:nvPr/>
        </p:nvSpPr>
        <p:spPr bwMode="auto">
          <a:xfrm>
            <a:off x="1627540" y="5046876"/>
            <a:ext cx="6264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t>c) Después de ejecutar la instrucción de REGRESO</a:t>
            </a:r>
          </a:p>
        </p:txBody>
      </p:sp>
      <p:sp>
        <p:nvSpPr>
          <p:cNvPr id="46111" name="Text Box 31"/>
          <p:cNvSpPr txBox="1">
            <a:spLocks noChangeArrowheads="1"/>
          </p:cNvSpPr>
          <p:nvPr/>
        </p:nvSpPr>
        <p:spPr bwMode="auto">
          <a:xfrm>
            <a:off x="6743591" y="3956430"/>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t>46</a:t>
            </a:r>
          </a:p>
        </p:txBody>
      </p:sp>
      <p:sp>
        <p:nvSpPr>
          <p:cNvPr id="46112" name="Text Box 32"/>
          <p:cNvSpPr txBox="1">
            <a:spLocks noChangeArrowheads="1"/>
          </p:cNvSpPr>
          <p:nvPr/>
        </p:nvSpPr>
        <p:spPr bwMode="auto">
          <a:xfrm>
            <a:off x="215900" y="4005263"/>
            <a:ext cx="503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t>PC</a:t>
            </a:r>
          </a:p>
        </p:txBody>
      </p:sp>
      <p:sp>
        <p:nvSpPr>
          <p:cNvPr id="46113" name="Text Box 33"/>
          <p:cNvSpPr txBox="1">
            <a:spLocks noChangeArrowheads="1"/>
          </p:cNvSpPr>
          <p:nvPr/>
        </p:nvSpPr>
        <p:spPr bwMode="auto">
          <a:xfrm>
            <a:off x="6822564" y="3544793"/>
            <a:ext cx="8651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t>35</a:t>
            </a:r>
          </a:p>
        </p:txBody>
      </p:sp>
      <p:sp>
        <p:nvSpPr>
          <p:cNvPr id="46114" name="Text Box 34"/>
          <p:cNvSpPr txBox="1">
            <a:spLocks noChangeArrowheads="1"/>
          </p:cNvSpPr>
          <p:nvPr/>
        </p:nvSpPr>
        <p:spPr bwMode="auto">
          <a:xfrm>
            <a:off x="6882937" y="3085202"/>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dirty="0"/>
              <a:t>03</a:t>
            </a:r>
          </a:p>
        </p:txBody>
      </p:sp>
      <p:sp>
        <p:nvSpPr>
          <p:cNvPr id="46115" name="Text Box 35"/>
          <p:cNvSpPr txBox="1">
            <a:spLocks noChangeArrowheads="1"/>
          </p:cNvSpPr>
          <p:nvPr/>
        </p:nvSpPr>
        <p:spPr bwMode="auto">
          <a:xfrm>
            <a:off x="5837636" y="392904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SP</a:t>
            </a:r>
          </a:p>
        </p:txBody>
      </p:sp>
      <p:sp>
        <p:nvSpPr>
          <p:cNvPr id="46116" name="Line 36"/>
          <p:cNvSpPr>
            <a:spLocks noChangeShapeType="1"/>
          </p:cNvSpPr>
          <p:nvPr/>
        </p:nvSpPr>
        <p:spPr bwMode="auto">
          <a:xfrm>
            <a:off x="6211647" y="4117644"/>
            <a:ext cx="2889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6117" name="Text Box 37"/>
          <p:cNvSpPr txBox="1">
            <a:spLocks noChangeArrowheads="1"/>
          </p:cNvSpPr>
          <p:nvPr/>
        </p:nvSpPr>
        <p:spPr bwMode="auto">
          <a:xfrm>
            <a:off x="8062913" y="3972161"/>
            <a:ext cx="7207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dirty="0"/>
              <a:t>7803</a:t>
            </a:r>
          </a:p>
        </p:txBody>
      </p:sp>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26</a:t>
            </a:fld>
            <a:endParaRPr lang="es-ES"/>
          </a:p>
        </p:txBody>
      </p:sp>
      <p:sp>
        <p:nvSpPr>
          <p:cNvPr id="40" name="1 Título"/>
          <p:cNvSpPr txBox="1">
            <a:spLocks/>
          </p:cNvSpPr>
          <p:nvPr/>
        </p:nvSpPr>
        <p:spPr>
          <a:xfrm>
            <a:off x="457200" y="1119116"/>
            <a:ext cx="8229600" cy="559994"/>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sz="3200" dirty="0" smtClean="0"/>
              <a:t>Instrucciones de subrutina de llamado y regreso </a:t>
            </a:r>
          </a:p>
        </p:txBody>
      </p:sp>
    </p:spTree>
    <p:extLst>
      <p:ext uri="{BB962C8B-B14F-4D97-AF65-F5344CB8AC3E}">
        <p14:creationId xmlns:p14="http://schemas.microsoft.com/office/powerpoint/2010/main" val="1022893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Text Box 5"/>
          <p:cNvSpPr txBox="1">
            <a:spLocks noChangeArrowheads="1"/>
          </p:cNvSpPr>
          <p:nvPr/>
        </p:nvSpPr>
        <p:spPr bwMode="auto">
          <a:xfrm>
            <a:off x="457200" y="1811135"/>
            <a:ext cx="8229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s-MX" sz="2400" dirty="0"/>
              <a:t>El microprocesador ejecuta la instrucción de llamado de subrutina pasando por cinco ciclos de memoria y seis operaciones internas</a:t>
            </a:r>
            <a:r>
              <a:rPr lang="es-MX" sz="2400" dirty="0" smtClean="0"/>
              <a:t>:</a:t>
            </a:r>
            <a:endParaRPr lang="es-MX" sz="2400" dirty="0"/>
          </a:p>
        </p:txBody>
      </p:sp>
      <p:graphicFrame>
        <p:nvGraphicFramePr>
          <p:cNvPr id="43090" name="Group 82"/>
          <p:cNvGraphicFramePr>
            <a:graphicFrameLocks noGrp="1"/>
          </p:cNvGraphicFramePr>
          <p:nvPr>
            <p:extLst>
              <p:ext uri="{D42A27DB-BD31-4B8C-83A1-F6EECF244321}">
                <p14:modId xmlns:p14="http://schemas.microsoft.com/office/powerpoint/2010/main" val="3900157562"/>
              </p:ext>
            </p:extLst>
          </p:nvPr>
        </p:nvGraphicFramePr>
        <p:xfrm>
          <a:off x="559558" y="3338181"/>
          <a:ext cx="7997588" cy="2407533"/>
        </p:xfrm>
        <a:graphic>
          <a:graphicData uri="http://schemas.openxmlformats.org/drawingml/2006/table">
            <a:tbl>
              <a:tblPr>
                <a:tableStyleId>{69C7853C-536D-4A76-A0AE-DD22124D55A5}</a:tableStyleId>
              </a:tblPr>
              <a:tblGrid>
                <a:gridCol w="3016155"/>
                <a:gridCol w="4981433"/>
              </a:tblGrid>
              <a:tr h="419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IR       </a:t>
                      </a:r>
                      <a:r>
                        <a:rPr kumimoji="0" lang="es-ES_tradnl" sz="1600" u="none" strike="noStrike" cap="none" normalizeH="0" baseline="0" dirty="0" smtClean="0">
                          <a:ln>
                            <a:noFill/>
                          </a:ln>
                          <a:effectLst/>
                          <a:sym typeface="Wingdings" pitchFamily="2" charset="2"/>
                        </a:rPr>
                        <a:t></a:t>
                      </a:r>
                      <a:r>
                        <a:rPr kumimoji="0" lang="es-ES_tradnl" sz="1600" u="none" strike="noStrike" cap="none" normalizeH="0" baseline="0" dirty="0" smtClean="0">
                          <a:ln>
                            <a:noFill/>
                          </a:ln>
                          <a:effectLst/>
                        </a:rPr>
                        <a:t>M[PC] ,     PC </a:t>
                      </a:r>
                      <a:r>
                        <a:rPr kumimoji="0" lang="es-ES_tradnl" sz="1600" u="none" strike="noStrike" cap="none" normalizeH="0" baseline="0" dirty="0" smtClean="0">
                          <a:ln>
                            <a:noFill/>
                          </a:ln>
                          <a:effectLst/>
                          <a:sym typeface="Wingdings" pitchFamily="2" charset="2"/>
                        </a:rPr>
                        <a:t> </a:t>
                      </a:r>
                      <a:r>
                        <a:rPr kumimoji="0" lang="es-ES_tradnl" sz="1600" u="none" strike="noStrike" cap="none" normalizeH="0" baseline="0" dirty="0" smtClean="0">
                          <a:ln>
                            <a:noFill/>
                          </a:ln>
                          <a:effectLst/>
                        </a:rPr>
                        <a:t>PC+1</a:t>
                      </a:r>
                      <a:endParaRPr kumimoji="0" lang="es-ES_tradnl"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smtClean="0">
                          <a:ln>
                            <a:noFill/>
                          </a:ln>
                          <a:effectLst/>
                        </a:rPr>
                        <a:t>Leer código de operación.</a:t>
                      </a:r>
                      <a:endParaRPr kumimoji="0" lang="es-ES_tradnl" sz="1600" b="0" i="0" u="none" strike="noStrike" cap="none" normalizeH="0" baseline="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r h="4189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AR(H)</a:t>
                      </a:r>
                      <a:r>
                        <a:rPr kumimoji="0" lang="es-ES_tradnl"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M[PC],      PC</a:t>
                      </a:r>
                      <a:r>
                        <a:rPr kumimoji="0" lang="es-ES_tradnl"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PC+1</a:t>
                      </a:r>
                      <a:endParaRPr kumimoji="0" lang="en-US"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Leer el primer byte de la dirección</a:t>
                      </a:r>
                      <a:endParaRPr kumimoji="0" lang="es-ES_tradnl" sz="1600" b="0" i="0" u="none" strike="noStrike" cap="none" normalizeH="0" baseline="0" dirty="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r h="3821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AR(L)</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M[PC],       PC</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PC+1</a:t>
                      </a:r>
                      <a:endParaRPr kumimoji="0" lang="en-US"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smtClean="0">
                          <a:ln>
                            <a:noFill/>
                          </a:ln>
                          <a:effectLst/>
                        </a:rPr>
                        <a:t>Leer el segundo byte de la dirección</a:t>
                      </a:r>
                      <a:endParaRPr kumimoji="0" lang="es-ES_tradnl" sz="1600" b="0" i="0" u="none" strike="noStrike" cap="none" normalizeH="0" baseline="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r h="39578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SP      </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SP-1,         M[SP]</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PC(H)</a:t>
                      </a:r>
                      <a:endParaRPr kumimoji="0" lang="en-US"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smtClean="0">
                          <a:ln>
                            <a:noFill/>
                          </a:ln>
                          <a:effectLst/>
                        </a:rPr>
                        <a:t>Insertar el primer byte de la dirección de regreso</a:t>
                      </a:r>
                      <a:endParaRPr kumimoji="0" lang="es-ES_tradnl" sz="1600" b="0" i="0" u="none" strike="noStrike" cap="none" normalizeH="0" baseline="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r h="40943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SP      </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SP-1,         M[SP]</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PC(L)</a:t>
                      </a:r>
                      <a:endParaRPr kumimoji="0" lang="en-US"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smtClean="0">
                          <a:ln>
                            <a:noFill/>
                          </a:ln>
                          <a:effectLst/>
                        </a:rPr>
                        <a:t>Inserta el segundo byte de la dirección de regreso</a:t>
                      </a:r>
                      <a:endParaRPr kumimoji="0" lang="es-ES_tradnl" sz="1600" b="0" i="0" u="none" strike="noStrike" cap="none" normalizeH="0" baseline="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r h="3821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PC      </a:t>
                      </a:r>
                      <a:r>
                        <a:rPr kumimoji="0" lang="en-US" sz="1600" u="none" strike="noStrike" cap="none" normalizeH="0" baseline="0" dirty="0" smtClean="0">
                          <a:ln>
                            <a:noFill/>
                          </a:ln>
                          <a:effectLst/>
                          <a:sym typeface="Wingdings" pitchFamily="2" charset="2"/>
                        </a:rPr>
                        <a:t></a:t>
                      </a:r>
                      <a:r>
                        <a:rPr kumimoji="0" lang="en-US" sz="1600" u="none" strike="noStrike" cap="none" normalizeH="0" baseline="0" dirty="0" smtClean="0">
                          <a:ln>
                            <a:noFill/>
                          </a:ln>
                          <a:effectLst/>
                        </a:rPr>
                        <a:t>AR</a:t>
                      </a:r>
                      <a:endParaRPr kumimoji="0" lang="en-US" sz="1600" b="1" i="0" u="none" strike="noStrike" cap="none" normalizeH="0" baseline="0" dirty="0" smtClean="0">
                        <a:ln>
                          <a:noFill/>
                        </a:ln>
                        <a:solidFill>
                          <a:srgbClr val="FFFF66"/>
                        </a:solidFill>
                        <a:effectLst/>
                        <a:latin typeface="Courier New" pitchFamily="49" charset="0"/>
                        <a:ea typeface="Times New Roman" pitchFamily="18" charset="0"/>
                        <a:cs typeface="Courier New" pitchFamily="49" charset="0"/>
                        <a:sym typeface="Wingdings" pitchFamily="2" charset="2"/>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u="none" strike="noStrike" cap="none" normalizeH="0" baseline="0" dirty="0" smtClean="0">
                          <a:ln>
                            <a:noFill/>
                          </a:ln>
                          <a:effectLst/>
                        </a:rPr>
                        <a:t>Bifurcar a la dirección de la subrutina.</a:t>
                      </a:r>
                      <a:endParaRPr kumimoji="0" lang="es-ES_tradnl" sz="1600" b="0" i="0" u="none" strike="noStrike" cap="none" normalizeH="0" baseline="0" dirty="0" smtClean="0">
                        <a:ln>
                          <a:noFill/>
                        </a:ln>
                        <a:solidFill>
                          <a:srgbClr val="FFFF66"/>
                        </a:solidFill>
                        <a:effectLst/>
                        <a:latin typeface="Tahoma" pitchFamily="34" charset="0"/>
                        <a:ea typeface="Times New Roman" pitchFamily="18" charset="0"/>
                        <a:cs typeface="Courier New" pitchFamily="49" charset="0"/>
                      </a:endParaRPr>
                    </a:p>
                  </a:txBody>
                  <a:tcPr horzOverflow="overflow"/>
                </a:tc>
              </a:tr>
            </a:tbl>
          </a:graphicData>
        </a:graphic>
      </p:graphicFrame>
      <p:sp>
        <p:nvSpPr>
          <p:cNvPr id="2" name="1 Marcador de fecha"/>
          <p:cNvSpPr>
            <a:spLocks noGrp="1"/>
          </p:cNvSpPr>
          <p:nvPr>
            <p:ph type="dt" sz="half" idx="10"/>
          </p:nvPr>
        </p:nvSpPr>
        <p:spPr/>
        <p:txBody>
          <a:bodyPr/>
          <a:lstStyle/>
          <a:p>
            <a:r>
              <a:rPr lang="es-MX" smtClean="0"/>
              <a:t>CU UAEM Zumpango</a:t>
            </a:r>
            <a:endParaRPr lang="es-ES"/>
          </a:p>
        </p:txBody>
      </p:sp>
      <p:sp>
        <p:nvSpPr>
          <p:cNvPr id="3" name="2 Marcador de pie de página"/>
          <p:cNvSpPr>
            <a:spLocks noGrp="1"/>
          </p:cNvSpPr>
          <p:nvPr>
            <p:ph type="ftr" sz="quarter" idx="11"/>
          </p:nvPr>
        </p:nvSpPr>
        <p:spPr/>
        <p:txBody>
          <a:bodyPr/>
          <a:lstStyle/>
          <a:p>
            <a:r>
              <a:rPr lang="es-ES" smtClean="0"/>
              <a:t>Sistemas Digitales</a:t>
            </a:r>
            <a:endParaRPr lang="es-ES"/>
          </a:p>
        </p:txBody>
      </p:sp>
      <p:sp>
        <p:nvSpPr>
          <p:cNvPr id="4" name="3 Marcador de número de diapositiva"/>
          <p:cNvSpPr>
            <a:spLocks noGrp="1"/>
          </p:cNvSpPr>
          <p:nvPr>
            <p:ph type="sldNum" sz="quarter" idx="12"/>
          </p:nvPr>
        </p:nvSpPr>
        <p:spPr/>
        <p:txBody>
          <a:bodyPr/>
          <a:lstStyle/>
          <a:p>
            <a:fld id="{18FDBAE8-0AD5-4C4A-B0F5-4BBC06F38D92}" type="slidenum">
              <a:rPr lang="es-ES" smtClean="0"/>
              <a:t>27</a:t>
            </a:fld>
            <a:endParaRPr lang="es-ES"/>
          </a:p>
        </p:txBody>
      </p:sp>
      <p:sp>
        <p:nvSpPr>
          <p:cNvPr id="9" name="1 Título"/>
          <p:cNvSpPr txBox="1">
            <a:spLocks/>
          </p:cNvSpPr>
          <p:nvPr/>
        </p:nvSpPr>
        <p:spPr>
          <a:xfrm>
            <a:off x="457200" y="1169253"/>
            <a:ext cx="8229600" cy="559994"/>
          </a:xfrm>
          <a:prstGeom prst="rect">
            <a:avLst/>
          </a:prstGeom>
        </p:spPr>
        <p:txBody>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s-MX" sz="3200" dirty="0" smtClean="0"/>
              <a:t>Instrucciones de subrutina de llamado y regreso </a:t>
            </a:r>
          </a:p>
        </p:txBody>
      </p:sp>
    </p:spTree>
    <p:extLst>
      <p:ext uri="{BB962C8B-B14F-4D97-AF65-F5344CB8AC3E}">
        <p14:creationId xmlns:p14="http://schemas.microsoft.com/office/powerpoint/2010/main" val="2139336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Título"/>
          <p:cNvSpPr>
            <a:spLocks noGrp="1"/>
          </p:cNvSpPr>
          <p:nvPr>
            <p:ph type="title"/>
          </p:nvPr>
        </p:nvSpPr>
        <p:spPr>
          <a:xfrm>
            <a:off x="285750" y="955343"/>
            <a:ext cx="8229600" cy="764275"/>
          </a:xfrm>
        </p:spPr>
        <p:txBody>
          <a:bodyPr>
            <a:normAutofit/>
          </a:bodyPr>
          <a:lstStyle/>
          <a:p>
            <a:pPr eaLnBrk="1" hangingPunct="1"/>
            <a:r>
              <a:rPr lang="es-ES" dirty="0" smtClean="0">
                <a:latin typeface="+mn-lt"/>
              </a:rPr>
              <a:t>Conclusiones</a:t>
            </a:r>
            <a:endParaRPr lang="es-MX" dirty="0" smtClean="0">
              <a:latin typeface="+mn-lt"/>
            </a:endParaRPr>
          </a:p>
        </p:txBody>
      </p:sp>
      <p:pic>
        <p:nvPicPr>
          <p:cNvPr id="113667" name="3 Marcador de contenido" descr="UAEM.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8143875" y="214313"/>
            <a:ext cx="725488" cy="614362"/>
          </a:xfrm>
        </p:spPr>
      </p:pic>
      <p:sp>
        <p:nvSpPr>
          <p:cNvPr id="8" name="7 Marcador de número de diapositiva"/>
          <p:cNvSpPr>
            <a:spLocks noGrp="1"/>
          </p:cNvSpPr>
          <p:nvPr>
            <p:ph type="sldNum" sz="quarter" idx="12"/>
          </p:nvPr>
        </p:nvSpPr>
        <p:spPr/>
        <p:txBody>
          <a:bodyPr/>
          <a:lstStyle/>
          <a:p>
            <a:pPr>
              <a:defRPr/>
            </a:pPr>
            <a:fld id="{5A9DDB5D-C0CB-4286-80D5-341F41700DEE}" type="slidenum">
              <a:rPr lang="es-MX"/>
              <a:pPr>
                <a:defRPr/>
              </a:pPr>
              <a:t>28</a:t>
            </a:fld>
            <a:endParaRPr lang="es-MX" dirty="0"/>
          </a:p>
        </p:txBody>
      </p:sp>
      <p:sp>
        <p:nvSpPr>
          <p:cNvPr id="7" name="6 Marcador de fecha"/>
          <p:cNvSpPr>
            <a:spLocks noGrp="1"/>
          </p:cNvSpPr>
          <p:nvPr>
            <p:ph type="dt" sz="quarter" idx="10"/>
          </p:nvPr>
        </p:nvSpPr>
        <p:spPr/>
        <p:txBody>
          <a:bodyPr/>
          <a:lstStyle/>
          <a:p>
            <a:pPr>
              <a:defRPr/>
            </a:pPr>
            <a:r>
              <a:rPr lang="es-MX" smtClean="0"/>
              <a:t>CU UAEM Zumpango</a:t>
            </a:r>
            <a:endParaRPr lang="es-MX" dirty="0"/>
          </a:p>
        </p:txBody>
      </p:sp>
      <p:sp>
        <p:nvSpPr>
          <p:cNvPr id="116742" name="9 CuadroTexto"/>
          <p:cNvSpPr txBox="1">
            <a:spLocks noChangeArrowheads="1"/>
          </p:cNvSpPr>
          <p:nvPr/>
        </p:nvSpPr>
        <p:spPr bwMode="auto">
          <a:xfrm>
            <a:off x="357188" y="1733062"/>
            <a:ext cx="8358187" cy="4524315"/>
          </a:xfrm>
          <a:prstGeom prst="rect">
            <a:avLst/>
          </a:prstGeom>
          <a:noFill/>
          <a:ln w="9525">
            <a:noFill/>
            <a:miter lim="800000"/>
            <a:headEnd/>
            <a:tailEnd/>
          </a:ln>
        </p:spPr>
        <p:txBody>
          <a:bodyPr>
            <a:spAutoFit/>
          </a:bodyPr>
          <a:lstStyle/>
          <a:p>
            <a:pPr algn="just">
              <a:defRPr/>
            </a:pPr>
            <a:r>
              <a:rPr lang="es-MX" sz="2400" dirty="0" smtClean="0"/>
              <a:t>El lenguaje ensamblador cambio la forma de programar los </a:t>
            </a:r>
            <a:r>
              <a:rPr lang="es-MX" sz="2400" dirty="0" err="1" smtClean="0"/>
              <a:t>micrpprocesadores</a:t>
            </a:r>
            <a:r>
              <a:rPr lang="es-MX" sz="2400" dirty="0" smtClean="0"/>
              <a:t> y </a:t>
            </a:r>
            <a:r>
              <a:rPr lang="es-MX" sz="2400" dirty="0" err="1" smtClean="0"/>
              <a:t>microcontroladores</a:t>
            </a:r>
            <a:r>
              <a:rPr lang="es-MX" sz="2400" dirty="0" smtClean="0"/>
              <a:t> mediante el empleo de nemónicos los cuales tiene un código de operación (OPCODE) que representa cada una de las operaciones a realizar.</a:t>
            </a:r>
          </a:p>
          <a:p>
            <a:pPr algn="just">
              <a:defRPr/>
            </a:pPr>
            <a:endParaRPr lang="es-MX" sz="2400" dirty="0"/>
          </a:p>
          <a:p>
            <a:pPr algn="just">
              <a:defRPr/>
            </a:pPr>
            <a:r>
              <a:rPr lang="es-MX" sz="2400" dirty="0" smtClean="0"/>
              <a:t>Las instrucciones que se emplean se pueden clasificar en tres grupos:  aritméticas, lógicas  y de desplazamiento o control.</a:t>
            </a:r>
          </a:p>
          <a:p>
            <a:pPr algn="just">
              <a:defRPr/>
            </a:pPr>
            <a:endParaRPr lang="es-MX" sz="2400" dirty="0"/>
          </a:p>
          <a:p>
            <a:pPr algn="just">
              <a:defRPr/>
            </a:pPr>
            <a:r>
              <a:rPr lang="es-MX" sz="2400" dirty="0" smtClean="0"/>
              <a:t>También se realizo una revisión de los modos de direccionamiento que se emplean. Cabe mencionar que el set de instrucciones es diferente dependiendo del tipo de </a:t>
            </a:r>
            <a:r>
              <a:rPr lang="es-MX" sz="2400" dirty="0" err="1" smtClean="0"/>
              <a:t>microcontrolador</a:t>
            </a:r>
            <a:r>
              <a:rPr lang="es-MX" sz="2400" dirty="0" smtClean="0"/>
              <a:t> o microprocesador.</a:t>
            </a:r>
            <a:endParaRPr lang="es-MX" sz="2400"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Tree>
    <p:extLst>
      <p:ext uri="{BB962C8B-B14F-4D97-AF65-F5344CB8AC3E}">
        <p14:creationId xmlns:p14="http://schemas.microsoft.com/office/powerpoint/2010/main" val="21919080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Título"/>
          <p:cNvSpPr>
            <a:spLocks noGrp="1"/>
          </p:cNvSpPr>
          <p:nvPr>
            <p:ph type="title"/>
          </p:nvPr>
        </p:nvSpPr>
        <p:spPr>
          <a:xfrm>
            <a:off x="285750" y="955343"/>
            <a:ext cx="8229600" cy="764275"/>
          </a:xfrm>
        </p:spPr>
        <p:txBody>
          <a:bodyPr>
            <a:normAutofit/>
          </a:bodyPr>
          <a:lstStyle/>
          <a:p>
            <a:pPr eaLnBrk="1" hangingPunct="1"/>
            <a:r>
              <a:rPr lang="es-ES" dirty="0" smtClean="0">
                <a:latin typeface="+mn-lt"/>
              </a:rPr>
              <a:t>Interrupciones </a:t>
            </a:r>
            <a:endParaRPr lang="es-MX" dirty="0" smtClean="0">
              <a:latin typeface="+mn-lt"/>
            </a:endParaRPr>
          </a:p>
        </p:txBody>
      </p:sp>
      <p:pic>
        <p:nvPicPr>
          <p:cNvPr id="113667" name="3 Marcador de contenido" descr="UAEM.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8143875" y="214313"/>
            <a:ext cx="725488" cy="614362"/>
          </a:xfrm>
        </p:spPr>
      </p:pic>
      <p:sp>
        <p:nvSpPr>
          <p:cNvPr id="8" name="7 Marcador de número de diapositiva"/>
          <p:cNvSpPr>
            <a:spLocks noGrp="1"/>
          </p:cNvSpPr>
          <p:nvPr>
            <p:ph type="sldNum" sz="quarter" idx="12"/>
          </p:nvPr>
        </p:nvSpPr>
        <p:spPr/>
        <p:txBody>
          <a:bodyPr/>
          <a:lstStyle/>
          <a:p>
            <a:pPr>
              <a:defRPr/>
            </a:pPr>
            <a:fld id="{5A9DDB5D-C0CB-4286-80D5-341F41700DEE}" type="slidenum">
              <a:rPr lang="es-MX"/>
              <a:pPr>
                <a:defRPr/>
              </a:pPr>
              <a:t>29</a:t>
            </a:fld>
            <a:endParaRPr lang="es-MX" dirty="0"/>
          </a:p>
        </p:txBody>
      </p:sp>
      <p:sp>
        <p:nvSpPr>
          <p:cNvPr id="7" name="6 Marcador de fecha"/>
          <p:cNvSpPr>
            <a:spLocks noGrp="1"/>
          </p:cNvSpPr>
          <p:nvPr>
            <p:ph type="dt" sz="quarter" idx="10"/>
          </p:nvPr>
        </p:nvSpPr>
        <p:spPr/>
        <p:txBody>
          <a:bodyPr/>
          <a:lstStyle/>
          <a:p>
            <a:pPr>
              <a:defRPr/>
            </a:pPr>
            <a:r>
              <a:rPr lang="es-MX" smtClean="0"/>
              <a:t>CU UAEM Zumpango</a:t>
            </a:r>
            <a:endParaRPr lang="es-MX" dirty="0"/>
          </a:p>
        </p:txBody>
      </p:sp>
      <p:sp>
        <p:nvSpPr>
          <p:cNvPr id="116742" name="9 CuadroTexto"/>
          <p:cNvSpPr txBox="1">
            <a:spLocks noChangeArrowheads="1"/>
          </p:cNvSpPr>
          <p:nvPr/>
        </p:nvSpPr>
        <p:spPr bwMode="auto">
          <a:xfrm>
            <a:off x="357188" y="1733062"/>
            <a:ext cx="8358187" cy="2616101"/>
          </a:xfrm>
          <a:prstGeom prst="rect">
            <a:avLst/>
          </a:prstGeom>
          <a:noFill/>
          <a:ln w="9525">
            <a:noFill/>
            <a:miter lim="800000"/>
            <a:headEnd/>
            <a:tailEnd/>
          </a:ln>
        </p:spPr>
        <p:txBody>
          <a:bodyPr>
            <a:spAutoFit/>
          </a:bodyPr>
          <a:lstStyle/>
          <a:p>
            <a:pPr algn="just">
              <a:defRPr/>
            </a:pPr>
            <a:r>
              <a:rPr lang="es-MX" sz="2400" dirty="0"/>
              <a:t>Una interrupción es una suspensión temporal de la ejecución de un proceso, para pasar a ejecutar una subrutina de servicio de interrupción, la cual, por lo general, no forma parte del programa, sino que pertenece al sistema operativo o al BIOS. Una vez finalizada dicha subrutina, se reanuda la ejecución del programa</a:t>
            </a:r>
            <a:r>
              <a:rPr lang="es-MX" sz="2400" dirty="0" smtClean="0"/>
              <a:t>.</a:t>
            </a:r>
          </a:p>
          <a:p>
            <a:pPr algn="just">
              <a:defRPr/>
            </a:pPr>
            <a:endParaRPr lang="es-MX" sz="2400" dirty="0"/>
          </a:p>
          <a:p>
            <a:pPr algn="just">
              <a:defRPr/>
            </a:pPr>
            <a:r>
              <a:rPr lang="es-MX" sz="2000" dirty="0"/>
              <a:t>https://es.wikipedia.org/wiki/</a:t>
            </a:r>
            <a:r>
              <a:rPr lang="es-MX" sz="2000" b="1" dirty="0"/>
              <a:t>Interrupción</a:t>
            </a:r>
            <a:endParaRPr lang="es-MX" sz="2000"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850" y="3826067"/>
            <a:ext cx="28670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021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1017279"/>
            <a:ext cx="8229600" cy="57951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200" dirty="0" smtClean="0">
                <a:ea typeface="DejaVu Sans" pitchFamily="2"/>
                <a:cs typeface="DejaVu Sans" pitchFamily="2"/>
              </a:rPr>
              <a:t>Índice </a:t>
            </a:r>
            <a:endParaRPr lang="es-MX" sz="4000" dirty="0">
              <a:ea typeface="DejaVu Sans" pitchFamily="2"/>
              <a:cs typeface="DejaVu Sans" pitchFamily="2"/>
            </a:endParaRPr>
          </a:p>
        </p:txBody>
      </p:sp>
      <p:sp>
        <p:nvSpPr>
          <p:cNvPr id="3" name="2 Forma libre"/>
          <p:cNvSpPr/>
          <p:nvPr/>
        </p:nvSpPr>
        <p:spPr>
          <a:xfrm>
            <a:off x="457200" y="1742700"/>
            <a:ext cx="8229600" cy="45259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Descripción del material</a:t>
            </a: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Justificación</a:t>
            </a: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Propósito de la UA</a:t>
            </a: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Introducción</a:t>
            </a: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Modos de direccionamiento e interrupciones</a:t>
            </a:r>
            <a:endParaRPr lang="es-ES" sz="2400" dirty="0" smtClean="0">
              <a:ea typeface="DejaVu Sans" pitchFamily="2"/>
              <a:cs typeface="DejaVu Sans" pitchFamily="2"/>
            </a:endParaRP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Conclusiones</a:t>
            </a:r>
          </a:p>
          <a:p>
            <a:pPr marL="457200" indent="-457200" algn="just" defTabSz="914400">
              <a:spcBef>
                <a:spcPts val="799"/>
              </a:spcBef>
              <a:buFont typeface="Wingdings" pitchFamily="2" charset="2"/>
              <a:buChar char="v"/>
              <a:defRPr/>
            </a:pPr>
            <a:r>
              <a:rPr lang="es-ES" sz="2400" dirty="0" smtClean="0">
                <a:ea typeface="DejaVu Sans" pitchFamily="2"/>
                <a:cs typeface="DejaVu Sans" pitchFamily="2"/>
              </a:rPr>
              <a:t>Referencias</a:t>
            </a: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dirty="0" smtClean="0">
              <a:ea typeface="DejaVu Sans" pitchFamily="2"/>
              <a:cs typeface="DejaVu Sans" pitchFamily="2"/>
            </a:endParaRPr>
          </a:p>
          <a:p>
            <a:pPr marL="457200" indent="-457200" algn="just" defTabSz="914400">
              <a:spcBef>
                <a:spcPts val="799"/>
              </a:spcBef>
              <a:buFont typeface="Wingdings" pitchFamily="2" charset="2"/>
              <a:buChar char="Ø"/>
              <a:defRPr/>
            </a:pPr>
            <a:endParaRPr lang="es-ES" sz="2000" dirty="0">
              <a:ea typeface="DejaVu Sans" pitchFamily="2"/>
              <a:cs typeface="DejaVu Sans" pitchFamily="2"/>
            </a:endParaRPr>
          </a:p>
        </p:txBody>
      </p:sp>
      <p:sp>
        <p:nvSpPr>
          <p:cNvPr id="5" name="4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2</a:t>
            </a:r>
          </a:p>
        </p:txBody>
      </p:sp>
      <p:sp>
        <p:nvSpPr>
          <p:cNvPr id="7" name="6 Marcador de número de diapositiva"/>
          <p:cNvSpPr>
            <a:spLocks noGrp="1"/>
          </p:cNvSpPr>
          <p:nvPr>
            <p:ph type="sldNum" sz="quarter" idx="12"/>
          </p:nvPr>
        </p:nvSpPr>
        <p:spPr/>
        <p:txBody>
          <a:bodyPr/>
          <a:lstStyle/>
          <a:p>
            <a:fld id="{18FDBAE8-0AD5-4C4A-B0F5-4BBC06F38D92}" type="slidenum">
              <a:rPr lang="es-ES" smtClean="0"/>
              <a:t>3</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313121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Título"/>
          <p:cNvSpPr>
            <a:spLocks noGrp="1"/>
          </p:cNvSpPr>
          <p:nvPr>
            <p:ph type="title"/>
          </p:nvPr>
        </p:nvSpPr>
        <p:spPr>
          <a:xfrm>
            <a:off x="285750" y="955343"/>
            <a:ext cx="8229600" cy="764275"/>
          </a:xfrm>
        </p:spPr>
        <p:txBody>
          <a:bodyPr>
            <a:normAutofit/>
          </a:bodyPr>
          <a:lstStyle/>
          <a:p>
            <a:pPr eaLnBrk="1" hangingPunct="1"/>
            <a:r>
              <a:rPr lang="es-ES" dirty="0" smtClean="0">
                <a:latin typeface="+mn-lt"/>
              </a:rPr>
              <a:t>Interrupciones </a:t>
            </a:r>
            <a:endParaRPr lang="es-MX" dirty="0" smtClean="0">
              <a:latin typeface="+mn-lt"/>
            </a:endParaRPr>
          </a:p>
        </p:txBody>
      </p:sp>
      <p:pic>
        <p:nvPicPr>
          <p:cNvPr id="113667" name="3 Marcador de contenido" descr="UAEM.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8143875" y="214313"/>
            <a:ext cx="725488" cy="614362"/>
          </a:xfrm>
        </p:spPr>
      </p:pic>
      <p:sp>
        <p:nvSpPr>
          <p:cNvPr id="8" name="7 Marcador de número de diapositiva"/>
          <p:cNvSpPr>
            <a:spLocks noGrp="1"/>
          </p:cNvSpPr>
          <p:nvPr>
            <p:ph type="sldNum" sz="quarter" idx="12"/>
          </p:nvPr>
        </p:nvSpPr>
        <p:spPr/>
        <p:txBody>
          <a:bodyPr/>
          <a:lstStyle/>
          <a:p>
            <a:pPr>
              <a:defRPr/>
            </a:pPr>
            <a:fld id="{5A9DDB5D-C0CB-4286-80D5-341F41700DEE}" type="slidenum">
              <a:rPr lang="es-MX"/>
              <a:pPr>
                <a:defRPr/>
              </a:pPr>
              <a:t>30</a:t>
            </a:fld>
            <a:endParaRPr lang="es-MX" dirty="0"/>
          </a:p>
        </p:txBody>
      </p:sp>
      <p:sp>
        <p:nvSpPr>
          <p:cNvPr id="7" name="6 Marcador de fecha"/>
          <p:cNvSpPr>
            <a:spLocks noGrp="1"/>
          </p:cNvSpPr>
          <p:nvPr>
            <p:ph type="dt" sz="quarter" idx="10"/>
          </p:nvPr>
        </p:nvSpPr>
        <p:spPr/>
        <p:txBody>
          <a:bodyPr/>
          <a:lstStyle/>
          <a:p>
            <a:pPr>
              <a:defRPr/>
            </a:pPr>
            <a:r>
              <a:rPr lang="es-MX" smtClean="0"/>
              <a:t>CU UAEM Zumpango</a:t>
            </a:r>
            <a:endParaRPr lang="es-MX"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476" y="1514902"/>
            <a:ext cx="4864644" cy="4414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1276065" y="5928961"/>
            <a:ext cx="6583363" cy="307777"/>
          </a:xfrm>
          <a:prstGeom prst="rect">
            <a:avLst/>
          </a:prstGeom>
        </p:spPr>
        <p:txBody>
          <a:bodyPr wrap="square">
            <a:spAutoFit/>
          </a:bodyPr>
          <a:lstStyle/>
          <a:p>
            <a:pPr algn="ctr"/>
            <a:r>
              <a:rPr lang="es-MX" sz="1400" dirty="0"/>
              <a:t>http://www.puntoflotante.net/INTERRUPCIONES-18F2550-TIMER-0.htm</a:t>
            </a:r>
          </a:p>
        </p:txBody>
      </p:sp>
    </p:spTree>
    <p:extLst>
      <p:ext uri="{BB962C8B-B14F-4D97-AF65-F5344CB8AC3E}">
        <p14:creationId xmlns:p14="http://schemas.microsoft.com/office/powerpoint/2010/main" val="10982211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8E6079FB-C9BE-41C8-8C66-44EB6B2456FC}" type="slidenum">
              <a:rPr lang="es-MX"/>
              <a:pPr>
                <a:defRPr/>
              </a:pPr>
              <a:t>31</a:t>
            </a:fld>
            <a:endParaRPr lang="es-MX" dirty="0"/>
          </a:p>
        </p:txBody>
      </p:sp>
      <p:sp>
        <p:nvSpPr>
          <p:cNvPr id="53254" name="Rectangle 10"/>
          <p:cNvSpPr>
            <a:spLocks noChangeArrowheads="1"/>
          </p:cNvSpPr>
          <p:nvPr/>
        </p:nvSpPr>
        <p:spPr bwMode="auto">
          <a:xfrm>
            <a:off x="450376" y="1863737"/>
            <a:ext cx="8236424"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just" eaLnBrk="0" hangingPunct="0"/>
            <a:r>
              <a:rPr lang="es-ES" sz="2400" dirty="0" smtClean="0">
                <a:cs typeface="Times New Roman" pitchFamily="18" charset="0"/>
              </a:rPr>
              <a:t>Los modos de direccionamiento y las interrupciones en los sistemas digitales son vitales para su funcionamiento y existencia, ya que por medio de ellos es como se puede tener acceso y manipulación de la información contenida en la pila de memoria (modos de direccionamiento), además se atienden subrutinas o subprogramas  (interrupciones), con la finalidad de tener un sistema digital mucho más complejo.</a:t>
            </a:r>
          </a:p>
          <a:p>
            <a:pPr indent="449263" algn="just" eaLnBrk="0" hangingPunct="0"/>
            <a:endParaRPr lang="es-ES" sz="2400" dirty="0">
              <a:cs typeface="Times New Roman" pitchFamily="18" charset="0"/>
            </a:endParaRPr>
          </a:p>
          <a:p>
            <a:pPr indent="449263" algn="just" eaLnBrk="0" hangingPunct="0"/>
            <a:r>
              <a:rPr lang="es-ES" sz="2400" dirty="0" smtClean="0">
                <a:cs typeface="Times New Roman" pitchFamily="18" charset="0"/>
              </a:rPr>
              <a:t>Gracias a los aspectos anteriores se puede descomponer un sistemas en bloques facilitando su programación. </a:t>
            </a:r>
          </a:p>
          <a:p>
            <a:pPr indent="449263" algn="just" eaLnBrk="0" hangingPunct="0"/>
            <a:endParaRPr lang="es-ES" sz="2400" dirty="0" smtClean="0">
              <a:cs typeface="Times New Roman" pitchFamily="18" charset="0"/>
            </a:endParaRPr>
          </a:p>
        </p:txBody>
      </p:sp>
      <p:sp>
        <p:nvSpPr>
          <p:cNvPr id="6" name="Rectangle 10"/>
          <p:cNvSpPr>
            <a:spLocks noChangeArrowheads="1"/>
          </p:cNvSpPr>
          <p:nvPr/>
        </p:nvSpPr>
        <p:spPr bwMode="auto">
          <a:xfrm>
            <a:off x="285750" y="1151282"/>
            <a:ext cx="85170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49263" algn="ctr" eaLnBrk="0" hangingPunct="0"/>
            <a:r>
              <a:rPr lang="es-ES" sz="3200" b="1" dirty="0" smtClean="0">
                <a:cs typeface="Times New Roman" pitchFamily="18" charset="0"/>
              </a:rPr>
              <a:t>Conclusiones</a:t>
            </a:r>
            <a:endParaRPr lang="es-MX" b="1"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30067911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457200" y="876300"/>
            <a:ext cx="8229600" cy="590550"/>
          </a:xfrm>
        </p:spPr>
        <p:txBody>
          <a:bodyPr>
            <a:normAutofit fontScale="90000"/>
          </a:bodyPr>
          <a:lstStyle/>
          <a:p>
            <a:pPr eaLnBrk="1" hangingPunct="1"/>
            <a:r>
              <a:rPr lang="es-MX" dirty="0" smtClean="0"/>
              <a:t>Referencias Plan de estudio</a:t>
            </a:r>
            <a:endParaRPr lang="es-MX" dirty="0" smtClean="0"/>
          </a:p>
        </p:txBody>
      </p:sp>
      <p:sp>
        <p:nvSpPr>
          <p:cNvPr id="8" name="7 Marcador de número de diapositiva"/>
          <p:cNvSpPr>
            <a:spLocks noGrp="1"/>
          </p:cNvSpPr>
          <p:nvPr>
            <p:ph type="sldNum" sz="quarter" idx="12"/>
          </p:nvPr>
        </p:nvSpPr>
        <p:spPr/>
        <p:txBody>
          <a:bodyPr/>
          <a:lstStyle/>
          <a:p>
            <a:pPr>
              <a:defRPr/>
            </a:pPr>
            <a:fld id="{041522E6-D4C8-4B44-89D9-DA02DAE35B9A}" type="slidenum">
              <a:rPr lang="es-MX"/>
              <a:pPr>
                <a:defRPr/>
              </a:pPr>
              <a:t>32</a:t>
            </a:fld>
            <a:endParaRPr lang="es-MX" dirty="0"/>
          </a:p>
        </p:txBody>
      </p:sp>
      <p:sp>
        <p:nvSpPr>
          <p:cNvPr id="37895" name="10 CuadroTexto"/>
          <p:cNvSpPr txBox="1">
            <a:spLocks noChangeArrowheads="1"/>
          </p:cNvSpPr>
          <p:nvPr/>
        </p:nvSpPr>
        <p:spPr bwMode="auto">
          <a:xfrm>
            <a:off x="304800" y="1715013"/>
            <a:ext cx="8543925" cy="4708981"/>
          </a:xfrm>
          <a:prstGeom prst="rect">
            <a:avLst/>
          </a:prstGeom>
          <a:noFill/>
          <a:ln w="9525">
            <a:noFill/>
            <a:miter lim="800000"/>
            <a:headEnd/>
            <a:tailEnd/>
          </a:ln>
        </p:spPr>
        <p:txBody>
          <a:bodyPr wrap="square">
            <a:spAutoFit/>
          </a:bodyPr>
          <a:lstStyle/>
          <a:p>
            <a:pPr marL="361950" indent="-361950" algn="just">
              <a:buFont typeface="+mj-lt"/>
              <a:buAutoNum type="arabicPeriod"/>
              <a:defRPr/>
            </a:pPr>
            <a:r>
              <a:rPr lang="es-MX" sz="2000" dirty="0" smtClean="0"/>
              <a:t>Mandado</a:t>
            </a:r>
            <a:r>
              <a:rPr lang="es-MX" sz="2000" dirty="0"/>
              <a:t>, Enrique “Sistemas electrónicos digitales” 7ª Edición Ed. </a:t>
            </a:r>
            <a:r>
              <a:rPr lang="es-MX" sz="2000" dirty="0" err="1"/>
              <a:t>Marcombo</a:t>
            </a:r>
            <a:r>
              <a:rPr lang="es-MX" sz="2000" dirty="0"/>
              <a:t> (1992) Barcelona ISBN 8426711707</a:t>
            </a:r>
          </a:p>
          <a:p>
            <a:pPr marL="361950" indent="-361950" algn="just">
              <a:buFont typeface="+mj-lt"/>
              <a:buAutoNum type="arabicPeriod"/>
              <a:defRPr/>
            </a:pPr>
            <a:r>
              <a:rPr lang="es-MX" sz="2000" dirty="0" smtClean="0"/>
              <a:t>Morris</a:t>
            </a:r>
            <a:r>
              <a:rPr lang="es-MX" sz="2000" dirty="0"/>
              <a:t>, M. Mano “Lógica digital y diseño de computadores” Ed. Prentice Hall (1989) ISBN 9688800163</a:t>
            </a:r>
          </a:p>
          <a:p>
            <a:pPr marL="361950" indent="-361950" algn="just">
              <a:buFont typeface="+mj-lt"/>
              <a:buAutoNum type="arabicPeriod"/>
              <a:defRPr/>
            </a:pPr>
            <a:r>
              <a:rPr lang="es-MX" sz="2000" dirty="0" smtClean="0"/>
              <a:t>Morris</a:t>
            </a:r>
            <a:r>
              <a:rPr lang="es-MX" sz="2000" dirty="0"/>
              <a:t>, M. Mano “Diseño digital” Ed. Prentice Hall (2003) México ISBN 9702604389</a:t>
            </a:r>
          </a:p>
          <a:p>
            <a:pPr marL="361950" indent="-361950" algn="just">
              <a:buFont typeface="+mj-lt"/>
              <a:buAutoNum type="arabicPeriod"/>
              <a:defRPr/>
            </a:pPr>
            <a:r>
              <a:rPr lang="es-MX" sz="2000" dirty="0" err="1" smtClean="0"/>
              <a:t>Hamburg</a:t>
            </a:r>
            <a:r>
              <a:rPr lang="es-MX" sz="2000" dirty="0" smtClean="0"/>
              <a:t> </a:t>
            </a:r>
            <a:r>
              <a:rPr lang="es-MX" sz="2000" dirty="0"/>
              <a:t>VHDL archive. http://tech-www.informatik.uni-hamburg.de/vhdl/</a:t>
            </a:r>
          </a:p>
          <a:p>
            <a:pPr marL="361950" indent="-361950" algn="just">
              <a:buFont typeface="+mj-lt"/>
              <a:buAutoNum type="arabicPeriod"/>
              <a:defRPr/>
            </a:pPr>
            <a:r>
              <a:rPr lang="es-MX" sz="2000" dirty="0" smtClean="0"/>
              <a:t>IEEE </a:t>
            </a:r>
            <a:r>
              <a:rPr lang="es-MX" sz="2000" dirty="0"/>
              <a:t>Standard 1076 “IEEE Standard VHDL </a:t>
            </a:r>
            <a:r>
              <a:rPr lang="es-MX" sz="2000" dirty="0" err="1"/>
              <a:t>Language</a:t>
            </a:r>
            <a:r>
              <a:rPr lang="es-MX" sz="2000" dirty="0"/>
              <a:t> Reference Manual ” (2000) ISBN (Edición Impresa) 0738119482 ISBN (del PDF) </a:t>
            </a:r>
            <a:r>
              <a:rPr lang="es-MX" sz="2000" dirty="0" smtClean="0"/>
              <a:t>0738119482 </a:t>
            </a:r>
            <a:r>
              <a:rPr lang="es-MX" sz="2000" dirty="0"/>
              <a:t>http://www.cs.indiana.edu/classes/p442/reading/VHDLref.pdf  o (2002) http://standards.ieee.org/catalog/olis/arch_dasc.html</a:t>
            </a:r>
          </a:p>
          <a:p>
            <a:pPr marL="361950" indent="-361950" algn="just">
              <a:buFont typeface="+mj-lt"/>
              <a:buAutoNum type="arabicPeriod"/>
              <a:defRPr/>
            </a:pPr>
            <a:r>
              <a:rPr lang="es-MX" sz="2000" dirty="0" smtClean="0"/>
              <a:t> </a:t>
            </a:r>
            <a:r>
              <a:rPr lang="es-MX" sz="2000" dirty="0"/>
              <a:t>TTL Data Book http://upgrade.cntc.ac.kr/data/ttl</a:t>
            </a:r>
          </a:p>
          <a:p>
            <a:pPr marL="361950" indent="-361950" algn="just">
              <a:buFont typeface="+mj-lt"/>
              <a:buAutoNum type="arabicPeriod"/>
              <a:defRPr/>
            </a:pPr>
            <a:r>
              <a:rPr lang="es-MX" sz="2000" dirty="0" err="1" smtClean="0"/>
              <a:t>Blakeslee</a:t>
            </a:r>
            <a:r>
              <a:rPr lang="es-MX" sz="2000" dirty="0"/>
              <a:t>, Thomas “Digital </a:t>
            </a:r>
            <a:r>
              <a:rPr lang="es-MX" sz="2000" dirty="0" err="1"/>
              <a:t>design</a:t>
            </a:r>
            <a:r>
              <a:rPr lang="es-MX" sz="2000" dirty="0"/>
              <a:t> </a:t>
            </a:r>
            <a:r>
              <a:rPr lang="es-MX" sz="2000" dirty="0" err="1"/>
              <a:t>with</a:t>
            </a:r>
            <a:r>
              <a:rPr lang="es-MX" sz="2000" dirty="0"/>
              <a:t> </a:t>
            </a:r>
            <a:r>
              <a:rPr lang="es-MX" sz="2000" dirty="0" err="1"/>
              <a:t>standard</a:t>
            </a:r>
            <a:r>
              <a:rPr lang="es-MX" sz="2000" dirty="0"/>
              <a:t> MSI &amp; LSI: </a:t>
            </a:r>
            <a:r>
              <a:rPr lang="es-MX" sz="2000" dirty="0" err="1"/>
              <a:t>Design</a:t>
            </a:r>
            <a:r>
              <a:rPr lang="es-MX" sz="2000" dirty="0"/>
              <a:t> </a:t>
            </a:r>
            <a:r>
              <a:rPr lang="es-MX" sz="2000" dirty="0" err="1"/>
              <a:t>techniques</a:t>
            </a:r>
            <a:r>
              <a:rPr lang="es-MX" sz="2000" dirty="0"/>
              <a:t> </a:t>
            </a:r>
            <a:r>
              <a:rPr lang="es-MX" sz="2000" dirty="0" err="1"/>
              <a:t>for</a:t>
            </a:r>
            <a:r>
              <a:rPr lang="es-MX" sz="2000" dirty="0"/>
              <a:t> </a:t>
            </a:r>
            <a:r>
              <a:rPr lang="es-MX" sz="2000" dirty="0" err="1"/>
              <a:t>the</a:t>
            </a:r>
            <a:r>
              <a:rPr lang="es-MX" sz="2000" dirty="0"/>
              <a:t> </a:t>
            </a:r>
            <a:r>
              <a:rPr lang="es-MX" sz="2000" dirty="0" err="1"/>
              <a:t>microcomputer</a:t>
            </a:r>
            <a:r>
              <a:rPr lang="es-MX" sz="2000" dirty="0"/>
              <a:t> </a:t>
            </a:r>
            <a:r>
              <a:rPr lang="es-MX" sz="2000" dirty="0" err="1"/>
              <a:t>age</a:t>
            </a:r>
            <a:r>
              <a:rPr lang="es-MX" sz="2000" dirty="0"/>
              <a:t>” Ed. John </a:t>
            </a:r>
            <a:r>
              <a:rPr lang="es-MX" sz="2000" dirty="0" err="1"/>
              <a:t>Wiley</a:t>
            </a:r>
            <a:r>
              <a:rPr lang="es-MX" sz="2000" dirty="0"/>
              <a:t>&amp; </a:t>
            </a:r>
            <a:r>
              <a:rPr lang="es-MX" sz="2000" dirty="0" err="1" smtClean="0"/>
              <a:t>sons</a:t>
            </a:r>
            <a:r>
              <a:rPr lang="es-MX" sz="2000" dirty="0" smtClean="0"/>
              <a:t>. (</a:t>
            </a:r>
            <a:r>
              <a:rPr lang="es-MX" sz="2000" dirty="0"/>
              <a:t>1979) 2a Edición New York ISBN </a:t>
            </a:r>
            <a:r>
              <a:rPr lang="es-MX" sz="2000" dirty="0" smtClean="0"/>
              <a:t>0471052221</a:t>
            </a:r>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13064891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457200" y="876300"/>
            <a:ext cx="8229600" cy="590550"/>
          </a:xfrm>
        </p:spPr>
        <p:txBody>
          <a:bodyPr>
            <a:normAutofit fontScale="90000"/>
          </a:bodyPr>
          <a:lstStyle/>
          <a:p>
            <a:pPr eaLnBrk="1" hangingPunct="1"/>
            <a:r>
              <a:rPr lang="es-MX" dirty="0" smtClean="0"/>
              <a:t>Referencias propuestas</a:t>
            </a:r>
            <a:endParaRPr lang="es-MX" dirty="0" smtClean="0"/>
          </a:p>
        </p:txBody>
      </p:sp>
      <p:sp>
        <p:nvSpPr>
          <p:cNvPr id="8" name="7 Marcador de número de diapositiva"/>
          <p:cNvSpPr>
            <a:spLocks noGrp="1"/>
          </p:cNvSpPr>
          <p:nvPr>
            <p:ph type="sldNum" sz="quarter" idx="12"/>
          </p:nvPr>
        </p:nvSpPr>
        <p:spPr/>
        <p:txBody>
          <a:bodyPr/>
          <a:lstStyle/>
          <a:p>
            <a:pPr>
              <a:defRPr/>
            </a:pPr>
            <a:fld id="{041522E6-D4C8-4B44-89D9-DA02DAE35B9A}" type="slidenum">
              <a:rPr lang="es-MX"/>
              <a:pPr>
                <a:defRPr/>
              </a:pPr>
              <a:t>33</a:t>
            </a:fld>
            <a:endParaRPr lang="es-MX" dirty="0"/>
          </a:p>
        </p:txBody>
      </p:sp>
      <p:sp>
        <p:nvSpPr>
          <p:cNvPr id="37895" name="10 CuadroTexto"/>
          <p:cNvSpPr txBox="1">
            <a:spLocks noChangeArrowheads="1"/>
          </p:cNvSpPr>
          <p:nvPr/>
        </p:nvSpPr>
        <p:spPr bwMode="auto">
          <a:xfrm>
            <a:off x="304800" y="1715013"/>
            <a:ext cx="8543925" cy="4678204"/>
          </a:xfrm>
          <a:prstGeom prst="rect">
            <a:avLst/>
          </a:prstGeom>
          <a:noFill/>
          <a:ln w="9525">
            <a:noFill/>
            <a:miter lim="800000"/>
            <a:headEnd/>
            <a:tailEnd/>
          </a:ln>
        </p:spPr>
        <p:txBody>
          <a:bodyPr wrap="square">
            <a:spAutoFit/>
          </a:bodyPr>
          <a:lstStyle/>
          <a:p>
            <a:pPr marL="361950" indent="-361950" algn="just">
              <a:buFont typeface="+mj-lt"/>
              <a:buAutoNum type="arabicPeriod"/>
              <a:defRPr/>
            </a:pPr>
            <a:r>
              <a:rPr lang="en-US" sz="2000" dirty="0" smtClean="0"/>
              <a:t>Stephen </a:t>
            </a:r>
            <a:r>
              <a:rPr lang="en-US" sz="2000" dirty="0"/>
              <a:t>Brown, </a:t>
            </a:r>
            <a:r>
              <a:rPr lang="en-US" sz="2000" dirty="0" err="1"/>
              <a:t>Zvonko</a:t>
            </a:r>
            <a:r>
              <a:rPr lang="en-US" sz="2000" dirty="0"/>
              <a:t> </a:t>
            </a:r>
            <a:r>
              <a:rPr lang="en-US" sz="2000" dirty="0" err="1"/>
              <a:t>Vranesic</a:t>
            </a:r>
            <a:r>
              <a:rPr lang="en-US" sz="2000" dirty="0"/>
              <a:t>. </a:t>
            </a:r>
            <a:r>
              <a:rPr lang="es-MX" sz="2000" dirty="0"/>
              <a:t>(2006). “Fundamentos de lógica digital con diseño VHDL”. Ed. Mc Graw Hill, México,</a:t>
            </a:r>
          </a:p>
          <a:p>
            <a:pPr marL="361950" indent="-361950" algn="just">
              <a:buFont typeface="+mj-lt"/>
              <a:buAutoNum type="arabicPeriod"/>
              <a:defRPr/>
            </a:pPr>
            <a:r>
              <a:rPr lang="es-MX" sz="2000" dirty="0" err="1" smtClean="0"/>
              <a:t>Tocci</a:t>
            </a:r>
            <a:r>
              <a:rPr lang="es-MX" sz="2000" dirty="0" smtClean="0"/>
              <a:t> </a:t>
            </a:r>
            <a:r>
              <a:rPr lang="es-MX" sz="2000" dirty="0"/>
              <a:t>Ronald J. </a:t>
            </a:r>
            <a:r>
              <a:rPr lang="es-MX" sz="2000" dirty="0"/>
              <a:t>(2003). “Sistemas Digitales: principios y aplicaciones”. Editorial Pearson Educación. 6ta edición.</a:t>
            </a:r>
          </a:p>
          <a:p>
            <a:pPr marL="361950" indent="-361950" algn="just">
              <a:buFont typeface="+mj-lt"/>
              <a:buAutoNum type="arabicPeriod"/>
              <a:defRPr/>
            </a:pPr>
            <a:r>
              <a:rPr lang="es-MX" sz="2000" dirty="0" smtClean="0"/>
              <a:t>Mano </a:t>
            </a:r>
            <a:r>
              <a:rPr lang="es-MX" sz="2000" dirty="0"/>
              <a:t>Morris. </a:t>
            </a:r>
            <a:r>
              <a:rPr lang="es-MX" sz="2000" dirty="0"/>
              <a:t>(2003) “Diseño Digital”. Ed. Prentice Hall. 3ra edición. </a:t>
            </a:r>
          </a:p>
          <a:p>
            <a:pPr marL="361950" indent="-361950" algn="just">
              <a:buFont typeface="+mj-lt"/>
              <a:buAutoNum type="arabicPeriod"/>
              <a:defRPr/>
            </a:pPr>
            <a:r>
              <a:rPr lang="en-US" sz="2000" dirty="0"/>
              <a:t>	Lattice Semiconductor Corporation, “GAL 22V10D”. </a:t>
            </a:r>
            <a:r>
              <a:rPr lang="es-MX" sz="2000" dirty="0" err="1"/>
              <a:t>December</a:t>
            </a:r>
            <a:r>
              <a:rPr lang="es-MX" sz="2000" dirty="0"/>
              <a:t> 2006. </a:t>
            </a:r>
          </a:p>
          <a:p>
            <a:pPr marL="361950" indent="-361950" algn="just">
              <a:buFont typeface="+mj-lt"/>
              <a:buAutoNum type="arabicPeriod"/>
              <a:defRPr/>
            </a:pPr>
            <a:r>
              <a:rPr lang="es-MX" sz="2000" dirty="0" smtClean="0"/>
              <a:t>Angulo </a:t>
            </a:r>
            <a:r>
              <a:rPr lang="es-MX" sz="2000" dirty="0" err="1"/>
              <a:t>Amusátegui</a:t>
            </a:r>
            <a:r>
              <a:rPr lang="es-MX" sz="2000" dirty="0"/>
              <a:t> J. M. (2009). “</a:t>
            </a:r>
            <a:r>
              <a:rPr lang="es-MX" sz="2000" dirty="0" err="1"/>
              <a:t>Microcontroladores</a:t>
            </a:r>
            <a:r>
              <a:rPr lang="es-MX" sz="2000" dirty="0"/>
              <a:t> PIC Diseño practico y aplicaciones”. </a:t>
            </a:r>
            <a:r>
              <a:rPr lang="en-US" sz="2000" dirty="0"/>
              <a:t>Ed. </a:t>
            </a:r>
            <a:r>
              <a:rPr lang="en-US" sz="2000" dirty="0" err="1"/>
              <a:t>Mc</a:t>
            </a:r>
            <a:r>
              <a:rPr lang="en-US" sz="2000" dirty="0"/>
              <a:t> </a:t>
            </a:r>
            <a:r>
              <a:rPr lang="en-US" sz="2000" dirty="0" err="1"/>
              <a:t>Graw</a:t>
            </a:r>
            <a:r>
              <a:rPr lang="en-US" sz="2000" dirty="0"/>
              <a:t> Hill. Primer parte.</a:t>
            </a:r>
            <a:endParaRPr lang="es-MX" sz="2000" dirty="0"/>
          </a:p>
          <a:p>
            <a:pPr marL="361950" indent="-361950" algn="just">
              <a:buFont typeface="+mj-lt"/>
              <a:buAutoNum type="arabicPeriod"/>
              <a:defRPr/>
            </a:pPr>
            <a:r>
              <a:rPr lang="en-US" sz="2000" dirty="0" err="1" smtClean="0"/>
              <a:t>Histand</a:t>
            </a:r>
            <a:r>
              <a:rPr lang="en-US" sz="2000" dirty="0" smtClean="0"/>
              <a:t> </a:t>
            </a:r>
            <a:r>
              <a:rPr lang="en-US" sz="2000" dirty="0"/>
              <a:t>&amp; </a:t>
            </a:r>
            <a:r>
              <a:rPr lang="en-US" sz="2000" dirty="0" err="1"/>
              <a:t>Alciatore</a:t>
            </a:r>
            <a:r>
              <a:rPr lang="en-US" sz="2000" dirty="0"/>
              <a:t>, (1999) Introduction to Mechatronics and Measurement Systems. McGraw Hill.</a:t>
            </a:r>
            <a:endParaRPr lang="es-MX" sz="2000" dirty="0"/>
          </a:p>
          <a:p>
            <a:pPr marL="361950" indent="-361950" algn="just">
              <a:buFont typeface="+mj-lt"/>
              <a:buAutoNum type="arabicPeriod"/>
              <a:defRPr/>
            </a:pPr>
            <a:r>
              <a:rPr lang="en-US" sz="2000" dirty="0" smtClean="0"/>
              <a:t>Barrett</a:t>
            </a:r>
            <a:r>
              <a:rPr lang="en-US" sz="2000" dirty="0"/>
              <a:t>, M. </a:t>
            </a:r>
            <a:r>
              <a:rPr lang="en-US" sz="2000" dirty="0"/>
              <a:t>"Managing the Invisible Assets" Engineering &amp; Technology, Vol. 3, No. 12, pp. 50-52, Oct 2008.</a:t>
            </a:r>
            <a:endParaRPr lang="es-MX" sz="2000" dirty="0"/>
          </a:p>
          <a:p>
            <a:pPr marL="361950" indent="-361950" algn="just">
              <a:buFont typeface="+mj-lt"/>
              <a:buAutoNum type="arabicPeriod"/>
              <a:defRPr/>
            </a:pPr>
            <a:r>
              <a:rPr lang="es-MX" sz="2000" dirty="0" smtClean="0"/>
              <a:t>Domingo</a:t>
            </a:r>
            <a:r>
              <a:rPr lang="es-MX" sz="2000" dirty="0"/>
              <a:t>, J.; </a:t>
            </a:r>
            <a:r>
              <a:rPr lang="es-MX" sz="2000" dirty="0" err="1"/>
              <a:t>Gámiz</a:t>
            </a:r>
            <a:r>
              <a:rPr lang="es-MX" sz="2000" dirty="0"/>
              <a:t>, J.; Grau, A. and Martínez, H. Introducción a los Autómatas Programables, 1st </a:t>
            </a:r>
            <a:r>
              <a:rPr lang="es-MX" sz="2000" dirty="0" err="1"/>
              <a:t>published</a:t>
            </a:r>
            <a:r>
              <a:rPr lang="es-MX" sz="2000" dirty="0"/>
              <a:t>, VOC, 2003, pp. 124, 135.</a:t>
            </a:r>
          </a:p>
          <a:p>
            <a:pPr marL="361950" indent="-361950" algn="just">
              <a:buFont typeface="+mj-lt"/>
              <a:buAutoNum type="arabicPeriod"/>
              <a:defRPr/>
            </a:pPr>
            <a:endParaRPr lang="es-MX" sz="2000" dirty="0"/>
          </a:p>
        </p:txBody>
      </p:sp>
      <p:sp>
        <p:nvSpPr>
          <p:cNvPr id="2" name="1 Marcador de pie de página"/>
          <p:cNvSpPr>
            <a:spLocks noGrp="1"/>
          </p:cNvSpPr>
          <p:nvPr>
            <p:ph type="ftr" sz="quarter" idx="11"/>
          </p:nvPr>
        </p:nvSpPr>
        <p:spPr/>
        <p:txBody>
          <a:bodyPr/>
          <a:lstStyle/>
          <a:p>
            <a:r>
              <a:rPr lang="es-ES" smtClean="0"/>
              <a:t>Sistemas Digitales</a:t>
            </a:r>
            <a:endParaRPr lang="es-ES" dirty="0"/>
          </a:p>
        </p:txBody>
      </p:sp>
      <p:sp>
        <p:nvSpPr>
          <p:cNvPr id="3" name="2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998108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
        <p:nvSpPr>
          <p:cNvPr id="3" name="2 Marcador de número de diapositiva"/>
          <p:cNvSpPr>
            <a:spLocks noGrp="1"/>
          </p:cNvSpPr>
          <p:nvPr>
            <p:ph type="sldNum" sz="quarter" idx="12"/>
          </p:nvPr>
        </p:nvSpPr>
        <p:spPr/>
        <p:txBody>
          <a:bodyPr/>
          <a:lstStyle/>
          <a:p>
            <a:fld id="{18FDBAE8-0AD5-4C4A-B0F5-4BBC06F38D92}" type="slidenum">
              <a:rPr lang="es-ES" smtClean="0"/>
              <a:t>34</a:t>
            </a:fld>
            <a:endParaRPr lang="es-ES"/>
          </a:p>
        </p:txBody>
      </p:sp>
      <p:sp>
        <p:nvSpPr>
          <p:cNvPr id="5" name="4 Marcador de pie de página"/>
          <p:cNvSpPr>
            <a:spLocks noGrp="1"/>
          </p:cNvSpPr>
          <p:nvPr>
            <p:ph type="ftr" sz="quarter" idx="11"/>
          </p:nvPr>
        </p:nvSpPr>
        <p:spPr/>
        <p:txBody>
          <a:bodyPr/>
          <a:lstStyle/>
          <a:p>
            <a:r>
              <a:rPr lang="es-ES" smtClean="0"/>
              <a:t>Sistemas Digitales</a:t>
            </a:r>
            <a:endParaRPr lang="es-ES" dirty="0"/>
          </a:p>
        </p:txBody>
      </p:sp>
      <p:sp>
        <p:nvSpPr>
          <p:cNvPr id="2" name="1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85263"/>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Descripción del material</a:t>
            </a:r>
          </a:p>
        </p:txBody>
      </p:sp>
      <p:sp>
        <p:nvSpPr>
          <p:cNvPr id="3" name="2 Forma libre"/>
          <p:cNvSpPr/>
          <p:nvPr/>
        </p:nvSpPr>
        <p:spPr>
          <a:xfrm>
            <a:off x="484496" y="2138493"/>
            <a:ext cx="8229600" cy="35116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spcBef>
                <a:spcPts val="799"/>
              </a:spcBef>
              <a:defRPr/>
            </a:pPr>
            <a:r>
              <a:rPr lang="es-ES" sz="2800" dirty="0">
                <a:ea typeface="DejaVu Sans" pitchFamily="2"/>
                <a:cs typeface="DejaVu Sans" pitchFamily="2"/>
              </a:rPr>
              <a:t>La finalidad del presente material </a:t>
            </a:r>
            <a:r>
              <a:rPr lang="es-ES" sz="2800" dirty="0" smtClean="0">
                <a:ea typeface="DejaVu Sans" pitchFamily="2"/>
                <a:cs typeface="DejaVu Sans" pitchFamily="2"/>
              </a:rPr>
              <a:t>es </a:t>
            </a:r>
            <a:r>
              <a:rPr lang="es-ES" sz="2800" dirty="0">
                <a:ea typeface="DejaVu Sans" pitchFamily="2"/>
                <a:cs typeface="DejaVu Sans" pitchFamily="2"/>
              </a:rPr>
              <a:t>llamar la atención del alumno para comprender y al mismo tiempo fortalecer su aprendizaje en el </a:t>
            </a:r>
            <a:r>
              <a:rPr lang="es-ES" sz="2800" dirty="0" smtClean="0">
                <a:ea typeface="DejaVu Sans" pitchFamily="2"/>
                <a:cs typeface="DejaVu Sans" pitchFamily="2"/>
              </a:rPr>
              <a:t>conocimiento: </a:t>
            </a:r>
            <a:r>
              <a:rPr lang="es-ES" sz="2800" b="1" dirty="0">
                <a:ea typeface="DejaVu Sans" pitchFamily="2"/>
                <a:cs typeface="DejaVu Sans" pitchFamily="2"/>
              </a:rPr>
              <a:t>Modos de direccionamiento e </a:t>
            </a:r>
            <a:r>
              <a:rPr lang="es-ES" sz="2800" b="1" dirty="0" smtClean="0">
                <a:ea typeface="DejaVu Sans" pitchFamily="2"/>
                <a:cs typeface="DejaVu Sans" pitchFamily="2"/>
              </a:rPr>
              <a:t>interrupciones</a:t>
            </a:r>
            <a:r>
              <a:rPr lang="es-ES" sz="2800" b="1" dirty="0" smtClean="0">
                <a:ea typeface="DejaVu Sans" pitchFamily="2"/>
                <a:cs typeface="DejaVu Sans" pitchFamily="2"/>
              </a:rPr>
              <a:t>, </a:t>
            </a:r>
            <a:r>
              <a:rPr lang="es-ES" sz="2800" dirty="0">
                <a:ea typeface="DejaVu Sans" pitchFamily="2"/>
                <a:cs typeface="DejaVu Sans" pitchFamily="2"/>
              </a:rPr>
              <a:t>de la </a:t>
            </a:r>
            <a:r>
              <a:rPr lang="es-ES" sz="2800" dirty="0" smtClean="0">
                <a:ea typeface="DejaVu Sans" pitchFamily="2"/>
                <a:cs typeface="DejaVu Sans" pitchFamily="2"/>
              </a:rPr>
              <a:t>UC </a:t>
            </a:r>
            <a:r>
              <a:rPr lang="es-ES" sz="2800" dirty="0" smtClean="0">
                <a:ea typeface="DejaVu Sans" pitchFamily="2"/>
                <a:cs typeface="DejaVu Sans" pitchFamily="2"/>
              </a:rPr>
              <a:t>I </a:t>
            </a:r>
            <a:r>
              <a:rPr lang="es-ES" sz="2800" dirty="0" smtClean="0">
                <a:ea typeface="DejaVu Sans" pitchFamily="2"/>
                <a:cs typeface="DejaVu Sans" pitchFamily="2"/>
              </a:rPr>
              <a:t>correspondiente a la UA </a:t>
            </a:r>
            <a:r>
              <a:rPr lang="es-ES" sz="2800" dirty="0" smtClean="0">
                <a:ea typeface="DejaVu Sans" pitchFamily="2"/>
                <a:cs typeface="DejaVu Sans" pitchFamily="2"/>
              </a:rPr>
              <a:t>Sistemas Digitales del </a:t>
            </a:r>
            <a:r>
              <a:rPr lang="es-ES" sz="2800" dirty="0">
                <a:ea typeface="DejaVu Sans" pitchFamily="2"/>
                <a:cs typeface="DejaVu Sans" pitchFamily="2"/>
              </a:rPr>
              <a:t>PE de  Ingeniero en Computación.</a:t>
            </a:r>
          </a:p>
          <a:p>
            <a:pPr defTabSz="914400">
              <a:spcBef>
                <a:spcPts val="799"/>
              </a:spcBef>
              <a:defRPr/>
            </a:pPr>
            <a:endParaRPr lang="es-ES" sz="3200" dirty="0">
              <a:solidFill>
                <a:prstClr val="white"/>
              </a:solidFill>
              <a:ea typeface="DejaVu Sans" pitchFamily="2"/>
              <a:cs typeface="DejaVu Sans" pitchFamily="2"/>
            </a:endParaRPr>
          </a:p>
        </p:txBody>
      </p:sp>
      <p:sp>
        <p:nvSpPr>
          <p:cNvPr id="5" name="4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2</a:t>
            </a:r>
          </a:p>
        </p:txBody>
      </p:sp>
      <p:sp>
        <p:nvSpPr>
          <p:cNvPr id="7" name="6 Marcador de número de diapositiva"/>
          <p:cNvSpPr>
            <a:spLocks noGrp="1"/>
          </p:cNvSpPr>
          <p:nvPr>
            <p:ph type="sldNum" sz="quarter" idx="12"/>
          </p:nvPr>
        </p:nvSpPr>
        <p:spPr/>
        <p:txBody>
          <a:bodyPr/>
          <a:lstStyle/>
          <a:p>
            <a:fld id="{18FDBAE8-0AD5-4C4A-B0F5-4BBC06F38D92}" type="slidenum">
              <a:rPr lang="es-ES" smtClean="0"/>
              <a:t>4</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10617770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73388"/>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Justificación</a:t>
            </a:r>
            <a:endParaRPr lang="es-MX" sz="4000" dirty="0">
              <a:ea typeface="DejaVu Sans" pitchFamily="2"/>
              <a:cs typeface="DejaVu Sans" pitchFamily="2"/>
            </a:endParaRPr>
          </a:p>
        </p:txBody>
      </p:sp>
      <p:sp>
        <p:nvSpPr>
          <p:cNvPr id="3" name="2 Forma libre"/>
          <p:cNvSpPr/>
          <p:nvPr/>
        </p:nvSpPr>
        <p:spPr>
          <a:xfrm>
            <a:off x="457200" y="2066306"/>
            <a:ext cx="8229600" cy="40598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lnSpc>
                <a:spcPct val="90000"/>
              </a:lnSpc>
              <a:spcBef>
                <a:spcPts val="799"/>
              </a:spcBef>
              <a:defRPr/>
            </a:pPr>
            <a:r>
              <a:rPr lang="es-ES" sz="2800" dirty="0">
                <a:ea typeface="DejaVu Sans" pitchFamily="2"/>
                <a:cs typeface="DejaVu Sans" pitchFamily="2"/>
              </a:rPr>
              <a:t>Este material se elabora con la finalidad de que se recopilen conceptos, teoría e ideas basadas en el </a:t>
            </a:r>
            <a:r>
              <a:rPr lang="es-ES" sz="2800" dirty="0" smtClean="0">
                <a:ea typeface="DejaVu Sans" pitchFamily="2"/>
                <a:cs typeface="DejaVu Sans" pitchFamily="2"/>
              </a:rPr>
              <a:t>conocimiento: </a:t>
            </a:r>
            <a:r>
              <a:rPr lang="es-ES" sz="2800" b="1" dirty="0">
                <a:ea typeface="DejaVu Sans" pitchFamily="2"/>
                <a:cs typeface="DejaVu Sans" pitchFamily="2"/>
              </a:rPr>
              <a:t>Modos de direccionamiento e </a:t>
            </a:r>
            <a:r>
              <a:rPr lang="es-ES" sz="2800" b="1" dirty="0" smtClean="0">
                <a:ea typeface="DejaVu Sans" pitchFamily="2"/>
                <a:cs typeface="DejaVu Sans" pitchFamily="2"/>
              </a:rPr>
              <a:t>interrupciones.</a:t>
            </a:r>
          </a:p>
          <a:p>
            <a:pPr algn="just" defTabSz="914400">
              <a:lnSpc>
                <a:spcPct val="90000"/>
              </a:lnSpc>
              <a:spcBef>
                <a:spcPts val="799"/>
              </a:spcBef>
              <a:defRPr/>
            </a:pPr>
            <a:endParaRPr lang="es-ES" sz="2800" dirty="0">
              <a:ea typeface="DejaVu Sans" pitchFamily="2"/>
              <a:cs typeface="DejaVu Sans" pitchFamily="2"/>
            </a:endParaRPr>
          </a:p>
          <a:p>
            <a:pPr algn="just" defTabSz="914400">
              <a:lnSpc>
                <a:spcPct val="90000"/>
              </a:lnSpc>
              <a:spcBef>
                <a:spcPts val="799"/>
              </a:spcBef>
              <a:defRPr/>
            </a:pPr>
            <a:r>
              <a:rPr lang="es-ES" sz="2800" dirty="0">
                <a:ea typeface="DejaVu Sans" pitchFamily="2"/>
                <a:cs typeface="DejaVu Sans" pitchFamily="2"/>
              </a:rPr>
              <a:t>Este </a:t>
            </a:r>
            <a:r>
              <a:rPr lang="es-ES" sz="2800" dirty="0" smtClean="0">
                <a:ea typeface="DejaVu Sans" pitchFamily="2"/>
                <a:cs typeface="DejaVu Sans" pitchFamily="2"/>
              </a:rPr>
              <a:t>material es de </a:t>
            </a:r>
            <a:r>
              <a:rPr lang="es-ES" sz="2800" dirty="0">
                <a:ea typeface="DejaVu Sans" pitchFamily="2"/>
                <a:cs typeface="DejaVu Sans" pitchFamily="2"/>
              </a:rPr>
              <a:t>apoyo tanto para el docente como para el alumno.</a:t>
            </a: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r>
              <a:rPr lang="es-MX" sz="1200">
                <a:solidFill>
                  <a:prstClr val="white"/>
                </a:solidFill>
                <a:ea typeface="Arial Unicode MS" pitchFamily="2"/>
                <a:cs typeface="Tahoma" pitchFamily="2"/>
              </a:rPr>
              <a:t>3</a:t>
            </a: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5</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23972699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900751"/>
            <a:ext cx="8229600" cy="6717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smtClean="0">
                <a:ea typeface="DejaVu Sans" pitchFamily="2"/>
                <a:cs typeface="DejaVu Sans" pitchFamily="2"/>
              </a:rPr>
              <a:t>Presentación de la UA</a:t>
            </a:r>
            <a:endParaRPr lang="es-MX" sz="3600" dirty="0">
              <a:ea typeface="DejaVu Sans" pitchFamily="2"/>
              <a:cs typeface="DejaVu Sans" pitchFamily="2"/>
            </a:endParaRPr>
          </a:p>
        </p:txBody>
      </p:sp>
      <p:sp>
        <p:nvSpPr>
          <p:cNvPr id="3" name="2 Forma libre"/>
          <p:cNvSpPr/>
          <p:nvPr/>
        </p:nvSpPr>
        <p:spPr>
          <a:xfrm>
            <a:off x="457200" y="1818197"/>
            <a:ext cx="8229600" cy="435059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400" dirty="0">
                <a:ea typeface="DejaVu Sans" pitchFamily="2"/>
                <a:cs typeface="DejaVu Sans" pitchFamily="2"/>
              </a:rPr>
              <a:t>Para poder construir circuitos de segundo nivel o de propósito general, es necesario conocer aspectos como la lógica de transferencia </a:t>
            </a:r>
            <a:r>
              <a:rPr lang="es-MX" sz="2400" dirty="0" smtClean="0">
                <a:ea typeface="DejaVu Sans" pitchFamily="2"/>
                <a:cs typeface="DejaVu Sans" pitchFamily="2"/>
              </a:rPr>
              <a:t>entre </a:t>
            </a:r>
            <a:r>
              <a:rPr lang="es-MX" sz="2400" dirty="0">
                <a:ea typeface="DejaVu Sans" pitchFamily="2"/>
                <a:cs typeface="DejaVu Sans" pitchFamily="2"/>
              </a:rPr>
              <a:t>registros, la microprogramación o lógica de control, el diseño lógico de microprocesadores, </a:t>
            </a:r>
            <a:r>
              <a:rPr lang="es-MX" sz="2400" dirty="0" smtClean="0">
                <a:ea typeface="DejaVu Sans" pitchFamily="2"/>
                <a:cs typeface="DejaVu Sans" pitchFamily="2"/>
              </a:rPr>
              <a:t>el diseño </a:t>
            </a:r>
            <a:r>
              <a:rPr lang="es-MX" sz="2400" dirty="0">
                <a:ea typeface="DejaVu Sans" pitchFamily="2"/>
                <a:cs typeface="DejaVu Sans" pitchFamily="2"/>
              </a:rPr>
              <a:t>de computadoras, la arquitectura </a:t>
            </a:r>
            <a:r>
              <a:rPr lang="es-MX" sz="2400" dirty="0" smtClean="0">
                <a:ea typeface="DejaVu Sans" pitchFamily="2"/>
                <a:cs typeface="DejaVu Sans" pitchFamily="2"/>
              </a:rPr>
              <a:t>clásica </a:t>
            </a:r>
            <a:r>
              <a:rPr lang="es-MX" sz="2400" dirty="0">
                <a:ea typeface="DejaVu Sans" pitchFamily="2"/>
                <a:cs typeface="DejaVu Sans" pitchFamily="2"/>
              </a:rPr>
              <a:t>de estas, etc</a:t>
            </a:r>
            <a:r>
              <a:rPr lang="es-MX" sz="2400" dirty="0" smtClean="0">
                <a:ea typeface="DejaVu Sans" pitchFamily="2"/>
                <a:cs typeface="DejaVu Sans" pitchFamily="2"/>
              </a:rPr>
              <a:t>.</a:t>
            </a:r>
          </a:p>
          <a:p>
            <a:pPr algn="just" defTabSz="914400">
              <a:defRPr/>
            </a:pPr>
            <a:endParaRPr lang="es-MX" sz="2400" dirty="0">
              <a:ea typeface="DejaVu Sans" pitchFamily="2"/>
              <a:cs typeface="DejaVu Sans" pitchFamily="2"/>
            </a:endParaRPr>
          </a:p>
          <a:p>
            <a:pPr algn="just" defTabSz="914400">
              <a:defRPr/>
            </a:pPr>
            <a:r>
              <a:rPr lang="es-MX" sz="2400" dirty="0">
                <a:ea typeface="DejaVu Sans" pitchFamily="2"/>
                <a:cs typeface="DejaVu Sans" pitchFamily="2"/>
              </a:rPr>
              <a:t>Es  necesario  también  entender  el  funcionamiento  interno  de  los  microprocesadores  computadoras  para  desarrollar  la  capacidad  de </a:t>
            </a:r>
            <a:r>
              <a:rPr lang="es-MX" sz="2400" dirty="0" smtClean="0">
                <a:ea typeface="DejaVu Sans" pitchFamily="2"/>
                <a:cs typeface="DejaVu Sans" pitchFamily="2"/>
              </a:rPr>
              <a:t>construir </a:t>
            </a:r>
            <a:r>
              <a:rPr lang="es-MX" sz="2400" dirty="0">
                <a:ea typeface="DejaVu Sans" pitchFamily="2"/>
                <a:cs typeface="DejaVu Sans" pitchFamily="2"/>
              </a:rPr>
              <a:t>cualquier tipo de circuitos digitales de propósito específico y/o general (primer y segundo nivel</a:t>
            </a:r>
            <a:r>
              <a:rPr lang="es-MX" sz="2400" dirty="0" smtClean="0">
                <a:ea typeface="DejaVu Sans" pitchFamily="2"/>
                <a:cs typeface="DejaVu Sans" pitchFamily="2"/>
              </a:rPr>
              <a:t>).</a:t>
            </a:r>
            <a:endParaRPr lang="es-MX" sz="2400" dirty="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6</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6</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1574095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900751"/>
            <a:ext cx="8229600" cy="6717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smtClean="0">
                <a:ea typeface="DejaVu Sans" pitchFamily="2"/>
                <a:cs typeface="DejaVu Sans" pitchFamily="2"/>
              </a:rPr>
              <a:t>Presentación de la UA</a:t>
            </a:r>
            <a:endParaRPr lang="es-MX" sz="3600" dirty="0">
              <a:ea typeface="DejaVu Sans" pitchFamily="2"/>
              <a:cs typeface="DejaVu Sans" pitchFamily="2"/>
            </a:endParaRPr>
          </a:p>
        </p:txBody>
      </p:sp>
      <p:sp>
        <p:nvSpPr>
          <p:cNvPr id="3" name="2 Forma libre"/>
          <p:cNvSpPr/>
          <p:nvPr/>
        </p:nvSpPr>
        <p:spPr>
          <a:xfrm>
            <a:off x="457200" y="1818197"/>
            <a:ext cx="8229600" cy="435059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400" dirty="0" smtClean="0">
                <a:ea typeface="DejaVu Sans" pitchFamily="2"/>
                <a:cs typeface="DejaVu Sans" pitchFamily="2"/>
              </a:rPr>
              <a:t>La </a:t>
            </a:r>
            <a:r>
              <a:rPr lang="es-MX" sz="2400" dirty="0">
                <a:ea typeface="DejaVu Sans" pitchFamily="2"/>
                <a:cs typeface="DejaVu Sans" pitchFamily="2"/>
              </a:rPr>
              <a:t>estructura planteada consta de ocho unidades de competencia con nivel de abstracción creciente. Iniciando con los conceptos básicos </a:t>
            </a:r>
            <a:r>
              <a:rPr lang="es-MX" sz="2400" dirty="0" smtClean="0">
                <a:ea typeface="DejaVu Sans" pitchFamily="2"/>
                <a:cs typeface="DejaVu Sans" pitchFamily="2"/>
              </a:rPr>
              <a:t>sobre </a:t>
            </a:r>
            <a:r>
              <a:rPr lang="es-MX" sz="2400" dirty="0">
                <a:ea typeface="DejaVu Sans" pitchFamily="2"/>
                <a:cs typeface="DejaVu Sans" pitchFamily="2"/>
              </a:rPr>
              <a:t>los </a:t>
            </a:r>
            <a:r>
              <a:rPr lang="es-MX" sz="2400" dirty="0" err="1">
                <a:ea typeface="DejaVu Sans" pitchFamily="2"/>
                <a:cs typeface="DejaVu Sans" pitchFamily="2"/>
              </a:rPr>
              <a:t>microcontroladores</a:t>
            </a:r>
            <a:r>
              <a:rPr lang="es-MX" sz="2400" dirty="0">
                <a:ea typeface="DejaVu Sans" pitchFamily="2"/>
                <a:cs typeface="DejaVu Sans" pitchFamily="2"/>
              </a:rPr>
              <a:t> y microprocesadores</a:t>
            </a:r>
            <a:r>
              <a:rPr lang="es-MX" sz="2400" dirty="0" smtClean="0">
                <a:ea typeface="DejaVu Sans" pitchFamily="2"/>
                <a:cs typeface="DejaVu Sans" pitchFamily="2"/>
              </a:rPr>
              <a:t>.</a:t>
            </a:r>
          </a:p>
          <a:p>
            <a:pPr algn="just" defTabSz="914400">
              <a:defRPr/>
            </a:pPr>
            <a:endParaRPr lang="es-MX" sz="2400" dirty="0">
              <a:ea typeface="DejaVu Sans" pitchFamily="2"/>
              <a:cs typeface="DejaVu Sans" pitchFamily="2"/>
            </a:endParaRPr>
          </a:p>
          <a:p>
            <a:pPr algn="just" defTabSz="914400">
              <a:defRPr/>
            </a:pPr>
            <a:r>
              <a:rPr lang="es-MX" sz="2400" dirty="0">
                <a:ea typeface="DejaVu Sans" pitchFamily="2"/>
                <a:cs typeface="DejaVu Sans" pitchFamily="2"/>
              </a:rPr>
              <a:t>La segunda unidad de competencia contempla la comprensión del modelo de programación</a:t>
            </a:r>
            <a:r>
              <a:rPr lang="es-MX" sz="2400" dirty="0" smtClean="0">
                <a:ea typeface="DejaVu Sans" pitchFamily="2"/>
                <a:cs typeface="DejaVu Sans" pitchFamily="2"/>
              </a:rPr>
              <a:t>.</a:t>
            </a:r>
          </a:p>
          <a:p>
            <a:pPr algn="just" defTabSz="914400">
              <a:defRPr/>
            </a:pPr>
            <a:endParaRPr lang="es-MX" sz="2400" dirty="0">
              <a:ea typeface="DejaVu Sans" pitchFamily="2"/>
              <a:cs typeface="DejaVu Sans" pitchFamily="2"/>
            </a:endParaRPr>
          </a:p>
          <a:p>
            <a:pPr algn="just" defTabSz="914400">
              <a:defRPr/>
            </a:pPr>
            <a:r>
              <a:rPr lang="es-MX" sz="2400" dirty="0">
                <a:ea typeface="DejaVu Sans" pitchFamily="2"/>
                <a:cs typeface="DejaVu Sans" pitchFamily="2"/>
              </a:rPr>
              <a:t>La tercera unidad de competencia incluye el almacenamiento de datos en memoria</a:t>
            </a:r>
            <a:r>
              <a:rPr lang="es-MX" sz="2400" dirty="0" smtClean="0">
                <a:ea typeface="DejaVu Sans" pitchFamily="2"/>
                <a:cs typeface="DejaVu Sans" pitchFamily="2"/>
              </a:rPr>
              <a:t>.</a:t>
            </a:r>
            <a:endParaRPr lang="es-MX" sz="2400" dirty="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7</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7</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1021687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457200" y="900751"/>
            <a:ext cx="8229600" cy="6717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smtClean="0">
                <a:ea typeface="DejaVu Sans" pitchFamily="2"/>
                <a:cs typeface="DejaVu Sans" pitchFamily="2"/>
              </a:rPr>
              <a:t>Presentación de la UA</a:t>
            </a:r>
            <a:endParaRPr lang="es-MX" sz="3600" dirty="0">
              <a:ea typeface="DejaVu Sans" pitchFamily="2"/>
              <a:cs typeface="DejaVu Sans" pitchFamily="2"/>
            </a:endParaRPr>
          </a:p>
        </p:txBody>
      </p:sp>
      <p:sp>
        <p:nvSpPr>
          <p:cNvPr id="3" name="2 Forma libre"/>
          <p:cNvSpPr/>
          <p:nvPr/>
        </p:nvSpPr>
        <p:spPr>
          <a:xfrm>
            <a:off x="457200" y="1818197"/>
            <a:ext cx="8229600" cy="435059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400" dirty="0" smtClean="0">
                <a:ea typeface="DejaVu Sans" pitchFamily="2"/>
                <a:cs typeface="DejaVu Sans" pitchFamily="2"/>
              </a:rPr>
              <a:t>La </a:t>
            </a:r>
            <a:r>
              <a:rPr lang="es-MX" sz="2400" dirty="0">
                <a:ea typeface="DejaVu Sans" pitchFamily="2"/>
                <a:cs typeface="DejaVu Sans" pitchFamily="2"/>
              </a:rPr>
              <a:t>cuarta  unidad de competencia contempla las diferentes interfaces que </a:t>
            </a:r>
            <a:r>
              <a:rPr lang="es-MX" sz="2400" dirty="0" smtClean="0">
                <a:ea typeface="DejaVu Sans" pitchFamily="2"/>
                <a:cs typeface="DejaVu Sans" pitchFamily="2"/>
              </a:rPr>
              <a:t>existen.</a:t>
            </a:r>
          </a:p>
          <a:p>
            <a:pPr algn="just" defTabSz="914400">
              <a:defRPr/>
            </a:pPr>
            <a:endParaRPr lang="es-MX" sz="2400" dirty="0">
              <a:ea typeface="DejaVu Sans" pitchFamily="2"/>
              <a:cs typeface="DejaVu Sans" pitchFamily="2"/>
            </a:endParaRPr>
          </a:p>
          <a:p>
            <a:pPr algn="just" defTabSz="914400">
              <a:defRPr/>
            </a:pPr>
            <a:r>
              <a:rPr lang="es-MX" sz="2400" dirty="0" smtClean="0">
                <a:ea typeface="DejaVu Sans" pitchFamily="2"/>
                <a:cs typeface="DejaVu Sans" pitchFamily="2"/>
              </a:rPr>
              <a:t>La </a:t>
            </a:r>
            <a:r>
              <a:rPr lang="es-MX" sz="2400" dirty="0">
                <a:ea typeface="DejaVu Sans" pitchFamily="2"/>
                <a:cs typeface="DejaVu Sans" pitchFamily="2"/>
              </a:rPr>
              <a:t>quinta unidad de competencia incluye los principios básicos de la unidad central de </a:t>
            </a:r>
            <a:r>
              <a:rPr lang="es-MX" sz="2400" dirty="0" smtClean="0">
                <a:ea typeface="DejaVu Sans" pitchFamily="2"/>
                <a:cs typeface="DejaVu Sans" pitchFamily="2"/>
              </a:rPr>
              <a:t>procesamiento.</a:t>
            </a:r>
          </a:p>
          <a:p>
            <a:pPr algn="just" defTabSz="914400">
              <a:defRPr/>
            </a:pPr>
            <a:endParaRPr lang="es-MX" sz="2400" dirty="0">
              <a:ea typeface="DejaVu Sans" pitchFamily="2"/>
              <a:cs typeface="DejaVu Sans" pitchFamily="2"/>
            </a:endParaRPr>
          </a:p>
          <a:p>
            <a:pPr algn="just" defTabSz="914400">
              <a:defRPr/>
            </a:pPr>
            <a:r>
              <a:rPr lang="es-MX" sz="2400" dirty="0">
                <a:ea typeface="DejaVu Sans" pitchFamily="2"/>
                <a:cs typeface="DejaVu Sans" pitchFamily="2"/>
              </a:rPr>
              <a:t>La sexta y séptima unidad se refieren respectivamente al diseño de un sistema mínimo y a sus respectivas aplicaciones</a:t>
            </a:r>
            <a:endParaRPr lang="es-MX" sz="2400" dirty="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8</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8</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4134400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Forma libre"/>
          <p:cNvSpPr/>
          <p:nvPr/>
        </p:nvSpPr>
        <p:spPr>
          <a:xfrm>
            <a:off x="457200" y="761513"/>
            <a:ext cx="82296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anchor="ctr" compatLnSpc="0"/>
          <a:lstStyle/>
          <a:p>
            <a:pPr algn="ctr" defTabSz="914400">
              <a:defRPr/>
            </a:pPr>
            <a:r>
              <a:rPr lang="es-MX" sz="3600" dirty="0">
                <a:ea typeface="DejaVu Sans" pitchFamily="2"/>
                <a:cs typeface="DejaVu Sans" pitchFamily="2"/>
              </a:rPr>
              <a:t>Propósito de la UA</a:t>
            </a:r>
          </a:p>
        </p:txBody>
      </p:sp>
      <p:sp>
        <p:nvSpPr>
          <p:cNvPr id="3" name="2 Forma libre"/>
          <p:cNvSpPr/>
          <p:nvPr/>
        </p:nvSpPr>
        <p:spPr>
          <a:xfrm>
            <a:off x="457200" y="1968325"/>
            <a:ext cx="8229600" cy="37555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compatLnSpc="0"/>
          <a:lstStyle/>
          <a:p>
            <a:pPr algn="just" defTabSz="914400">
              <a:defRPr/>
            </a:pPr>
            <a:r>
              <a:rPr lang="es-MX" sz="2400" dirty="0">
                <a:ea typeface="DejaVu Sans" pitchFamily="2"/>
                <a:cs typeface="DejaVu Sans" pitchFamily="2"/>
              </a:rPr>
              <a:t>Preparar al alumno para construir cualquier sistema mínimo y las diferentes </a:t>
            </a:r>
            <a:r>
              <a:rPr lang="es-MX" sz="2400" dirty="0" smtClean="0">
                <a:ea typeface="DejaVu Sans" pitchFamily="2"/>
                <a:cs typeface="DejaVu Sans" pitchFamily="2"/>
              </a:rPr>
              <a:t>aplicaciones </a:t>
            </a:r>
            <a:r>
              <a:rPr lang="es-MX" sz="2400" dirty="0">
                <a:ea typeface="DejaVu Sans" pitchFamily="2"/>
                <a:cs typeface="DejaVu Sans" pitchFamily="2"/>
              </a:rPr>
              <a:t>de los </a:t>
            </a:r>
            <a:r>
              <a:rPr lang="es-MX" sz="2400" dirty="0" err="1">
                <a:ea typeface="DejaVu Sans" pitchFamily="2"/>
                <a:cs typeface="DejaVu Sans" pitchFamily="2"/>
              </a:rPr>
              <a:t>microcontroladores</a:t>
            </a:r>
            <a:r>
              <a:rPr lang="es-MX" sz="2400" dirty="0">
                <a:ea typeface="DejaVu Sans" pitchFamily="2"/>
                <a:cs typeface="DejaVu Sans" pitchFamily="2"/>
              </a:rPr>
              <a:t> y </a:t>
            </a:r>
            <a:r>
              <a:rPr lang="es-MX" sz="2400" dirty="0" err="1">
                <a:ea typeface="DejaVu Sans" pitchFamily="2"/>
                <a:cs typeface="DejaVu Sans" pitchFamily="2"/>
              </a:rPr>
              <a:t>microproceadores</a:t>
            </a:r>
            <a:r>
              <a:rPr lang="es-MX" sz="2400" dirty="0">
                <a:ea typeface="DejaVu Sans" pitchFamily="2"/>
                <a:cs typeface="DejaVu Sans" pitchFamily="2"/>
              </a:rPr>
              <a:t>, </a:t>
            </a:r>
            <a:r>
              <a:rPr lang="es-MX" sz="2400" dirty="0" smtClean="0">
                <a:ea typeface="DejaVu Sans" pitchFamily="2"/>
                <a:cs typeface="DejaVu Sans" pitchFamily="2"/>
              </a:rPr>
              <a:t>con </a:t>
            </a:r>
            <a:r>
              <a:rPr lang="es-MX" sz="2400" dirty="0">
                <a:ea typeface="DejaVu Sans" pitchFamily="2"/>
                <a:cs typeface="DejaVu Sans" pitchFamily="2"/>
              </a:rPr>
              <a:t>vistas a capacitar al estudiante a su egreso en el análisis, diseño, desarrollo y construcción de Hardware y sistemas de adquisición y </a:t>
            </a:r>
            <a:r>
              <a:rPr lang="es-MX" sz="2400" dirty="0" smtClean="0">
                <a:ea typeface="DejaVu Sans" pitchFamily="2"/>
                <a:cs typeface="DejaVu Sans" pitchFamily="2"/>
              </a:rPr>
              <a:t>distribución </a:t>
            </a:r>
            <a:r>
              <a:rPr lang="es-MX" sz="2400" dirty="0">
                <a:ea typeface="DejaVu Sans" pitchFamily="2"/>
                <a:cs typeface="DejaVu Sans" pitchFamily="2"/>
              </a:rPr>
              <a:t>de señales.</a:t>
            </a:r>
            <a:endParaRPr lang="es-MX" sz="2400" dirty="0">
              <a:ea typeface="DejaVu Sans" pitchFamily="2"/>
              <a:cs typeface="DejaVu Sans" pitchFamily="2"/>
            </a:endParaRPr>
          </a:p>
        </p:txBody>
      </p:sp>
      <p:sp>
        <p:nvSpPr>
          <p:cNvPr id="5" name="4 Forma libre"/>
          <p:cNvSpPr/>
          <p:nvPr/>
        </p:nvSpPr>
        <p:spPr>
          <a:xfrm>
            <a:off x="6553200" y="6356350"/>
            <a:ext cx="2133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r" defTabSz="914400">
              <a:defRPr/>
            </a:pPr>
            <a:fld id="{74122BBC-9D8B-4938-961C-BE92D959B11F}" type="slidenum">
              <a:rPr lang="es-MX" sz="1200">
                <a:solidFill>
                  <a:prstClr val="white"/>
                </a:solidFill>
                <a:ea typeface="Arial Unicode MS" pitchFamily="2"/>
                <a:cs typeface="Tahoma" pitchFamily="2"/>
              </a:rPr>
              <a:pPr algn="r" defTabSz="914400">
                <a:defRPr/>
              </a:pPr>
              <a:t>9</a:t>
            </a:fld>
            <a:endParaRPr lang="es-MX" sz="1200">
              <a:solidFill>
                <a:prstClr val="white"/>
              </a:solidFill>
              <a:ea typeface="Arial Unicode MS" pitchFamily="2"/>
              <a:cs typeface="Tahoma" pitchFamily="2"/>
            </a:endParaRPr>
          </a:p>
        </p:txBody>
      </p:sp>
      <p:sp>
        <p:nvSpPr>
          <p:cNvPr id="7" name="6 Forma libre"/>
          <p:cNvSpPr/>
          <p:nvPr/>
        </p:nvSpPr>
        <p:spPr>
          <a:xfrm>
            <a:off x="3124200" y="6356350"/>
            <a:ext cx="2895600" cy="36512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90000" tIns="46800" rIns="90000" bIns="46800" anchor="ctr" compatLnSpc="0"/>
          <a:lstStyle/>
          <a:p>
            <a:pPr algn="ctr" defTabSz="914400">
              <a:defRPr/>
            </a:pPr>
            <a:r>
              <a:rPr lang="es-MX" sz="1200">
                <a:solidFill>
                  <a:prstClr val="white"/>
                </a:solidFill>
                <a:ea typeface="Arial Unicode MS" pitchFamily="2"/>
                <a:cs typeface="Tahoma" pitchFamily="2"/>
              </a:rPr>
              <a:t>Cable UTP</a:t>
            </a:r>
          </a:p>
        </p:txBody>
      </p:sp>
      <p:sp>
        <p:nvSpPr>
          <p:cNvPr id="6" name="5 Marcador de número de diapositiva"/>
          <p:cNvSpPr>
            <a:spLocks noGrp="1"/>
          </p:cNvSpPr>
          <p:nvPr>
            <p:ph type="sldNum" sz="quarter" idx="12"/>
          </p:nvPr>
        </p:nvSpPr>
        <p:spPr/>
        <p:txBody>
          <a:bodyPr/>
          <a:lstStyle/>
          <a:p>
            <a:fld id="{18FDBAE8-0AD5-4C4A-B0F5-4BBC06F38D92}" type="slidenum">
              <a:rPr lang="es-ES" smtClean="0"/>
              <a:t>9</a:t>
            </a:fld>
            <a:endParaRPr lang="es-ES"/>
          </a:p>
        </p:txBody>
      </p:sp>
      <p:sp>
        <p:nvSpPr>
          <p:cNvPr id="8" name="7 Marcador de pie de página"/>
          <p:cNvSpPr>
            <a:spLocks noGrp="1"/>
          </p:cNvSpPr>
          <p:nvPr>
            <p:ph type="ftr" sz="quarter" idx="11"/>
          </p:nvPr>
        </p:nvSpPr>
        <p:spPr/>
        <p:txBody>
          <a:bodyPr/>
          <a:lstStyle/>
          <a:p>
            <a:r>
              <a:rPr lang="es-ES" smtClean="0"/>
              <a:t>Sistemas Digitales</a:t>
            </a:r>
            <a:endParaRPr lang="es-ES" dirty="0" smtClean="0"/>
          </a:p>
        </p:txBody>
      </p:sp>
      <p:sp>
        <p:nvSpPr>
          <p:cNvPr id="4" name="3 Marcador de fecha"/>
          <p:cNvSpPr>
            <a:spLocks noGrp="1"/>
          </p:cNvSpPr>
          <p:nvPr>
            <p:ph type="dt" sz="half" idx="10"/>
          </p:nvPr>
        </p:nvSpPr>
        <p:spPr/>
        <p:txBody>
          <a:bodyPr/>
          <a:lstStyle/>
          <a:p>
            <a:r>
              <a:rPr lang="es-MX" smtClean="0"/>
              <a:t>CU UAEM Zumpango</a:t>
            </a:r>
            <a:endParaRPr lang="es-ES"/>
          </a:p>
        </p:txBody>
      </p:sp>
    </p:spTree>
    <p:extLst>
      <p:ext uri="{BB962C8B-B14F-4D97-AF65-F5344CB8AC3E}">
        <p14:creationId xmlns:p14="http://schemas.microsoft.com/office/powerpoint/2010/main" val="35702913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1292</TotalTime>
  <Words>2024</Words>
  <Application>Microsoft Office PowerPoint</Application>
  <PresentationFormat>Presentación en pantalla (4:3)</PresentationFormat>
  <Paragraphs>375</Paragraphs>
  <Slides>34</Slides>
  <Notes>21</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CU UAEM Zumpango</vt:lpstr>
      <vt:lpstr>CU UAEM Zumpango   Ingeniería en Computación  UA Sistemas Digitales  UC I Comprender los concepto básico de los microprocesadores y  microcontroladores a lógica de transferencia entre registro y diseñar un  procesador basado en la teoría de acumulador para usos específicos.  Conocimiento: Modos de direccionamiento e interrupciones  Presenta:  Mtro. en T. I. Jorge Bautista López</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Introducción </vt:lpstr>
      <vt:lpstr> Introducción </vt:lpstr>
      <vt:lpstr> Introducción </vt:lpstr>
      <vt:lpstr> 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Interrupciones </vt:lpstr>
      <vt:lpstr>Interrupciones </vt:lpstr>
      <vt:lpstr>Presentación de PowerPoint</vt:lpstr>
      <vt:lpstr>Referencias Plan de estudio</vt:lpstr>
      <vt:lpstr>Referencias propuestas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240</cp:revision>
  <cp:lastPrinted>2014-09-18T16:48:10Z</cp:lastPrinted>
  <dcterms:created xsi:type="dcterms:W3CDTF">2013-06-28T15:10:46Z</dcterms:created>
  <dcterms:modified xsi:type="dcterms:W3CDTF">2015-10-03T04:13:07Z</dcterms:modified>
</cp:coreProperties>
</file>