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78" r:id="rId2"/>
    <p:sldId id="279" r:id="rId3"/>
    <p:sldId id="281" r:id="rId4"/>
    <p:sldId id="282" r:id="rId5"/>
    <p:sldId id="283" r:id="rId6"/>
    <p:sldId id="284" r:id="rId7"/>
    <p:sldId id="285" r:id="rId8"/>
    <p:sldId id="286" r:id="rId9"/>
    <p:sldId id="287" r:id="rId10"/>
    <p:sldId id="288" r:id="rId11"/>
    <p:sldId id="260" r:id="rId12"/>
    <p:sldId id="261" r:id="rId13"/>
    <p:sldId id="262" r:id="rId14"/>
    <p:sldId id="263" r:id="rId15"/>
    <p:sldId id="264" r:id="rId16"/>
    <p:sldId id="265" r:id="rId17"/>
    <p:sldId id="266" r:id="rId18"/>
    <p:sldId id="267" r:id="rId19"/>
    <p:sldId id="291" r:id="rId20"/>
    <p:sldId id="292" r:id="rId21"/>
    <p:sldId id="293" r:id="rId22"/>
    <p:sldId id="294" r:id="rId23"/>
    <p:sldId id="298" r:id="rId24"/>
    <p:sldId id="299" r:id="rId25"/>
    <p:sldId id="300" r:id="rId26"/>
    <p:sldId id="301" r:id="rId27"/>
    <p:sldId id="302" r:id="rId28"/>
    <p:sldId id="304" r:id="rId29"/>
    <p:sldId id="305" r:id="rId30"/>
    <p:sldId id="306" r:id="rId31"/>
    <p:sldId id="307" r:id="rId32"/>
    <p:sldId id="268" r:id="rId33"/>
    <p:sldId id="289" r:id="rId34"/>
    <p:sldId id="290" r:id="rId35"/>
    <p:sldId id="269" r:id="rId36"/>
    <p:sldId id="270" r:id="rId37"/>
    <p:sldId id="271" r:id="rId38"/>
    <p:sldId id="303" r:id="rId39"/>
    <p:sldId id="272" r:id="rId40"/>
    <p:sldId id="296" r:id="rId41"/>
    <p:sldId id="297" r:id="rId4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7" d="100"/>
          <a:sy n="87" d="100"/>
        </p:scale>
        <p:origin x="-1253"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D88937-6F84-40C7-8594-CF1762F6EEAC}" type="doc">
      <dgm:prSet loTypeId="urn:microsoft.com/office/officeart/2005/8/layout/bList2#1" loCatId="list" qsTypeId="urn:microsoft.com/office/officeart/2005/8/quickstyle/simple5" qsCatId="simple" csTypeId="urn:microsoft.com/office/officeart/2005/8/colors/accent1_2" csCatId="accent1" phldr="1"/>
      <dgm:spPr/>
    </dgm:pt>
    <dgm:pt modelId="{32ED72CB-68E2-4433-8687-86AACE4CCEAF}">
      <dgm:prSet phldrT="[Texto]" custT="1"/>
      <dgm:spPr/>
      <dgm:t>
        <a:bodyPr/>
        <a:lstStyle/>
        <a:p>
          <a:pPr algn="just" defTabSz="914400">
            <a:tabLst/>
          </a:pPr>
          <a:r>
            <a:rPr lang="es-ES" sz="1600" dirty="0" smtClean="0">
              <a:solidFill>
                <a:schemeClr val="bg1"/>
              </a:solidFill>
              <a:latin typeface="Arial" pitchFamily="34" charset="0"/>
              <a:cs typeface="Arial" pitchFamily="34" charset="0"/>
            </a:rPr>
            <a:t>Jiménez de Asúa, en un sentido más amplio, considera a la culpabilidad  como “el conjunto de presupuestos que fundamentan la reprochabilidad personal de la conducta antijurídica”.  (</a:t>
          </a:r>
          <a:r>
            <a:rPr lang="es-ES" sz="1600" dirty="0" err="1" smtClean="0">
              <a:solidFill>
                <a:schemeClr val="bg1"/>
              </a:solidFill>
              <a:latin typeface="Arial" pitchFamily="34" charset="0"/>
              <a:cs typeface="Arial" pitchFamily="34" charset="0"/>
            </a:rPr>
            <a:t>Pavon</a:t>
          </a:r>
          <a:r>
            <a:rPr lang="es-ES" sz="1600" dirty="0" smtClean="0">
              <a:solidFill>
                <a:schemeClr val="bg1"/>
              </a:solidFill>
              <a:latin typeface="Arial" pitchFamily="34" charset="0"/>
              <a:cs typeface="Arial" pitchFamily="34" charset="0"/>
            </a:rPr>
            <a:t>, 2003) </a:t>
          </a:r>
        </a:p>
        <a:p>
          <a:pPr algn="just" defTabSz="914400">
            <a:tabLst/>
          </a:pPr>
          <a:r>
            <a:rPr lang="es-ES" sz="1600" dirty="0" smtClean="0">
              <a:solidFill>
                <a:schemeClr val="bg1"/>
              </a:solidFill>
              <a:latin typeface="Arial" pitchFamily="34" charset="0"/>
              <a:cs typeface="Arial" pitchFamily="34" charset="0"/>
            </a:rPr>
            <a:t>(Comprendiendo con ello a la imputabilidad).</a:t>
          </a:r>
          <a:endParaRPr lang="es-ES" sz="1600" dirty="0">
            <a:solidFill>
              <a:schemeClr val="bg1"/>
            </a:solidFill>
            <a:latin typeface="Arial" pitchFamily="34" charset="0"/>
            <a:cs typeface="Arial" pitchFamily="34" charset="0"/>
          </a:endParaRPr>
        </a:p>
      </dgm:t>
    </dgm:pt>
    <dgm:pt modelId="{327DA1AF-D14A-431B-B0CA-A0166D69A2AE}" type="parTrans" cxnId="{EC706E46-BE23-4CED-8B30-9D7A2F7A5827}">
      <dgm:prSet/>
      <dgm:spPr/>
      <dgm:t>
        <a:bodyPr/>
        <a:lstStyle/>
        <a:p>
          <a:endParaRPr lang="es-ES"/>
        </a:p>
      </dgm:t>
    </dgm:pt>
    <dgm:pt modelId="{10647D4F-F3F9-4B08-976C-C5F70414DD24}" type="sibTrans" cxnId="{EC706E46-BE23-4CED-8B30-9D7A2F7A5827}">
      <dgm:prSet/>
      <dgm:spPr/>
      <dgm:t>
        <a:bodyPr/>
        <a:lstStyle/>
        <a:p>
          <a:endParaRPr lang="es-ES"/>
        </a:p>
      </dgm:t>
    </dgm:pt>
    <dgm:pt modelId="{14E30DB5-26DB-4E55-8D35-920FBA9463F3}">
      <dgm:prSet phldrT="[Texto]" custT="1"/>
      <dgm:spPr/>
      <dgm:t>
        <a:bodyPr/>
        <a:lstStyle/>
        <a:p>
          <a:pPr marL="0" indent="0" algn="just" defTabSz="914400">
            <a:tabLst/>
          </a:pPr>
          <a:r>
            <a:rPr lang="es-ES" sz="1800" dirty="0" err="1" smtClean="0">
              <a:solidFill>
                <a:schemeClr val="bg1"/>
              </a:solidFill>
              <a:latin typeface="Arial" pitchFamily="34" charset="0"/>
              <a:cs typeface="Arial" pitchFamily="34" charset="0"/>
            </a:rPr>
            <a:t>Welzel</a:t>
          </a:r>
          <a:r>
            <a:rPr lang="es-ES" sz="1800" dirty="0" smtClean="0">
              <a:solidFill>
                <a:schemeClr val="bg1"/>
              </a:solidFill>
              <a:latin typeface="Arial" pitchFamily="34" charset="0"/>
              <a:cs typeface="Arial" pitchFamily="34" charset="0"/>
            </a:rPr>
            <a:t>, en sentido estricto, de acuerdo a, “culpabilidad es reprochabilidad, calidad especifica de desvalor que convierte el acto de voluntad en un acto culpable.” (</a:t>
          </a:r>
          <a:r>
            <a:rPr lang="es-ES" sz="1800" dirty="0" err="1" smtClean="0">
              <a:solidFill>
                <a:schemeClr val="bg1"/>
              </a:solidFill>
              <a:latin typeface="Arial" pitchFamily="34" charset="0"/>
              <a:cs typeface="Arial" pitchFamily="34" charset="0"/>
            </a:rPr>
            <a:t>Pavon</a:t>
          </a:r>
          <a:r>
            <a:rPr lang="es-ES" sz="1800" dirty="0" smtClean="0">
              <a:solidFill>
                <a:schemeClr val="bg1"/>
              </a:solidFill>
              <a:latin typeface="Arial" pitchFamily="34" charset="0"/>
              <a:cs typeface="Arial" pitchFamily="34" charset="0"/>
            </a:rPr>
            <a:t> 2003). </a:t>
          </a:r>
          <a:endParaRPr lang="es-ES" sz="1800" dirty="0">
            <a:solidFill>
              <a:schemeClr val="bg1"/>
            </a:solidFill>
          </a:endParaRPr>
        </a:p>
      </dgm:t>
    </dgm:pt>
    <dgm:pt modelId="{E3D11A54-5707-45E7-9261-AFB8BACC78EC}" type="parTrans" cxnId="{311C71F4-AC7D-4079-ADD9-D815FFA1C996}">
      <dgm:prSet/>
      <dgm:spPr/>
      <dgm:t>
        <a:bodyPr/>
        <a:lstStyle/>
        <a:p>
          <a:endParaRPr lang="es-ES"/>
        </a:p>
      </dgm:t>
    </dgm:pt>
    <dgm:pt modelId="{E51F2A22-AA03-472B-8260-81996136B146}" type="sibTrans" cxnId="{311C71F4-AC7D-4079-ADD9-D815FFA1C996}">
      <dgm:prSet/>
      <dgm:spPr/>
      <dgm:t>
        <a:bodyPr/>
        <a:lstStyle/>
        <a:p>
          <a:endParaRPr lang="es-ES"/>
        </a:p>
      </dgm:t>
    </dgm:pt>
    <dgm:pt modelId="{6B0D7919-498B-44B9-AB75-1C0F8CC496BC}" type="pres">
      <dgm:prSet presAssocID="{05D88937-6F84-40C7-8594-CF1762F6EEAC}" presName="diagram" presStyleCnt="0">
        <dgm:presLayoutVars>
          <dgm:dir/>
          <dgm:animLvl val="lvl"/>
          <dgm:resizeHandles val="exact"/>
        </dgm:presLayoutVars>
      </dgm:prSet>
      <dgm:spPr/>
    </dgm:pt>
    <dgm:pt modelId="{D30CE5F4-745B-45B6-A052-23AB87DF8814}" type="pres">
      <dgm:prSet presAssocID="{32ED72CB-68E2-4433-8687-86AACE4CCEAF}" presName="compNode" presStyleCnt="0"/>
      <dgm:spPr/>
    </dgm:pt>
    <dgm:pt modelId="{67EDFD8D-10F3-4387-B64B-23D8225D232D}" type="pres">
      <dgm:prSet presAssocID="{32ED72CB-68E2-4433-8687-86AACE4CCEAF}" presName="childRect" presStyleLbl="bgAcc1" presStyleIdx="0" presStyleCnt="2" custScaleY="75992" custLinFactNeighborX="6106" custLinFactNeighborY="3159">
        <dgm:presLayoutVars>
          <dgm:bulletEnabled val="1"/>
        </dgm:presLayoutVars>
      </dgm:prSet>
      <dgm:spPr>
        <a:blipFill rotWithShape="0">
          <a:blip xmlns:r="http://schemas.openxmlformats.org/officeDocument/2006/relationships" r:embed="rId1"/>
          <a:stretch>
            <a:fillRect/>
          </a:stretch>
        </a:blipFill>
      </dgm:spPr>
    </dgm:pt>
    <dgm:pt modelId="{A6819BD6-8D98-4224-BE85-D4BC12A0EDB4}" type="pres">
      <dgm:prSet presAssocID="{32ED72CB-68E2-4433-8687-86AACE4CCEAF}" presName="parentText" presStyleLbl="node1" presStyleIdx="0" presStyleCnt="0">
        <dgm:presLayoutVars>
          <dgm:chMax val="0"/>
          <dgm:bulletEnabled val="1"/>
        </dgm:presLayoutVars>
      </dgm:prSet>
      <dgm:spPr/>
      <dgm:t>
        <a:bodyPr/>
        <a:lstStyle/>
        <a:p>
          <a:endParaRPr lang="es-ES"/>
        </a:p>
      </dgm:t>
    </dgm:pt>
    <dgm:pt modelId="{67E8F1E7-99A4-487A-AD88-B84981C6014F}" type="pres">
      <dgm:prSet presAssocID="{32ED72CB-68E2-4433-8687-86AACE4CCEAF}" presName="parentRect" presStyleLbl="alignNode1" presStyleIdx="0" presStyleCnt="2" custScaleY="215416" custLinFactNeighborX="6106" custLinFactNeighborY="61885"/>
      <dgm:spPr/>
      <dgm:t>
        <a:bodyPr/>
        <a:lstStyle/>
        <a:p>
          <a:endParaRPr lang="es-ES"/>
        </a:p>
      </dgm:t>
    </dgm:pt>
    <dgm:pt modelId="{DB871379-84A3-475F-A96A-592FFD0083A0}" type="pres">
      <dgm:prSet presAssocID="{32ED72CB-68E2-4433-8687-86AACE4CCEAF}" presName="adorn" presStyleLbl="fgAccFollowNode1" presStyleIdx="0" presStyleCnt="2" custLinFactX="-100000" custLinFactY="76712" custLinFactNeighborX="-121565" custLinFactNeighborY="100000"/>
      <dgm:spPr>
        <a:noFill/>
        <a:ln>
          <a:noFill/>
        </a:ln>
      </dgm:spPr>
    </dgm:pt>
    <dgm:pt modelId="{C3AA04B9-0147-4FCC-A6FF-C4A4C1E1BD4E}" type="pres">
      <dgm:prSet presAssocID="{10647D4F-F3F9-4B08-976C-C5F70414DD24}" presName="sibTrans" presStyleLbl="sibTrans2D1" presStyleIdx="0" presStyleCnt="0"/>
      <dgm:spPr/>
      <dgm:t>
        <a:bodyPr/>
        <a:lstStyle/>
        <a:p>
          <a:endParaRPr lang="es-ES"/>
        </a:p>
      </dgm:t>
    </dgm:pt>
    <dgm:pt modelId="{D576D880-5C45-4E23-B292-F3F631111512}" type="pres">
      <dgm:prSet presAssocID="{14E30DB5-26DB-4E55-8D35-920FBA9463F3}" presName="compNode" presStyleCnt="0"/>
      <dgm:spPr/>
    </dgm:pt>
    <dgm:pt modelId="{34E40294-5C8D-4095-B09F-933FFF99D5D8}" type="pres">
      <dgm:prSet presAssocID="{14E30DB5-26DB-4E55-8D35-920FBA9463F3}" presName="childRect" presStyleLbl="bgAcc1" presStyleIdx="1" presStyleCnt="2" custScaleY="75659" custLinFactNeighborX="989" custLinFactNeighborY="4370">
        <dgm:presLayoutVars>
          <dgm:bulletEnabled val="1"/>
        </dgm:presLayoutVars>
      </dgm:prSet>
      <dgm:spPr>
        <a:blipFill rotWithShape="0">
          <a:blip xmlns:r="http://schemas.openxmlformats.org/officeDocument/2006/relationships" r:embed="rId2"/>
          <a:stretch>
            <a:fillRect/>
          </a:stretch>
        </a:blipFill>
      </dgm:spPr>
    </dgm:pt>
    <dgm:pt modelId="{AD06F098-BF57-4F17-9F05-552CC0280E45}" type="pres">
      <dgm:prSet presAssocID="{14E30DB5-26DB-4E55-8D35-920FBA9463F3}" presName="parentText" presStyleLbl="node1" presStyleIdx="0" presStyleCnt="0">
        <dgm:presLayoutVars>
          <dgm:chMax val="0"/>
          <dgm:bulletEnabled val="1"/>
        </dgm:presLayoutVars>
      </dgm:prSet>
      <dgm:spPr/>
      <dgm:t>
        <a:bodyPr/>
        <a:lstStyle/>
        <a:p>
          <a:endParaRPr lang="es-ES"/>
        </a:p>
      </dgm:t>
    </dgm:pt>
    <dgm:pt modelId="{98C93BCB-25EC-4AB9-A66B-612396547D8B}" type="pres">
      <dgm:prSet presAssocID="{14E30DB5-26DB-4E55-8D35-920FBA9463F3}" presName="parentRect" presStyleLbl="alignNode1" presStyleIdx="1" presStyleCnt="2" custScaleY="217715" custLinFactNeighborX="989" custLinFactNeighborY="63803"/>
      <dgm:spPr/>
      <dgm:t>
        <a:bodyPr/>
        <a:lstStyle/>
        <a:p>
          <a:endParaRPr lang="es-ES"/>
        </a:p>
      </dgm:t>
    </dgm:pt>
    <dgm:pt modelId="{04792512-FA43-4F8C-823B-95A96E0CD8EB}" type="pres">
      <dgm:prSet presAssocID="{14E30DB5-26DB-4E55-8D35-920FBA9463F3}" presName="adorn" presStyleLbl="fgAccFollowNode1" presStyleIdx="1" presStyleCnt="2" custScaleY="38117" custLinFactX="-225907" custLinFactNeighborX="-300000" custLinFactNeighborY="77532"/>
      <dgm:spPr>
        <a:noFill/>
        <a:ln>
          <a:noFill/>
        </a:ln>
      </dgm:spPr>
    </dgm:pt>
  </dgm:ptLst>
  <dgm:cxnLst>
    <dgm:cxn modelId="{EC706E46-BE23-4CED-8B30-9D7A2F7A5827}" srcId="{05D88937-6F84-40C7-8594-CF1762F6EEAC}" destId="{32ED72CB-68E2-4433-8687-86AACE4CCEAF}" srcOrd="0" destOrd="0" parTransId="{327DA1AF-D14A-431B-B0CA-A0166D69A2AE}" sibTransId="{10647D4F-F3F9-4B08-976C-C5F70414DD24}"/>
    <dgm:cxn modelId="{A8B9C4E4-92B7-4E8B-9679-28D80D16D317}" type="presOf" srcId="{14E30DB5-26DB-4E55-8D35-920FBA9463F3}" destId="{AD06F098-BF57-4F17-9F05-552CC0280E45}" srcOrd="0" destOrd="0" presId="urn:microsoft.com/office/officeart/2005/8/layout/bList2#1"/>
    <dgm:cxn modelId="{0A3053F5-050C-4B8C-BF32-37AC11794661}" type="presOf" srcId="{10647D4F-F3F9-4B08-976C-C5F70414DD24}" destId="{C3AA04B9-0147-4FCC-A6FF-C4A4C1E1BD4E}" srcOrd="0" destOrd="0" presId="urn:microsoft.com/office/officeart/2005/8/layout/bList2#1"/>
    <dgm:cxn modelId="{E1424CA0-9BF0-4749-89FA-0D57AAABFDBB}" type="presOf" srcId="{05D88937-6F84-40C7-8594-CF1762F6EEAC}" destId="{6B0D7919-498B-44B9-AB75-1C0F8CC496BC}" srcOrd="0" destOrd="0" presId="urn:microsoft.com/office/officeart/2005/8/layout/bList2#1"/>
    <dgm:cxn modelId="{6F994736-5EE5-48F8-AC82-F8283E0A83C3}" type="presOf" srcId="{32ED72CB-68E2-4433-8687-86AACE4CCEAF}" destId="{A6819BD6-8D98-4224-BE85-D4BC12A0EDB4}" srcOrd="0" destOrd="0" presId="urn:microsoft.com/office/officeart/2005/8/layout/bList2#1"/>
    <dgm:cxn modelId="{5DE5E790-5D3E-4B40-A880-78F3B8CEEADC}" type="presOf" srcId="{32ED72CB-68E2-4433-8687-86AACE4CCEAF}" destId="{67E8F1E7-99A4-487A-AD88-B84981C6014F}" srcOrd="1" destOrd="0" presId="urn:microsoft.com/office/officeart/2005/8/layout/bList2#1"/>
    <dgm:cxn modelId="{9133C382-4283-4D47-B80F-155944FD9B88}" type="presOf" srcId="{14E30DB5-26DB-4E55-8D35-920FBA9463F3}" destId="{98C93BCB-25EC-4AB9-A66B-612396547D8B}" srcOrd="1" destOrd="0" presId="urn:microsoft.com/office/officeart/2005/8/layout/bList2#1"/>
    <dgm:cxn modelId="{311C71F4-AC7D-4079-ADD9-D815FFA1C996}" srcId="{05D88937-6F84-40C7-8594-CF1762F6EEAC}" destId="{14E30DB5-26DB-4E55-8D35-920FBA9463F3}" srcOrd="1" destOrd="0" parTransId="{E3D11A54-5707-45E7-9261-AFB8BACC78EC}" sibTransId="{E51F2A22-AA03-472B-8260-81996136B146}"/>
    <dgm:cxn modelId="{4FD5C756-6479-4446-AB0C-FB384AF0531D}" type="presParOf" srcId="{6B0D7919-498B-44B9-AB75-1C0F8CC496BC}" destId="{D30CE5F4-745B-45B6-A052-23AB87DF8814}" srcOrd="0" destOrd="0" presId="urn:microsoft.com/office/officeart/2005/8/layout/bList2#1"/>
    <dgm:cxn modelId="{1AEF70D8-1054-4D04-8E16-BCA577415E0A}" type="presParOf" srcId="{D30CE5F4-745B-45B6-A052-23AB87DF8814}" destId="{67EDFD8D-10F3-4387-B64B-23D8225D232D}" srcOrd="0" destOrd="0" presId="urn:microsoft.com/office/officeart/2005/8/layout/bList2#1"/>
    <dgm:cxn modelId="{33F476B3-FA16-4E34-AAD5-F82A37023601}" type="presParOf" srcId="{D30CE5F4-745B-45B6-A052-23AB87DF8814}" destId="{A6819BD6-8D98-4224-BE85-D4BC12A0EDB4}" srcOrd="1" destOrd="0" presId="urn:microsoft.com/office/officeart/2005/8/layout/bList2#1"/>
    <dgm:cxn modelId="{A16969B3-3830-4B92-8049-A43A003122E2}" type="presParOf" srcId="{D30CE5F4-745B-45B6-A052-23AB87DF8814}" destId="{67E8F1E7-99A4-487A-AD88-B84981C6014F}" srcOrd="2" destOrd="0" presId="urn:microsoft.com/office/officeart/2005/8/layout/bList2#1"/>
    <dgm:cxn modelId="{4C8CFB02-9ED8-4B87-8F81-E0E323F239CA}" type="presParOf" srcId="{D30CE5F4-745B-45B6-A052-23AB87DF8814}" destId="{DB871379-84A3-475F-A96A-592FFD0083A0}" srcOrd="3" destOrd="0" presId="urn:microsoft.com/office/officeart/2005/8/layout/bList2#1"/>
    <dgm:cxn modelId="{E7FDD9E2-0489-4945-A410-F4BF6F557D34}" type="presParOf" srcId="{6B0D7919-498B-44B9-AB75-1C0F8CC496BC}" destId="{C3AA04B9-0147-4FCC-A6FF-C4A4C1E1BD4E}" srcOrd="1" destOrd="0" presId="urn:microsoft.com/office/officeart/2005/8/layout/bList2#1"/>
    <dgm:cxn modelId="{6FC271F5-076F-4E98-BF57-291DF8B56A2D}" type="presParOf" srcId="{6B0D7919-498B-44B9-AB75-1C0F8CC496BC}" destId="{D576D880-5C45-4E23-B292-F3F631111512}" srcOrd="2" destOrd="0" presId="urn:microsoft.com/office/officeart/2005/8/layout/bList2#1"/>
    <dgm:cxn modelId="{B4D24FBB-1CD8-4963-976E-DD3FDE2B9EE0}" type="presParOf" srcId="{D576D880-5C45-4E23-B292-F3F631111512}" destId="{34E40294-5C8D-4095-B09F-933FFF99D5D8}" srcOrd="0" destOrd="0" presId="urn:microsoft.com/office/officeart/2005/8/layout/bList2#1"/>
    <dgm:cxn modelId="{7273A3BB-0898-4267-AE77-3E51A5B48D27}" type="presParOf" srcId="{D576D880-5C45-4E23-B292-F3F631111512}" destId="{AD06F098-BF57-4F17-9F05-552CC0280E45}" srcOrd="1" destOrd="0" presId="urn:microsoft.com/office/officeart/2005/8/layout/bList2#1"/>
    <dgm:cxn modelId="{AE90C39C-EA7B-45BE-89F2-329CBA1DA192}" type="presParOf" srcId="{D576D880-5C45-4E23-B292-F3F631111512}" destId="{98C93BCB-25EC-4AB9-A66B-612396547D8B}" srcOrd="2" destOrd="0" presId="urn:microsoft.com/office/officeart/2005/8/layout/bList2#1"/>
    <dgm:cxn modelId="{11C9A012-38EE-4E50-94B0-FF3C1F2F7839}" type="presParOf" srcId="{D576D880-5C45-4E23-B292-F3F631111512}" destId="{04792512-FA43-4F8C-823B-95A96E0CD8EB}" srcOrd="3" destOrd="0" presId="urn:microsoft.com/office/officeart/2005/8/layout/b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B63D51-FBE7-47F5-BFFE-10026E6AC4A1}" type="doc">
      <dgm:prSet loTypeId="urn:microsoft.com/office/officeart/2005/8/layout/radial4" loCatId="relationship" qsTypeId="urn:microsoft.com/office/officeart/2005/8/quickstyle/3d7" qsCatId="3D" csTypeId="urn:microsoft.com/office/officeart/2005/8/colors/accent3_5" csCatId="accent3" phldr="1"/>
      <dgm:spPr/>
      <dgm:t>
        <a:bodyPr/>
        <a:lstStyle/>
        <a:p>
          <a:endParaRPr lang="es-ES"/>
        </a:p>
      </dgm:t>
    </dgm:pt>
    <dgm:pt modelId="{A18A75DB-6504-4C07-9E82-0AD8F3AB5541}">
      <dgm:prSet phldrT="[Texto]" custT="1"/>
      <dgm:spPr/>
      <dgm:t>
        <a:bodyPr/>
        <a:lstStyle/>
        <a:p>
          <a:pPr algn="just"/>
          <a:r>
            <a:rPr lang="es-ES" sz="2400" dirty="0" smtClean="0">
              <a:latin typeface="Arial" pitchFamily="34" charset="0"/>
              <a:cs typeface="Arial" pitchFamily="34" charset="0"/>
            </a:rPr>
            <a:t>Pueden distinguirse dos formas en las cuales puede presentarse la culpabilidad.</a:t>
          </a:r>
          <a:endParaRPr lang="es-ES" sz="2400" dirty="0"/>
        </a:p>
      </dgm:t>
    </dgm:pt>
    <dgm:pt modelId="{9EF746F1-10FD-4F18-AE0E-952E5F1C26BE}" type="parTrans" cxnId="{E1519757-0395-4CFB-B531-74268A1972AC}">
      <dgm:prSet/>
      <dgm:spPr/>
      <dgm:t>
        <a:bodyPr/>
        <a:lstStyle/>
        <a:p>
          <a:endParaRPr lang="es-ES"/>
        </a:p>
      </dgm:t>
    </dgm:pt>
    <dgm:pt modelId="{ADCBD180-913A-4F8E-8623-8670B6DF744D}" type="sibTrans" cxnId="{E1519757-0395-4CFB-B531-74268A1972AC}">
      <dgm:prSet/>
      <dgm:spPr/>
      <dgm:t>
        <a:bodyPr/>
        <a:lstStyle/>
        <a:p>
          <a:endParaRPr lang="es-ES"/>
        </a:p>
      </dgm:t>
    </dgm:pt>
    <dgm:pt modelId="{91FAF333-B124-4579-8672-9AD1E7172D83}">
      <dgm:prSet phldrT="[Texto]" custT="1"/>
      <dgm:spPr/>
      <dgm:t>
        <a:bodyPr/>
        <a:lstStyle/>
        <a:p>
          <a:pPr algn="ctr"/>
          <a:r>
            <a:rPr lang="es-ES" sz="2000" dirty="0" smtClean="0">
              <a:latin typeface="Arial" pitchFamily="34" charset="0"/>
              <a:cs typeface="Arial" pitchFamily="34" charset="0"/>
            </a:rPr>
            <a:t>DOLOSA</a:t>
          </a:r>
        </a:p>
        <a:p>
          <a:pPr algn="just"/>
          <a:r>
            <a:rPr lang="es-ES" sz="2000" dirty="0" smtClean="0">
              <a:latin typeface="Arial" pitchFamily="34" charset="0"/>
              <a:cs typeface="Arial" pitchFamily="34" charset="0"/>
            </a:rPr>
            <a:t>Que es cuando se sabe y quiere el resultado de la conducta</a:t>
          </a:r>
          <a:endParaRPr lang="es-ES" sz="2000" dirty="0"/>
        </a:p>
      </dgm:t>
    </dgm:pt>
    <dgm:pt modelId="{4859E327-B65D-443D-9022-3916668725D3}" type="parTrans" cxnId="{1FC99664-F46D-4919-A70D-FF3BF470BDCB}">
      <dgm:prSet/>
      <dgm:spPr/>
      <dgm:t>
        <a:bodyPr/>
        <a:lstStyle/>
        <a:p>
          <a:endParaRPr lang="es-ES"/>
        </a:p>
      </dgm:t>
    </dgm:pt>
    <dgm:pt modelId="{9DCAC0CA-C3B1-482D-B8C7-DD8C747C411F}" type="sibTrans" cxnId="{1FC99664-F46D-4919-A70D-FF3BF470BDCB}">
      <dgm:prSet/>
      <dgm:spPr/>
      <dgm:t>
        <a:bodyPr/>
        <a:lstStyle/>
        <a:p>
          <a:endParaRPr lang="es-ES"/>
        </a:p>
      </dgm:t>
    </dgm:pt>
    <dgm:pt modelId="{CCFE877B-D26B-4512-9374-ACA0F7961D89}">
      <dgm:prSet phldrT="[Texto]"/>
      <dgm:spPr/>
      <dgm:t>
        <a:bodyPr/>
        <a:lstStyle/>
        <a:p>
          <a:pPr algn="ctr"/>
          <a:r>
            <a:rPr lang="es-ES" dirty="0" smtClean="0">
              <a:latin typeface="Arial" pitchFamily="34" charset="0"/>
              <a:cs typeface="Arial" pitchFamily="34" charset="0"/>
            </a:rPr>
            <a:t>CULPOSA</a:t>
          </a:r>
        </a:p>
        <a:p>
          <a:pPr algn="just"/>
          <a:r>
            <a:rPr lang="es-ES" dirty="0" smtClean="0">
              <a:latin typeface="Arial" pitchFamily="34" charset="0"/>
              <a:cs typeface="Arial" pitchFamily="34" charset="0"/>
            </a:rPr>
            <a:t> En la cual por su naturaleza misma, no es posible querer el resultado</a:t>
          </a:r>
          <a:endParaRPr lang="es-ES" dirty="0"/>
        </a:p>
      </dgm:t>
    </dgm:pt>
    <dgm:pt modelId="{57D0E17C-DECD-49E6-BDA0-E6FBB13F3978}" type="parTrans" cxnId="{914F41E2-F51F-462A-B0D1-3706B89248D8}">
      <dgm:prSet/>
      <dgm:spPr/>
      <dgm:t>
        <a:bodyPr/>
        <a:lstStyle/>
        <a:p>
          <a:endParaRPr lang="es-ES"/>
        </a:p>
      </dgm:t>
    </dgm:pt>
    <dgm:pt modelId="{980FA350-41BA-4124-984F-E005A1395AB5}" type="sibTrans" cxnId="{914F41E2-F51F-462A-B0D1-3706B89248D8}">
      <dgm:prSet/>
      <dgm:spPr/>
      <dgm:t>
        <a:bodyPr/>
        <a:lstStyle/>
        <a:p>
          <a:endParaRPr lang="es-ES"/>
        </a:p>
      </dgm:t>
    </dgm:pt>
    <dgm:pt modelId="{8C59B130-A8C0-43C8-8FDF-82A3577BE88C}" type="pres">
      <dgm:prSet presAssocID="{CCB63D51-FBE7-47F5-BFFE-10026E6AC4A1}" presName="cycle" presStyleCnt="0">
        <dgm:presLayoutVars>
          <dgm:chMax val="1"/>
          <dgm:dir/>
          <dgm:animLvl val="ctr"/>
          <dgm:resizeHandles val="exact"/>
        </dgm:presLayoutVars>
      </dgm:prSet>
      <dgm:spPr/>
      <dgm:t>
        <a:bodyPr/>
        <a:lstStyle/>
        <a:p>
          <a:endParaRPr lang="es-MX"/>
        </a:p>
      </dgm:t>
    </dgm:pt>
    <dgm:pt modelId="{8C455C97-ACCE-4891-93CF-80518BC5CE73}" type="pres">
      <dgm:prSet presAssocID="{A18A75DB-6504-4C07-9E82-0AD8F3AB5541}" presName="centerShape" presStyleLbl="node0" presStyleIdx="0" presStyleCnt="1" custScaleX="172935" custScaleY="64283" custLinFactNeighborX="-1135" custLinFactNeighborY="-38153"/>
      <dgm:spPr>
        <a:prstGeom prst="round2DiagRect">
          <a:avLst/>
        </a:prstGeom>
      </dgm:spPr>
      <dgm:t>
        <a:bodyPr/>
        <a:lstStyle/>
        <a:p>
          <a:endParaRPr lang="es-ES"/>
        </a:p>
      </dgm:t>
    </dgm:pt>
    <dgm:pt modelId="{B4F153B2-F29B-4659-A425-1BCF117D4AF7}" type="pres">
      <dgm:prSet presAssocID="{4859E327-B65D-443D-9022-3916668725D3}" presName="parTrans" presStyleLbl="bgSibTrans2D1" presStyleIdx="0" presStyleCnt="2" custAng="10853338" custScaleX="45926" custLinFactNeighborX="-3243" custLinFactNeighborY="-74893"/>
      <dgm:spPr/>
      <dgm:t>
        <a:bodyPr/>
        <a:lstStyle/>
        <a:p>
          <a:endParaRPr lang="es-MX"/>
        </a:p>
      </dgm:t>
    </dgm:pt>
    <dgm:pt modelId="{4CFCDC4D-5552-44CD-835B-9A1CC1A1647A}" type="pres">
      <dgm:prSet presAssocID="{91FAF333-B124-4579-8672-9AD1E7172D83}" presName="node" presStyleLbl="node1" presStyleIdx="0" presStyleCnt="2" custRadScaleRad="79047" custRadScaleInc="-49831">
        <dgm:presLayoutVars>
          <dgm:bulletEnabled val="1"/>
        </dgm:presLayoutVars>
      </dgm:prSet>
      <dgm:spPr/>
      <dgm:t>
        <a:bodyPr/>
        <a:lstStyle/>
        <a:p>
          <a:endParaRPr lang="es-ES"/>
        </a:p>
      </dgm:t>
    </dgm:pt>
    <dgm:pt modelId="{463D8CC2-BEC9-482C-8A66-9F4B9E07BDF2}" type="pres">
      <dgm:prSet presAssocID="{57D0E17C-DECD-49E6-BDA0-E6FBB13F3978}" presName="parTrans" presStyleLbl="bgSibTrans2D1" presStyleIdx="1" presStyleCnt="2" custAng="10835090" custScaleX="47872" custLinFactNeighborX="-2856" custLinFactNeighborY="-66356"/>
      <dgm:spPr/>
      <dgm:t>
        <a:bodyPr/>
        <a:lstStyle/>
        <a:p>
          <a:endParaRPr lang="es-MX"/>
        </a:p>
      </dgm:t>
    </dgm:pt>
    <dgm:pt modelId="{E38296ED-F13F-49E3-8CD1-AC719D923AC1}" type="pres">
      <dgm:prSet presAssocID="{CCFE877B-D26B-4512-9374-ACA0F7961D89}" presName="node" presStyleLbl="node1" presStyleIdx="1" presStyleCnt="2" custRadScaleRad="81755" custRadScaleInc="48311">
        <dgm:presLayoutVars>
          <dgm:bulletEnabled val="1"/>
        </dgm:presLayoutVars>
      </dgm:prSet>
      <dgm:spPr/>
      <dgm:t>
        <a:bodyPr/>
        <a:lstStyle/>
        <a:p>
          <a:endParaRPr lang="es-ES"/>
        </a:p>
      </dgm:t>
    </dgm:pt>
  </dgm:ptLst>
  <dgm:cxnLst>
    <dgm:cxn modelId="{FB6039AE-FF27-4E7F-8DC5-03AA0E594376}" type="presOf" srcId="{91FAF333-B124-4579-8672-9AD1E7172D83}" destId="{4CFCDC4D-5552-44CD-835B-9A1CC1A1647A}" srcOrd="0" destOrd="0" presId="urn:microsoft.com/office/officeart/2005/8/layout/radial4"/>
    <dgm:cxn modelId="{0504F81D-9655-4012-8283-892ECBC040F7}" type="presOf" srcId="{CCB63D51-FBE7-47F5-BFFE-10026E6AC4A1}" destId="{8C59B130-A8C0-43C8-8FDF-82A3577BE88C}" srcOrd="0" destOrd="0" presId="urn:microsoft.com/office/officeart/2005/8/layout/radial4"/>
    <dgm:cxn modelId="{3C4718A8-0653-4729-86CE-11636FDD0DF3}" type="presOf" srcId="{CCFE877B-D26B-4512-9374-ACA0F7961D89}" destId="{E38296ED-F13F-49E3-8CD1-AC719D923AC1}" srcOrd="0" destOrd="0" presId="urn:microsoft.com/office/officeart/2005/8/layout/radial4"/>
    <dgm:cxn modelId="{1FC99664-F46D-4919-A70D-FF3BF470BDCB}" srcId="{A18A75DB-6504-4C07-9E82-0AD8F3AB5541}" destId="{91FAF333-B124-4579-8672-9AD1E7172D83}" srcOrd="0" destOrd="0" parTransId="{4859E327-B65D-443D-9022-3916668725D3}" sibTransId="{9DCAC0CA-C3B1-482D-B8C7-DD8C747C411F}"/>
    <dgm:cxn modelId="{D7E099F7-0C65-44E0-9900-9D706B128BCC}" type="presOf" srcId="{A18A75DB-6504-4C07-9E82-0AD8F3AB5541}" destId="{8C455C97-ACCE-4891-93CF-80518BC5CE73}" srcOrd="0" destOrd="0" presId="urn:microsoft.com/office/officeart/2005/8/layout/radial4"/>
    <dgm:cxn modelId="{312B65CE-D53E-4295-BFDE-A7BE68CB35C5}" type="presOf" srcId="{4859E327-B65D-443D-9022-3916668725D3}" destId="{B4F153B2-F29B-4659-A425-1BCF117D4AF7}" srcOrd="0" destOrd="0" presId="urn:microsoft.com/office/officeart/2005/8/layout/radial4"/>
    <dgm:cxn modelId="{914F41E2-F51F-462A-B0D1-3706B89248D8}" srcId="{A18A75DB-6504-4C07-9E82-0AD8F3AB5541}" destId="{CCFE877B-D26B-4512-9374-ACA0F7961D89}" srcOrd="1" destOrd="0" parTransId="{57D0E17C-DECD-49E6-BDA0-E6FBB13F3978}" sibTransId="{980FA350-41BA-4124-984F-E005A1395AB5}"/>
    <dgm:cxn modelId="{635BF64A-CB75-4DAA-88D8-388F186767BC}" type="presOf" srcId="{57D0E17C-DECD-49E6-BDA0-E6FBB13F3978}" destId="{463D8CC2-BEC9-482C-8A66-9F4B9E07BDF2}" srcOrd="0" destOrd="0" presId="urn:microsoft.com/office/officeart/2005/8/layout/radial4"/>
    <dgm:cxn modelId="{E1519757-0395-4CFB-B531-74268A1972AC}" srcId="{CCB63D51-FBE7-47F5-BFFE-10026E6AC4A1}" destId="{A18A75DB-6504-4C07-9E82-0AD8F3AB5541}" srcOrd="0" destOrd="0" parTransId="{9EF746F1-10FD-4F18-AE0E-952E5F1C26BE}" sibTransId="{ADCBD180-913A-4F8E-8623-8670B6DF744D}"/>
    <dgm:cxn modelId="{B249F1C8-4A46-4082-899F-4AC312082C92}" type="presParOf" srcId="{8C59B130-A8C0-43C8-8FDF-82A3577BE88C}" destId="{8C455C97-ACCE-4891-93CF-80518BC5CE73}" srcOrd="0" destOrd="0" presId="urn:microsoft.com/office/officeart/2005/8/layout/radial4"/>
    <dgm:cxn modelId="{D7A78C40-03B0-46A8-A3A1-4F2960908ACE}" type="presParOf" srcId="{8C59B130-A8C0-43C8-8FDF-82A3577BE88C}" destId="{B4F153B2-F29B-4659-A425-1BCF117D4AF7}" srcOrd="1" destOrd="0" presId="urn:microsoft.com/office/officeart/2005/8/layout/radial4"/>
    <dgm:cxn modelId="{41AE8B51-1F2A-4A1D-AB16-7140EB697982}" type="presParOf" srcId="{8C59B130-A8C0-43C8-8FDF-82A3577BE88C}" destId="{4CFCDC4D-5552-44CD-835B-9A1CC1A1647A}" srcOrd="2" destOrd="0" presId="urn:microsoft.com/office/officeart/2005/8/layout/radial4"/>
    <dgm:cxn modelId="{C4A451FC-4012-4119-9FB0-26805271C8DE}" type="presParOf" srcId="{8C59B130-A8C0-43C8-8FDF-82A3577BE88C}" destId="{463D8CC2-BEC9-482C-8A66-9F4B9E07BDF2}" srcOrd="3" destOrd="0" presId="urn:microsoft.com/office/officeart/2005/8/layout/radial4"/>
    <dgm:cxn modelId="{4694808E-AFEA-41C5-9997-530D17D44412}" type="presParOf" srcId="{8C59B130-A8C0-43C8-8FDF-82A3577BE88C}" destId="{E38296ED-F13F-49E3-8CD1-AC719D923AC1}"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B30A4F-6BC9-4DF0-9C0A-6385E8F76CB8}" type="doc">
      <dgm:prSet loTypeId="urn:microsoft.com/office/officeart/2005/8/layout/arrow1" loCatId="process" qsTypeId="urn:microsoft.com/office/officeart/2005/8/quickstyle/simple1" qsCatId="simple" csTypeId="urn:microsoft.com/office/officeart/2005/8/colors/colorful4" csCatId="colorful" phldr="1"/>
      <dgm:spPr/>
      <dgm:t>
        <a:bodyPr/>
        <a:lstStyle/>
        <a:p>
          <a:endParaRPr lang="es-ES"/>
        </a:p>
      </dgm:t>
    </dgm:pt>
    <dgm:pt modelId="{CE7BB38C-C383-445A-ADFB-38D8B27FB2D4}">
      <dgm:prSet phldrT="[Texto]"/>
      <dgm:spPr/>
      <dgm:t>
        <a:bodyPr/>
        <a:lstStyle/>
        <a:p>
          <a:r>
            <a:rPr lang="es-ES" dirty="0" smtClean="0"/>
            <a:t>a)Teoría psicologista o psicológica de la culpabilidad</a:t>
          </a:r>
          <a:endParaRPr lang="es-ES" dirty="0"/>
        </a:p>
      </dgm:t>
    </dgm:pt>
    <dgm:pt modelId="{2B5ED4AB-496A-4351-B1B5-BD8A8114831F}" type="parTrans" cxnId="{240187DD-F951-43D3-AF96-72AE9F5184B2}">
      <dgm:prSet/>
      <dgm:spPr/>
      <dgm:t>
        <a:bodyPr/>
        <a:lstStyle/>
        <a:p>
          <a:endParaRPr lang="es-ES"/>
        </a:p>
      </dgm:t>
    </dgm:pt>
    <dgm:pt modelId="{1C934EBD-BD61-45C0-B3D2-F0C42792D2EB}" type="sibTrans" cxnId="{240187DD-F951-43D3-AF96-72AE9F5184B2}">
      <dgm:prSet/>
      <dgm:spPr/>
      <dgm:t>
        <a:bodyPr/>
        <a:lstStyle/>
        <a:p>
          <a:endParaRPr lang="es-ES"/>
        </a:p>
      </dgm:t>
    </dgm:pt>
    <dgm:pt modelId="{9AB32C81-CB43-47F4-A0A2-3A35479485EB}">
      <dgm:prSet phldrT="[Texto]"/>
      <dgm:spPr/>
      <dgm:t>
        <a:bodyPr/>
        <a:lstStyle/>
        <a:p>
          <a:r>
            <a:rPr lang="es-ES" dirty="0" smtClean="0"/>
            <a:t>b) Teoría normativa o normativista de la culpabilidad</a:t>
          </a:r>
          <a:endParaRPr lang="es-ES" dirty="0"/>
        </a:p>
      </dgm:t>
    </dgm:pt>
    <dgm:pt modelId="{AE33228C-D7D7-4172-8C36-0E095BB99BEC}" type="parTrans" cxnId="{8B747598-916E-43DB-BCEC-B2408C4C0481}">
      <dgm:prSet/>
      <dgm:spPr/>
      <dgm:t>
        <a:bodyPr/>
        <a:lstStyle/>
        <a:p>
          <a:endParaRPr lang="es-ES"/>
        </a:p>
      </dgm:t>
    </dgm:pt>
    <dgm:pt modelId="{24B6DE24-AF8D-4F63-9055-4D6524B0459A}" type="sibTrans" cxnId="{8B747598-916E-43DB-BCEC-B2408C4C0481}">
      <dgm:prSet/>
      <dgm:spPr/>
      <dgm:t>
        <a:bodyPr/>
        <a:lstStyle/>
        <a:p>
          <a:endParaRPr lang="es-ES"/>
        </a:p>
      </dgm:t>
    </dgm:pt>
    <dgm:pt modelId="{BFA7A622-FF14-4FF3-A946-0D98DCD448F5}" type="pres">
      <dgm:prSet presAssocID="{E9B30A4F-6BC9-4DF0-9C0A-6385E8F76CB8}" presName="cycle" presStyleCnt="0">
        <dgm:presLayoutVars>
          <dgm:dir/>
          <dgm:resizeHandles val="exact"/>
        </dgm:presLayoutVars>
      </dgm:prSet>
      <dgm:spPr/>
      <dgm:t>
        <a:bodyPr/>
        <a:lstStyle/>
        <a:p>
          <a:endParaRPr lang="es-MX"/>
        </a:p>
      </dgm:t>
    </dgm:pt>
    <dgm:pt modelId="{66B9FF33-BEFC-470B-BA23-DD8E7DC2880A}" type="pres">
      <dgm:prSet presAssocID="{CE7BB38C-C383-445A-ADFB-38D8B27FB2D4}" presName="arrow" presStyleLbl="node1" presStyleIdx="0" presStyleCnt="2">
        <dgm:presLayoutVars>
          <dgm:bulletEnabled val="1"/>
        </dgm:presLayoutVars>
      </dgm:prSet>
      <dgm:spPr/>
      <dgm:t>
        <a:bodyPr/>
        <a:lstStyle/>
        <a:p>
          <a:endParaRPr lang="es-ES"/>
        </a:p>
      </dgm:t>
    </dgm:pt>
    <dgm:pt modelId="{AC5529E0-8B0A-47A6-AC5E-6E4A1878762A}" type="pres">
      <dgm:prSet presAssocID="{9AB32C81-CB43-47F4-A0A2-3A35479485EB}" presName="arrow" presStyleLbl="node1" presStyleIdx="1" presStyleCnt="2">
        <dgm:presLayoutVars>
          <dgm:bulletEnabled val="1"/>
        </dgm:presLayoutVars>
      </dgm:prSet>
      <dgm:spPr/>
      <dgm:t>
        <a:bodyPr/>
        <a:lstStyle/>
        <a:p>
          <a:endParaRPr lang="es-ES"/>
        </a:p>
      </dgm:t>
    </dgm:pt>
  </dgm:ptLst>
  <dgm:cxnLst>
    <dgm:cxn modelId="{0526FADD-7F2B-45C8-9B6C-407C8540B40C}" type="presOf" srcId="{CE7BB38C-C383-445A-ADFB-38D8B27FB2D4}" destId="{66B9FF33-BEFC-470B-BA23-DD8E7DC2880A}" srcOrd="0" destOrd="0" presId="urn:microsoft.com/office/officeart/2005/8/layout/arrow1"/>
    <dgm:cxn modelId="{240187DD-F951-43D3-AF96-72AE9F5184B2}" srcId="{E9B30A4F-6BC9-4DF0-9C0A-6385E8F76CB8}" destId="{CE7BB38C-C383-445A-ADFB-38D8B27FB2D4}" srcOrd="0" destOrd="0" parTransId="{2B5ED4AB-496A-4351-B1B5-BD8A8114831F}" sibTransId="{1C934EBD-BD61-45C0-B3D2-F0C42792D2EB}"/>
    <dgm:cxn modelId="{F964E594-3A09-4702-91B4-3820473CBD0E}" type="presOf" srcId="{9AB32C81-CB43-47F4-A0A2-3A35479485EB}" destId="{AC5529E0-8B0A-47A6-AC5E-6E4A1878762A}" srcOrd="0" destOrd="0" presId="urn:microsoft.com/office/officeart/2005/8/layout/arrow1"/>
    <dgm:cxn modelId="{8B747598-916E-43DB-BCEC-B2408C4C0481}" srcId="{E9B30A4F-6BC9-4DF0-9C0A-6385E8F76CB8}" destId="{9AB32C81-CB43-47F4-A0A2-3A35479485EB}" srcOrd="1" destOrd="0" parTransId="{AE33228C-D7D7-4172-8C36-0E095BB99BEC}" sibTransId="{24B6DE24-AF8D-4F63-9055-4D6524B0459A}"/>
    <dgm:cxn modelId="{2D7B5352-A4AF-43B8-99F9-7CDC1B870088}" type="presOf" srcId="{E9B30A4F-6BC9-4DF0-9C0A-6385E8F76CB8}" destId="{BFA7A622-FF14-4FF3-A946-0D98DCD448F5}" srcOrd="0" destOrd="0" presId="urn:microsoft.com/office/officeart/2005/8/layout/arrow1"/>
    <dgm:cxn modelId="{CD064EDA-F796-48D4-88ED-826F3A1855AE}" type="presParOf" srcId="{BFA7A622-FF14-4FF3-A946-0D98DCD448F5}" destId="{66B9FF33-BEFC-470B-BA23-DD8E7DC2880A}" srcOrd="0" destOrd="0" presId="urn:microsoft.com/office/officeart/2005/8/layout/arrow1"/>
    <dgm:cxn modelId="{EFCD88C8-814B-4020-96BE-CFF400E65052}" type="presParOf" srcId="{BFA7A622-FF14-4FF3-A946-0D98DCD448F5}" destId="{AC5529E0-8B0A-47A6-AC5E-6E4A1878762A}" srcOrd="1" destOrd="0" presId="urn:microsoft.com/office/officeart/2005/8/layout/arrow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4E092C-BCD9-4E36-8CE9-A5E48B7D4B35}" type="doc">
      <dgm:prSet loTypeId="urn:microsoft.com/office/officeart/2005/8/layout/venn1" loCatId="relationship" qsTypeId="urn:microsoft.com/office/officeart/2005/8/quickstyle/3d3" qsCatId="3D" csTypeId="urn:microsoft.com/office/officeart/2005/8/colors/accent3_5" csCatId="accent3" phldr="1"/>
      <dgm:spPr/>
    </dgm:pt>
    <dgm:pt modelId="{403B3AC5-821E-49E5-84B6-E1CB44D0FEC3}">
      <dgm:prSet phldrT="[Texto]"/>
      <dgm:spPr/>
      <dgm:t>
        <a:bodyPr/>
        <a:lstStyle/>
        <a:p>
          <a:pPr algn="ctr"/>
          <a:r>
            <a:rPr lang="es-MX" dirty="0" smtClean="0"/>
            <a:t>La culpabilidad reviste dos formas: </a:t>
          </a:r>
          <a:endParaRPr lang="es-MX" dirty="0"/>
        </a:p>
      </dgm:t>
    </dgm:pt>
    <dgm:pt modelId="{4AA356FB-2C9B-4D85-829D-7A54C34D3C08}" type="parTrans" cxnId="{114A161C-A4FB-4D2C-817F-31C8C75B0DBF}">
      <dgm:prSet/>
      <dgm:spPr/>
      <dgm:t>
        <a:bodyPr/>
        <a:lstStyle/>
        <a:p>
          <a:endParaRPr lang="es-MX"/>
        </a:p>
      </dgm:t>
    </dgm:pt>
    <dgm:pt modelId="{1CAE4393-74BE-409E-9E64-AEBA5A93AFDC}" type="sibTrans" cxnId="{114A161C-A4FB-4D2C-817F-31C8C75B0DBF}">
      <dgm:prSet/>
      <dgm:spPr/>
      <dgm:t>
        <a:bodyPr/>
        <a:lstStyle/>
        <a:p>
          <a:endParaRPr lang="es-MX"/>
        </a:p>
      </dgm:t>
    </dgm:pt>
    <dgm:pt modelId="{437147D9-0862-4423-B6D3-FC97153F6747}">
      <dgm:prSet phldrT="[Texto]"/>
      <dgm:spPr/>
      <dgm:t>
        <a:bodyPr/>
        <a:lstStyle/>
        <a:p>
          <a:r>
            <a:rPr lang="es-MX" dirty="0" smtClean="0"/>
            <a:t>CULPA </a:t>
          </a:r>
          <a:endParaRPr lang="es-MX" dirty="0"/>
        </a:p>
      </dgm:t>
    </dgm:pt>
    <dgm:pt modelId="{858EAAF4-7BFD-46C2-A665-EDAE3FF79B5A}" type="parTrans" cxnId="{923A339C-07C0-4EB1-9B41-6D62E886DFF3}">
      <dgm:prSet/>
      <dgm:spPr/>
      <dgm:t>
        <a:bodyPr/>
        <a:lstStyle/>
        <a:p>
          <a:endParaRPr lang="es-MX"/>
        </a:p>
      </dgm:t>
    </dgm:pt>
    <dgm:pt modelId="{99DE87A4-CFC0-46A0-99E6-B7E532EBA1F3}" type="sibTrans" cxnId="{923A339C-07C0-4EB1-9B41-6D62E886DFF3}">
      <dgm:prSet/>
      <dgm:spPr/>
      <dgm:t>
        <a:bodyPr/>
        <a:lstStyle/>
        <a:p>
          <a:endParaRPr lang="es-MX"/>
        </a:p>
      </dgm:t>
    </dgm:pt>
    <dgm:pt modelId="{955F464C-C7B2-4BBA-88C2-2C21C417B17A}">
      <dgm:prSet phldrT="[Texto]"/>
      <dgm:spPr/>
      <dgm:t>
        <a:bodyPr/>
        <a:lstStyle/>
        <a:p>
          <a:r>
            <a:rPr lang="es-MX" dirty="0" smtClean="0"/>
            <a:t>    DOLO</a:t>
          </a:r>
          <a:endParaRPr lang="es-MX" dirty="0"/>
        </a:p>
      </dgm:t>
    </dgm:pt>
    <dgm:pt modelId="{AAB53B55-57B4-42AD-A8AB-04F04CD5C751}" type="parTrans" cxnId="{209CB19E-D8C8-493B-8648-A59FE68D682C}">
      <dgm:prSet/>
      <dgm:spPr/>
      <dgm:t>
        <a:bodyPr/>
        <a:lstStyle/>
        <a:p>
          <a:endParaRPr lang="es-MX"/>
        </a:p>
      </dgm:t>
    </dgm:pt>
    <dgm:pt modelId="{57EC5D21-1733-4F45-9561-CD5C3BFA5280}" type="sibTrans" cxnId="{209CB19E-D8C8-493B-8648-A59FE68D682C}">
      <dgm:prSet/>
      <dgm:spPr/>
      <dgm:t>
        <a:bodyPr/>
        <a:lstStyle/>
        <a:p>
          <a:endParaRPr lang="es-MX"/>
        </a:p>
      </dgm:t>
    </dgm:pt>
    <dgm:pt modelId="{A33DA0B8-AC7A-4518-BF2F-F5F782250BB4}" type="pres">
      <dgm:prSet presAssocID="{274E092C-BCD9-4E36-8CE9-A5E48B7D4B35}" presName="compositeShape" presStyleCnt="0">
        <dgm:presLayoutVars>
          <dgm:chMax val="7"/>
          <dgm:dir/>
          <dgm:resizeHandles val="exact"/>
        </dgm:presLayoutVars>
      </dgm:prSet>
      <dgm:spPr/>
    </dgm:pt>
    <dgm:pt modelId="{B937F746-0741-4456-8AF2-F372BD5A8739}" type="pres">
      <dgm:prSet presAssocID="{403B3AC5-821E-49E5-84B6-E1CB44D0FEC3}" presName="circ1" presStyleLbl="vennNode1" presStyleIdx="0" presStyleCnt="3"/>
      <dgm:spPr/>
      <dgm:t>
        <a:bodyPr/>
        <a:lstStyle/>
        <a:p>
          <a:endParaRPr lang="es-MX"/>
        </a:p>
      </dgm:t>
    </dgm:pt>
    <dgm:pt modelId="{E8DFDCD3-6D7E-4047-9066-8F7A691276EA}" type="pres">
      <dgm:prSet presAssocID="{403B3AC5-821E-49E5-84B6-E1CB44D0FEC3}" presName="circ1Tx" presStyleLbl="revTx" presStyleIdx="0" presStyleCnt="0">
        <dgm:presLayoutVars>
          <dgm:chMax val="0"/>
          <dgm:chPref val="0"/>
          <dgm:bulletEnabled val="1"/>
        </dgm:presLayoutVars>
      </dgm:prSet>
      <dgm:spPr/>
      <dgm:t>
        <a:bodyPr/>
        <a:lstStyle/>
        <a:p>
          <a:endParaRPr lang="es-MX"/>
        </a:p>
      </dgm:t>
    </dgm:pt>
    <dgm:pt modelId="{825A219C-8A8F-4354-A202-E786FB77867D}" type="pres">
      <dgm:prSet presAssocID="{437147D9-0862-4423-B6D3-FC97153F6747}" presName="circ2" presStyleLbl="vennNode1" presStyleIdx="1" presStyleCnt="3" custLinFactNeighborX="5057" custLinFactNeighborY="385"/>
      <dgm:spPr/>
      <dgm:t>
        <a:bodyPr/>
        <a:lstStyle/>
        <a:p>
          <a:endParaRPr lang="es-MX"/>
        </a:p>
      </dgm:t>
    </dgm:pt>
    <dgm:pt modelId="{A35D6790-BFAE-4E3E-9A3F-4C349078D56E}" type="pres">
      <dgm:prSet presAssocID="{437147D9-0862-4423-B6D3-FC97153F6747}" presName="circ2Tx" presStyleLbl="revTx" presStyleIdx="0" presStyleCnt="0">
        <dgm:presLayoutVars>
          <dgm:chMax val="0"/>
          <dgm:chPref val="0"/>
          <dgm:bulletEnabled val="1"/>
        </dgm:presLayoutVars>
      </dgm:prSet>
      <dgm:spPr/>
      <dgm:t>
        <a:bodyPr/>
        <a:lstStyle/>
        <a:p>
          <a:endParaRPr lang="es-MX"/>
        </a:p>
      </dgm:t>
    </dgm:pt>
    <dgm:pt modelId="{AFD34AE3-13A2-4A36-8FB7-7CAD1D7E8B65}" type="pres">
      <dgm:prSet presAssocID="{955F464C-C7B2-4BBA-88C2-2C21C417B17A}" presName="circ3" presStyleLbl="vennNode1" presStyleIdx="2" presStyleCnt="3" custLinFactNeighborX="-23181" custLinFactNeighborY="385"/>
      <dgm:spPr/>
      <dgm:t>
        <a:bodyPr/>
        <a:lstStyle/>
        <a:p>
          <a:endParaRPr lang="es-MX"/>
        </a:p>
      </dgm:t>
    </dgm:pt>
    <dgm:pt modelId="{07B7FD6D-0D4B-4A46-BB83-2E8F703B79F2}" type="pres">
      <dgm:prSet presAssocID="{955F464C-C7B2-4BBA-88C2-2C21C417B17A}" presName="circ3Tx" presStyleLbl="revTx" presStyleIdx="0" presStyleCnt="0">
        <dgm:presLayoutVars>
          <dgm:chMax val="0"/>
          <dgm:chPref val="0"/>
          <dgm:bulletEnabled val="1"/>
        </dgm:presLayoutVars>
      </dgm:prSet>
      <dgm:spPr/>
      <dgm:t>
        <a:bodyPr/>
        <a:lstStyle/>
        <a:p>
          <a:endParaRPr lang="es-MX"/>
        </a:p>
      </dgm:t>
    </dgm:pt>
  </dgm:ptLst>
  <dgm:cxnLst>
    <dgm:cxn modelId="{209CB19E-D8C8-493B-8648-A59FE68D682C}" srcId="{274E092C-BCD9-4E36-8CE9-A5E48B7D4B35}" destId="{955F464C-C7B2-4BBA-88C2-2C21C417B17A}" srcOrd="2" destOrd="0" parTransId="{AAB53B55-57B4-42AD-A8AB-04F04CD5C751}" sibTransId="{57EC5D21-1733-4F45-9561-CD5C3BFA5280}"/>
    <dgm:cxn modelId="{0782A3FA-3913-43D3-8F46-DCD425F4B9DF}" type="presOf" srcId="{403B3AC5-821E-49E5-84B6-E1CB44D0FEC3}" destId="{B937F746-0741-4456-8AF2-F372BD5A8739}" srcOrd="0" destOrd="0" presId="urn:microsoft.com/office/officeart/2005/8/layout/venn1"/>
    <dgm:cxn modelId="{2DF1A59D-42D4-4052-9594-0DE3FEE5B9C8}" type="presOf" srcId="{955F464C-C7B2-4BBA-88C2-2C21C417B17A}" destId="{AFD34AE3-13A2-4A36-8FB7-7CAD1D7E8B65}" srcOrd="0" destOrd="0" presId="urn:microsoft.com/office/officeart/2005/8/layout/venn1"/>
    <dgm:cxn modelId="{3C77A57A-56F1-47D2-9C75-F47329D94198}" type="presOf" srcId="{437147D9-0862-4423-B6D3-FC97153F6747}" destId="{A35D6790-BFAE-4E3E-9A3F-4C349078D56E}" srcOrd="1" destOrd="0" presId="urn:microsoft.com/office/officeart/2005/8/layout/venn1"/>
    <dgm:cxn modelId="{47D6B8AF-E916-4000-813E-250B87E71219}" type="presOf" srcId="{955F464C-C7B2-4BBA-88C2-2C21C417B17A}" destId="{07B7FD6D-0D4B-4A46-BB83-2E8F703B79F2}" srcOrd="1" destOrd="0" presId="urn:microsoft.com/office/officeart/2005/8/layout/venn1"/>
    <dgm:cxn modelId="{114A161C-A4FB-4D2C-817F-31C8C75B0DBF}" srcId="{274E092C-BCD9-4E36-8CE9-A5E48B7D4B35}" destId="{403B3AC5-821E-49E5-84B6-E1CB44D0FEC3}" srcOrd="0" destOrd="0" parTransId="{4AA356FB-2C9B-4D85-829D-7A54C34D3C08}" sibTransId="{1CAE4393-74BE-409E-9E64-AEBA5A93AFDC}"/>
    <dgm:cxn modelId="{923A339C-07C0-4EB1-9B41-6D62E886DFF3}" srcId="{274E092C-BCD9-4E36-8CE9-A5E48B7D4B35}" destId="{437147D9-0862-4423-B6D3-FC97153F6747}" srcOrd="1" destOrd="0" parTransId="{858EAAF4-7BFD-46C2-A665-EDAE3FF79B5A}" sibTransId="{99DE87A4-CFC0-46A0-99E6-B7E532EBA1F3}"/>
    <dgm:cxn modelId="{E5EDEAB1-01E0-4FB0-9263-3644EEACAB16}" type="presOf" srcId="{437147D9-0862-4423-B6D3-FC97153F6747}" destId="{825A219C-8A8F-4354-A202-E786FB77867D}" srcOrd="0" destOrd="0" presId="urn:microsoft.com/office/officeart/2005/8/layout/venn1"/>
    <dgm:cxn modelId="{3751E078-35C4-45D0-942E-8F834FA65FA6}" type="presOf" srcId="{403B3AC5-821E-49E5-84B6-E1CB44D0FEC3}" destId="{E8DFDCD3-6D7E-4047-9066-8F7A691276EA}" srcOrd="1" destOrd="0" presId="urn:microsoft.com/office/officeart/2005/8/layout/venn1"/>
    <dgm:cxn modelId="{64F2D8D8-C331-49C0-A54F-C533C1492FC6}" type="presOf" srcId="{274E092C-BCD9-4E36-8CE9-A5E48B7D4B35}" destId="{A33DA0B8-AC7A-4518-BF2F-F5F782250BB4}" srcOrd="0" destOrd="0" presId="urn:microsoft.com/office/officeart/2005/8/layout/venn1"/>
    <dgm:cxn modelId="{F4653113-FA99-4D60-8551-C77B5344691B}" type="presParOf" srcId="{A33DA0B8-AC7A-4518-BF2F-F5F782250BB4}" destId="{B937F746-0741-4456-8AF2-F372BD5A8739}" srcOrd="0" destOrd="0" presId="urn:microsoft.com/office/officeart/2005/8/layout/venn1"/>
    <dgm:cxn modelId="{FAB2DAEF-F305-40DB-9281-84F9E6E84162}" type="presParOf" srcId="{A33DA0B8-AC7A-4518-BF2F-F5F782250BB4}" destId="{E8DFDCD3-6D7E-4047-9066-8F7A691276EA}" srcOrd="1" destOrd="0" presId="urn:microsoft.com/office/officeart/2005/8/layout/venn1"/>
    <dgm:cxn modelId="{FF94F8D1-81AC-435B-869C-49D6D644B473}" type="presParOf" srcId="{A33DA0B8-AC7A-4518-BF2F-F5F782250BB4}" destId="{825A219C-8A8F-4354-A202-E786FB77867D}" srcOrd="2" destOrd="0" presId="urn:microsoft.com/office/officeart/2005/8/layout/venn1"/>
    <dgm:cxn modelId="{1F272597-4D05-4A6D-B0BA-D3CD80CDA2F1}" type="presParOf" srcId="{A33DA0B8-AC7A-4518-BF2F-F5F782250BB4}" destId="{A35D6790-BFAE-4E3E-9A3F-4C349078D56E}" srcOrd="3" destOrd="0" presId="urn:microsoft.com/office/officeart/2005/8/layout/venn1"/>
    <dgm:cxn modelId="{EEFEB549-A27F-4A7E-A6F9-A809D4A07894}" type="presParOf" srcId="{A33DA0B8-AC7A-4518-BF2F-F5F782250BB4}" destId="{AFD34AE3-13A2-4A36-8FB7-7CAD1D7E8B65}" srcOrd="4" destOrd="0" presId="urn:microsoft.com/office/officeart/2005/8/layout/venn1"/>
    <dgm:cxn modelId="{83BF03F4-CA73-4669-A1E0-000E2377E832}" type="presParOf" srcId="{A33DA0B8-AC7A-4518-BF2F-F5F782250BB4}" destId="{07B7FD6D-0D4B-4A46-BB83-2E8F703B79F2}"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0004F57-04B3-494A-BD50-EA16CD05A042}" type="doc">
      <dgm:prSet loTypeId="urn:microsoft.com/office/officeart/2005/8/layout/hList3" loCatId="list" qsTypeId="urn:microsoft.com/office/officeart/2005/8/quickstyle/3d2" qsCatId="3D" csTypeId="urn:microsoft.com/office/officeart/2005/8/colors/accent3_1" csCatId="accent3" phldr="1"/>
      <dgm:spPr/>
      <dgm:t>
        <a:bodyPr/>
        <a:lstStyle/>
        <a:p>
          <a:endParaRPr lang="es-MX"/>
        </a:p>
      </dgm:t>
    </dgm:pt>
    <dgm:pt modelId="{EAEF104C-F371-4D7A-B774-351D669BBB9C}">
      <dgm:prSet phldrT="[Texto]"/>
      <dgm:spPr/>
      <dgm:t>
        <a:bodyPr/>
        <a:lstStyle/>
        <a:p>
          <a:r>
            <a:rPr lang="es-MX" dirty="0" smtClean="0"/>
            <a:t>CÓDIGO PENAL PARA EL ESTADO DE MÉXICO</a:t>
          </a:r>
        </a:p>
        <a:p>
          <a:r>
            <a:rPr lang="es-MX" dirty="0" smtClean="0"/>
            <a:t>Artículo 8.- Los delitos pueden ser: </a:t>
          </a:r>
          <a:endParaRPr lang="es-MX" dirty="0"/>
        </a:p>
      </dgm:t>
    </dgm:pt>
    <dgm:pt modelId="{70F8DE46-D417-4705-A75B-1E60D50F84F7}" type="parTrans" cxnId="{47B5FC4F-9CFD-41D8-85AC-E471AF453D6D}">
      <dgm:prSet/>
      <dgm:spPr/>
      <dgm:t>
        <a:bodyPr/>
        <a:lstStyle/>
        <a:p>
          <a:endParaRPr lang="es-MX"/>
        </a:p>
      </dgm:t>
    </dgm:pt>
    <dgm:pt modelId="{4625BE0D-2A71-44D6-9D77-E1BB38D9BF52}" type="sibTrans" cxnId="{47B5FC4F-9CFD-41D8-85AC-E471AF453D6D}">
      <dgm:prSet/>
      <dgm:spPr/>
      <dgm:t>
        <a:bodyPr/>
        <a:lstStyle/>
        <a:p>
          <a:endParaRPr lang="es-MX"/>
        </a:p>
      </dgm:t>
    </dgm:pt>
    <dgm:pt modelId="{242F3DDD-B005-4ADE-B61C-4DC2AEFBE8DA}">
      <dgm:prSet phldrT="[Texto]"/>
      <dgm:spPr/>
      <dgm:t>
        <a:bodyPr/>
        <a:lstStyle/>
        <a:p>
          <a:pPr algn="just"/>
          <a:r>
            <a:rPr lang="es-MX" dirty="0" smtClean="0"/>
            <a:t>I. Dolosos; El delito es doloso cuando se obra conociendo los elementos del tipo penal o previendo como posible el resultado típico queriendo o aceptando la realización del hecho descrito por la ley. </a:t>
          </a:r>
          <a:endParaRPr lang="es-MX" dirty="0"/>
        </a:p>
      </dgm:t>
    </dgm:pt>
    <dgm:pt modelId="{F50160B4-8C96-48C4-B4AA-9F23DA575362}" type="parTrans" cxnId="{5BADBAAD-0180-452B-96ED-BC9711471308}">
      <dgm:prSet/>
      <dgm:spPr/>
      <dgm:t>
        <a:bodyPr/>
        <a:lstStyle/>
        <a:p>
          <a:endParaRPr lang="es-MX"/>
        </a:p>
      </dgm:t>
    </dgm:pt>
    <dgm:pt modelId="{C8479789-9933-4B17-9603-99F2F6554017}" type="sibTrans" cxnId="{5BADBAAD-0180-452B-96ED-BC9711471308}">
      <dgm:prSet/>
      <dgm:spPr/>
      <dgm:t>
        <a:bodyPr/>
        <a:lstStyle/>
        <a:p>
          <a:endParaRPr lang="es-MX"/>
        </a:p>
      </dgm:t>
    </dgm:pt>
    <dgm:pt modelId="{F6689302-5C40-48DA-A726-30DF7AAFC0E7}">
      <dgm:prSet phldrT="[Texto]"/>
      <dgm:spPr/>
      <dgm:t>
        <a:bodyPr/>
        <a:lstStyle/>
        <a:p>
          <a:pPr algn="just"/>
          <a:endParaRPr lang="es-MX" dirty="0" smtClean="0"/>
        </a:p>
        <a:p>
          <a:pPr algn="just"/>
          <a:r>
            <a:rPr lang="es-MX" dirty="0" smtClean="0"/>
            <a:t>II. Culposos; El delito es culposo cuando se produce un resultado típico que pudo preverse o proveerse para evitarlo, en virtud de la violación a un deber de cuidado, que debía o podía observarse según las circunstancias y condiciones personales. </a:t>
          </a:r>
          <a:endParaRPr lang="es-MX" dirty="0"/>
        </a:p>
      </dgm:t>
    </dgm:pt>
    <dgm:pt modelId="{90B0B378-9B9C-4BA7-BE9D-498161488FF4}" type="parTrans" cxnId="{6C79902E-25A2-4828-826D-31C90E57BC05}">
      <dgm:prSet/>
      <dgm:spPr/>
      <dgm:t>
        <a:bodyPr/>
        <a:lstStyle/>
        <a:p>
          <a:endParaRPr lang="es-MX"/>
        </a:p>
      </dgm:t>
    </dgm:pt>
    <dgm:pt modelId="{41F0FF9B-07AB-450A-BB84-58830CFECA42}" type="sibTrans" cxnId="{6C79902E-25A2-4828-826D-31C90E57BC05}">
      <dgm:prSet/>
      <dgm:spPr/>
      <dgm:t>
        <a:bodyPr/>
        <a:lstStyle/>
        <a:p>
          <a:endParaRPr lang="es-MX"/>
        </a:p>
      </dgm:t>
    </dgm:pt>
    <dgm:pt modelId="{3989EB2A-9867-4ABF-B680-73EF5CFD2CF6}" type="pres">
      <dgm:prSet presAssocID="{A0004F57-04B3-494A-BD50-EA16CD05A042}" presName="composite" presStyleCnt="0">
        <dgm:presLayoutVars>
          <dgm:chMax val="1"/>
          <dgm:dir/>
          <dgm:resizeHandles val="exact"/>
        </dgm:presLayoutVars>
      </dgm:prSet>
      <dgm:spPr/>
      <dgm:t>
        <a:bodyPr/>
        <a:lstStyle/>
        <a:p>
          <a:endParaRPr lang="es-MX"/>
        </a:p>
      </dgm:t>
    </dgm:pt>
    <dgm:pt modelId="{1A86DCCE-A7F9-40D0-8AD3-DA2C5BE7608E}" type="pres">
      <dgm:prSet presAssocID="{EAEF104C-F371-4D7A-B774-351D669BBB9C}" presName="roof" presStyleLbl="dkBgShp" presStyleIdx="0" presStyleCnt="2"/>
      <dgm:spPr/>
      <dgm:t>
        <a:bodyPr/>
        <a:lstStyle/>
        <a:p>
          <a:endParaRPr lang="es-MX"/>
        </a:p>
      </dgm:t>
    </dgm:pt>
    <dgm:pt modelId="{E1340722-2626-4EFF-A9BD-E3D5B73F3269}" type="pres">
      <dgm:prSet presAssocID="{EAEF104C-F371-4D7A-B774-351D669BBB9C}" presName="pillars" presStyleCnt="0"/>
      <dgm:spPr/>
    </dgm:pt>
    <dgm:pt modelId="{6C50B8A0-F256-47DF-8227-CC7C20EC4995}" type="pres">
      <dgm:prSet presAssocID="{EAEF104C-F371-4D7A-B774-351D669BBB9C}" presName="pillar1" presStyleLbl="node1" presStyleIdx="0" presStyleCnt="2">
        <dgm:presLayoutVars>
          <dgm:bulletEnabled val="1"/>
        </dgm:presLayoutVars>
      </dgm:prSet>
      <dgm:spPr/>
      <dgm:t>
        <a:bodyPr/>
        <a:lstStyle/>
        <a:p>
          <a:endParaRPr lang="es-MX"/>
        </a:p>
      </dgm:t>
    </dgm:pt>
    <dgm:pt modelId="{F5A58250-19E4-4B4D-B5E2-F99021A17D3C}" type="pres">
      <dgm:prSet presAssocID="{F6689302-5C40-48DA-A726-30DF7AAFC0E7}" presName="pillarX" presStyleLbl="node1" presStyleIdx="1" presStyleCnt="2">
        <dgm:presLayoutVars>
          <dgm:bulletEnabled val="1"/>
        </dgm:presLayoutVars>
      </dgm:prSet>
      <dgm:spPr/>
      <dgm:t>
        <a:bodyPr/>
        <a:lstStyle/>
        <a:p>
          <a:endParaRPr lang="es-MX"/>
        </a:p>
      </dgm:t>
    </dgm:pt>
    <dgm:pt modelId="{6D375A8C-0E44-4DBB-9E93-64D5FA5E83A3}" type="pres">
      <dgm:prSet presAssocID="{EAEF104C-F371-4D7A-B774-351D669BBB9C}" presName="base" presStyleLbl="dkBgShp" presStyleIdx="1" presStyleCnt="2"/>
      <dgm:spPr/>
    </dgm:pt>
  </dgm:ptLst>
  <dgm:cxnLst>
    <dgm:cxn modelId="{68A8236C-1902-44CD-A415-5559DB967009}" type="presOf" srcId="{A0004F57-04B3-494A-BD50-EA16CD05A042}" destId="{3989EB2A-9867-4ABF-B680-73EF5CFD2CF6}" srcOrd="0" destOrd="0" presId="urn:microsoft.com/office/officeart/2005/8/layout/hList3"/>
    <dgm:cxn modelId="{47B5FC4F-9CFD-41D8-85AC-E471AF453D6D}" srcId="{A0004F57-04B3-494A-BD50-EA16CD05A042}" destId="{EAEF104C-F371-4D7A-B774-351D669BBB9C}" srcOrd="0" destOrd="0" parTransId="{70F8DE46-D417-4705-A75B-1E60D50F84F7}" sibTransId="{4625BE0D-2A71-44D6-9D77-E1BB38D9BF52}"/>
    <dgm:cxn modelId="{6C79902E-25A2-4828-826D-31C90E57BC05}" srcId="{EAEF104C-F371-4D7A-B774-351D669BBB9C}" destId="{F6689302-5C40-48DA-A726-30DF7AAFC0E7}" srcOrd="1" destOrd="0" parTransId="{90B0B378-9B9C-4BA7-BE9D-498161488FF4}" sibTransId="{41F0FF9B-07AB-450A-BB84-58830CFECA42}"/>
    <dgm:cxn modelId="{FCF13AB1-01B1-4C5C-942D-906548ED2272}" type="presOf" srcId="{F6689302-5C40-48DA-A726-30DF7AAFC0E7}" destId="{F5A58250-19E4-4B4D-B5E2-F99021A17D3C}" srcOrd="0" destOrd="0" presId="urn:microsoft.com/office/officeart/2005/8/layout/hList3"/>
    <dgm:cxn modelId="{7444508C-6E86-4845-BF39-00484E15C0A5}" type="presOf" srcId="{EAEF104C-F371-4D7A-B774-351D669BBB9C}" destId="{1A86DCCE-A7F9-40D0-8AD3-DA2C5BE7608E}" srcOrd="0" destOrd="0" presId="urn:microsoft.com/office/officeart/2005/8/layout/hList3"/>
    <dgm:cxn modelId="{CAE182C9-87D7-46FE-892C-BBFB4E9F8C0C}" type="presOf" srcId="{242F3DDD-B005-4ADE-B61C-4DC2AEFBE8DA}" destId="{6C50B8A0-F256-47DF-8227-CC7C20EC4995}" srcOrd="0" destOrd="0" presId="urn:microsoft.com/office/officeart/2005/8/layout/hList3"/>
    <dgm:cxn modelId="{5BADBAAD-0180-452B-96ED-BC9711471308}" srcId="{EAEF104C-F371-4D7A-B774-351D669BBB9C}" destId="{242F3DDD-B005-4ADE-B61C-4DC2AEFBE8DA}" srcOrd="0" destOrd="0" parTransId="{F50160B4-8C96-48C4-B4AA-9F23DA575362}" sibTransId="{C8479789-9933-4B17-9603-99F2F6554017}"/>
    <dgm:cxn modelId="{28127417-722B-4BD9-A070-3AD5D178E389}" type="presParOf" srcId="{3989EB2A-9867-4ABF-B680-73EF5CFD2CF6}" destId="{1A86DCCE-A7F9-40D0-8AD3-DA2C5BE7608E}" srcOrd="0" destOrd="0" presId="urn:microsoft.com/office/officeart/2005/8/layout/hList3"/>
    <dgm:cxn modelId="{83F6D1B3-7C80-4589-8E6B-9A6346EFE343}" type="presParOf" srcId="{3989EB2A-9867-4ABF-B680-73EF5CFD2CF6}" destId="{E1340722-2626-4EFF-A9BD-E3D5B73F3269}" srcOrd="1" destOrd="0" presId="urn:microsoft.com/office/officeart/2005/8/layout/hList3"/>
    <dgm:cxn modelId="{FC544CC6-EA6C-4AB0-A29A-C8E2DDE7FC3B}" type="presParOf" srcId="{E1340722-2626-4EFF-A9BD-E3D5B73F3269}" destId="{6C50B8A0-F256-47DF-8227-CC7C20EC4995}" srcOrd="0" destOrd="0" presId="urn:microsoft.com/office/officeart/2005/8/layout/hList3"/>
    <dgm:cxn modelId="{25471FDD-1DB6-4EB2-92AE-E6036E4E9B91}" type="presParOf" srcId="{E1340722-2626-4EFF-A9BD-E3D5B73F3269}" destId="{F5A58250-19E4-4B4D-B5E2-F99021A17D3C}" srcOrd="1" destOrd="0" presId="urn:microsoft.com/office/officeart/2005/8/layout/hList3"/>
    <dgm:cxn modelId="{EE79F431-6CE2-4AF9-B69A-97860DB32D2C}" type="presParOf" srcId="{3989EB2A-9867-4ABF-B680-73EF5CFD2CF6}" destId="{6D375A8C-0E44-4DBB-9E93-64D5FA5E83A3}"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EDFD8D-10F3-4387-B64B-23D8225D232D}">
      <dsp:nvSpPr>
        <dsp:cNvPr id="0" name=""/>
        <dsp:cNvSpPr/>
      </dsp:nvSpPr>
      <dsp:spPr>
        <a:xfrm>
          <a:off x="251505" y="1165041"/>
          <a:ext cx="4057530" cy="2301691"/>
        </a:xfrm>
        <a:prstGeom prst="round2SameRect">
          <a:avLst>
            <a:gd name="adj1" fmla="val 8000"/>
            <a:gd name="adj2" fmla="val 0"/>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67E8F1E7-99A4-487A-AD88-B84981C6014F}">
      <dsp:nvSpPr>
        <dsp:cNvPr id="0" name=""/>
        <dsp:cNvSpPr/>
      </dsp:nvSpPr>
      <dsp:spPr>
        <a:xfrm>
          <a:off x="251505" y="3789037"/>
          <a:ext cx="4057530" cy="280559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lvl="0" algn="just" defTabSz="914400">
            <a:lnSpc>
              <a:spcPct val="90000"/>
            </a:lnSpc>
            <a:spcBef>
              <a:spcPct val="0"/>
            </a:spcBef>
            <a:spcAft>
              <a:spcPct val="35000"/>
            </a:spcAft>
            <a:tabLst/>
          </a:pPr>
          <a:r>
            <a:rPr lang="es-ES" sz="1600" kern="1200" dirty="0" smtClean="0">
              <a:solidFill>
                <a:schemeClr val="bg1"/>
              </a:solidFill>
              <a:latin typeface="Arial" pitchFamily="34" charset="0"/>
              <a:cs typeface="Arial" pitchFamily="34" charset="0"/>
            </a:rPr>
            <a:t>Jiménez de Asúa, en un sentido más amplio, considera a la culpabilidad  como “el conjunto de presupuestos que fundamentan la reprochabilidad personal de la conducta antijurídica”.  (</a:t>
          </a:r>
          <a:r>
            <a:rPr lang="es-ES" sz="1600" kern="1200" dirty="0" err="1" smtClean="0">
              <a:solidFill>
                <a:schemeClr val="bg1"/>
              </a:solidFill>
              <a:latin typeface="Arial" pitchFamily="34" charset="0"/>
              <a:cs typeface="Arial" pitchFamily="34" charset="0"/>
            </a:rPr>
            <a:t>Pavon</a:t>
          </a:r>
          <a:r>
            <a:rPr lang="es-ES" sz="1600" kern="1200" dirty="0" smtClean="0">
              <a:solidFill>
                <a:schemeClr val="bg1"/>
              </a:solidFill>
              <a:latin typeface="Arial" pitchFamily="34" charset="0"/>
              <a:cs typeface="Arial" pitchFamily="34" charset="0"/>
            </a:rPr>
            <a:t>, 2003) </a:t>
          </a:r>
        </a:p>
        <a:p>
          <a:pPr lvl="0" algn="just" defTabSz="914400">
            <a:lnSpc>
              <a:spcPct val="90000"/>
            </a:lnSpc>
            <a:spcBef>
              <a:spcPct val="0"/>
            </a:spcBef>
            <a:spcAft>
              <a:spcPct val="35000"/>
            </a:spcAft>
            <a:tabLst/>
          </a:pPr>
          <a:r>
            <a:rPr lang="es-ES" sz="1600" kern="1200" dirty="0" smtClean="0">
              <a:solidFill>
                <a:schemeClr val="bg1"/>
              </a:solidFill>
              <a:latin typeface="Arial" pitchFamily="34" charset="0"/>
              <a:cs typeface="Arial" pitchFamily="34" charset="0"/>
            </a:rPr>
            <a:t>(Comprendiendo con ello a la imputabilidad).</a:t>
          </a:r>
          <a:endParaRPr lang="es-ES" sz="1600" kern="1200" dirty="0">
            <a:solidFill>
              <a:schemeClr val="bg1"/>
            </a:solidFill>
            <a:latin typeface="Arial" pitchFamily="34" charset="0"/>
            <a:cs typeface="Arial" pitchFamily="34" charset="0"/>
          </a:endParaRPr>
        </a:p>
      </dsp:txBody>
      <dsp:txXfrm>
        <a:off x="251505" y="3789037"/>
        <a:ext cx="2857415" cy="2805599"/>
      </dsp:txXfrm>
    </dsp:sp>
    <dsp:sp modelId="{DB871379-84A3-475F-A96A-592FFD0083A0}">
      <dsp:nvSpPr>
        <dsp:cNvPr id="0" name=""/>
        <dsp:cNvSpPr/>
      </dsp:nvSpPr>
      <dsp:spPr>
        <a:xfrm>
          <a:off x="0" y="5437864"/>
          <a:ext cx="1420135" cy="1420135"/>
        </a:xfrm>
        <a:prstGeom prst="ellipse">
          <a:avLst/>
        </a:prstGeom>
        <a:noFill/>
        <a:ln w="9525" cap="flat" cmpd="sng" algn="ctr">
          <a:no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34E40294-5C8D-4095-B09F-933FFF99D5D8}">
      <dsp:nvSpPr>
        <dsp:cNvPr id="0" name=""/>
        <dsp:cNvSpPr/>
      </dsp:nvSpPr>
      <dsp:spPr>
        <a:xfrm>
          <a:off x="4788043" y="1196756"/>
          <a:ext cx="4057530" cy="2291605"/>
        </a:xfrm>
        <a:prstGeom prst="round2SameRect">
          <a:avLst>
            <a:gd name="adj1" fmla="val 8000"/>
            <a:gd name="adj2" fmla="val 0"/>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98C93BCB-25EC-4AB9-A66B-612396547D8B}">
      <dsp:nvSpPr>
        <dsp:cNvPr id="0" name=""/>
        <dsp:cNvSpPr/>
      </dsp:nvSpPr>
      <dsp:spPr>
        <a:xfrm>
          <a:off x="4788043" y="3789039"/>
          <a:ext cx="4057530" cy="283554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68580" tIns="0" rIns="22860" bIns="0" numCol="1" spcCol="1270" anchor="ctr" anchorCtr="0">
          <a:noAutofit/>
        </a:bodyPr>
        <a:lstStyle/>
        <a:p>
          <a:pPr marL="0" lvl="0" indent="0" algn="just" defTabSz="914400">
            <a:lnSpc>
              <a:spcPct val="90000"/>
            </a:lnSpc>
            <a:spcBef>
              <a:spcPct val="0"/>
            </a:spcBef>
            <a:spcAft>
              <a:spcPct val="35000"/>
            </a:spcAft>
            <a:tabLst/>
          </a:pPr>
          <a:r>
            <a:rPr lang="es-ES" sz="1800" kern="1200" dirty="0" err="1" smtClean="0">
              <a:solidFill>
                <a:schemeClr val="bg1"/>
              </a:solidFill>
              <a:latin typeface="Arial" pitchFamily="34" charset="0"/>
              <a:cs typeface="Arial" pitchFamily="34" charset="0"/>
            </a:rPr>
            <a:t>Welzel</a:t>
          </a:r>
          <a:r>
            <a:rPr lang="es-ES" sz="1800" kern="1200" dirty="0" smtClean="0">
              <a:solidFill>
                <a:schemeClr val="bg1"/>
              </a:solidFill>
              <a:latin typeface="Arial" pitchFamily="34" charset="0"/>
              <a:cs typeface="Arial" pitchFamily="34" charset="0"/>
            </a:rPr>
            <a:t>, en sentido estricto, de acuerdo a, “culpabilidad es reprochabilidad, calidad especifica de desvalor que convierte el acto de voluntad en un acto culpable.” (</a:t>
          </a:r>
          <a:r>
            <a:rPr lang="es-ES" sz="1800" kern="1200" dirty="0" err="1" smtClean="0">
              <a:solidFill>
                <a:schemeClr val="bg1"/>
              </a:solidFill>
              <a:latin typeface="Arial" pitchFamily="34" charset="0"/>
              <a:cs typeface="Arial" pitchFamily="34" charset="0"/>
            </a:rPr>
            <a:t>Pavon</a:t>
          </a:r>
          <a:r>
            <a:rPr lang="es-ES" sz="1800" kern="1200" dirty="0" smtClean="0">
              <a:solidFill>
                <a:schemeClr val="bg1"/>
              </a:solidFill>
              <a:latin typeface="Arial" pitchFamily="34" charset="0"/>
              <a:cs typeface="Arial" pitchFamily="34" charset="0"/>
            </a:rPr>
            <a:t> 2003). </a:t>
          </a:r>
          <a:endParaRPr lang="es-ES" sz="1800" kern="1200" dirty="0">
            <a:solidFill>
              <a:schemeClr val="bg1"/>
            </a:solidFill>
          </a:endParaRPr>
        </a:p>
      </dsp:txBody>
      <dsp:txXfrm>
        <a:off x="4788043" y="3789039"/>
        <a:ext cx="2857415" cy="2835541"/>
      </dsp:txXfrm>
    </dsp:sp>
    <dsp:sp modelId="{04792512-FA43-4F8C-823B-95A96E0CD8EB}">
      <dsp:nvSpPr>
        <dsp:cNvPr id="0" name=""/>
        <dsp:cNvSpPr/>
      </dsp:nvSpPr>
      <dsp:spPr>
        <a:xfrm>
          <a:off x="251519" y="5471975"/>
          <a:ext cx="1420135" cy="541313"/>
        </a:xfrm>
        <a:prstGeom prst="ellipse">
          <a:avLst/>
        </a:prstGeom>
        <a:noFill/>
        <a:ln w="9525" cap="flat" cmpd="sng" algn="ctr">
          <a:no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55C97-ACCE-4891-93CF-80518BC5CE73}">
      <dsp:nvSpPr>
        <dsp:cNvPr id="0" name=""/>
        <dsp:cNvSpPr/>
      </dsp:nvSpPr>
      <dsp:spPr>
        <a:xfrm>
          <a:off x="1847353" y="84378"/>
          <a:ext cx="4637853" cy="1723972"/>
        </a:xfrm>
        <a:prstGeom prst="round2DiagRect">
          <a:avLst/>
        </a:prstGeom>
        <a:solidFill>
          <a:schemeClr val="accent3">
            <a:alpha val="80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just" defTabSz="1066800">
            <a:lnSpc>
              <a:spcPct val="90000"/>
            </a:lnSpc>
            <a:spcBef>
              <a:spcPct val="0"/>
            </a:spcBef>
            <a:spcAft>
              <a:spcPct val="35000"/>
            </a:spcAft>
          </a:pPr>
          <a:r>
            <a:rPr lang="es-ES" sz="2400" kern="1200" dirty="0" smtClean="0">
              <a:latin typeface="Arial" pitchFamily="34" charset="0"/>
              <a:cs typeface="Arial" pitchFamily="34" charset="0"/>
            </a:rPr>
            <a:t>Pueden distinguirse dos formas en las cuales puede presentarse la culpabilidad.</a:t>
          </a:r>
          <a:endParaRPr lang="es-ES" sz="2400" kern="1200" dirty="0"/>
        </a:p>
      </dsp:txBody>
      <dsp:txXfrm>
        <a:off x="1931510" y="168535"/>
        <a:ext cx="4469539" cy="1555658"/>
      </dsp:txXfrm>
    </dsp:sp>
    <dsp:sp modelId="{B4F153B2-F29B-4659-A425-1BCF117D4AF7}">
      <dsp:nvSpPr>
        <dsp:cNvPr id="0" name=""/>
        <dsp:cNvSpPr/>
      </dsp:nvSpPr>
      <dsp:spPr>
        <a:xfrm rot="18676153">
          <a:off x="1612504" y="2078198"/>
          <a:ext cx="1365772" cy="764326"/>
        </a:xfrm>
        <a:prstGeom prst="leftArrow">
          <a:avLst>
            <a:gd name="adj1" fmla="val 60000"/>
            <a:gd name="adj2" fmla="val 50000"/>
          </a:avLst>
        </a:prstGeom>
        <a:solidFill>
          <a:schemeClr val="accent3">
            <a:shade val="90000"/>
            <a:hueOff val="0"/>
            <a:satOff val="0"/>
            <a:lumOff val="0"/>
            <a:alphaOff val="0"/>
          </a:schemeClr>
        </a:solidFill>
        <a:ln>
          <a:noFill/>
        </a:ln>
        <a:effectLst>
          <a:outerShdw blurRad="40000" dist="23000" dir="5400000" rotWithShape="0">
            <a:srgbClr val="000000">
              <a:alpha val="35000"/>
            </a:srgbClr>
          </a:outerShdw>
        </a:effectLst>
        <a:sp3d z="-211800">
          <a:bevelT w="40600" h="20600" prst="relaxedInset"/>
        </a:sp3d>
      </dsp:spPr>
      <dsp:style>
        <a:lnRef idx="0">
          <a:scrgbClr r="0" g="0" b="0"/>
        </a:lnRef>
        <a:fillRef idx="1">
          <a:scrgbClr r="0" g="0" b="0"/>
        </a:fillRef>
        <a:effectRef idx="2">
          <a:scrgbClr r="0" g="0" b="0"/>
        </a:effectRef>
        <a:fontRef idx="minor"/>
      </dsp:style>
    </dsp:sp>
    <dsp:sp modelId="{4CFCDC4D-5552-44CD-835B-9A1CC1A1647A}">
      <dsp:nvSpPr>
        <dsp:cNvPr id="0" name=""/>
        <dsp:cNvSpPr/>
      </dsp:nvSpPr>
      <dsp:spPr>
        <a:xfrm>
          <a:off x="154638" y="3146371"/>
          <a:ext cx="2547755" cy="2038204"/>
        </a:xfrm>
        <a:prstGeom prst="roundRect">
          <a:avLst>
            <a:gd name="adj" fmla="val 10000"/>
          </a:avLst>
        </a:prstGeom>
        <a:solidFill>
          <a:schemeClr val="accent3">
            <a:alpha val="90000"/>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kern="1200" dirty="0" smtClean="0">
              <a:latin typeface="Arial" pitchFamily="34" charset="0"/>
              <a:cs typeface="Arial" pitchFamily="34" charset="0"/>
            </a:rPr>
            <a:t>DOLOSA</a:t>
          </a:r>
        </a:p>
        <a:p>
          <a:pPr lvl="0" algn="just" defTabSz="889000">
            <a:lnSpc>
              <a:spcPct val="90000"/>
            </a:lnSpc>
            <a:spcBef>
              <a:spcPct val="0"/>
            </a:spcBef>
            <a:spcAft>
              <a:spcPct val="35000"/>
            </a:spcAft>
          </a:pPr>
          <a:r>
            <a:rPr lang="es-ES" sz="2000" kern="1200" dirty="0" smtClean="0">
              <a:latin typeface="Arial" pitchFamily="34" charset="0"/>
              <a:cs typeface="Arial" pitchFamily="34" charset="0"/>
            </a:rPr>
            <a:t>Que es cuando se sabe y quiere el resultado de la conducta</a:t>
          </a:r>
          <a:endParaRPr lang="es-ES" sz="2000" kern="1200" dirty="0"/>
        </a:p>
      </dsp:txBody>
      <dsp:txXfrm>
        <a:off x="214335" y="3206068"/>
        <a:ext cx="2428361" cy="1918810"/>
      </dsp:txXfrm>
    </dsp:sp>
    <dsp:sp modelId="{463D8CC2-BEC9-482C-8A66-9F4B9E07BDF2}">
      <dsp:nvSpPr>
        <dsp:cNvPr id="0" name=""/>
        <dsp:cNvSpPr/>
      </dsp:nvSpPr>
      <dsp:spPr>
        <a:xfrm rot="13639909">
          <a:off x="5286428" y="2129163"/>
          <a:ext cx="1481848" cy="764326"/>
        </a:xfrm>
        <a:prstGeom prst="leftArrow">
          <a:avLst>
            <a:gd name="adj1" fmla="val 60000"/>
            <a:gd name="adj2" fmla="val 50000"/>
          </a:avLst>
        </a:prstGeom>
        <a:solidFill>
          <a:schemeClr val="accent3">
            <a:shade val="90000"/>
            <a:hueOff val="280340"/>
            <a:satOff val="-6007"/>
            <a:lumOff val="30812"/>
            <a:alphaOff val="0"/>
          </a:schemeClr>
        </a:solidFill>
        <a:ln>
          <a:noFill/>
        </a:ln>
        <a:effectLst>
          <a:outerShdw blurRad="40000" dist="23000" dir="5400000" rotWithShape="0">
            <a:srgbClr val="000000">
              <a:alpha val="35000"/>
            </a:srgbClr>
          </a:outerShdw>
        </a:effectLst>
        <a:sp3d z="-211800">
          <a:bevelT w="40600" h="20600" prst="relaxedInset"/>
        </a:sp3d>
      </dsp:spPr>
      <dsp:style>
        <a:lnRef idx="0">
          <a:scrgbClr r="0" g="0" b="0"/>
        </a:lnRef>
        <a:fillRef idx="1">
          <a:scrgbClr r="0" g="0" b="0"/>
        </a:fillRef>
        <a:effectRef idx="2">
          <a:scrgbClr r="0" g="0" b="0"/>
        </a:effectRef>
        <a:fontRef idx="minor"/>
      </dsp:style>
    </dsp:sp>
    <dsp:sp modelId="{E38296ED-F13F-49E3-8CD1-AC719D923AC1}">
      <dsp:nvSpPr>
        <dsp:cNvPr id="0" name=""/>
        <dsp:cNvSpPr/>
      </dsp:nvSpPr>
      <dsp:spPr>
        <a:xfrm>
          <a:off x="5902411" y="3126659"/>
          <a:ext cx="2547755" cy="2038204"/>
        </a:xfrm>
        <a:prstGeom prst="roundRect">
          <a:avLst>
            <a:gd name="adj" fmla="val 10000"/>
          </a:avLst>
        </a:prstGeom>
        <a:solidFill>
          <a:schemeClr val="accent3">
            <a:alpha val="90000"/>
            <a:hueOff val="0"/>
            <a:satOff val="0"/>
            <a:lumOff val="0"/>
            <a:alphaOff val="-4000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s-ES" sz="2200" kern="1200" dirty="0" smtClean="0">
              <a:latin typeface="Arial" pitchFamily="34" charset="0"/>
              <a:cs typeface="Arial" pitchFamily="34" charset="0"/>
            </a:rPr>
            <a:t>CULPOSA</a:t>
          </a:r>
        </a:p>
        <a:p>
          <a:pPr lvl="0" algn="just" defTabSz="977900">
            <a:lnSpc>
              <a:spcPct val="90000"/>
            </a:lnSpc>
            <a:spcBef>
              <a:spcPct val="0"/>
            </a:spcBef>
            <a:spcAft>
              <a:spcPct val="35000"/>
            </a:spcAft>
          </a:pPr>
          <a:r>
            <a:rPr lang="es-ES" sz="2200" kern="1200" dirty="0" smtClean="0">
              <a:latin typeface="Arial" pitchFamily="34" charset="0"/>
              <a:cs typeface="Arial" pitchFamily="34" charset="0"/>
            </a:rPr>
            <a:t> En la cual por su naturaleza misma, no es posible querer el resultado</a:t>
          </a:r>
          <a:endParaRPr lang="es-ES" sz="2200" kern="1200" dirty="0"/>
        </a:p>
      </dsp:txBody>
      <dsp:txXfrm>
        <a:off x="5962108" y="3186356"/>
        <a:ext cx="2428361" cy="19188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9FF33-BEFC-470B-BA23-DD8E7DC2880A}">
      <dsp:nvSpPr>
        <dsp:cNvPr id="0" name=""/>
        <dsp:cNvSpPr/>
      </dsp:nvSpPr>
      <dsp:spPr>
        <a:xfrm rot="16200000">
          <a:off x="335" y="112255"/>
          <a:ext cx="3839489" cy="3839489"/>
        </a:xfrm>
        <a:prstGeom prst="upArrow">
          <a:avLst>
            <a:gd name="adj1" fmla="val 50000"/>
            <a:gd name="adj2" fmla="val 35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s-ES" sz="2700" kern="1200" dirty="0" smtClean="0"/>
            <a:t>a)Teoría psicologista o psicológica de la culpabilidad</a:t>
          </a:r>
          <a:endParaRPr lang="es-ES" sz="2700" kern="1200" dirty="0"/>
        </a:p>
      </dsp:txBody>
      <dsp:txXfrm rot="5400000">
        <a:off x="672247" y="1072127"/>
        <a:ext cx="3167578" cy="1919745"/>
      </dsp:txXfrm>
    </dsp:sp>
    <dsp:sp modelId="{AC5529E0-8B0A-47A6-AC5E-6E4A1878762A}">
      <dsp:nvSpPr>
        <dsp:cNvPr id="0" name=""/>
        <dsp:cNvSpPr/>
      </dsp:nvSpPr>
      <dsp:spPr>
        <a:xfrm rot="5400000">
          <a:off x="4225071" y="112255"/>
          <a:ext cx="3839489" cy="3839489"/>
        </a:xfrm>
        <a:prstGeom prst="upArrow">
          <a:avLst>
            <a:gd name="adj1" fmla="val 50000"/>
            <a:gd name="adj2" fmla="val 35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s-ES" sz="2700" kern="1200" dirty="0" smtClean="0"/>
            <a:t>b) Teoría normativa o normativista de la culpabilidad</a:t>
          </a:r>
          <a:endParaRPr lang="es-ES" sz="2700" kern="1200" dirty="0"/>
        </a:p>
      </dsp:txBody>
      <dsp:txXfrm rot="-5400000">
        <a:off x="4225072" y="1072127"/>
        <a:ext cx="3167578" cy="19197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37F746-0741-4456-8AF2-F372BD5A8739}">
      <dsp:nvSpPr>
        <dsp:cNvPr id="0" name=""/>
        <dsp:cNvSpPr/>
      </dsp:nvSpPr>
      <dsp:spPr>
        <a:xfrm>
          <a:off x="2543566" y="41034"/>
          <a:ext cx="1969650" cy="1969650"/>
        </a:xfrm>
        <a:prstGeom prst="ellipse">
          <a:avLst/>
        </a:prstGeom>
        <a:solidFill>
          <a:schemeClr val="accent3">
            <a:shade val="80000"/>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La culpabilidad reviste dos formas: </a:t>
          </a:r>
          <a:endParaRPr lang="es-MX" sz="1800" kern="1200" dirty="0"/>
        </a:p>
      </dsp:txBody>
      <dsp:txXfrm>
        <a:off x="2806186" y="385723"/>
        <a:ext cx="1444410" cy="886342"/>
      </dsp:txXfrm>
    </dsp:sp>
    <dsp:sp modelId="{825A219C-8A8F-4354-A202-E786FB77867D}">
      <dsp:nvSpPr>
        <dsp:cNvPr id="0" name=""/>
        <dsp:cNvSpPr/>
      </dsp:nvSpPr>
      <dsp:spPr>
        <a:xfrm>
          <a:off x="3353887" y="1279649"/>
          <a:ext cx="1969650" cy="1969650"/>
        </a:xfrm>
        <a:prstGeom prst="ellipse">
          <a:avLst/>
        </a:prstGeom>
        <a:solidFill>
          <a:schemeClr val="accent3">
            <a:shade val="80000"/>
            <a:alpha val="50000"/>
            <a:hueOff val="-8"/>
            <a:satOff val="3009"/>
            <a:lumOff val="2647"/>
            <a:alphaOff val="15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CULPA </a:t>
          </a:r>
          <a:endParaRPr lang="es-MX" sz="1800" kern="1200" dirty="0"/>
        </a:p>
      </dsp:txBody>
      <dsp:txXfrm>
        <a:off x="3956272" y="1788475"/>
        <a:ext cx="1181790" cy="1083307"/>
      </dsp:txXfrm>
    </dsp:sp>
    <dsp:sp modelId="{AFD34AE3-13A2-4A36-8FB7-7CAD1D7E8B65}">
      <dsp:nvSpPr>
        <dsp:cNvPr id="0" name=""/>
        <dsp:cNvSpPr/>
      </dsp:nvSpPr>
      <dsp:spPr>
        <a:xfrm>
          <a:off x="1376266" y="1279649"/>
          <a:ext cx="1969650" cy="1969650"/>
        </a:xfrm>
        <a:prstGeom prst="ellipse">
          <a:avLst/>
        </a:prstGeom>
        <a:solidFill>
          <a:schemeClr val="accent3">
            <a:shade val="80000"/>
            <a:alpha val="50000"/>
            <a:hueOff val="-17"/>
            <a:satOff val="6018"/>
            <a:lumOff val="5294"/>
            <a:alphaOff val="3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    DOLO</a:t>
          </a:r>
          <a:endParaRPr lang="es-MX" sz="1800" kern="1200" dirty="0"/>
        </a:p>
      </dsp:txBody>
      <dsp:txXfrm>
        <a:off x="1561741" y="1788475"/>
        <a:ext cx="1181790" cy="10833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86DCCE-A7F9-40D0-8AD3-DA2C5BE7608E}">
      <dsp:nvSpPr>
        <dsp:cNvPr id="0" name=""/>
        <dsp:cNvSpPr/>
      </dsp:nvSpPr>
      <dsp:spPr>
        <a:xfrm>
          <a:off x="0" y="0"/>
          <a:ext cx="6096000" cy="1219200"/>
        </a:xfrm>
        <a:prstGeom prst="rect">
          <a:avLst/>
        </a:prstGeom>
        <a:solidFill>
          <a:schemeClr val="accent3">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CÓDIGO PENAL PARA EL ESTADO DE MÉXICO</a:t>
          </a:r>
        </a:p>
        <a:p>
          <a:pPr lvl="0" algn="ctr" defTabSz="1111250">
            <a:lnSpc>
              <a:spcPct val="90000"/>
            </a:lnSpc>
            <a:spcBef>
              <a:spcPct val="0"/>
            </a:spcBef>
            <a:spcAft>
              <a:spcPct val="35000"/>
            </a:spcAft>
          </a:pPr>
          <a:r>
            <a:rPr lang="es-MX" sz="2500" kern="1200" dirty="0" smtClean="0"/>
            <a:t>Artículo 8.- Los delitos pueden ser: </a:t>
          </a:r>
          <a:endParaRPr lang="es-MX" sz="2500" kern="1200" dirty="0"/>
        </a:p>
      </dsp:txBody>
      <dsp:txXfrm>
        <a:off x="0" y="0"/>
        <a:ext cx="6096000" cy="1219200"/>
      </dsp:txXfrm>
    </dsp:sp>
    <dsp:sp modelId="{6C50B8A0-F256-47DF-8227-CC7C20EC4995}">
      <dsp:nvSpPr>
        <dsp:cNvPr id="0" name=""/>
        <dsp:cNvSpPr/>
      </dsp:nvSpPr>
      <dsp:spPr>
        <a:xfrm>
          <a:off x="0" y="1219200"/>
          <a:ext cx="3047999" cy="256032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t>I. Dolosos; El delito es doloso cuando se obra conociendo los elementos del tipo penal o previendo como posible el resultado típico queriendo o aceptando la realización del hecho descrito por la ley. </a:t>
          </a:r>
          <a:endParaRPr lang="es-MX" sz="1600" kern="1200" dirty="0"/>
        </a:p>
      </dsp:txBody>
      <dsp:txXfrm>
        <a:off x="0" y="1219200"/>
        <a:ext cx="3047999" cy="2560320"/>
      </dsp:txXfrm>
    </dsp:sp>
    <dsp:sp modelId="{F5A58250-19E4-4B4D-B5E2-F99021A17D3C}">
      <dsp:nvSpPr>
        <dsp:cNvPr id="0" name=""/>
        <dsp:cNvSpPr/>
      </dsp:nvSpPr>
      <dsp:spPr>
        <a:xfrm>
          <a:off x="3048000" y="1219200"/>
          <a:ext cx="3047999" cy="256032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endParaRPr lang="es-MX" sz="1600" kern="1200" dirty="0" smtClean="0"/>
        </a:p>
        <a:p>
          <a:pPr lvl="0" algn="just" defTabSz="711200">
            <a:lnSpc>
              <a:spcPct val="90000"/>
            </a:lnSpc>
            <a:spcBef>
              <a:spcPct val="0"/>
            </a:spcBef>
            <a:spcAft>
              <a:spcPct val="35000"/>
            </a:spcAft>
          </a:pPr>
          <a:r>
            <a:rPr lang="es-MX" sz="1600" kern="1200" dirty="0" smtClean="0"/>
            <a:t>II. Culposos; El delito es culposo cuando se produce un resultado típico que pudo preverse o proveerse para evitarlo, en virtud de la violación a un deber de cuidado, que debía o podía observarse según las circunstancias y condiciones personales. </a:t>
          </a:r>
          <a:endParaRPr lang="es-MX" sz="1600" kern="1200" dirty="0"/>
        </a:p>
      </dsp:txBody>
      <dsp:txXfrm>
        <a:off x="3048000" y="1219200"/>
        <a:ext cx="3047999" cy="2560320"/>
      </dsp:txXfrm>
    </dsp:sp>
    <dsp:sp modelId="{6D375A8C-0E44-4DBB-9E93-64D5FA5E83A3}">
      <dsp:nvSpPr>
        <dsp:cNvPr id="0" name=""/>
        <dsp:cNvSpPr/>
      </dsp:nvSpPr>
      <dsp:spPr>
        <a:xfrm>
          <a:off x="0" y="3779520"/>
          <a:ext cx="6096000" cy="284480"/>
        </a:xfrm>
        <a:prstGeom prst="rect">
          <a:avLst/>
        </a:prstGeom>
        <a:solidFill>
          <a:schemeClr val="accent3">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204F90-A71E-417F-9476-8956BE0BE942}" type="datetimeFigureOut">
              <a:rPr lang="es-ES" smtClean="0"/>
              <a:pPr/>
              <a:t>02/10/2015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8FBF33-B341-4F42-BDEB-B12E9399E64A}" type="slidenum">
              <a:rPr lang="es-ES" smtClean="0"/>
              <a:pPr/>
              <a:t>‹Nº›</a:t>
            </a:fld>
            <a:endParaRPr lang="es-ES"/>
          </a:p>
        </p:txBody>
      </p:sp>
    </p:spTree>
    <p:extLst>
      <p:ext uri="{BB962C8B-B14F-4D97-AF65-F5344CB8AC3E}">
        <p14:creationId xmlns:p14="http://schemas.microsoft.com/office/powerpoint/2010/main" val="3966608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B693EFED-9D76-44FA-AE35-0D0E76DF32C3}" type="slidenum">
              <a:rPr lang="es-MX" smtClean="0"/>
              <a:pPr/>
              <a:t>1</a:t>
            </a:fld>
            <a:endParaRPr lang="es-MX"/>
          </a:p>
        </p:txBody>
      </p:sp>
    </p:spTree>
    <p:extLst>
      <p:ext uri="{BB962C8B-B14F-4D97-AF65-F5344CB8AC3E}">
        <p14:creationId xmlns:p14="http://schemas.microsoft.com/office/powerpoint/2010/main" val="3683680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1DD49EE-ED3B-4609-9CB3-8BDCC40B7BD3}"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CB67779-2121-46DD-A09E-3E708BA05CD3}"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DD49EE-ED3B-4609-9CB3-8BDCC40B7BD3}" type="datetimeFigureOut">
              <a:rPr lang="es-ES" smtClean="0"/>
              <a:pPr/>
              <a:t>02/10/2015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B67779-2121-46DD-A09E-3E708BA05CD3}"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europarl.europa.eu/eplive/expert/photo/20061002PHT11281/pict_20061002PHT11281.jpg"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hyperlink" Target="http://nefer7yri.wordpress.com/2011/09/21/graciasporser/"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hyperlink" Target="http://www2.scjn.gob.mx/ius2006/UnaTesislnkTmp.asp?nIus=813417"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eldiario.com.uy/tag/baja-de-imputabilidad/"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dirty="0"/>
          </a:p>
        </p:txBody>
      </p:sp>
      <p:sp>
        <p:nvSpPr>
          <p:cNvPr id="3" name="2 Subtítulo"/>
          <p:cNvSpPr>
            <a:spLocks noGrp="1"/>
          </p:cNvSpPr>
          <p:nvPr>
            <p:ph type="subTitle" idx="4294967295"/>
          </p:nvPr>
        </p:nvSpPr>
        <p:spPr>
          <a:xfrm>
            <a:off x="484312" y="2276872"/>
            <a:ext cx="7991475" cy="3527425"/>
          </a:xfrm>
        </p:spPr>
        <p:txBody>
          <a:bodyPr>
            <a:noAutofit/>
          </a:bodyPr>
          <a:lstStyle/>
          <a:p>
            <a:pPr algn="ctr">
              <a:lnSpc>
                <a:spcPct val="150000"/>
              </a:lnSpc>
              <a:buNone/>
            </a:pPr>
            <a:r>
              <a:rPr lang="es-MX" sz="1800" dirty="0" smtClean="0">
                <a:latin typeface="Arial" pitchFamily="34" charset="0"/>
                <a:cs typeface="Arial" pitchFamily="34" charset="0"/>
              </a:rPr>
              <a:t>CRÉDITOS INSTITUCIONALES:  8</a:t>
            </a:r>
          </a:p>
          <a:p>
            <a:pPr>
              <a:buNone/>
            </a:pPr>
            <a:r>
              <a:rPr lang="es-MX" sz="1800" dirty="0" smtClean="0">
                <a:latin typeface="Arial" pitchFamily="34" charset="0"/>
                <a:cs typeface="Arial" pitchFamily="34" charset="0"/>
              </a:rPr>
              <a:t>MATERIAL VISUAL  DE  DIAPOSITIVAS PARA LA UNIDAD DE APRENDIZAJE </a:t>
            </a:r>
            <a:r>
              <a:rPr lang="es-ES" sz="1800" dirty="0" smtClean="0"/>
              <a:t> </a:t>
            </a:r>
            <a:r>
              <a:rPr lang="es-ES" sz="1800" dirty="0">
                <a:latin typeface="Arial" pitchFamily="34" charset="0"/>
                <a:cs typeface="Arial" pitchFamily="34" charset="0"/>
              </a:rPr>
              <a:t>“TEORIA GENERAL DEL DERECHO PENAL” </a:t>
            </a:r>
            <a:endParaRPr lang="es-MX" sz="1800" dirty="0" smtClean="0">
              <a:latin typeface="Arial" pitchFamily="34" charset="0"/>
              <a:cs typeface="Arial" pitchFamily="34" charset="0"/>
            </a:endParaRPr>
          </a:p>
          <a:p>
            <a:pPr algn="ctr">
              <a:lnSpc>
                <a:spcPct val="150000"/>
              </a:lnSpc>
              <a:buNone/>
            </a:pPr>
            <a:r>
              <a:rPr lang="es-MX" sz="1800" dirty="0" smtClean="0">
                <a:latin typeface="Arial" pitchFamily="34" charset="0"/>
                <a:cs typeface="Arial" pitchFamily="34" charset="0"/>
              </a:rPr>
              <a:t>UNIDAD DE COMPETENCIA </a:t>
            </a:r>
            <a:r>
              <a:rPr lang="es-ES" sz="1800" dirty="0">
                <a:latin typeface="Arial" pitchFamily="34" charset="0"/>
                <a:cs typeface="Arial" pitchFamily="34" charset="0"/>
              </a:rPr>
              <a:t>II.-TEORÍA DEL DELITO </a:t>
            </a:r>
            <a:endParaRPr lang="es-MX" sz="1800" dirty="0" smtClean="0">
              <a:latin typeface="Arial" pitchFamily="34" charset="0"/>
              <a:cs typeface="Arial" pitchFamily="34" charset="0"/>
            </a:endParaRPr>
          </a:p>
          <a:p>
            <a:pPr algn="ctr">
              <a:lnSpc>
                <a:spcPct val="150000"/>
              </a:lnSpc>
              <a:buNone/>
            </a:pPr>
            <a:r>
              <a:rPr lang="es-MX" sz="1800" dirty="0" smtClean="0">
                <a:latin typeface="Arial" pitchFamily="34" charset="0"/>
                <a:cs typeface="Arial" pitchFamily="34" charset="0"/>
              </a:rPr>
              <a:t>TEMA: CULPABILIDAD </a:t>
            </a:r>
          </a:p>
          <a:p>
            <a:pPr algn="ctr">
              <a:lnSpc>
                <a:spcPct val="150000"/>
              </a:lnSpc>
              <a:buNone/>
            </a:pPr>
            <a:r>
              <a:rPr lang="es-MX" sz="1800" dirty="0" smtClean="0">
                <a:latin typeface="Arial" pitchFamily="34" charset="0"/>
                <a:cs typeface="Arial" pitchFamily="34" charset="0"/>
              </a:rPr>
              <a:t>LICENCIATURA EN DERECHO</a:t>
            </a:r>
          </a:p>
          <a:p>
            <a:pPr algn="ctr">
              <a:lnSpc>
                <a:spcPct val="150000"/>
              </a:lnSpc>
              <a:buNone/>
            </a:pPr>
            <a:r>
              <a:rPr lang="es-MX" sz="1800" dirty="0" smtClean="0">
                <a:latin typeface="Arial" pitchFamily="34" charset="0"/>
                <a:cs typeface="Arial" pitchFamily="34" charset="0"/>
              </a:rPr>
              <a:t>CENTRO UNIVERSITARIO UAEM VALLE DE CHALCO</a:t>
            </a:r>
          </a:p>
          <a:p>
            <a:pPr algn="ctr">
              <a:lnSpc>
                <a:spcPct val="150000"/>
              </a:lnSpc>
              <a:buNone/>
            </a:pPr>
            <a:r>
              <a:rPr lang="es-MX" sz="1800" dirty="0" smtClean="0">
                <a:latin typeface="Arial" pitchFamily="34" charset="0"/>
                <a:cs typeface="Arial" pitchFamily="34" charset="0"/>
              </a:rPr>
              <a:t>AUTOR: MTRO. EN DERECHO  JOSÉ JULIO NARES HERNÁNDEZ.</a:t>
            </a:r>
          </a:p>
          <a:p>
            <a:pPr algn="r">
              <a:lnSpc>
                <a:spcPct val="150000"/>
              </a:lnSpc>
              <a:buNone/>
            </a:pPr>
            <a:r>
              <a:rPr lang="es-MX" sz="2000" dirty="0" smtClean="0">
                <a:latin typeface="Arial" pitchFamily="34" charset="0"/>
                <a:cs typeface="Arial" pitchFamily="34" charset="0"/>
              </a:rPr>
              <a:t>Septiembre 2015</a:t>
            </a:r>
          </a:p>
        </p:txBody>
      </p:sp>
      <p:pic>
        <p:nvPicPr>
          <p:cNvPr id="4"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5972"/>
          <a:stretch/>
        </p:blipFill>
        <p:spPr bwMode="auto">
          <a:xfrm>
            <a:off x="0" y="0"/>
            <a:ext cx="9144000" cy="2132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467544" y="0"/>
            <a:ext cx="7920880" cy="1200329"/>
          </a:xfrm>
          <a:prstGeom prst="rect">
            <a:avLst/>
          </a:prstGeom>
        </p:spPr>
        <p:txBody>
          <a:bodyPr wrap="square">
            <a:spAutoFit/>
          </a:bodyPr>
          <a:lstStyle/>
          <a:p>
            <a:pPr algn="ctr"/>
            <a:r>
              <a:rPr lang="es-ES" sz="2400" b="1" dirty="0" smtClean="0">
                <a:solidFill>
                  <a:schemeClr val="bg1"/>
                </a:solidFill>
              </a:rPr>
              <a:t>UNIVERSIDAD AUTONOMA DEL ESTADO DE MEXICO</a:t>
            </a:r>
          </a:p>
          <a:p>
            <a:pPr algn="ctr"/>
            <a:r>
              <a:rPr lang="es-ES" sz="2400" dirty="0" smtClean="0">
                <a:solidFill>
                  <a:schemeClr val="bg1"/>
                </a:solidFill>
              </a:rPr>
              <a:t> </a:t>
            </a:r>
          </a:p>
          <a:p>
            <a:pPr algn="ctr"/>
            <a:r>
              <a:rPr lang="es-ES" sz="2400" b="1" i="1" dirty="0" smtClean="0">
                <a:solidFill>
                  <a:schemeClr val="bg1"/>
                </a:solidFill>
              </a:rPr>
              <a:t>CENTRO UNIVERSITARIO UAEM VALLE DE CHALCO</a:t>
            </a:r>
            <a:endParaRPr lang="es-ES" sz="2400" b="1" dirty="0">
              <a:solidFill>
                <a:schemeClr val="bg1"/>
              </a:solidFill>
            </a:endParaRPr>
          </a:p>
        </p:txBody>
      </p:sp>
    </p:spTree>
    <p:extLst>
      <p:ext uri="{BB962C8B-B14F-4D97-AF65-F5344CB8AC3E}">
        <p14:creationId xmlns:p14="http://schemas.microsoft.com/office/powerpoint/2010/main" val="26296325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896938"/>
            <a:ext cx="8507288" cy="5484390"/>
          </a:xfrm>
        </p:spPr>
        <p:txBody>
          <a:bodyPr>
            <a:noAutofit/>
          </a:bodyPr>
          <a:lstStyle/>
          <a:p>
            <a:pPr marL="0" indent="0" algn="ctr">
              <a:spcBef>
                <a:spcPts val="0"/>
              </a:spcBef>
              <a:buNone/>
            </a:pPr>
            <a:r>
              <a:rPr lang="es-MX" sz="2000" dirty="0" smtClean="0">
                <a:latin typeface="Arial" pitchFamily="34" charset="0"/>
                <a:cs typeface="Arial" pitchFamily="34" charset="0"/>
              </a:rPr>
              <a:t>ÍNDICE</a:t>
            </a:r>
          </a:p>
          <a:p>
            <a:pPr marL="0" indent="0" algn="ctr">
              <a:spcBef>
                <a:spcPts val="0"/>
              </a:spcBef>
              <a:buNone/>
            </a:pPr>
            <a:endParaRPr lang="es-MX" sz="2000" dirty="0" smtClean="0">
              <a:latin typeface="Arial" pitchFamily="34" charset="0"/>
              <a:cs typeface="Arial" pitchFamily="34" charset="0"/>
            </a:endParaRPr>
          </a:p>
          <a:p>
            <a:pPr>
              <a:buNone/>
            </a:pPr>
            <a:r>
              <a:rPr lang="es-ES" sz="2000" dirty="0" smtClean="0">
                <a:latin typeface="Arial" pitchFamily="34" charset="0"/>
                <a:cs typeface="Arial" pitchFamily="34" charset="0"/>
              </a:rPr>
              <a:t> </a:t>
            </a:r>
            <a:r>
              <a:rPr lang="es-MX" sz="2000" dirty="0">
                <a:latin typeface="Arial" pitchFamily="34" charset="0"/>
                <a:cs typeface="Arial" pitchFamily="34" charset="0"/>
              </a:rPr>
              <a:t>	</a:t>
            </a:r>
            <a:r>
              <a:rPr lang="es-MX" sz="2000" dirty="0" smtClean="0">
                <a:latin typeface="Arial" pitchFamily="34" charset="0"/>
                <a:cs typeface="Arial" pitchFamily="34" charset="0"/>
              </a:rPr>
              <a:t>INTRODUCCIÓN</a:t>
            </a:r>
          </a:p>
          <a:p>
            <a:pPr>
              <a:buNone/>
            </a:pPr>
            <a:endParaRPr lang="es-ES" sz="2000" dirty="0">
              <a:latin typeface="Arial" pitchFamily="34" charset="0"/>
              <a:cs typeface="Arial" pitchFamily="34" charset="0"/>
            </a:endParaRPr>
          </a:p>
          <a:p>
            <a:pPr>
              <a:lnSpc>
                <a:spcPct val="150000"/>
              </a:lnSpc>
              <a:buNone/>
            </a:pPr>
            <a:r>
              <a:rPr lang="es-MX" sz="2000" dirty="0" smtClean="0">
                <a:latin typeface="Arial" pitchFamily="34" charset="0"/>
                <a:cs typeface="Arial" pitchFamily="34" charset="0"/>
              </a:rPr>
              <a:t>1.- </a:t>
            </a:r>
            <a:r>
              <a:rPr lang="es-MX" sz="2000" dirty="0">
                <a:latin typeface="Arial" pitchFamily="34" charset="0"/>
                <a:cs typeface="Arial" pitchFamily="34" charset="0"/>
              </a:rPr>
              <a:t>Nociones de la culpabilidad</a:t>
            </a:r>
            <a:r>
              <a:rPr lang="es-MX" sz="2000" dirty="0" smtClean="0">
                <a:latin typeface="Arial" pitchFamily="34" charset="0"/>
                <a:cs typeface="Arial" pitchFamily="34" charset="0"/>
              </a:rPr>
              <a:t>……………………………..…...13</a:t>
            </a:r>
            <a:endParaRPr lang="es-ES" sz="2000" dirty="0">
              <a:latin typeface="Arial" pitchFamily="34" charset="0"/>
              <a:cs typeface="Arial" pitchFamily="34" charset="0"/>
            </a:endParaRPr>
          </a:p>
          <a:p>
            <a:pPr marL="0" indent="0">
              <a:lnSpc>
                <a:spcPct val="150000"/>
              </a:lnSpc>
              <a:buNone/>
            </a:pPr>
            <a:r>
              <a:rPr lang="es-MX" sz="2000" dirty="0" smtClean="0">
                <a:latin typeface="Arial" pitchFamily="34" charset="0"/>
                <a:cs typeface="Arial" pitchFamily="34" charset="0"/>
              </a:rPr>
              <a:t>2.- Doctrinas sobre la naturaleza jurídica de la culpabilidad</a:t>
            </a:r>
            <a:r>
              <a:rPr lang="es-MX" sz="2000" dirty="0" smtClean="0">
                <a:latin typeface="Arial" pitchFamily="34" charset="0"/>
                <a:cs typeface="Arial" pitchFamily="34" charset="0"/>
              </a:rPr>
              <a:t>…19</a:t>
            </a:r>
          </a:p>
          <a:p>
            <a:pPr marL="0" indent="0">
              <a:lnSpc>
                <a:spcPct val="150000"/>
              </a:lnSpc>
              <a:buNone/>
            </a:pPr>
            <a:r>
              <a:rPr lang="es-ES" sz="2000" dirty="0" smtClean="0">
                <a:latin typeface="Arial" pitchFamily="34" charset="0"/>
                <a:cs typeface="Arial" pitchFamily="34" charset="0"/>
              </a:rPr>
              <a:t>a)Teoría </a:t>
            </a:r>
            <a:r>
              <a:rPr lang="es-ES" sz="2000" dirty="0" err="1">
                <a:latin typeface="Arial" pitchFamily="34" charset="0"/>
                <a:cs typeface="Arial" pitchFamily="34" charset="0"/>
              </a:rPr>
              <a:t>psicologista</a:t>
            </a:r>
            <a:r>
              <a:rPr lang="es-ES" sz="2000" dirty="0">
                <a:latin typeface="Arial" pitchFamily="34" charset="0"/>
                <a:cs typeface="Arial" pitchFamily="34" charset="0"/>
              </a:rPr>
              <a:t> o psicológica de la </a:t>
            </a:r>
            <a:r>
              <a:rPr lang="es-ES" sz="2000" dirty="0" smtClean="0">
                <a:latin typeface="Arial" pitchFamily="34" charset="0"/>
                <a:cs typeface="Arial" pitchFamily="34" charset="0"/>
              </a:rPr>
              <a:t>culpabilidad ……...…20</a:t>
            </a:r>
          </a:p>
          <a:p>
            <a:pPr marL="0" indent="0">
              <a:lnSpc>
                <a:spcPct val="150000"/>
              </a:lnSpc>
              <a:buNone/>
            </a:pPr>
            <a:r>
              <a:rPr lang="es-ES" sz="2000" dirty="0">
                <a:latin typeface="Arial" pitchFamily="34" charset="0"/>
                <a:cs typeface="Arial" pitchFamily="34" charset="0"/>
              </a:rPr>
              <a:t>b) Teoría normativa o normalista de la </a:t>
            </a:r>
            <a:r>
              <a:rPr lang="es-ES" sz="2000" dirty="0" smtClean="0">
                <a:latin typeface="Arial" pitchFamily="34" charset="0"/>
                <a:cs typeface="Arial" pitchFamily="34" charset="0"/>
              </a:rPr>
              <a:t>culpabilidad………..…..22</a:t>
            </a:r>
            <a:endParaRPr lang="es-ES" sz="2000" dirty="0">
              <a:latin typeface="Arial" pitchFamily="34" charset="0"/>
              <a:cs typeface="Arial" pitchFamily="34" charset="0"/>
            </a:endParaRPr>
          </a:p>
          <a:p>
            <a:pPr marL="0" indent="0" algn="just">
              <a:lnSpc>
                <a:spcPct val="150000"/>
              </a:lnSpc>
              <a:buNone/>
            </a:pPr>
            <a:r>
              <a:rPr lang="es-MX" sz="2000" dirty="0" smtClean="0">
                <a:latin typeface="Arial" pitchFamily="34" charset="0"/>
                <a:cs typeface="Arial" pitchFamily="34" charset="0"/>
              </a:rPr>
              <a:t>3.- Formas </a:t>
            </a:r>
            <a:r>
              <a:rPr lang="es-MX" sz="2000" dirty="0">
                <a:latin typeface="Arial" pitchFamily="34" charset="0"/>
                <a:cs typeface="Arial" pitchFamily="34" charset="0"/>
              </a:rPr>
              <a:t>de la culpabilidad </a:t>
            </a:r>
            <a:r>
              <a:rPr lang="es-MX" sz="2000" dirty="0" smtClean="0">
                <a:latin typeface="Arial" pitchFamily="34" charset="0"/>
                <a:cs typeface="Arial" pitchFamily="34" charset="0"/>
              </a:rPr>
              <a:t>………………………………..…..24</a:t>
            </a:r>
          </a:p>
          <a:p>
            <a:pPr marL="0" indent="0" algn="just">
              <a:lnSpc>
                <a:spcPct val="150000"/>
              </a:lnSpc>
              <a:buNone/>
            </a:pPr>
            <a:r>
              <a:rPr lang="es-MX" sz="2000" dirty="0" smtClean="0">
                <a:latin typeface="Arial" pitchFamily="34" charset="0"/>
                <a:cs typeface="Arial" pitchFamily="34" charset="0"/>
              </a:rPr>
              <a:t>4.- El contenido de la culpabilidad ……………………………....39</a:t>
            </a:r>
            <a:endParaRPr lang="es-MX" sz="2000" dirty="0">
              <a:latin typeface="Arial" pitchFamily="34" charset="0"/>
              <a:cs typeface="Arial" pitchFamily="34" charset="0"/>
            </a:endParaRPr>
          </a:p>
          <a:p>
            <a:pPr>
              <a:buNone/>
            </a:pPr>
            <a:endParaRPr lang="es-ES" sz="2000" dirty="0">
              <a:latin typeface="Arial" pitchFamily="34" charset="0"/>
              <a:cs typeface="Arial" pitchFamily="34" charset="0"/>
            </a:endParaRPr>
          </a:p>
          <a:p>
            <a:pPr>
              <a:buNone/>
            </a:pPr>
            <a:r>
              <a:rPr lang="es-MX" sz="2000" dirty="0" smtClean="0">
                <a:latin typeface="Arial" pitchFamily="34" charset="0"/>
                <a:cs typeface="Arial" pitchFamily="34" charset="0"/>
              </a:rPr>
              <a:t>BIBLIOGRAFÍA</a:t>
            </a:r>
            <a:endParaRPr lang="es-MX" sz="2000" dirty="0" smtClean="0">
              <a:latin typeface="Arial" pitchFamily="34" charset="0"/>
              <a:cs typeface="Arial" pitchFamily="34" charset="0"/>
            </a:endParaRPr>
          </a:p>
          <a:p>
            <a:pPr marL="0" indent="0" algn="ctr">
              <a:spcBef>
                <a:spcPts val="0"/>
              </a:spcBef>
              <a:buNone/>
            </a:pPr>
            <a:r>
              <a:rPr lang="es-MX" sz="2000" dirty="0" smtClean="0">
                <a:latin typeface="Arial" pitchFamily="34" charset="0"/>
                <a:cs typeface="Arial" pitchFamily="34" charset="0"/>
              </a:rPr>
              <a:t> </a:t>
            </a:r>
            <a:endParaRPr lang="es-MX" sz="2000" dirty="0">
              <a:latin typeface="Arial" pitchFamily="34" charset="0"/>
              <a:cs typeface="Arial" pitchFamily="34"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6428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764704"/>
            <a:ext cx="7772400" cy="1143000"/>
          </a:xfrm>
        </p:spPr>
        <p:txBody>
          <a:bodyPr>
            <a:noAutofit/>
          </a:bodyPr>
          <a:lstStyle/>
          <a:p>
            <a:pPr algn="ctr"/>
            <a:r>
              <a:rPr lang="es-ES" sz="2800" b="1" dirty="0" smtClean="0">
                <a:latin typeface="Arial" pitchFamily="34" charset="0"/>
                <a:cs typeface="Arial" pitchFamily="34" charset="0"/>
              </a:rPr>
              <a:t>INTRODUCCIÓN</a:t>
            </a:r>
            <a:r>
              <a:rPr lang="es-ES" sz="3600" b="1" dirty="0" smtClean="0">
                <a:latin typeface="Arial" pitchFamily="34" charset="0"/>
                <a:cs typeface="Arial" pitchFamily="34" charset="0"/>
              </a:rPr>
              <a:t> </a:t>
            </a:r>
            <a:r>
              <a:rPr lang="es-ES" sz="3600" dirty="0" smtClean="0">
                <a:latin typeface="Arial" pitchFamily="34" charset="0"/>
                <a:cs typeface="Arial" pitchFamily="34" charset="0"/>
              </a:rPr>
              <a:t/>
            </a:r>
            <a:br>
              <a:rPr lang="es-ES" sz="3600" dirty="0" smtClean="0">
                <a:latin typeface="Arial" pitchFamily="34" charset="0"/>
                <a:cs typeface="Arial" pitchFamily="34" charset="0"/>
              </a:rPr>
            </a:br>
            <a:r>
              <a:rPr lang="es-ES" sz="3600" b="1" dirty="0" smtClean="0">
                <a:latin typeface="Arial" pitchFamily="34" charset="0"/>
                <a:cs typeface="Arial" pitchFamily="34" charset="0"/>
              </a:rPr>
              <a:t> </a:t>
            </a:r>
            <a:r>
              <a:rPr lang="es-ES" sz="3600" dirty="0" smtClean="0">
                <a:latin typeface="Arial" pitchFamily="34" charset="0"/>
                <a:cs typeface="Arial" pitchFamily="34" charset="0"/>
              </a:rPr>
              <a:t/>
            </a:r>
            <a:br>
              <a:rPr lang="es-ES" sz="3600" dirty="0" smtClean="0">
                <a:latin typeface="Arial" pitchFamily="34" charset="0"/>
                <a:cs typeface="Arial" pitchFamily="34" charset="0"/>
              </a:rPr>
            </a:br>
            <a:endParaRPr lang="es-ES" sz="3600" dirty="0">
              <a:latin typeface="Arial" pitchFamily="34" charset="0"/>
              <a:cs typeface="Arial" pitchFamily="34" charset="0"/>
            </a:endParaRPr>
          </a:p>
        </p:txBody>
      </p:sp>
      <p:sp>
        <p:nvSpPr>
          <p:cNvPr id="3" name="2 Marcador de contenido"/>
          <p:cNvSpPr>
            <a:spLocks noGrp="1"/>
          </p:cNvSpPr>
          <p:nvPr>
            <p:ph sz="quarter" idx="1"/>
          </p:nvPr>
        </p:nvSpPr>
        <p:spPr>
          <a:xfrm>
            <a:off x="611560" y="1052736"/>
            <a:ext cx="7920880" cy="4525963"/>
          </a:xfrm>
        </p:spPr>
        <p:txBody>
          <a:bodyPr anchor="t">
            <a:noAutofit/>
          </a:bodyPr>
          <a:lstStyle/>
          <a:p>
            <a:pPr algn="just">
              <a:lnSpc>
                <a:spcPct val="150000"/>
              </a:lnSpc>
              <a:buNone/>
            </a:pPr>
            <a:r>
              <a:rPr lang="es-ES" sz="2000" b="1" dirty="0" smtClean="0">
                <a:latin typeface="Arial" pitchFamily="34" charset="0"/>
                <a:cs typeface="Arial" pitchFamily="34" charset="0"/>
              </a:rPr>
              <a:t> </a:t>
            </a:r>
            <a:endParaRPr lang="es-ES" sz="2000" dirty="0" smtClean="0">
              <a:latin typeface="Arial" pitchFamily="34" charset="0"/>
              <a:cs typeface="Arial" pitchFamily="34" charset="0"/>
            </a:endParaRPr>
          </a:p>
          <a:p>
            <a:pPr marL="0" algn="just">
              <a:lnSpc>
                <a:spcPct val="150000"/>
              </a:lnSpc>
              <a:buNone/>
            </a:pPr>
            <a:r>
              <a:rPr lang="es-MX" sz="2000" dirty="0" smtClean="0">
                <a:latin typeface="Arial" pitchFamily="34" charset="0"/>
                <a:cs typeface="Arial" pitchFamily="34" charset="0"/>
              </a:rPr>
              <a:t>La culpabilidad como concepto jurídico, tomando para su comprensión los conceptos de dolo y culpa como factores determinantes para la imputación de un delito a una persona es el objeto del presente trabajo; para un mejor entendimiento haremos una diferenciación entre la culpabilidad y la responsabilidad, ubicando la culpabilidad dentro de las doctrinas jurídicas existentes, legislaciones federales y estatales que establecen su normatividad. </a:t>
            </a:r>
            <a:endParaRPr lang="es-ES" sz="2000" dirty="0" smtClean="0">
              <a:latin typeface="Arial" pitchFamily="34" charset="0"/>
              <a:cs typeface="Arial" pitchFamily="34" charset="0"/>
            </a:endParaRPr>
          </a:p>
          <a:p>
            <a:pPr marL="0" indent="-288000" algn="just">
              <a:lnSpc>
                <a:spcPct val="150000"/>
              </a:lnSpc>
              <a:buNone/>
            </a:pPr>
            <a:r>
              <a:rPr lang="es-ES" sz="2000" dirty="0" smtClean="0">
                <a:latin typeface="Arial" pitchFamily="34" charset="0"/>
                <a:cs typeface="Arial" pitchFamily="34" charset="0"/>
              </a:rPr>
              <a:t> </a:t>
            </a:r>
          </a:p>
          <a:p>
            <a:pPr marL="0" indent="-288000" algn="just">
              <a:lnSpc>
                <a:spcPct val="150000"/>
              </a:lnSpc>
              <a:buNone/>
            </a:pPr>
            <a:endParaRPr lang="es-ES" sz="2000" dirty="0" smtClean="0">
              <a:latin typeface="Arial" pitchFamily="34" charset="0"/>
              <a:cs typeface="Arial" pitchFamily="34" charset="0"/>
            </a:endParaRPr>
          </a:p>
          <a:p>
            <a:pPr algn="just">
              <a:lnSpc>
                <a:spcPct val="150000"/>
              </a:lnSpc>
            </a:pPr>
            <a:endParaRPr lang="es-ES" sz="2000" dirty="0">
              <a:latin typeface="Arial" pitchFamily="34" charset="0"/>
              <a:cs typeface="Arial" pitchFamily="34"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1484784"/>
            <a:ext cx="8229600" cy="1368152"/>
          </a:xfrm>
        </p:spPr>
        <p:txBody>
          <a:bodyPr>
            <a:noAutofit/>
          </a:bodyPr>
          <a:lstStyle/>
          <a:p>
            <a:pPr algn="ctr">
              <a:buNone/>
            </a:pPr>
            <a:r>
              <a:rPr lang="pt-BR" sz="4000" b="1" dirty="0" smtClean="0">
                <a:latin typeface="Arial" pitchFamily="34" charset="0"/>
                <a:cs typeface="Arial" pitchFamily="34" charset="0"/>
              </a:rPr>
              <a:t> </a:t>
            </a:r>
            <a:r>
              <a:rPr lang="es-ES" sz="4000" b="1" dirty="0" smtClean="0">
                <a:latin typeface="Arial" pitchFamily="34" charset="0"/>
                <a:cs typeface="Arial" pitchFamily="34" charset="0"/>
              </a:rPr>
              <a:t>CULPABILIDAD </a:t>
            </a:r>
            <a:endParaRPr lang="es-ES" sz="4000" dirty="0" smtClean="0">
              <a:latin typeface="Arial" pitchFamily="34" charset="0"/>
              <a:cs typeface="Arial" pitchFamily="34" charset="0"/>
            </a:endParaRPr>
          </a:p>
          <a:p>
            <a:pPr>
              <a:buNone/>
            </a:pPr>
            <a:endParaRPr lang="es-ES" sz="4000" dirty="0">
              <a:latin typeface="Arial" pitchFamily="34" charset="0"/>
              <a:cs typeface="Arial" pitchFamily="34" charset="0"/>
            </a:endParaRPr>
          </a:p>
        </p:txBody>
      </p:sp>
      <p:pic>
        <p:nvPicPr>
          <p:cNvPr id="6147" name="Imagen 1" descr="http://www.europarl.europa.eu/eplive/expert/photo/20061002PHT11281/pict_20061002PHT11281.jpg"/>
          <p:cNvPicPr>
            <a:picLocks noChangeAspect="1" noChangeArrowheads="1"/>
          </p:cNvPicPr>
          <p:nvPr/>
        </p:nvPicPr>
        <p:blipFill>
          <a:blip r:embed="rId2" cstate="print"/>
          <a:srcRect/>
          <a:stretch>
            <a:fillRect/>
          </a:stretch>
        </p:blipFill>
        <p:spPr bwMode="auto">
          <a:xfrm>
            <a:off x="2555776" y="2276872"/>
            <a:ext cx="4320480" cy="3031232"/>
          </a:xfrm>
          <a:prstGeom prst="rect">
            <a:avLst/>
          </a:prstGeom>
          <a:noFill/>
          <a:ln w="9525">
            <a:noFill/>
            <a:miter lim="800000"/>
            <a:headEnd/>
            <a:tailEnd/>
          </a:ln>
        </p:spPr>
      </p:pic>
      <p:sp>
        <p:nvSpPr>
          <p:cNvPr id="6149" name="Rectangle 5"/>
          <p:cNvSpPr>
            <a:spLocks noChangeArrowheads="1"/>
          </p:cNvSpPr>
          <p:nvPr/>
        </p:nvSpPr>
        <p:spPr bwMode="auto">
          <a:xfrm>
            <a:off x="2123728" y="5365522"/>
            <a:ext cx="5328592"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rgbClr val="0070C0"/>
                </a:solidFill>
                <a:effectLst/>
                <a:latin typeface="Arial" pitchFamily="34" charset="0"/>
                <a:ea typeface="Calibri" pitchFamily="34" charset="0"/>
                <a:cs typeface="Arial" pitchFamily="34" charset="0"/>
                <a:hlinkClick r:id="rId3"/>
              </a:rPr>
              <a:t>http://www.europarl.europa.eu/eplive/expert/photo/20061002PHT11281/pict_20061002PHT11281.jpg</a:t>
            </a:r>
            <a:endParaRPr kumimoji="0" lang="es-MX" sz="2000" b="0" i="0" u="none" strike="noStrike" cap="none" normalizeH="0" baseline="0" dirty="0" smtClean="0">
              <a:ln>
                <a:noFill/>
              </a:ln>
              <a:solidFill>
                <a:srgbClr val="0070C0"/>
              </a:solidFill>
              <a:effectLst/>
              <a:latin typeface="Arial" pitchFamily="34" charset="0"/>
            </a:endParaRPr>
          </a:p>
        </p:txBody>
      </p:sp>
      <p:pic>
        <p:nvPicPr>
          <p:cNvPr id="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683568" y="260648"/>
            <a:ext cx="7772400" cy="1143000"/>
          </a:xfrm>
        </p:spPr>
        <p:txBody>
          <a:bodyPr>
            <a:normAutofit/>
          </a:bodyPr>
          <a:lstStyle/>
          <a:p>
            <a:pPr algn="ctr"/>
            <a:r>
              <a:rPr lang="es-MX" sz="2800" b="1" dirty="0" smtClean="0">
                <a:latin typeface="Arial" pitchFamily="34" charset="0"/>
                <a:cs typeface="Arial" pitchFamily="34" charset="0"/>
              </a:rPr>
              <a:t>1.- NOCIONES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sp>
        <p:nvSpPr>
          <p:cNvPr id="8" name="7 CuadroTexto"/>
          <p:cNvSpPr txBox="1"/>
          <p:nvPr/>
        </p:nvSpPr>
        <p:spPr>
          <a:xfrm>
            <a:off x="467544" y="1340768"/>
            <a:ext cx="8208912" cy="2923877"/>
          </a:xfrm>
          <a:prstGeom prst="rect">
            <a:avLst/>
          </a:prstGeom>
          <a:noFill/>
        </p:spPr>
        <p:txBody>
          <a:bodyPr wrap="square" rtlCol="0">
            <a:spAutoFit/>
          </a:bodyPr>
          <a:lstStyle/>
          <a:p>
            <a:pPr algn="just"/>
            <a:r>
              <a:rPr lang="es-ES" sz="2000" dirty="0" smtClean="0">
                <a:latin typeface="Arial" pitchFamily="34" charset="0"/>
                <a:cs typeface="Arial" pitchFamily="34" charset="0"/>
              </a:rPr>
              <a:t>Una conducta será delictuosa no sólo cuando sea típica y antijurídica, sino que también culpable.  La culpabilidad es un elemento constitutivo del delito, pues sin él no es posible concebir su existencia. Esta explicación queda asentada gracias al principio de </a:t>
            </a:r>
            <a:r>
              <a:rPr lang="es-ES" sz="2000" dirty="0" err="1" smtClean="0">
                <a:latin typeface="Arial" pitchFamily="34" charset="0"/>
                <a:cs typeface="Arial" pitchFamily="34" charset="0"/>
              </a:rPr>
              <a:t>Beling</a:t>
            </a:r>
            <a:r>
              <a:rPr lang="es-ES" sz="2000" dirty="0" smtClean="0">
                <a:latin typeface="Arial" pitchFamily="34" charset="0"/>
                <a:cs typeface="Arial" pitchFamily="34" charset="0"/>
              </a:rPr>
              <a:t>: </a:t>
            </a:r>
            <a:r>
              <a:rPr lang="es-ES" sz="2000" b="1" i="1" dirty="0" err="1" smtClean="0">
                <a:latin typeface="Arial" pitchFamily="34" charset="0"/>
                <a:cs typeface="Arial" pitchFamily="34" charset="0"/>
              </a:rPr>
              <a:t>nulla</a:t>
            </a:r>
            <a:r>
              <a:rPr lang="es-ES" sz="2000" b="1" i="1" dirty="0" smtClean="0">
                <a:latin typeface="Arial" pitchFamily="34" charset="0"/>
                <a:cs typeface="Arial" pitchFamily="34" charset="0"/>
              </a:rPr>
              <a:t> </a:t>
            </a:r>
            <a:r>
              <a:rPr lang="es-ES" sz="2000" b="1" i="1" dirty="0" err="1" smtClean="0">
                <a:latin typeface="Arial" pitchFamily="34" charset="0"/>
                <a:cs typeface="Arial" pitchFamily="34" charset="0"/>
              </a:rPr>
              <a:t>poena</a:t>
            </a:r>
            <a:r>
              <a:rPr lang="es-ES" sz="2000" b="1" i="1" dirty="0" smtClean="0">
                <a:latin typeface="Arial" pitchFamily="34" charset="0"/>
                <a:cs typeface="Arial" pitchFamily="34" charset="0"/>
              </a:rPr>
              <a:t> sine culpa</a:t>
            </a:r>
            <a:r>
              <a:rPr lang="es-ES" sz="2000" dirty="0" smtClean="0">
                <a:latin typeface="Arial" pitchFamily="34" charset="0"/>
                <a:cs typeface="Arial" pitchFamily="34" charset="0"/>
              </a:rPr>
              <a:t>, el cual es fundamental en el derecho penal  moderno. </a:t>
            </a:r>
          </a:p>
          <a:p>
            <a:pPr algn="just"/>
            <a:r>
              <a:rPr lang="es-MX" sz="2000" dirty="0" smtClean="0">
                <a:latin typeface="Arial" pitchFamily="34" charset="0"/>
                <a:cs typeface="Arial" pitchFamily="34" charset="0"/>
              </a:rPr>
              <a:t>Cuando </a:t>
            </a:r>
            <a:r>
              <a:rPr lang="es-ES" sz="2000" dirty="0" smtClean="0">
                <a:latin typeface="Arial" pitchFamily="34" charset="0"/>
                <a:cs typeface="Arial" pitchFamily="34" charset="0"/>
              </a:rPr>
              <a:t>se afirma la culpabilidad de una persona, se perfecciona el delito, cumpliéndose así con  el presupuesto indispensable para la imposición de una pena. </a:t>
            </a:r>
          </a:p>
          <a:p>
            <a:pPr algn="just"/>
            <a:endParaRPr lang="es-ES" sz="2000" dirty="0">
              <a:latin typeface="Arial" pitchFamily="34" charset="0"/>
              <a:cs typeface="Arial" pitchFamily="34" charset="0"/>
            </a:endParaRPr>
          </a:p>
        </p:txBody>
      </p:sp>
      <p:pic>
        <p:nvPicPr>
          <p:cNvPr id="4100" name="Picture 4" descr="http://nefer7yri.files.wordpress.com/2011/09/samworthington.jpg?w=596&amp;h=396"/>
          <p:cNvPicPr>
            <a:picLocks noChangeAspect="1" noChangeArrowheads="1"/>
          </p:cNvPicPr>
          <p:nvPr/>
        </p:nvPicPr>
        <p:blipFill>
          <a:blip r:embed="rId2" cstate="print"/>
          <a:srcRect/>
          <a:stretch>
            <a:fillRect/>
          </a:stretch>
        </p:blipFill>
        <p:spPr bwMode="auto">
          <a:xfrm>
            <a:off x="3707904" y="4077072"/>
            <a:ext cx="3384376" cy="2224633"/>
          </a:xfrm>
          <a:prstGeom prst="rect">
            <a:avLst/>
          </a:prstGeom>
          <a:noFill/>
        </p:spPr>
      </p:pic>
      <p:sp>
        <p:nvSpPr>
          <p:cNvPr id="10" name="9 CuadroTexto"/>
          <p:cNvSpPr txBox="1"/>
          <p:nvPr/>
        </p:nvSpPr>
        <p:spPr>
          <a:xfrm>
            <a:off x="3563888" y="6309320"/>
            <a:ext cx="3672408" cy="253916"/>
          </a:xfrm>
          <a:prstGeom prst="rect">
            <a:avLst/>
          </a:prstGeom>
          <a:noFill/>
        </p:spPr>
        <p:txBody>
          <a:bodyPr wrap="square" rtlCol="0">
            <a:spAutoFit/>
          </a:bodyPr>
          <a:lstStyle/>
          <a:p>
            <a:r>
              <a:rPr lang="es-ES" sz="1050" dirty="0" smtClean="0">
                <a:latin typeface="Arial" pitchFamily="34" charset="0"/>
                <a:cs typeface="Arial" pitchFamily="34" charset="0"/>
                <a:hlinkClick r:id="rId3"/>
              </a:rPr>
              <a:t>http://nefer7yri.wordpress.com/2011/09/21/graciasporser/</a:t>
            </a:r>
            <a:endParaRPr lang="es-ES" sz="105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1447800"/>
            <a:ext cx="8291264" cy="4572000"/>
          </a:xfrm>
        </p:spPr>
        <p:txBody>
          <a:bodyPr>
            <a:normAutofit/>
          </a:bodyPr>
          <a:lstStyle/>
          <a:p>
            <a:pPr marL="0" algn="just">
              <a:buNone/>
            </a:pPr>
            <a:endParaRPr lang="es-ES" sz="2000" dirty="0" smtClean="0">
              <a:latin typeface="Arial" pitchFamily="34" charset="0"/>
              <a:cs typeface="Arial" pitchFamily="34" charset="0"/>
            </a:endParaRPr>
          </a:p>
          <a:p>
            <a:pPr marL="0" algn="just">
              <a:buNone/>
            </a:pPr>
            <a:endParaRPr lang="es-ES" sz="2000" dirty="0" smtClean="0">
              <a:latin typeface="Arial" pitchFamily="34" charset="0"/>
              <a:cs typeface="Arial" pitchFamily="34" charset="0"/>
            </a:endParaRPr>
          </a:p>
          <a:p>
            <a:pPr marL="0" algn="just">
              <a:buNone/>
            </a:pPr>
            <a:endParaRPr lang="es-ES" sz="2000" dirty="0" smtClean="0">
              <a:latin typeface="Arial" pitchFamily="34" charset="0"/>
              <a:cs typeface="Arial" pitchFamily="34" charset="0"/>
            </a:endParaRPr>
          </a:p>
          <a:p>
            <a:pPr marL="0" algn="just">
              <a:buNone/>
            </a:pPr>
            <a:endParaRPr lang="es-ES" sz="2000" dirty="0" smtClean="0">
              <a:latin typeface="Arial" pitchFamily="34" charset="0"/>
              <a:cs typeface="Arial" pitchFamily="34" charset="0"/>
            </a:endParaRPr>
          </a:p>
          <a:p>
            <a:pPr marL="0" algn="just">
              <a:buNone/>
            </a:pPr>
            <a:endParaRPr lang="es-ES" sz="2000" dirty="0" smtClean="0">
              <a:latin typeface="Arial" pitchFamily="34" charset="0"/>
              <a:cs typeface="Arial" pitchFamily="34" charset="0"/>
            </a:endParaRPr>
          </a:p>
          <a:p>
            <a:pPr marL="0" algn="just">
              <a:buNone/>
            </a:pPr>
            <a:endParaRPr lang="es-ES" sz="2000" dirty="0" smtClean="0">
              <a:latin typeface="Arial" pitchFamily="34" charset="0"/>
              <a:cs typeface="Arial" pitchFamily="34" charset="0"/>
            </a:endParaRPr>
          </a:p>
          <a:p>
            <a:pPr marL="0" algn="just">
              <a:buNone/>
            </a:pPr>
            <a:endParaRPr lang="es-ES" sz="2000" dirty="0" smtClean="0">
              <a:latin typeface="Arial" pitchFamily="34" charset="0"/>
              <a:cs typeface="Arial" pitchFamily="34" charset="0"/>
            </a:endParaRPr>
          </a:p>
          <a:p>
            <a:pPr marL="0" algn="just">
              <a:buNone/>
            </a:pPr>
            <a:endParaRPr lang="es-ES" sz="2000" dirty="0" smtClean="0">
              <a:latin typeface="Arial" pitchFamily="34" charset="0"/>
              <a:cs typeface="Arial" pitchFamily="34" charset="0"/>
            </a:endParaRPr>
          </a:p>
          <a:p>
            <a:pPr marL="0" algn="just">
              <a:buNone/>
            </a:pPr>
            <a:endParaRPr lang="es-ES" sz="2000" dirty="0" smtClean="0">
              <a:latin typeface="Arial" pitchFamily="34" charset="0"/>
              <a:cs typeface="Arial" pitchFamily="34" charset="0"/>
            </a:endParaRPr>
          </a:p>
          <a:p>
            <a:pPr marL="0" algn="just">
              <a:buNone/>
            </a:pPr>
            <a:endParaRPr lang="es-ES" sz="2000" dirty="0" smtClean="0">
              <a:latin typeface="Arial" pitchFamily="34" charset="0"/>
              <a:cs typeface="Arial" pitchFamily="34" charset="0"/>
            </a:endParaRPr>
          </a:p>
          <a:p>
            <a:pPr algn="just">
              <a:buNone/>
            </a:pPr>
            <a:endParaRPr lang="es-ES" sz="2000" dirty="0">
              <a:latin typeface="Arial" pitchFamily="34" charset="0"/>
              <a:cs typeface="Arial" pitchFamily="34" charset="0"/>
            </a:endParaRPr>
          </a:p>
        </p:txBody>
      </p:sp>
      <p:sp>
        <p:nvSpPr>
          <p:cNvPr id="4" name="5 Título"/>
          <p:cNvSpPr>
            <a:spLocks noGrp="1"/>
          </p:cNvSpPr>
          <p:nvPr>
            <p:ph type="title"/>
          </p:nvPr>
        </p:nvSpPr>
        <p:spPr>
          <a:xfrm>
            <a:off x="683568" y="260648"/>
            <a:ext cx="7772400" cy="1143000"/>
          </a:xfrm>
        </p:spPr>
        <p:txBody>
          <a:bodyPr>
            <a:normAutofit/>
          </a:bodyPr>
          <a:lstStyle/>
          <a:p>
            <a:pPr algn="ctr"/>
            <a:r>
              <a:rPr lang="es-MX" sz="2800" b="1" dirty="0" smtClean="0">
                <a:latin typeface="Arial" pitchFamily="34" charset="0"/>
                <a:cs typeface="Arial" pitchFamily="34" charset="0"/>
              </a:rPr>
              <a:t>1.- NOCIONES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graphicFrame>
        <p:nvGraphicFramePr>
          <p:cNvPr id="7" name="6 Diagrama"/>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692696"/>
            <a:ext cx="8424936" cy="5760640"/>
          </a:xfrm>
        </p:spPr>
        <p:txBody>
          <a:bodyPr>
            <a:noAutofit/>
          </a:bodyPr>
          <a:lstStyle/>
          <a:p>
            <a:pPr marL="0" indent="0" algn="ctr">
              <a:buNone/>
            </a:pPr>
            <a:r>
              <a:rPr lang="es-ES" sz="1800" b="1" dirty="0">
                <a:latin typeface="Arial" pitchFamily="34" charset="0"/>
                <a:cs typeface="Arial" pitchFamily="34" charset="0"/>
              </a:rPr>
              <a:t>Tesis </a:t>
            </a:r>
            <a:r>
              <a:rPr lang="es-ES" sz="1800" b="1" dirty="0" smtClean="0">
                <a:latin typeface="Arial" pitchFamily="34" charset="0"/>
                <a:cs typeface="Arial" pitchFamily="34" charset="0"/>
              </a:rPr>
              <a:t>Aislada</a:t>
            </a:r>
          </a:p>
          <a:p>
            <a:pPr marL="0" indent="0">
              <a:buNone/>
            </a:pPr>
            <a:r>
              <a:rPr lang="es-ES" sz="1800" dirty="0" smtClean="0">
                <a:latin typeface="Arial" pitchFamily="34" charset="0"/>
                <a:cs typeface="Arial" pitchFamily="34" charset="0"/>
              </a:rPr>
              <a:t>Registro </a:t>
            </a:r>
            <a:r>
              <a:rPr lang="es-ES" sz="1800" dirty="0">
                <a:latin typeface="Arial" pitchFamily="34" charset="0"/>
                <a:cs typeface="Arial" pitchFamily="34" charset="0"/>
              </a:rPr>
              <a:t>No. 813417</a:t>
            </a:r>
            <a:endParaRPr lang="es-MX" sz="1800" dirty="0">
              <a:latin typeface="Arial" pitchFamily="34" charset="0"/>
              <a:cs typeface="Arial" pitchFamily="34" charset="0"/>
            </a:endParaRPr>
          </a:p>
          <a:p>
            <a:pPr marL="0" indent="0">
              <a:buNone/>
            </a:pPr>
            <a:r>
              <a:rPr lang="es-ES" sz="1800" dirty="0">
                <a:latin typeface="Arial" pitchFamily="34" charset="0"/>
                <a:cs typeface="Arial" pitchFamily="34" charset="0"/>
              </a:rPr>
              <a:t>Localización: Sexta Época</a:t>
            </a:r>
            <a:br>
              <a:rPr lang="es-ES" sz="1800" dirty="0">
                <a:latin typeface="Arial" pitchFamily="34" charset="0"/>
                <a:cs typeface="Arial" pitchFamily="34" charset="0"/>
              </a:rPr>
            </a:br>
            <a:r>
              <a:rPr lang="es-ES" sz="1800" dirty="0">
                <a:latin typeface="Arial" pitchFamily="34" charset="0"/>
                <a:cs typeface="Arial" pitchFamily="34" charset="0"/>
              </a:rPr>
              <a:t>Instancia: Primera Sala</a:t>
            </a:r>
            <a:br>
              <a:rPr lang="es-ES" sz="1800" dirty="0">
                <a:latin typeface="Arial" pitchFamily="34" charset="0"/>
                <a:cs typeface="Arial" pitchFamily="34" charset="0"/>
              </a:rPr>
            </a:br>
            <a:r>
              <a:rPr lang="es-ES" sz="1800" dirty="0">
                <a:latin typeface="Arial" pitchFamily="34" charset="0"/>
                <a:cs typeface="Arial" pitchFamily="34" charset="0"/>
              </a:rPr>
              <a:t>Fuente: Informes</a:t>
            </a:r>
            <a:br>
              <a:rPr lang="es-ES" sz="1800" dirty="0">
                <a:latin typeface="Arial" pitchFamily="34" charset="0"/>
                <a:cs typeface="Arial" pitchFamily="34" charset="0"/>
              </a:rPr>
            </a:br>
            <a:r>
              <a:rPr lang="es-ES" sz="1800" dirty="0">
                <a:latin typeface="Arial" pitchFamily="34" charset="0"/>
                <a:cs typeface="Arial" pitchFamily="34" charset="0"/>
              </a:rPr>
              <a:t>Informe 1960</a:t>
            </a:r>
            <a:br>
              <a:rPr lang="es-ES" sz="1800" dirty="0">
                <a:latin typeface="Arial" pitchFamily="34" charset="0"/>
                <a:cs typeface="Arial" pitchFamily="34" charset="0"/>
              </a:rPr>
            </a:br>
            <a:r>
              <a:rPr lang="es-ES" sz="1800" dirty="0">
                <a:latin typeface="Arial" pitchFamily="34" charset="0"/>
                <a:cs typeface="Arial" pitchFamily="34" charset="0"/>
              </a:rPr>
              <a:t>Página: 23</a:t>
            </a:r>
            <a:br>
              <a:rPr lang="es-ES" sz="1800" dirty="0">
                <a:latin typeface="Arial" pitchFamily="34" charset="0"/>
                <a:cs typeface="Arial" pitchFamily="34" charset="0"/>
              </a:rPr>
            </a:br>
            <a:r>
              <a:rPr lang="es-ES" sz="1800" dirty="0" smtClean="0">
                <a:latin typeface="Arial" pitchFamily="34" charset="0"/>
                <a:cs typeface="Arial" pitchFamily="34" charset="0"/>
              </a:rPr>
              <a:t>Materia(s</a:t>
            </a:r>
            <a:r>
              <a:rPr lang="es-ES" sz="1800" dirty="0">
                <a:latin typeface="Arial" pitchFamily="34" charset="0"/>
                <a:cs typeface="Arial" pitchFamily="34" charset="0"/>
              </a:rPr>
              <a:t>): </a:t>
            </a:r>
            <a:r>
              <a:rPr lang="es-ES" sz="1800" dirty="0" smtClean="0">
                <a:latin typeface="Arial" pitchFamily="34" charset="0"/>
                <a:cs typeface="Arial" pitchFamily="34" charset="0"/>
              </a:rPr>
              <a:t>Penal</a:t>
            </a:r>
          </a:p>
          <a:p>
            <a:pPr marL="0" indent="0">
              <a:buNone/>
            </a:pPr>
            <a:endParaRPr lang="es-MX" sz="1800" dirty="0">
              <a:latin typeface="Arial" pitchFamily="34" charset="0"/>
              <a:cs typeface="Arial" pitchFamily="34" charset="0"/>
            </a:endParaRPr>
          </a:p>
          <a:p>
            <a:pPr marL="0" indent="0">
              <a:buNone/>
            </a:pPr>
            <a:r>
              <a:rPr lang="es-ES" sz="1800" dirty="0">
                <a:latin typeface="Arial" pitchFamily="34" charset="0"/>
                <a:cs typeface="Arial" pitchFamily="34" charset="0"/>
              </a:rPr>
              <a:t> </a:t>
            </a:r>
            <a:r>
              <a:rPr lang="es-ES" sz="1800" dirty="0" smtClean="0">
                <a:latin typeface="Arial" pitchFamily="34" charset="0"/>
                <a:cs typeface="Arial" pitchFamily="34" charset="0"/>
              </a:rPr>
              <a:t>“</a:t>
            </a:r>
            <a:r>
              <a:rPr lang="es-ES" sz="1800" dirty="0">
                <a:latin typeface="Arial" pitchFamily="34" charset="0"/>
                <a:cs typeface="Arial" pitchFamily="34" charset="0"/>
              </a:rPr>
              <a:t>Culpa en el delito, comprobación de la.”</a:t>
            </a:r>
            <a:endParaRPr lang="es-MX" sz="1800" dirty="0">
              <a:latin typeface="Arial" pitchFamily="34" charset="0"/>
              <a:cs typeface="Arial" pitchFamily="34" charset="0"/>
            </a:endParaRPr>
          </a:p>
          <a:p>
            <a:pPr marL="0" indent="0" algn="just">
              <a:buNone/>
            </a:pPr>
            <a:r>
              <a:rPr lang="es-ES" sz="1800" dirty="0">
                <a:latin typeface="Arial" pitchFamily="34" charset="0"/>
                <a:cs typeface="Arial" pitchFamily="34" charset="0"/>
              </a:rPr>
              <a:t> </a:t>
            </a:r>
            <a:r>
              <a:rPr lang="es-ES" sz="1800" dirty="0" smtClean="0">
                <a:latin typeface="Arial" pitchFamily="34" charset="0"/>
                <a:cs typeface="Arial" pitchFamily="34" charset="0"/>
              </a:rPr>
              <a:t>Existe </a:t>
            </a:r>
            <a:r>
              <a:rPr lang="es-ES" sz="1800" dirty="0">
                <a:latin typeface="Arial" pitchFamily="34" charset="0"/>
                <a:cs typeface="Arial" pitchFamily="34" charset="0"/>
              </a:rPr>
              <a:t>culpa cuando se obra sin la voluntad de producir el resultado típico penal, el cual, no obstante, surge porque el agente omite las cautelas o precauciones que le incumben a pesar de la previsibilidad y </a:t>
            </a:r>
            <a:r>
              <a:rPr lang="es-ES" sz="1800" dirty="0" err="1">
                <a:latin typeface="Arial" pitchFamily="34" charset="0"/>
                <a:cs typeface="Arial" pitchFamily="34" charset="0"/>
              </a:rPr>
              <a:t>evitabilidad</a:t>
            </a:r>
            <a:r>
              <a:rPr lang="es-ES" sz="1800" dirty="0">
                <a:latin typeface="Arial" pitchFamily="34" charset="0"/>
                <a:cs typeface="Arial" pitchFamily="34" charset="0"/>
              </a:rPr>
              <a:t> del evento; comprobados estos extremos, puede válidamente condenársele, con independencia de que exista también imprudencia por parte de la víctima, en cuyo caso se estaría ante una concurrencia de culpas, ineficaz para eliminar la culpabilidad del acusado y sólo relevante para la cuantificación de la pena.</a:t>
            </a:r>
            <a:endParaRPr lang="es-MX" sz="1800" dirty="0">
              <a:latin typeface="Arial" pitchFamily="34" charset="0"/>
              <a:cs typeface="Arial" pitchFamily="34" charset="0"/>
            </a:endParaRPr>
          </a:p>
          <a:p>
            <a:pPr marL="0" indent="0">
              <a:buNone/>
            </a:pPr>
            <a:r>
              <a:rPr lang="es-MX" sz="1800" u="sng" dirty="0" smtClean="0">
                <a:latin typeface="Arial" pitchFamily="34" charset="0"/>
                <a:cs typeface="Arial" pitchFamily="34" charset="0"/>
                <a:hlinkClick r:id="rId2"/>
              </a:rPr>
              <a:t>http</a:t>
            </a:r>
            <a:r>
              <a:rPr lang="es-MX" sz="1800" u="sng" dirty="0">
                <a:latin typeface="Arial" pitchFamily="34" charset="0"/>
                <a:cs typeface="Arial" pitchFamily="34" charset="0"/>
                <a:hlinkClick r:id="rId2"/>
              </a:rPr>
              <a:t>://www2.scjn.gob.mx/ius2006/UnaTesislnkTmp.asp?nIus=</a:t>
            </a:r>
            <a:r>
              <a:rPr lang="es-ES" sz="1800" u="sng" dirty="0">
                <a:latin typeface="Arial" pitchFamily="34" charset="0"/>
                <a:cs typeface="Arial" pitchFamily="34" charset="0"/>
                <a:hlinkClick r:id="rId2"/>
              </a:rPr>
              <a:t>813417</a:t>
            </a:r>
            <a:endParaRPr lang="es-MX" sz="1800" dirty="0">
              <a:latin typeface="Arial" pitchFamily="34" charset="0"/>
              <a:cs typeface="Arial" pitchFamily="34" charset="0"/>
            </a:endParaRPr>
          </a:p>
          <a:p>
            <a:pPr marL="0" indent="0">
              <a:buNone/>
            </a:pPr>
            <a:r>
              <a:rPr lang="es-ES" sz="1800" dirty="0"/>
              <a:t> </a:t>
            </a:r>
            <a:endParaRPr lang="es-MX" sz="1800" dirty="0"/>
          </a:p>
        </p:txBody>
      </p:sp>
      <p:sp>
        <p:nvSpPr>
          <p:cNvPr id="4" name="5 Título"/>
          <p:cNvSpPr>
            <a:spLocks noGrp="1"/>
          </p:cNvSpPr>
          <p:nvPr>
            <p:ph type="title"/>
          </p:nvPr>
        </p:nvSpPr>
        <p:spPr>
          <a:xfrm>
            <a:off x="683568" y="404664"/>
            <a:ext cx="7772400" cy="648072"/>
          </a:xfrm>
        </p:spPr>
        <p:txBody>
          <a:bodyPr>
            <a:normAutofit fontScale="90000"/>
          </a:bodyPr>
          <a:lstStyle/>
          <a:p>
            <a:pPr algn="ctr"/>
            <a:r>
              <a:rPr lang="es-MX" sz="2800" b="1" dirty="0" smtClean="0">
                <a:latin typeface="Arial" pitchFamily="34" charset="0"/>
                <a:cs typeface="Arial" pitchFamily="34" charset="0"/>
              </a:rPr>
              <a:t>1.- NOCIONES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spTree>
    <p:extLst>
      <p:ext uri="{BB962C8B-B14F-4D97-AF65-F5344CB8AC3E}">
        <p14:creationId xmlns:p14="http://schemas.microsoft.com/office/powerpoint/2010/main" val="1155028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marL="0" algn="just">
              <a:buNone/>
            </a:pPr>
            <a:r>
              <a:rPr lang="es-ES" sz="2000" dirty="0" smtClean="0">
                <a:latin typeface="Arial" pitchFamily="34" charset="0"/>
                <a:cs typeface="Arial" pitchFamily="34" charset="0"/>
              </a:rPr>
              <a:t>Luego entonces,  la imputabilidad funciona como presupuesto de la culpabilidad y compone la capacidad del sujeto para entender y  querer en el ámbito penal, pues el reproche supone forzosamente libertad de decisión y capacidad de reprochabilidad. </a:t>
            </a:r>
            <a:endParaRPr lang="es-ES" sz="2000" dirty="0">
              <a:latin typeface="Arial" pitchFamily="34" charset="0"/>
              <a:cs typeface="Arial" pitchFamily="34" charset="0"/>
            </a:endParaRPr>
          </a:p>
        </p:txBody>
      </p:sp>
      <p:sp>
        <p:nvSpPr>
          <p:cNvPr id="4" name="5 Título"/>
          <p:cNvSpPr>
            <a:spLocks noGrp="1"/>
          </p:cNvSpPr>
          <p:nvPr>
            <p:ph type="title"/>
          </p:nvPr>
        </p:nvSpPr>
        <p:spPr>
          <a:xfrm>
            <a:off x="683568" y="476672"/>
            <a:ext cx="7772400" cy="1143000"/>
          </a:xfrm>
        </p:spPr>
        <p:txBody>
          <a:bodyPr>
            <a:normAutofit/>
          </a:bodyPr>
          <a:lstStyle/>
          <a:p>
            <a:pPr algn="ctr"/>
            <a:r>
              <a:rPr lang="es-MX" sz="2800" b="1" dirty="0" smtClean="0">
                <a:latin typeface="Arial" pitchFamily="34" charset="0"/>
                <a:cs typeface="Arial" pitchFamily="34" charset="0"/>
              </a:rPr>
              <a:t>1.- NOCIONES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sp>
        <p:nvSpPr>
          <p:cNvPr id="5" name="4 CuadroTexto"/>
          <p:cNvSpPr txBox="1"/>
          <p:nvPr/>
        </p:nvSpPr>
        <p:spPr>
          <a:xfrm>
            <a:off x="2483768" y="5661248"/>
            <a:ext cx="4608512" cy="253916"/>
          </a:xfrm>
          <a:prstGeom prst="rect">
            <a:avLst/>
          </a:prstGeom>
          <a:noFill/>
        </p:spPr>
        <p:txBody>
          <a:bodyPr wrap="square" rtlCol="0">
            <a:spAutoFit/>
          </a:bodyPr>
          <a:lstStyle/>
          <a:p>
            <a:pPr algn="ctr"/>
            <a:r>
              <a:rPr lang="es-ES" sz="1050" dirty="0" smtClean="0">
                <a:hlinkClick r:id="rId2"/>
              </a:rPr>
              <a:t>http://eldiario.com.uy/tag/baja-de-imputabilidad/</a:t>
            </a:r>
            <a:endParaRPr lang="es-ES" sz="1050" dirty="0"/>
          </a:p>
        </p:txBody>
      </p:sp>
      <p:pic>
        <p:nvPicPr>
          <p:cNvPr id="19460" name="Picture 4" descr="http://eldiario.com.uy/wp-content/uploads/2011/08/Imputabilidad-Menores.jpg"/>
          <p:cNvPicPr>
            <a:picLocks noChangeAspect="1" noChangeArrowheads="1"/>
          </p:cNvPicPr>
          <p:nvPr/>
        </p:nvPicPr>
        <p:blipFill>
          <a:blip r:embed="rId3" cstate="print"/>
          <a:srcRect/>
          <a:stretch>
            <a:fillRect/>
          </a:stretch>
        </p:blipFill>
        <p:spPr bwMode="auto">
          <a:xfrm>
            <a:off x="1979712" y="2924944"/>
            <a:ext cx="5184576" cy="266429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Título"/>
          <p:cNvSpPr>
            <a:spLocks noGrp="1"/>
          </p:cNvSpPr>
          <p:nvPr>
            <p:ph type="title"/>
          </p:nvPr>
        </p:nvSpPr>
        <p:spPr>
          <a:xfrm>
            <a:off x="467544" y="476672"/>
            <a:ext cx="8229600" cy="1143000"/>
          </a:xfrm>
        </p:spPr>
        <p:txBody>
          <a:bodyPr>
            <a:normAutofit/>
          </a:bodyPr>
          <a:lstStyle/>
          <a:p>
            <a:pPr algn="ctr"/>
            <a:r>
              <a:rPr lang="es-MX" sz="2800" b="1" dirty="0" smtClean="0">
                <a:latin typeface="Arial" pitchFamily="34" charset="0"/>
                <a:cs typeface="Arial" pitchFamily="34" charset="0"/>
              </a:rPr>
              <a:t>1.- NOCIONES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graphicFrame>
        <p:nvGraphicFramePr>
          <p:cNvPr id="5" name="4 Diagrama"/>
          <p:cNvGraphicFramePr/>
          <p:nvPr/>
        </p:nvGraphicFramePr>
        <p:xfrm>
          <a:off x="323528" y="1196752"/>
          <a:ext cx="8496944"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3789040"/>
            <a:ext cx="8424936" cy="2411760"/>
          </a:xfrm>
        </p:spPr>
        <p:txBody>
          <a:bodyPr>
            <a:normAutofit/>
          </a:bodyPr>
          <a:lstStyle/>
          <a:p>
            <a:pPr marL="0" algn="just">
              <a:buNone/>
            </a:pPr>
            <a:r>
              <a:rPr lang="es-ES" sz="2000" dirty="0" smtClean="0">
                <a:latin typeface="Arial" pitchFamily="34" charset="0"/>
                <a:cs typeface="Arial" pitchFamily="34" charset="0"/>
              </a:rPr>
              <a:t>De lo anterior queda establecido que el “juez al conocer de un hecho individual el cual da motivo a un enjuiciamiento, resuelve el juicio determinando la culpabilidad del autor, el cual pudiendo y debiendo ajustar su conducta a lo que las  normas establecen no la hace así, de donde resulta la consecuencia de reprochar a ese mismo sujeto, el cual está vinculado psicológicamente con su actuar, el no haber actuado conforme a lo que establecen las normas.”  (Vela Sergio, 2000, 201)</a:t>
            </a:r>
          </a:p>
          <a:p>
            <a:pPr algn="just"/>
            <a:endParaRPr lang="es-ES" sz="2000" dirty="0">
              <a:latin typeface="Arial" pitchFamily="34" charset="0"/>
              <a:cs typeface="Arial" pitchFamily="34" charset="0"/>
            </a:endParaRPr>
          </a:p>
        </p:txBody>
      </p:sp>
      <p:sp>
        <p:nvSpPr>
          <p:cNvPr id="4" name="5 Título"/>
          <p:cNvSpPr txBox="1">
            <a:spLocks/>
          </p:cNvSpPr>
          <p:nvPr/>
        </p:nvSpPr>
        <p:spPr>
          <a:xfrm>
            <a:off x="899592" y="476672"/>
            <a:ext cx="7772400" cy="1143000"/>
          </a:xfrm>
          <a:prstGeom prst="rect">
            <a:avLst/>
          </a:prstGeom>
        </p:spPr>
        <p:txBody>
          <a:bodyPr bIns="91440" anchor="b"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800" b="1" i="0" u="none" strike="noStrike" kern="1200" cap="none" spc="0" normalizeH="0" baseline="0" noProof="0" dirty="0" smtClean="0">
                <a:ln>
                  <a:noFill/>
                </a:ln>
                <a:effectLst/>
                <a:uLnTx/>
                <a:uFillTx/>
                <a:latin typeface="Arial" pitchFamily="34" charset="0"/>
                <a:ea typeface="+mj-ea"/>
                <a:cs typeface="Arial" pitchFamily="34" charset="0"/>
              </a:rPr>
              <a:t>1.- NOCIONES DE LA CULPABILIDAD</a:t>
            </a:r>
            <a:r>
              <a:rPr kumimoji="0" lang="es-ES" sz="2800" b="0" i="0" u="none" strike="noStrike" kern="1200" cap="none" spc="0" normalizeH="0" baseline="0" noProof="0" dirty="0" smtClean="0">
                <a:ln>
                  <a:noFill/>
                </a:ln>
                <a:effectLst/>
                <a:uLnTx/>
                <a:uFillTx/>
                <a:latin typeface="Arial" pitchFamily="34" charset="0"/>
                <a:ea typeface="+mj-ea"/>
                <a:cs typeface="Arial" pitchFamily="34" charset="0"/>
              </a:rPr>
              <a:t/>
            </a:r>
            <a:br>
              <a:rPr kumimoji="0" lang="es-ES" sz="2800" b="0" i="0" u="none" strike="noStrike" kern="1200" cap="none" spc="0" normalizeH="0" baseline="0" noProof="0" dirty="0" smtClean="0">
                <a:ln>
                  <a:noFill/>
                </a:ln>
                <a:effectLst/>
                <a:uLnTx/>
                <a:uFillTx/>
                <a:latin typeface="Arial" pitchFamily="34" charset="0"/>
                <a:ea typeface="+mj-ea"/>
                <a:cs typeface="Arial" pitchFamily="34" charset="0"/>
              </a:rPr>
            </a:br>
            <a:endParaRPr kumimoji="0" lang="es-ES" sz="2800" b="0" i="0" u="none" strike="noStrike" kern="1200" cap="none" spc="0" normalizeH="0" baseline="0" noProof="0" dirty="0">
              <a:ln>
                <a:noFill/>
              </a:ln>
              <a:effectLst/>
              <a:uLnTx/>
              <a:uFillTx/>
              <a:latin typeface="Arial" pitchFamily="34" charset="0"/>
              <a:ea typeface="+mj-ea"/>
              <a:cs typeface="Arial" pitchFamily="34" charset="0"/>
            </a:endParaRPr>
          </a:p>
        </p:txBody>
      </p:sp>
      <p:sp>
        <p:nvSpPr>
          <p:cNvPr id="6" name="5 CuadroTexto"/>
          <p:cNvSpPr txBox="1"/>
          <p:nvPr/>
        </p:nvSpPr>
        <p:spPr>
          <a:xfrm>
            <a:off x="539552" y="1628800"/>
            <a:ext cx="3168352" cy="1938992"/>
          </a:xfrm>
          <a:prstGeom prst="rect">
            <a:avLst/>
          </a:prstGeom>
          <a:noFill/>
        </p:spPr>
        <p:txBody>
          <a:bodyPr wrap="square" rtlCol="0">
            <a:spAutoFit/>
          </a:bodyPr>
          <a:lstStyle/>
          <a:p>
            <a:pPr algn="just"/>
            <a:r>
              <a:rPr lang="es-ES" sz="2000" dirty="0" smtClean="0">
                <a:latin typeface="Arial" pitchFamily="34" charset="0"/>
                <a:cs typeface="Arial" pitchFamily="34" charset="0"/>
              </a:rPr>
              <a:t>Por esto la culpabilidad es considerada como el nexo intelectual y emocional que liga al sujeto con su acto.</a:t>
            </a:r>
          </a:p>
          <a:p>
            <a:pPr algn="just"/>
            <a:endParaRPr lang="es-ES" sz="2000" dirty="0"/>
          </a:p>
        </p:txBody>
      </p:sp>
      <p:pic>
        <p:nvPicPr>
          <p:cNvPr id="15362" name="Picture 2" descr="Sujeto que desfiguró a su pareja con agua hirviendo: “Lo hice por celos”"/>
          <p:cNvPicPr>
            <a:picLocks noChangeAspect="1" noChangeArrowheads="1"/>
          </p:cNvPicPr>
          <p:nvPr/>
        </p:nvPicPr>
        <p:blipFill>
          <a:blip r:embed="rId2" cstate="print"/>
          <a:srcRect/>
          <a:stretch>
            <a:fillRect/>
          </a:stretch>
        </p:blipFill>
        <p:spPr bwMode="auto">
          <a:xfrm>
            <a:off x="4139952" y="1340768"/>
            <a:ext cx="4274840" cy="187220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8229600" cy="1143000"/>
          </a:xfrm>
        </p:spPr>
        <p:txBody>
          <a:bodyPr>
            <a:noAutofit/>
          </a:bodyPr>
          <a:lstStyle/>
          <a:p>
            <a:r>
              <a:rPr lang="es-MX" sz="2400" b="1" dirty="0" smtClean="0"/>
              <a:t>2.- DOCTRINAS SOBRE LA NATURALEZA JURÍDICA DE LA CULPABILIDAD</a:t>
            </a:r>
            <a:endParaRPr lang="es-ES" sz="2400" b="1" dirty="0"/>
          </a:p>
        </p:txBody>
      </p:sp>
      <p:sp>
        <p:nvSpPr>
          <p:cNvPr id="3" name="2 Marcador de contenido"/>
          <p:cNvSpPr>
            <a:spLocks noGrp="1"/>
          </p:cNvSpPr>
          <p:nvPr>
            <p:ph idx="1"/>
          </p:nvPr>
        </p:nvSpPr>
        <p:spPr>
          <a:xfrm>
            <a:off x="467544" y="1772816"/>
            <a:ext cx="8229600" cy="4525963"/>
          </a:xfrm>
        </p:spPr>
        <p:txBody>
          <a:bodyPr/>
          <a:lstStyle/>
          <a:p>
            <a:pPr>
              <a:buNone/>
            </a:pPr>
            <a:endParaRPr lang="es-MX" dirty="0" smtClean="0"/>
          </a:p>
          <a:p>
            <a:pPr marL="514350" indent="-514350">
              <a:buAutoNum type="alphaLcParenR"/>
            </a:pPr>
            <a:endParaRPr lang="es-ES" dirty="0" smtClean="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4 Diagrama"/>
          <p:cNvGraphicFramePr/>
          <p:nvPr>
            <p:extLst>
              <p:ext uri="{D42A27DB-BD31-4B8C-83A1-F6EECF244321}">
                <p14:modId xmlns:p14="http://schemas.microsoft.com/office/powerpoint/2010/main" val="1584159704"/>
              </p:ext>
            </p:extLst>
          </p:nvPr>
        </p:nvGraphicFramePr>
        <p:xfrm>
          <a:off x="683568" y="2564904"/>
          <a:ext cx="806489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Rectángulo redondeado"/>
          <p:cNvSpPr/>
          <p:nvPr/>
        </p:nvSpPr>
        <p:spPr>
          <a:xfrm>
            <a:off x="2051720" y="1556792"/>
            <a:ext cx="5472608" cy="9144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s-MX" b="1" dirty="0" smtClean="0">
                <a:latin typeface="Arial" pitchFamily="34" charset="0"/>
                <a:cs typeface="Arial" pitchFamily="34" charset="0"/>
              </a:rPr>
              <a:t>PRINCIPALES DOCTRINAS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1268760"/>
            <a:ext cx="8208912" cy="923330"/>
          </a:xfrm>
          <a:prstGeom prst="rect">
            <a:avLst/>
          </a:prstGeom>
        </p:spPr>
        <p:txBody>
          <a:bodyPr wrap="square">
            <a:spAutoFit/>
          </a:bodyPr>
          <a:lstStyle/>
          <a:p>
            <a:pPr algn="just"/>
            <a:r>
              <a:rPr lang="es-MX" b="1" dirty="0" smtClean="0"/>
              <a:t>El tema “</a:t>
            </a:r>
            <a:r>
              <a:rPr lang="es-MX" b="1" dirty="0">
                <a:latin typeface="Arial" pitchFamily="34" charset="0"/>
                <a:cs typeface="Arial" pitchFamily="34" charset="0"/>
              </a:rPr>
              <a:t>CULPABILIDAD </a:t>
            </a:r>
            <a:r>
              <a:rPr lang="es-MX" b="1" dirty="0" smtClean="0"/>
              <a:t>” se desglosa en los siguientes apartados y temas:</a:t>
            </a:r>
          </a:p>
          <a:p>
            <a:pPr algn="just"/>
            <a:endParaRPr lang="es-MX" b="1" dirty="0" smtClean="0"/>
          </a:p>
          <a:p>
            <a:pPr algn="just"/>
            <a:endParaRPr lang="es-MX" b="1" dirty="0" smtClean="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2843808" y="692696"/>
            <a:ext cx="3299494" cy="523220"/>
          </a:xfrm>
          <a:prstGeom prst="rect">
            <a:avLst/>
          </a:prstGeom>
        </p:spPr>
        <p:txBody>
          <a:bodyPr wrap="none">
            <a:spAutoFit/>
          </a:bodyPr>
          <a:lstStyle/>
          <a:p>
            <a:pPr algn="ctr"/>
            <a:r>
              <a:rPr lang="es-MX" sz="2800" b="1" dirty="0" smtClean="0"/>
              <a:t>GUIÓN  EXPLICATIVO</a:t>
            </a:r>
          </a:p>
        </p:txBody>
      </p:sp>
      <p:sp>
        <p:nvSpPr>
          <p:cNvPr id="6" name="2 Marcador de contenido"/>
          <p:cNvSpPr txBox="1">
            <a:spLocks/>
          </p:cNvSpPr>
          <p:nvPr/>
        </p:nvSpPr>
        <p:spPr>
          <a:xfrm>
            <a:off x="205849" y="1988840"/>
            <a:ext cx="8507288" cy="354017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Font typeface="Arial" pitchFamily="34" charset="0"/>
              <a:buNone/>
            </a:pPr>
            <a:endParaRPr lang="es-MX" sz="2000" dirty="0" smtClean="0">
              <a:latin typeface="Arial" pitchFamily="34" charset="0"/>
              <a:cs typeface="Arial" pitchFamily="34" charset="0"/>
            </a:endParaRPr>
          </a:p>
          <a:p>
            <a:pPr>
              <a:buFont typeface="Arial" pitchFamily="34" charset="0"/>
              <a:buNone/>
            </a:pPr>
            <a:r>
              <a:rPr lang="es-ES" sz="2000" dirty="0" smtClean="0">
                <a:latin typeface="Arial" pitchFamily="34" charset="0"/>
                <a:cs typeface="Arial" pitchFamily="34" charset="0"/>
              </a:rPr>
              <a:t> </a:t>
            </a:r>
            <a:r>
              <a:rPr lang="es-MX" sz="2000" dirty="0" smtClean="0">
                <a:latin typeface="Arial" pitchFamily="34" charset="0"/>
                <a:cs typeface="Arial" pitchFamily="34" charset="0"/>
              </a:rPr>
              <a:t>1.- Nociones de la culpabilidad</a:t>
            </a:r>
            <a:endParaRPr lang="es-ES" sz="2000" dirty="0" smtClean="0">
              <a:latin typeface="Arial" pitchFamily="34" charset="0"/>
              <a:cs typeface="Arial" pitchFamily="34" charset="0"/>
            </a:endParaRPr>
          </a:p>
          <a:p>
            <a:pPr marL="0" indent="0">
              <a:lnSpc>
                <a:spcPct val="150000"/>
              </a:lnSpc>
              <a:buFont typeface="Arial" pitchFamily="34" charset="0"/>
              <a:buNone/>
            </a:pPr>
            <a:r>
              <a:rPr lang="es-MX" sz="2000" dirty="0" smtClean="0">
                <a:latin typeface="Arial" pitchFamily="34" charset="0"/>
                <a:cs typeface="Arial" pitchFamily="34" charset="0"/>
              </a:rPr>
              <a:t>2.- Doctrinas sobre la naturaleza jurídica de la culpabilidad</a:t>
            </a:r>
          </a:p>
          <a:p>
            <a:pPr marL="0" indent="0">
              <a:lnSpc>
                <a:spcPct val="150000"/>
              </a:lnSpc>
              <a:buFont typeface="Arial" pitchFamily="34" charset="0"/>
              <a:buNone/>
            </a:pPr>
            <a:r>
              <a:rPr lang="es-ES" sz="2000" dirty="0" smtClean="0">
                <a:latin typeface="Arial" pitchFamily="34" charset="0"/>
                <a:cs typeface="Arial" pitchFamily="34" charset="0"/>
              </a:rPr>
              <a:t>a)Teoría </a:t>
            </a:r>
            <a:r>
              <a:rPr lang="es-ES" sz="2000" dirty="0" err="1" smtClean="0">
                <a:latin typeface="Arial" pitchFamily="34" charset="0"/>
                <a:cs typeface="Arial" pitchFamily="34" charset="0"/>
              </a:rPr>
              <a:t>psicologista</a:t>
            </a:r>
            <a:r>
              <a:rPr lang="es-ES" sz="2000" dirty="0" smtClean="0">
                <a:latin typeface="Arial" pitchFamily="34" charset="0"/>
                <a:cs typeface="Arial" pitchFamily="34" charset="0"/>
              </a:rPr>
              <a:t> o psicológica de la culpabilidad </a:t>
            </a:r>
          </a:p>
          <a:p>
            <a:pPr marL="0" indent="0">
              <a:lnSpc>
                <a:spcPct val="150000"/>
              </a:lnSpc>
              <a:buFont typeface="Arial" pitchFamily="34" charset="0"/>
              <a:buNone/>
            </a:pPr>
            <a:r>
              <a:rPr lang="es-ES" sz="2000" dirty="0" smtClean="0">
                <a:latin typeface="Arial" pitchFamily="34" charset="0"/>
                <a:cs typeface="Arial" pitchFamily="34" charset="0"/>
              </a:rPr>
              <a:t>b) Teoría normativa o normalista de la culpabilidad</a:t>
            </a:r>
          </a:p>
          <a:p>
            <a:pPr marL="0" indent="0" algn="just">
              <a:lnSpc>
                <a:spcPct val="150000"/>
              </a:lnSpc>
              <a:buFont typeface="Arial" pitchFamily="34" charset="0"/>
              <a:buNone/>
            </a:pPr>
            <a:r>
              <a:rPr lang="es-MX" sz="2000" dirty="0" smtClean="0">
                <a:latin typeface="Arial" pitchFamily="34" charset="0"/>
                <a:cs typeface="Arial" pitchFamily="34" charset="0"/>
              </a:rPr>
              <a:t>3.- Formas de la culpabilidad </a:t>
            </a:r>
          </a:p>
          <a:p>
            <a:pPr marL="0" indent="0" algn="just">
              <a:lnSpc>
                <a:spcPct val="150000"/>
              </a:lnSpc>
              <a:buFont typeface="Arial" pitchFamily="34" charset="0"/>
              <a:buNone/>
            </a:pPr>
            <a:r>
              <a:rPr lang="es-MX" sz="2000" dirty="0" smtClean="0">
                <a:latin typeface="Arial" pitchFamily="34" charset="0"/>
                <a:cs typeface="Arial" pitchFamily="34" charset="0"/>
              </a:rPr>
              <a:t>4.- El contenido de la culpabilidad</a:t>
            </a:r>
            <a:endParaRPr lang="es-ES" sz="2000" dirty="0" smtClean="0">
              <a:latin typeface="Arial" pitchFamily="34" charset="0"/>
              <a:cs typeface="Arial" pitchFamily="34" charset="0"/>
            </a:endParaRPr>
          </a:p>
          <a:p>
            <a:pPr marL="0" indent="0" algn="ctr">
              <a:spcBef>
                <a:spcPts val="0"/>
              </a:spcBef>
              <a:buFont typeface="Arial" pitchFamily="34" charset="0"/>
              <a:buNone/>
            </a:pPr>
            <a:r>
              <a:rPr lang="es-MX" sz="2000" dirty="0" smtClean="0">
                <a:latin typeface="Arial" pitchFamily="34" charset="0"/>
                <a:cs typeface="Arial" pitchFamily="34" charset="0"/>
              </a:rPr>
              <a:t> </a:t>
            </a:r>
            <a:endParaRPr lang="es-MX" sz="2000" dirty="0">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988840"/>
            <a:ext cx="3394720" cy="4525963"/>
          </a:xfrm>
        </p:spPr>
        <p:txBody>
          <a:bodyPr>
            <a:normAutofit/>
          </a:bodyPr>
          <a:lstStyle/>
          <a:p>
            <a:pPr marL="0" indent="0" algn="just">
              <a:buNone/>
            </a:pPr>
            <a:endParaRPr lang="es-ES" sz="2400" dirty="0" smtClean="0">
              <a:latin typeface="Arial" pitchFamily="34" charset="0"/>
              <a:cs typeface="Arial" pitchFamily="34" charset="0"/>
            </a:endParaRPr>
          </a:p>
          <a:p>
            <a:pPr marL="0" indent="0" algn="just">
              <a:buNone/>
            </a:pPr>
            <a:r>
              <a:rPr lang="es-ES" sz="2000" dirty="0" smtClean="0">
                <a:latin typeface="Arial" pitchFamily="34" charset="0"/>
                <a:cs typeface="Arial" pitchFamily="34" charset="0"/>
              </a:rPr>
              <a:t>Para esta concepción, la culpabilidad radica en un hecho de carácter psicológico, dejando 'toda valoración jurídica para la antijuridicidad, ya supuesta; la esencia de la culpabilidad consiste en el proceso intelectual-volitivo desarrollado en el autor.</a:t>
            </a:r>
          </a:p>
          <a:p>
            <a:pPr marL="0" indent="0" algn="just">
              <a:buNone/>
            </a:pPr>
            <a:r>
              <a:rPr lang="es-MX" sz="2000" dirty="0" smtClean="0">
                <a:latin typeface="Arial" pitchFamily="34" charset="0"/>
                <a:cs typeface="Arial" pitchFamily="34" charset="0"/>
              </a:rPr>
              <a:t>(Castellanos, 2003)</a:t>
            </a:r>
            <a:endParaRPr lang="es-ES" sz="2000" dirty="0">
              <a:latin typeface="Arial" pitchFamily="34" charset="0"/>
              <a:cs typeface="Arial" pitchFamily="34"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a:spLocks noGrp="1"/>
          </p:cNvSpPr>
          <p:nvPr>
            <p:ph type="title"/>
          </p:nvPr>
        </p:nvSpPr>
        <p:spPr>
          <a:xfrm>
            <a:off x="467544" y="404664"/>
            <a:ext cx="8229600" cy="1143000"/>
          </a:xfrm>
        </p:spPr>
        <p:txBody>
          <a:bodyPr>
            <a:noAutofit/>
          </a:bodyPr>
          <a:lstStyle/>
          <a:p>
            <a:r>
              <a:rPr lang="es-MX" sz="2400" b="1" dirty="0" smtClean="0"/>
              <a:t>2.- DOCTRINAS SOBRE LA NATURALEZA JURÍDICA DE LA CULPABILIDAD</a:t>
            </a:r>
            <a:endParaRPr lang="es-ES" sz="2400" b="1" dirty="0"/>
          </a:p>
        </p:txBody>
      </p:sp>
      <p:pic>
        <p:nvPicPr>
          <p:cNvPr id="3074" name="Picture 2" descr="Resultado de imagen para proceso intelectual volitivo"/>
          <p:cNvPicPr>
            <a:picLocks noChangeAspect="1" noChangeArrowheads="1"/>
          </p:cNvPicPr>
          <p:nvPr/>
        </p:nvPicPr>
        <p:blipFill>
          <a:blip r:embed="rId3" cstate="print"/>
          <a:srcRect/>
          <a:stretch>
            <a:fillRect/>
          </a:stretch>
        </p:blipFill>
        <p:spPr bwMode="auto">
          <a:xfrm>
            <a:off x="4572000" y="2708920"/>
            <a:ext cx="4032448" cy="2736304"/>
          </a:xfrm>
          <a:prstGeom prst="rect">
            <a:avLst/>
          </a:prstGeom>
          <a:noFill/>
        </p:spPr>
      </p:pic>
      <p:sp>
        <p:nvSpPr>
          <p:cNvPr id="7" name="6 Rectángulo"/>
          <p:cNvSpPr/>
          <p:nvPr/>
        </p:nvSpPr>
        <p:spPr>
          <a:xfrm>
            <a:off x="251520" y="1628800"/>
            <a:ext cx="7704856" cy="400110"/>
          </a:xfrm>
          <a:prstGeom prst="rect">
            <a:avLst/>
          </a:prstGeom>
        </p:spPr>
        <p:txBody>
          <a:bodyPr wrap="square">
            <a:spAutoFit/>
          </a:bodyPr>
          <a:lstStyle/>
          <a:p>
            <a:pPr marL="514350" indent="-514350" algn="just">
              <a:buAutoNum type="alphaLcParenR"/>
            </a:pPr>
            <a:r>
              <a:rPr lang="es-ES" sz="2000" b="1" dirty="0" smtClean="0">
                <a:latin typeface="Arial" pitchFamily="34" charset="0"/>
                <a:cs typeface="Arial" pitchFamily="34" charset="0"/>
              </a:rPr>
              <a:t>Teoría psicologista o psicológica de la culpabilidad</a:t>
            </a:r>
          </a:p>
        </p:txBody>
      </p:sp>
      <p:sp>
        <p:nvSpPr>
          <p:cNvPr id="9" name="8 Rectángulo"/>
          <p:cNvSpPr/>
          <p:nvPr/>
        </p:nvSpPr>
        <p:spPr>
          <a:xfrm>
            <a:off x="4572000" y="5445224"/>
            <a:ext cx="4032448" cy="461665"/>
          </a:xfrm>
          <a:prstGeom prst="rect">
            <a:avLst/>
          </a:prstGeom>
        </p:spPr>
        <p:txBody>
          <a:bodyPr wrap="square">
            <a:spAutoFit/>
          </a:bodyPr>
          <a:lstStyle/>
          <a:p>
            <a:pPr algn="ctr"/>
            <a:r>
              <a:rPr lang="es-ES" sz="800" dirty="0" smtClean="0">
                <a:latin typeface="Arial" pitchFamily="34" charset="0"/>
                <a:cs typeface="Arial" pitchFamily="34" charset="0"/>
              </a:rPr>
              <a:t>https://encrypted-tbn2.gstatic.com/images?q=tbn:ANd9GcQytK6xSekxNEp6c7lVr3LP8P0eQ_-v1Dx7gN4DvXs0FS5EkSql</a:t>
            </a:r>
            <a:endParaRPr lang="es-ES" sz="800" dirty="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1619672" y="2708920"/>
            <a:ext cx="6048672" cy="2031325"/>
          </a:xfrm>
          <a:prstGeom prst="rect">
            <a:avLst/>
          </a:prstGeom>
        </p:spPr>
        <p:txBody>
          <a:bodyPr wrap="square">
            <a:spAutoFit/>
          </a:bodyPr>
          <a:lstStyle/>
          <a:p>
            <a:pPr algn="just"/>
            <a:r>
              <a:rPr lang="es-MX" dirty="0"/>
              <a:t>"Lo cierto es que la culpabilidad con base psicológica, consiste en un nexo psíquico entre el sujeto y el resultado; lo cual quiere decir que contiene dos elementos: uno volitivo, o como lo llama Jiménez de Asúa, emocional; y otro intelectual. El primero indica la suma de dos quereres: de la conducta y del resultado; y el segundo, el intelectual, el conocimiento de la antijuridicidad de la conducta</a:t>
            </a:r>
            <a:r>
              <a:rPr lang="es-MX" dirty="0" smtClean="0"/>
              <a:t>".</a:t>
            </a:r>
            <a:endParaRPr lang="es-MX" dirty="0"/>
          </a:p>
        </p:txBody>
      </p:sp>
      <p:sp>
        <p:nvSpPr>
          <p:cNvPr id="6" name="1 Título"/>
          <p:cNvSpPr txBox="1">
            <a:spLocks/>
          </p:cNvSpPr>
          <p:nvPr/>
        </p:nvSpPr>
        <p:spPr>
          <a:xfrm>
            <a:off x="467544" y="404664"/>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t>2.- DOCTRINAS SOBRE LA NATURALEZA JURÍDICA DE LA CULPABILIDAD</a:t>
            </a:r>
            <a:endParaRPr lang="es-ES" sz="2400" b="1" dirty="0"/>
          </a:p>
        </p:txBody>
      </p:sp>
      <p:sp>
        <p:nvSpPr>
          <p:cNvPr id="7" name="6 Rectángulo"/>
          <p:cNvSpPr/>
          <p:nvPr/>
        </p:nvSpPr>
        <p:spPr>
          <a:xfrm>
            <a:off x="251520" y="1628800"/>
            <a:ext cx="7704856" cy="400110"/>
          </a:xfrm>
          <a:prstGeom prst="rect">
            <a:avLst/>
          </a:prstGeom>
        </p:spPr>
        <p:txBody>
          <a:bodyPr wrap="square">
            <a:spAutoFit/>
          </a:bodyPr>
          <a:lstStyle/>
          <a:p>
            <a:pPr marL="514350" indent="-514350" algn="just">
              <a:buAutoNum type="alphaLcParenR"/>
            </a:pPr>
            <a:r>
              <a:rPr lang="es-ES" sz="2000" b="1" dirty="0" smtClean="0">
                <a:latin typeface="Arial" pitchFamily="34" charset="0"/>
                <a:cs typeface="Arial" pitchFamily="34" charset="0"/>
              </a:rPr>
              <a:t>Teoría psicologista o psicológica de la culpabilidad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899592" y="1547664"/>
            <a:ext cx="7344816" cy="400110"/>
          </a:xfrm>
          <a:prstGeom prst="rect">
            <a:avLst/>
          </a:prstGeom>
        </p:spPr>
        <p:txBody>
          <a:bodyPr wrap="square">
            <a:spAutoFit/>
          </a:bodyPr>
          <a:lstStyle/>
          <a:p>
            <a:pPr lvl="0" algn="just"/>
            <a:r>
              <a:rPr lang="es-ES" sz="2000" b="1" dirty="0">
                <a:latin typeface="Arial" pitchFamily="34" charset="0"/>
                <a:cs typeface="Arial" pitchFamily="34" charset="0"/>
              </a:rPr>
              <a:t>b) Teoría normativa o normalista de la culpabilidad</a:t>
            </a:r>
          </a:p>
        </p:txBody>
      </p:sp>
      <p:sp>
        <p:nvSpPr>
          <p:cNvPr id="6" name="1 Título"/>
          <p:cNvSpPr txBox="1">
            <a:spLocks/>
          </p:cNvSpPr>
          <p:nvPr/>
        </p:nvSpPr>
        <p:spPr>
          <a:xfrm>
            <a:off x="467544" y="404664"/>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t>2.- DOCTRINAS SOBRE LA NATURALEZA JURÍDICA DE LA CULPABILIDAD</a:t>
            </a:r>
            <a:endParaRPr lang="es-ES" sz="2400" b="1" dirty="0"/>
          </a:p>
        </p:txBody>
      </p:sp>
      <p:sp>
        <p:nvSpPr>
          <p:cNvPr id="7" name="6 Rectángulo"/>
          <p:cNvSpPr/>
          <p:nvPr/>
        </p:nvSpPr>
        <p:spPr>
          <a:xfrm>
            <a:off x="4355976" y="2132856"/>
            <a:ext cx="4572000" cy="1754326"/>
          </a:xfrm>
          <a:prstGeom prst="rect">
            <a:avLst/>
          </a:prstGeom>
        </p:spPr>
        <p:txBody>
          <a:bodyPr>
            <a:spAutoFit/>
          </a:bodyPr>
          <a:lstStyle/>
          <a:p>
            <a:pPr algn="just"/>
            <a:r>
              <a:rPr lang="es-MX" dirty="0"/>
              <a:t>Para esta doctrina, el ser de la culpabilidad lo constituye un juicio de reproche; una conducta es culpable, si a un sujeto </a:t>
            </a:r>
            <a:r>
              <a:rPr lang="es-MX" dirty="0" smtClean="0"/>
              <a:t>capaz</a:t>
            </a:r>
            <a:r>
              <a:rPr lang="es-MX" dirty="0"/>
              <a:t>, que ha obrado con dolo o culpa, le puede exigir el orden normativo una conducta diversa a la realizada.</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403" y="2492896"/>
            <a:ext cx="2752725" cy="166687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
        <p:nvSpPr>
          <p:cNvPr id="8" name="7 Rectángulo"/>
          <p:cNvSpPr/>
          <p:nvPr/>
        </p:nvSpPr>
        <p:spPr>
          <a:xfrm>
            <a:off x="899592" y="4146514"/>
            <a:ext cx="2775536" cy="307777"/>
          </a:xfrm>
          <a:prstGeom prst="rect">
            <a:avLst/>
          </a:prstGeom>
        </p:spPr>
        <p:txBody>
          <a:bodyPr wrap="square">
            <a:spAutoFit/>
          </a:bodyPr>
          <a:lstStyle/>
          <a:p>
            <a:pPr algn="ctr"/>
            <a:r>
              <a:rPr lang="es-MX" sz="700" dirty="0"/>
              <a:t>https://semeadordeletras.files.wordpress.com/2012/04/dolo-eventual-no-transito-e1340857986925.jpg</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2144" y="4389795"/>
            <a:ext cx="5715000" cy="205419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
        <p:nvSpPr>
          <p:cNvPr id="9" name="8 Rectángulo"/>
          <p:cNvSpPr/>
          <p:nvPr/>
        </p:nvSpPr>
        <p:spPr>
          <a:xfrm>
            <a:off x="2982144" y="6495163"/>
            <a:ext cx="5715000" cy="261610"/>
          </a:xfrm>
          <a:prstGeom prst="rect">
            <a:avLst/>
          </a:prstGeom>
        </p:spPr>
        <p:txBody>
          <a:bodyPr wrap="square">
            <a:spAutoFit/>
          </a:bodyPr>
          <a:lstStyle/>
          <a:p>
            <a:pPr algn="ctr"/>
            <a:r>
              <a:rPr lang="es-MX" sz="1100" dirty="0"/>
              <a:t>http://www.fmcapitalsalta.com/sites/default/files/field/image/torturas.jpg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467544" y="404664"/>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t>2.- DOCTRINAS SOBRE LA NATURALEZA JURÍDICA DE LA CULPABILIDAD</a:t>
            </a:r>
            <a:endParaRPr lang="es-ES" sz="2400" b="1" dirty="0"/>
          </a:p>
        </p:txBody>
      </p:sp>
      <p:sp>
        <p:nvSpPr>
          <p:cNvPr id="7" name="6 Rectángulo"/>
          <p:cNvSpPr/>
          <p:nvPr/>
        </p:nvSpPr>
        <p:spPr>
          <a:xfrm>
            <a:off x="899592" y="1547664"/>
            <a:ext cx="7344816" cy="400110"/>
          </a:xfrm>
          <a:prstGeom prst="rect">
            <a:avLst/>
          </a:prstGeom>
        </p:spPr>
        <p:txBody>
          <a:bodyPr wrap="square">
            <a:spAutoFit/>
          </a:bodyPr>
          <a:lstStyle/>
          <a:p>
            <a:pPr lvl="0" algn="just"/>
            <a:r>
              <a:rPr lang="es-ES" sz="2000" b="1" dirty="0">
                <a:latin typeface="Arial" pitchFamily="34" charset="0"/>
                <a:cs typeface="Arial" pitchFamily="34" charset="0"/>
              </a:rPr>
              <a:t>b) Teoría normativa o normalista de la culpabilidad</a:t>
            </a:r>
          </a:p>
        </p:txBody>
      </p:sp>
      <p:sp>
        <p:nvSpPr>
          <p:cNvPr id="4" name="3 Rectángulo"/>
          <p:cNvSpPr/>
          <p:nvPr/>
        </p:nvSpPr>
        <p:spPr>
          <a:xfrm>
            <a:off x="528854" y="2564904"/>
            <a:ext cx="8136904" cy="2246769"/>
          </a:xfrm>
          <a:prstGeom prst="rect">
            <a:avLst/>
          </a:prstGeom>
        </p:spPr>
        <p:txBody>
          <a:bodyPr wrap="square">
            <a:spAutoFit/>
          </a:bodyPr>
          <a:lstStyle/>
          <a:p>
            <a:pPr algn="just"/>
            <a:r>
              <a:rPr lang="es-MX" sz="2000" dirty="0"/>
              <a:t>"Para esta nueva concepción, la culpabilidad no es solamente una simple liga psicológica que existe entre el autor y el hecho, ni se debe ver sólo en la psiquis del autor; es algo más, es la </a:t>
            </a:r>
            <a:r>
              <a:rPr lang="es-MX" sz="2000" dirty="0" smtClean="0"/>
              <a:t>valoración </a:t>
            </a:r>
            <a:r>
              <a:rPr lang="es-MX" sz="2000" dirty="0"/>
              <a:t>en un juicio de reproche de ese contenido </a:t>
            </a:r>
            <a:r>
              <a:rPr lang="es-MX" sz="2000" dirty="0" smtClean="0"/>
              <a:t>psicológico</a:t>
            </a:r>
            <a:r>
              <a:rPr lang="es-MX" sz="2000" dirty="0"/>
              <a:t>... La culpabilidad, pues, considerada como </a:t>
            </a:r>
            <a:r>
              <a:rPr lang="es-MX" sz="2000" dirty="0" err="1"/>
              <a:t>reprochabilidad</a:t>
            </a:r>
            <a:r>
              <a:rPr lang="es-MX" sz="2000" dirty="0"/>
              <a:t> de la conducta del sujeto al cometer el evento delictivo, se </a:t>
            </a:r>
            <a:r>
              <a:rPr lang="es-MX" sz="2000" dirty="0" smtClean="0"/>
              <a:t>fundamenta </a:t>
            </a:r>
            <a:r>
              <a:rPr lang="es-MX" sz="2000" dirty="0"/>
              <a:t>en la exigibilidad de una conducta a la luz del </a:t>
            </a:r>
            <a:r>
              <a:rPr lang="es-MX" sz="2000" dirty="0" smtClean="0"/>
              <a:t>deber“ (Castellanos 2003)</a:t>
            </a:r>
            <a:endParaRPr lang="es-MX" sz="2000" dirty="0"/>
          </a:p>
        </p:txBody>
      </p:sp>
    </p:spTree>
    <p:extLst>
      <p:ext uri="{BB962C8B-B14F-4D97-AF65-F5344CB8AC3E}">
        <p14:creationId xmlns:p14="http://schemas.microsoft.com/office/powerpoint/2010/main" val="27454601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71600" y="836712"/>
            <a:ext cx="7056784" cy="461665"/>
          </a:xfrm>
          <a:prstGeom prst="rect">
            <a:avLst/>
          </a:prstGeom>
        </p:spPr>
        <p:txBody>
          <a:bodyPr wrap="square">
            <a:spAutoFit/>
          </a:bodyPr>
          <a:lstStyle/>
          <a:p>
            <a:pPr algn="just"/>
            <a:r>
              <a:rPr lang="es-MX" sz="2400" b="1" dirty="0"/>
              <a:t>3</a:t>
            </a:r>
            <a:r>
              <a:rPr lang="es-MX" sz="2400" b="1" dirty="0" smtClean="0"/>
              <a:t>. Formas de la culpabilidad  </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5 Diagrama"/>
          <p:cNvGraphicFramePr/>
          <p:nvPr>
            <p:extLst>
              <p:ext uri="{D42A27DB-BD31-4B8C-83A1-F6EECF244321}">
                <p14:modId xmlns:p14="http://schemas.microsoft.com/office/powerpoint/2010/main" val="2299911578"/>
              </p:ext>
            </p:extLst>
          </p:nvPr>
        </p:nvGraphicFramePr>
        <p:xfrm>
          <a:off x="971600" y="1298377"/>
          <a:ext cx="7056784" cy="32827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Rectángulo"/>
          <p:cNvSpPr/>
          <p:nvPr/>
        </p:nvSpPr>
        <p:spPr>
          <a:xfrm>
            <a:off x="467544" y="4941168"/>
            <a:ext cx="8208912" cy="1477328"/>
          </a:xfrm>
          <a:prstGeom prst="rect">
            <a:avLst/>
          </a:prstGeom>
        </p:spPr>
        <p:txBody>
          <a:bodyPr wrap="square">
            <a:spAutoFit/>
          </a:bodyPr>
          <a:lstStyle/>
          <a:p>
            <a:pPr algn="just"/>
            <a:r>
              <a:rPr lang="es-MX" dirty="0" smtClean="0"/>
              <a:t>Según </a:t>
            </a:r>
            <a:r>
              <a:rPr lang="es-MX" dirty="0"/>
              <a:t>el agente dirija su voluntad consciente a la ejecución del hecho tipificado en la ley como delito, o cause igual resultado por medio de su negligencia o imprudencia. Se puede delinquir mediante una determinada intención delictuosa (dolo), o por descuidar las precauciones </a:t>
            </a:r>
            <a:r>
              <a:rPr lang="es-MX" dirty="0" smtClean="0"/>
              <a:t>indispensables </a:t>
            </a:r>
            <a:r>
              <a:rPr lang="es-MX" dirty="0"/>
              <a:t>exigidas por el Estado para la vida gregaria (culpa). </a:t>
            </a:r>
          </a:p>
        </p:txBody>
      </p:sp>
    </p:spTree>
    <p:extLst>
      <p:ext uri="{BB962C8B-B14F-4D97-AF65-F5344CB8AC3E}">
        <p14:creationId xmlns:p14="http://schemas.microsoft.com/office/powerpoint/2010/main" val="1714040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p:cNvSpPr/>
          <p:nvPr/>
        </p:nvSpPr>
        <p:spPr>
          <a:xfrm>
            <a:off x="971600" y="836712"/>
            <a:ext cx="7056784" cy="461665"/>
          </a:xfrm>
          <a:prstGeom prst="rect">
            <a:avLst/>
          </a:prstGeom>
        </p:spPr>
        <p:txBody>
          <a:bodyPr wrap="square">
            <a:spAutoFit/>
          </a:bodyPr>
          <a:lstStyle/>
          <a:p>
            <a:pPr algn="just"/>
            <a:r>
              <a:rPr lang="es-MX" sz="2400" b="1" dirty="0"/>
              <a:t>3</a:t>
            </a:r>
            <a:r>
              <a:rPr lang="es-MX" sz="2400" b="1" dirty="0" smtClean="0"/>
              <a:t>. Formas de la culpabilidad  </a:t>
            </a:r>
          </a:p>
        </p:txBody>
      </p:sp>
      <p:graphicFrame>
        <p:nvGraphicFramePr>
          <p:cNvPr id="8" name="7 Diagrama"/>
          <p:cNvGraphicFramePr/>
          <p:nvPr>
            <p:extLst>
              <p:ext uri="{D42A27DB-BD31-4B8C-83A1-F6EECF244321}">
                <p14:modId xmlns:p14="http://schemas.microsoft.com/office/powerpoint/2010/main" val="3901269244"/>
              </p:ext>
            </p:extLst>
          </p:nvPr>
        </p:nvGraphicFramePr>
        <p:xfrm>
          <a:off x="1524000" y="177281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03357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971600" y="836712"/>
            <a:ext cx="7056784" cy="461665"/>
          </a:xfrm>
          <a:prstGeom prst="rect">
            <a:avLst/>
          </a:prstGeom>
        </p:spPr>
        <p:txBody>
          <a:bodyPr wrap="square">
            <a:spAutoFit/>
          </a:bodyPr>
          <a:lstStyle/>
          <a:p>
            <a:pPr algn="just"/>
            <a:r>
              <a:rPr lang="es-MX" sz="2400" b="1" dirty="0"/>
              <a:t>3</a:t>
            </a:r>
            <a:r>
              <a:rPr lang="es-MX" sz="2400" b="1" dirty="0" smtClean="0"/>
              <a:t>. Formas de la culpabilidad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356992"/>
            <a:ext cx="3995936" cy="1600200"/>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chemeClr val="accent1"/>
                </a:solidFill>
              </a14:hiddenFill>
            </a:ext>
          </a:extLst>
        </p:spPr>
      </p:pic>
      <p:sp>
        <p:nvSpPr>
          <p:cNvPr id="7" name="6 Rectángulo"/>
          <p:cNvSpPr/>
          <p:nvPr/>
        </p:nvSpPr>
        <p:spPr>
          <a:xfrm>
            <a:off x="4716016" y="4992271"/>
            <a:ext cx="4025316" cy="461665"/>
          </a:xfrm>
          <a:prstGeom prst="rect">
            <a:avLst/>
          </a:prstGeom>
        </p:spPr>
        <p:txBody>
          <a:bodyPr wrap="square">
            <a:spAutoFit/>
          </a:bodyPr>
          <a:lstStyle/>
          <a:p>
            <a:pPr algn="ctr"/>
            <a:r>
              <a:rPr lang="es-MX" sz="800" dirty="0"/>
              <a:t>https://encrypted-tbn3.gstatic.com/images?q=tbn:ANd9GcRJCtQwa7uQD7W8oXABHSDeAvtK3VKzZP7RfZMD5wPyGX6dNlZ5gw</a:t>
            </a: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2927255"/>
            <a:ext cx="3591272" cy="12727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8" name="7 Rectángulo"/>
          <p:cNvSpPr/>
          <p:nvPr/>
        </p:nvSpPr>
        <p:spPr>
          <a:xfrm>
            <a:off x="251520" y="4219916"/>
            <a:ext cx="3591272" cy="307777"/>
          </a:xfrm>
          <a:prstGeom prst="rect">
            <a:avLst/>
          </a:prstGeom>
        </p:spPr>
        <p:txBody>
          <a:bodyPr wrap="square">
            <a:spAutoFit/>
          </a:bodyPr>
          <a:lstStyle/>
          <a:p>
            <a:pPr algn="ctr"/>
            <a:r>
              <a:rPr lang="es-MX" sz="700" dirty="0"/>
              <a:t>http://www.colombialegalcorp.com/wp-content/uploads/2014/05/homicidio-colombia-legal-corporation.jpg</a:t>
            </a:r>
          </a:p>
        </p:txBody>
      </p:sp>
      <p:sp>
        <p:nvSpPr>
          <p:cNvPr id="9" name="8 Rectángulo"/>
          <p:cNvSpPr/>
          <p:nvPr/>
        </p:nvSpPr>
        <p:spPr>
          <a:xfrm>
            <a:off x="102713" y="1556792"/>
            <a:ext cx="3596063" cy="923330"/>
          </a:xfrm>
          <a:prstGeom prst="rect">
            <a:avLst/>
          </a:prstGeom>
        </p:spPr>
        <p:txBody>
          <a:bodyPr wrap="square">
            <a:spAutoFit/>
          </a:bodyPr>
          <a:lstStyle/>
          <a:p>
            <a:pPr algn="just"/>
            <a:r>
              <a:rPr lang="es-MX" dirty="0"/>
              <a:t>En el dolo, el agente, conociendo la significación de su </a:t>
            </a:r>
            <a:r>
              <a:rPr lang="es-MX" dirty="0" smtClean="0"/>
              <a:t>conducta</a:t>
            </a:r>
            <a:r>
              <a:rPr lang="es-MX" dirty="0"/>
              <a:t>, procede a realizarla. </a:t>
            </a:r>
          </a:p>
        </p:txBody>
      </p:sp>
      <p:sp>
        <p:nvSpPr>
          <p:cNvPr id="11" name="10 Rectángulo"/>
          <p:cNvSpPr/>
          <p:nvPr/>
        </p:nvSpPr>
        <p:spPr>
          <a:xfrm>
            <a:off x="4313634" y="1412776"/>
            <a:ext cx="4572000" cy="1754326"/>
          </a:xfrm>
          <a:prstGeom prst="rect">
            <a:avLst/>
          </a:prstGeom>
        </p:spPr>
        <p:txBody>
          <a:bodyPr>
            <a:spAutoFit/>
          </a:bodyPr>
          <a:lstStyle/>
          <a:p>
            <a:pPr algn="just"/>
            <a:r>
              <a:rPr lang="es-MX" dirty="0"/>
              <a:t>En la culpa consciente o con </a:t>
            </a:r>
            <a:r>
              <a:rPr lang="es-MX" dirty="0" smtClean="0"/>
              <a:t>previsión</a:t>
            </a:r>
            <a:r>
              <a:rPr lang="es-MX" dirty="0"/>
              <a:t>, se ejecuta el acto con la esperanza de que no ocurrirá el resultado; en la inconsciente o sin previsión, no se prevé un resultado previsible; existe también descuido por los intereses de los demás.</a:t>
            </a:r>
          </a:p>
        </p:txBody>
      </p:sp>
      <p:sp>
        <p:nvSpPr>
          <p:cNvPr id="14" name="13 Rectángulo"/>
          <p:cNvSpPr/>
          <p:nvPr/>
        </p:nvSpPr>
        <p:spPr>
          <a:xfrm>
            <a:off x="1720280" y="5733256"/>
            <a:ext cx="5472608" cy="923330"/>
          </a:xfrm>
          <a:prstGeom prst="rect">
            <a:avLst/>
          </a:prstGeom>
        </p:spPr>
        <p:txBody>
          <a:bodyPr wrap="square">
            <a:spAutoFit/>
          </a:bodyPr>
          <a:lstStyle/>
          <a:p>
            <a:pPr algn="just"/>
            <a:r>
              <a:rPr lang="es-MX" dirty="0" smtClean="0"/>
              <a:t>Tanto </a:t>
            </a:r>
            <a:r>
              <a:rPr lang="es-MX" dirty="0"/>
              <a:t>en la forma dolosa como en la culposa, el comportamiento del sujeto se traduce en desprecio por el orden </a:t>
            </a:r>
            <a:r>
              <a:rPr lang="es-MX" dirty="0" smtClean="0"/>
              <a:t>jurídico</a:t>
            </a:r>
            <a:r>
              <a:rPr lang="es-MX" dirty="0"/>
              <a:t> </a:t>
            </a:r>
            <a:r>
              <a:rPr lang="es-MX" dirty="0" smtClean="0"/>
              <a:t>(Castellanos 2003). </a:t>
            </a:r>
            <a:endParaRPr lang="es-MX" dirty="0"/>
          </a:p>
        </p:txBody>
      </p:sp>
    </p:spTree>
    <p:extLst>
      <p:ext uri="{BB962C8B-B14F-4D97-AF65-F5344CB8AC3E}">
        <p14:creationId xmlns:p14="http://schemas.microsoft.com/office/powerpoint/2010/main" val="12128992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5516" y="1484784"/>
            <a:ext cx="8568952" cy="4801314"/>
          </a:xfrm>
          <a:prstGeom prst="rect">
            <a:avLst/>
          </a:prstGeom>
        </p:spPr>
        <p:txBody>
          <a:bodyPr wrap="square">
            <a:spAutoFit/>
          </a:bodyPr>
          <a:lstStyle/>
          <a:p>
            <a:r>
              <a:rPr lang="es-MX" dirty="0"/>
              <a:t>Época: Novena Época </a:t>
            </a:r>
          </a:p>
          <a:p>
            <a:r>
              <a:rPr lang="es-MX" dirty="0"/>
              <a:t>Registro: 181385 </a:t>
            </a:r>
          </a:p>
          <a:p>
            <a:r>
              <a:rPr lang="es-MX" dirty="0"/>
              <a:t>Instancia: Tribunales Colegiados de Circuito </a:t>
            </a:r>
          </a:p>
          <a:p>
            <a:r>
              <a:rPr lang="es-MX" dirty="0"/>
              <a:t>Tipo de Tesis: Aislada </a:t>
            </a:r>
          </a:p>
          <a:p>
            <a:r>
              <a:rPr lang="es-MX" dirty="0"/>
              <a:t>Fuente: Semanario Judicial de la Federación y su Gaceta </a:t>
            </a:r>
          </a:p>
          <a:p>
            <a:r>
              <a:rPr lang="es-MX" dirty="0"/>
              <a:t>Tomo XIX, Junio de 2004 </a:t>
            </a:r>
          </a:p>
          <a:p>
            <a:r>
              <a:rPr lang="es-MX" dirty="0"/>
              <a:t>Materia(s): Penal </a:t>
            </a:r>
          </a:p>
          <a:p>
            <a:r>
              <a:rPr lang="es-MX" dirty="0"/>
              <a:t>Tesis: I.4o.P.49 P </a:t>
            </a:r>
          </a:p>
          <a:p>
            <a:endParaRPr lang="es-MX" dirty="0"/>
          </a:p>
          <a:p>
            <a:r>
              <a:rPr lang="es-MX" dirty="0"/>
              <a:t>ALLANAMIENTO DE MORADA. DOLO ESPECÍFICO. CONCEPTO DE.</a:t>
            </a:r>
          </a:p>
          <a:p>
            <a:endParaRPr lang="es-MX" dirty="0"/>
          </a:p>
          <a:p>
            <a:r>
              <a:rPr lang="es-MX" dirty="0"/>
              <a:t>El dolo específico en el ilícito de allanamiento de morada, consiste en la voluntad y conciencia de introducirse a una morada ajena, sin el permiso de la persona legitimada para ello; con el objeto de vulnerar la intimidad del domicilio y con esto causar zozobra en sus moradores</a:t>
            </a:r>
            <a:r>
              <a:rPr lang="es-MX" dirty="0" smtClean="0"/>
              <a:t>.</a:t>
            </a:r>
            <a:endParaRPr lang="es-MX" dirty="0"/>
          </a:p>
          <a:p>
            <a:endParaRPr lang="es-MX" dirty="0"/>
          </a:p>
          <a:p>
            <a:endParaRPr lang="es-MX" dirty="0"/>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971600" y="764704"/>
            <a:ext cx="7056784" cy="461665"/>
          </a:xfrm>
          <a:prstGeom prst="rect">
            <a:avLst/>
          </a:prstGeom>
        </p:spPr>
        <p:txBody>
          <a:bodyPr wrap="square">
            <a:spAutoFit/>
          </a:bodyPr>
          <a:lstStyle/>
          <a:p>
            <a:pPr algn="just"/>
            <a:r>
              <a:rPr lang="es-MX" sz="2400" b="1" dirty="0"/>
              <a:t>3</a:t>
            </a:r>
            <a:r>
              <a:rPr lang="es-MX" sz="2400" b="1" dirty="0" smtClean="0"/>
              <a:t>. Formas de la culpabilidad  </a:t>
            </a:r>
          </a:p>
        </p:txBody>
      </p:sp>
    </p:spTree>
    <p:extLst>
      <p:ext uri="{BB962C8B-B14F-4D97-AF65-F5344CB8AC3E}">
        <p14:creationId xmlns:p14="http://schemas.microsoft.com/office/powerpoint/2010/main" val="26080301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79512" y="3284984"/>
            <a:ext cx="2448272" cy="936104"/>
          </a:xfrm>
          <a:prstGeom prst="rect">
            <a:avLst/>
          </a:prstGeom>
          <a:gradFill rotWithShape="0">
            <a:gsLst>
              <a:gs pos="0">
                <a:srgbClr val="FFFFFF"/>
              </a:gs>
              <a:gs pos="100000">
                <a:srgbClr val="D6E3BC"/>
              </a:gs>
            </a:gsLst>
            <a:lin ang="54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s-ES" sz="1600" b="0" i="0"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Arial" pitchFamily="34" charset="0"/>
              </a:rPr>
              <a:t>LA CULPABILIDAD</a:t>
            </a:r>
            <a:endParaRPr kumimoji="0" lang="es-ES" sz="3600" b="0" i="0" u="none" strike="noStrike" cap="none" normalizeH="0" baseline="0" dirty="0" smtClean="0">
              <a:ln>
                <a:noFill/>
              </a:ln>
              <a:solidFill>
                <a:schemeClr val="tx1"/>
              </a:solidFill>
              <a:effectLst/>
              <a:latin typeface="Arial" pitchFamily="34" charset="0"/>
            </a:endParaRPr>
          </a:p>
        </p:txBody>
      </p:sp>
      <p:sp>
        <p:nvSpPr>
          <p:cNvPr id="1027" name="AutoShape 3"/>
          <p:cNvSpPr>
            <a:spLocks/>
          </p:cNvSpPr>
          <p:nvPr/>
        </p:nvSpPr>
        <p:spPr bwMode="auto">
          <a:xfrm>
            <a:off x="2771800" y="1412776"/>
            <a:ext cx="504056" cy="4968552"/>
          </a:xfrm>
          <a:prstGeom prst="leftBrace">
            <a:avLst>
              <a:gd name="adj1" fmla="val 292315"/>
              <a:gd name="adj2" fmla="val 50000"/>
            </a:avLst>
          </a:prstGeom>
          <a:solidFill>
            <a:srgbClr val="FFFFFF"/>
          </a:solidFill>
          <a:ln w="31750">
            <a:solidFill>
              <a:srgbClr val="F79646"/>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1029" name="Rectangle 5"/>
          <p:cNvSpPr>
            <a:spLocks noChangeArrowheads="1"/>
          </p:cNvSpPr>
          <p:nvPr/>
        </p:nvSpPr>
        <p:spPr bwMode="auto">
          <a:xfrm>
            <a:off x="3995936" y="1607585"/>
            <a:ext cx="1584176" cy="648072"/>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b="0" i="0" u="none" strike="noStrike" cap="none" normalizeH="0" baseline="0" dirty="0" smtClean="0">
                <a:ln>
                  <a:noFill/>
                </a:ln>
                <a:solidFill>
                  <a:schemeClr val="tx1"/>
                </a:solidFill>
                <a:effectLst/>
                <a:latin typeface="Arial" pitchFamily="34" charset="0"/>
              </a:rPr>
              <a:t>EL DOLO</a:t>
            </a:r>
            <a:endParaRPr kumimoji="0" lang="es-ES" sz="4000" b="0" i="0" u="none" strike="noStrike" cap="none" normalizeH="0" baseline="0" dirty="0" smtClean="0">
              <a:ln>
                <a:noFill/>
              </a:ln>
              <a:solidFill>
                <a:schemeClr val="tx1"/>
              </a:solidFill>
              <a:effectLst/>
              <a:latin typeface="Arial" pitchFamily="34" charset="0"/>
            </a:endParaRPr>
          </a:p>
        </p:txBody>
      </p:sp>
      <p:sp>
        <p:nvSpPr>
          <p:cNvPr id="1030" name="Rectangle 6"/>
          <p:cNvSpPr>
            <a:spLocks noChangeArrowheads="1"/>
          </p:cNvSpPr>
          <p:nvPr/>
        </p:nvSpPr>
        <p:spPr bwMode="auto">
          <a:xfrm>
            <a:off x="3779912" y="2708920"/>
            <a:ext cx="3024336" cy="576064"/>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Arial" pitchFamily="34" charset="0"/>
              </a:rPr>
              <a:t>PRETERINTENCIONALIDAD</a:t>
            </a:r>
            <a:endParaRPr kumimoji="0" lang="es-ES" sz="3600" b="0" i="0" u="none" strike="noStrike" cap="none" normalizeH="0" baseline="0" dirty="0" smtClean="0">
              <a:ln>
                <a:noFill/>
              </a:ln>
              <a:solidFill>
                <a:schemeClr val="tx1"/>
              </a:solidFill>
              <a:effectLst/>
              <a:latin typeface="Arial" pitchFamily="34" charset="0"/>
            </a:endParaRPr>
          </a:p>
        </p:txBody>
      </p:sp>
      <p:sp>
        <p:nvSpPr>
          <p:cNvPr id="1031" name="Rectangle 7"/>
          <p:cNvSpPr>
            <a:spLocks noChangeArrowheads="1"/>
          </p:cNvSpPr>
          <p:nvPr/>
        </p:nvSpPr>
        <p:spPr bwMode="auto">
          <a:xfrm>
            <a:off x="3779912" y="3717032"/>
            <a:ext cx="2592288" cy="504056"/>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Arial" pitchFamily="34" charset="0"/>
              </a:rPr>
              <a:t>CASO FORTUITO</a:t>
            </a:r>
            <a:endParaRPr kumimoji="0" lang="es-ES" sz="3600" b="0" i="0" u="none" strike="noStrike" cap="none" normalizeH="0" baseline="0" dirty="0" smtClean="0">
              <a:ln>
                <a:noFill/>
              </a:ln>
              <a:solidFill>
                <a:schemeClr val="tx1"/>
              </a:solidFill>
              <a:effectLst/>
              <a:latin typeface="Arial" pitchFamily="34" charset="0"/>
            </a:endParaRPr>
          </a:p>
        </p:txBody>
      </p:sp>
      <p:sp>
        <p:nvSpPr>
          <p:cNvPr id="1032" name="Rectangle 8"/>
          <p:cNvSpPr>
            <a:spLocks noChangeArrowheads="1"/>
          </p:cNvSpPr>
          <p:nvPr/>
        </p:nvSpPr>
        <p:spPr bwMode="auto">
          <a:xfrm>
            <a:off x="3923928" y="5013176"/>
            <a:ext cx="2304256" cy="576064"/>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Arial" pitchFamily="34" charset="0"/>
              </a:rPr>
              <a:t>LA CULPA</a:t>
            </a:r>
            <a:endParaRPr kumimoji="0" lang="es-ES" sz="3600" b="0" i="0" u="none" strike="noStrike" cap="none" normalizeH="0" baseline="0" dirty="0" smtClean="0">
              <a:ln>
                <a:noFill/>
              </a:ln>
              <a:solidFill>
                <a:schemeClr val="tx1"/>
              </a:solidFill>
              <a:effectLst/>
              <a:latin typeface="Arial" pitchFamily="34" charset="0"/>
            </a:endParaRPr>
          </a:p>
        </p:txBody>
      </p:sp>
      <p:sp>
        <p:nvSpPr>
          <p:cNvPr id="12" name="11 CuadroTexto"/>
          <p:cNvSpPr txBox="1"/>
          <p:nvPr/>
        </p:nvSpPr>
        <p:spPr>
          <a:xfrm>
            <a:off x="-117984" y="1164720"/>
            <a:ext cx="3888432" cy="369332"/>
          </a:xfrm>
          <a:prstGeom prst="rect">
            <a:avLst/>
          </a:prstGeom>
          <a:noFill/>
        </p:spPr>
        <p:txBody>
          <a:bodyPr wrap="square" rtlCol="0">
            <a:spAutoFit/>
          </a:bodyPr>
          <a:lstStyle/>
          <a:p>
            <a:pPr algn="ctr"/>
            <a:r>
              <a:rPr lang="es-MX" dirty="0" smtClean="0">
                <a:latin typeface="Arial" pitchFamily="34" charset="0"/>
                <a:cs typeface="Arial" pitchFamily="34" charset="0"/>
              </a:rPr>
              <a:t>CUADRO SINÓPTICO </a:t>
            </a:r>
            <a:endParaRPr lang="es-ES" dirty="0">
              <a:latin typeface="Arial" pitchFamily="34" charset="0"/>
              <a:cs typeface="Arial" pitchFamily="34" charset="0"/>
            </a:endParaRPr>
          </a:p>
        </p:txBody>
      </p:sp>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Rectángulo"/>
          <p:cNvSpPr/>
          <p:nvPr/>
        </p:nvSpPr>
        <p:spPr>
          <a:xfrm>
            <a:off x="395536" y="605879"/>
            <a:ext cx="7056784" cy="461665"/>
          </a:xfrm>
          <a:prstGeom prst="rect">
            <a:avLst/>
          </a:prstGeom>
        </p:spPr>
        <p:txBody>
          <a:bodyPr wrap="square">
            <a:spAutoFit/>
          </a:bodyPr>
          <a:lstStyle/>
          <a:p>
            <a:pPr algn="just"/>
            <a:r>
              <a:rPr lang="es-MX" sz="2400" b="1" dirty="0"/>
              <a:t>3</a:t>
            </a:r>
            <a:r>
              <a:rPr lang="es-MX" sz="2400" b="1" dirty="0" smtClean="0"/>
              <a:t>. Formas de la culpabilidad  </a:t>
            </a:r>
          </a:p>
        </p:txBody>
      </p:sp>
    </p:spTree>
    <p:extLst>
      <p:ext uri="{BB962C8B-B14F-4D97-AF65-F5344CB8AC3E}">
        <p14:creationId xmlns:p14="http://schemas.microsoft.com/office/powerpoint/2010/main" val="455063940"/>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51520" y="2996952"/>
            <a:ext cx="1422077" cy="648072"/>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2000" b="0" i="0" u="none" strike="noStrike" cap="none" normalizeH="0" baseline="0" dirty="0" smtClean="0">
                <a:ln>
                  <a:noFill/>
                </a:ln>
                <a:solidFill>
                  <a:schemeClr val="tx1"/>
                </a:solidFill>
                <a:effectLst/>
                <a:latin typeface="Arial" pitchFamily="34" charset="0"/>
              </a:rPr>
              <a:t>EL DOLO</a:t>
            </a:r>
            <a:endParaRPr kumimoji="0" lang="es-ES" sz="4400" b="0" i="0" u="none" strike="noStrike" cap="none" normalizeH="0" baseline="0" dirty="0" smtClean="0">
              <a:ln>
                <a:noFill/>
              </a:ln>
              <a:solidFill>
                <a:schemeClr val="tx1"/>
              </a:solidFill>
              <a:effectLst/>
              <a:latin typeface="Arial" pitchFamily="34" charset="0"/>
            </a:endParaRPr>
          </a:p>
        </p:txBody>
      </p:sp>
      <p:sp>
        <p:nvSpPr>
          <p:cNvPr id="2050" name="AutoShape 2"/>
          <p:cNvSpPr>
            <a:spLocks/>
          </p:cNvSpPr>
          <p:nvPr/>
        </p:nvSpPr>
        <p:spPr bwMode="auto">
          <a:xfrm>
            <a:off x="1835696" y="1196752"/>
            <a:ext cx="216024" cy="4320480"/>
          </a:xfrm>
          <a:prstGeom prst="leftBrace">
            <a:avLst>
              <a:gd name="adj1" fmla="val 158771"/>
              <a:gd name="adj2" fmla="val 50000"/>
            </a:avLst>
          </a:prstGeom>
          <a:solidFill>
            <a:srgbClr val="FFFFFF"/>
          </a:solidFill>
          <a:ln w="12700">
            <a:solidFill>
              <a:srgbClr val="4F81BD"/>
            </a:solidFill>
            <a:prstDash val="dash"/>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2052" name="Rectangle 4"/>
          <p:cNvSpPr>
            <a:spLocks noChangeArrowheads="1"/>
          </p:cNvSpPr>
          <p:nvPr/>
        </p:nvSpPr>
        <p:spPr bwMode="auto">
          <a:xfrm>
            <a:off x="2123728" y="1484784"/>
            <a:ext cx="1560190" cy="341883"/>
          </a:xfrm>
          <a:prstGeom prst="rect">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b="0" i="0" u="none" strike="noStrike" cap="none" normalizeH="0" baseline="0" dirty="0" smtClean="0">
                <a:ln>
                  <a:noFill/>
                </a:ln>
                <a:solidFill>
                  <a:schemeClr val="tx1"/>
                </a:solidFill>
                <a:effectLst/>
                <a:latin typeface="Arial" pitchFamily="34" charset="0"/>
              </a:rPr>
              <a:t>DIRECTO</a:t>
            </a:r>
            <a:endParaRPr kumimoji="0" lang="es-ES" sz="4000" b="0" i="0" u="none" strike="noStrike" cap="none" normalizeH="0" baseline="0" dirty="0" smtClean="0">
              <a:ln>
                <a:noFill/>
              </a:ln>
              <a:solidFill>
                <a:schemeClr val="tx1"/>
              </a:solidFill>
              <a:effectLst/>
              <a:latin typeface="Arial" pitchFamily="34" charset="0"/>
            </a:endParaRPr>
          </a:p>
        </p:txBody>
      </p:sp>
      <p:sp>
        <p:nvSpPr>
          <p:cNvPr id="2053" name="Rectangle 5"/>
          <p:cNvSpPr>
            <a:spLocks noChangeArrowheads="1"/>
          </p:cNvSpPr>
          <p:nvPr/>
        </p:nvSpPr>
        <p:spPr bwMode="auto">
          <a:xfrm>
            <a:off x="2123728" y="3140968"/>
            <a:ext cx="1560190" cy="329183"/>
          </a:xfrm>
          <a:prstGeom prst="rect">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b="0" i="0" u="none" strike="noStrike" cap="none" normalizeH="0" baseline="0" dirty="0" smtClean="0">
                <a:ln>
                  <a:noFill/>
                </a:ln>
                <a:solidFill>
                  <a:schemeClr val="tx1"/>
                </a:solidFill>
                <a:effectLst/>
                <a:latin typeface="Arial" pitchFamily="34" charset="0"/>
              </a:rPr>
              <a:t>INDIRECTO</a:t>
            </a:r>
            <a:endParaRPr kumimoji="0" lang="es-ES" sz="4000" b="0" i="0" u="none" strike="noStrike" cap="none" normalizeH="0" baseline="0" dirty="0" smtClean="0">
              <a:ln>
                <a:noFill/>
              </a:ln>
              <a:solidFill>
                <a:schemeClr val="tx1"/>
              </a:solidFill>
              <a:effectLst/>
              <a:latin typeface="Arial" pitchFamily="34" charset="0"/>
            </a:endParaRPr>
          </a:p>
        </p:txBody>
      </p:sp>
      <p:sp>
        <p:nvSpPr>
          <p:cNvPr id="2054" name="Rectangle 6"/>
          <p:cNvSpPr>
            <a:spLocks noChangeArrowheads="1"/>
          </p:cNvSpPr>
          <p:nvPr/>
        </p:nvSpPr>
        <p:spPr bwMode="auto">
          <a:xfrm>
            <a:off x="2267744" y="4941168"/>
            <a:ext cx="1626865" cy="398016"/>
          </a:xfrm>
          <a:prstGeom prst="rect">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b="0" i="0" u="none" strike="noStrike" cap="none" normalizeH="0" baseline="0" dirty="0" smtClean="0">
                <a:ln>
                  <a:noFill/>
                </a:ln>
                <a:solidFill>
                  <a:schemeClr val="tx1"/>
                </a:solidFill>
                <a:effectLst/>
                <a:latin typeface="Arial" pitchFamily="34" charset="0"/>
              </a:rPr>
              <a:t>EVENTUAL</a:t>
            </a:r>
            <a:endParaRPr kumimoji="0" lang="es-ES" sz="4000" b="0" i="0" u="none" strike="noStrike" cap="none" normalizeH="0" baseline="0" dirty="0" smtClean="0">
              <a:ln>
                <a:noFill/>
              </a:ln>
              <a:solidFill>
                <a:schemeClr val="tx1"/>
              </a:solidFill>
              <a:effectLst/>
              <a:latin typeface="Arial" pitchFamily="34" charset="0"/>
            </a:endParaRPr>
          </a:p>
        </p:txBody>
      </p:sp>
      <p:sp>
        <p:nvSpPr>
          <p:cNvPr id="2055" name="AutoShape 7"/>
          <p:cNvSpPr>
            <a:spLocks/>
          </p:cNvSpPr>
          <p:nvPr/>
        </p:nvSpPr>
        <p:spPr bwMode="auto">
          <a:xfrm>
            <a:off x="3851920" y="1268760"/>
            <a:ext cx="363661" cy="873249"/>
          </a:xfrm>
          <a:prstGeom prst="leftBrace">
            <a:avLst>
              <a:gd name="adj1" fmla="val 37097"/>
              <a:gd name="adj2" fmla="val 50000"/>
            </a:avLst>
          </a:prstGeom>
          <a:solidFill>
            <a:srgbClr val="FFFFFF"/>
          </a:solidFill>
          <a:ln w="3175">
            <a:solidFill>
              <a:srgbClr val="4F81BD"/>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2056" name="AutoShape 8"/>
          <p:cNvSpPr>
            <a:spLocks/>
          </p:cNvSpPr>
          <p:nvPr/>
        </p:nvSpPr>
        <p:spPr bwMode="auto">
          <a:xfrm>
            <a:off x="3851920" y="2852936"/>
            <a:ext cx="435669" cy="1080120"/>
          </a:xfrm>
          <a:prstGeom prst="leftBrace">
            <a:avLst>
              <a:gd name="adj1" fmla="val 37097"/>
              <a:gd name="adj2" fmla="val 50000"/>
            </a:avLst>
          </a:prstGeom>
          <a:solidFill>
            <a:srgbClr val="FFFFFF"/>
          </a:solidFill>
          <a:ln w="3175">
            <a:solidFill>
              <a:srgbClr val="4F81BD"/>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2057" name="AutoShape 9"/>
          <p:cNvSpPr>
            <a:spLocks/>
          </p:cNvSpPr>
          <p:nvPr/>
        </p:nvSpPr>
        <p:spPr bwMode="auto">
          <a:xfrm>
            <a:off x="3995936" y="4797152"/>
            <a:ext cx="291653" cy="936104"/>
          </a:xfrm>
          <a:prstGeom prst="leftBrace">
            <a:avLst>
              <a:gd name="adj1" fmla="val 37097"/>
              <a:gd name="adj2" fmla="val 50000"/>
            </a:avLst>
          </a:prstGeom>
          <a:solidFill>
            <a:srgbClr val="FFFFFF"/>
          </a:solidFill>
          <a:ln w="3175">
            <a:solidFill>
              <a:srgbClr val="4F81BD"/>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2058" name="Rectangle 10"/>
          <p:cNvSpPr>
            <a:spLocks noChangeArrowheads="1"/>
          </p:cNvSpPr>
          <p:nvPr/>
        </p:nvSpPr>
        <p:spPr bwMode="auto">
          <a:xfrm>
            <a:off x="4572000" y="1340768"/>
            <a:ext cx="3456384" cy="720080"/>
          </a:xfrm>
          <a:prstGeom prst="rect">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Arial" pitchFamily="34" charset="0"/>
              </a:rPr>
              <a:t>EL RESULTADO COINCIDE CON EL PROPÓSITO DEL AGENTE.</a:t>
            </a:r>
            <a:endParaRPr kumimoji="0" lang="es-ES" sz="3600" b="0" i="0" u="none" strike="noStrike" cap="none" normalizeH="0" baseline="0" dirty="0" smtClean="0">
              <a:ln>
                <a:noFill/>
              </a:ln>
              <a:solidFill>
                <a:schemeClr val="tx1"/>
              </a:solidFill>
              <a:effectLst/>
              <a:latin typeface="Arial" pitchFamily="34" charset="0"/>
            </a:endParaRPr>
          </a:p>
        </p:txBody>
      </p:sp>
      <p:sp>
        <p:nvSpPr>
          <p:cNvPr id="2059" name="Rectangle 11"/>
          <p:cNvSpPr>
            <a:spLocks noChangeArrowheads="1"/>
          </p:cNvSpPr>
          <p:nvPr/>
        </p:nvSpPr>
        <p:spPr bwMode="auto">
          <a:xfrm>
            <a:off x="4572000" y="2780928"/>
            <a:ext cx="4392488" cy="864096"/>
          </a:xfrm>
          <a:prstGeom prst="rect">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Arial" pitchFamily="34" charset="0"/>
              </a:rPr>
              <a:t>EL AGENTE SE PROPONE UN FIN Y SABE QUE SEGURAMENTE SURGIRÁN OTROS RESULTADOS DELICTIVOS.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3600" b="0" i="0" u="none" strike="noStrike" cap="none" normalizeH="0" baseline="0" dirty="0" smtClean="0">
              <a:ln>
                <a:noFill/>
              </a:ln>
              <a:solidFill>
                <a:schemeClr val="tx1"/>
              </a:solidFill>
              <a:effectLst/>
              <a:latin typeface="Arial" pitchFamily="34" charset="0"/>
            </a:endParaRPr>
          </a:p>
        </p:txBody>
      </p:sp>
      <p:sp>
        <p:nvSpPr>
          <p:cNvPr id="2060" name="Rectangle 12"/>
          <p:cNvSpPr>
            <a:spLocks noChangeArrowheads="1"/>
          </p:cNvSpPr>
          <p:nvPr/>
        </p:nvSpPr>
        <p:spPr bwMode="auto">
          <a:xfrm>
            <a:off x="4716016" y="4797152"/>
            <a:ext cx="4248472" cy="1008112"/>
          </a:xfrm>
          <a:prstGeom prst="rect">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Arial" pitchFamily="34" charset="0"/>
              </a:rPr>
              <a:t>SE DESEA UN RESULTADO DELICTIVO, PREVINIÉNDOSE LA POSIBILIDAD DE QUE  SURJAN OTROS NO QUERIDOS DIRECTAMENTE.  </a:t>
            </a:r>
            <a:endParaRPr kumimoji="0" lang="es-ES" sz="3600" b="0" i="0" u="none" strike="noStrike" cap="none" normalizeH="0" baseline="0" dirty="0" smtClean="0">
              <a:ln>
                <a:noFill/>
              </a:ln>
              <a:solidFill>
                <a:schemeClr val="tx1"/>
              </a:solidFill>
              <a:effectLst/>
              <a:latin typeface="Arial" pitchFamily="34" charset="0"/>
            </a:endParaRPr>
          </a:p>
        </p:txBody>
      </p:sp>
      <p:sp>
        <p:nvSpPr>
          <p:cNvPr id="16" name="15 CuadroTexto"/>
          <p:cNvSpPr txBox="1"/>
          <p:nvPr/>
        </p:nvSpPr>
        <p:spPr>
          <a:xfrm>
            <a:off x="2339752" y="692696"/>
            <a:ext cx="3888432" cy="461665"/>
          </a:xfrm>
          <a:prstGeom prst="rect">
            <a:avLst/>
          </a:prstGeom>
          <a:noFill/>
        </p:spPr>
        <p:txBody>
          <a:bodyPr wrap="square" rtlCol="0">
            <a:spAutoFit/>
          </a:bodyPr>
          <a:lstStyle/>
          <a:p>
            <a:pPr algn="ctr"/>
            <a:r>
              <a:rPr lang="es-MX" sz="2400" dirty="0" smtClean="0">
                <a:latin typeface="Arial" pitchFamily="34" charset="0"/>
                <a:cs typeface="Arial" pitchFamily="34" charset="0"/>
              </a:rPr>
              <a:t>CUADRO SINÓPTICO </a:t>
            </a:r>
            <a:endParaRPr lang="es-ES" sz="2400" dirty="0">
              <a:latin typeface="Arial" pitchFamily="34" charset="0"/>
              <a:cs typeface="Arial" pitchFamily="34" charset="0"/>
            </a:endParaRPr>
          </a:p>
        </p:txBody>
      </p:sp>
      <p:pic>
        <p:nvPicPr>
          <p:cNvPr id="1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1723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95536" y="188640"/>
            <a:ext cx="8352928" cy="1600438"/>
          </a:xfrm>
          <a:prstGeom prst="rect">
            <a:avLst/>
          </a:prstGeom>
          <a:noFill/>
        </p:spPr>
        <p:txBody>
          <a:bodyPr wrap="square" rtlCol="0">
            <a:spAutoFit/>
          </a:bodyPr>
          <a:lstStyle/>
          <a:p>
            <a:pPr algn="ctr"/>
            <a:endParaRPr lang="es-ES" sz="2000" dirty="0" smtClean="0">
              <a:solidFill>
                <a:prstClr val="black"/>
              </a:solidFill>
              <a:latin typeface="Arial" pitchFamily="34" charset="0"/>
              <a:cs typeface="Arial" pitchFamily="34" charset="0"/>
            </a:endParaRPr>
          </a:p>
          <a:p>
            <a:pPr algn="ctr"/>
            <a:r>
              <a:rPr lang="es-ES" sz="2000" dirty="0" smtClean="0">
                <a:solidFill>
                  <a:prstClr val="black"/>
                </a:solidFill>
                <a:latin typeface="Arial" pitchFamily="34" charset="0"/>
                <a:cs typeface="Arial" pitchFamily="34" charset="0"/>
              </a:rPr>
              <a:t> </a:t>
            </a:r>
            <a:r>
              <a:rPr lang="es-ES" sz="2000" b="1" dirty="0" smtClean="0">
                <a:latin typeface="Arial" pitchFamily="34" charset="0"/>
                <a:cs typeface="Arial" pitchFamily="34" charset="0"/>
              </a:rPr>
              <a:t>PROGRAMA DE ESTUDIO POR COMPETENCIAS </a:t>
            </a:r>
          </a:p>
          <a:p>
            <a:pPr algn="ctr"/>
            <a:r>
              <a:rPr lang="es-ES" sz="2000" b="1" dirty="0" smtClean="0">
                <a:latin typeface="Arial" pitchFamily="34" charset="0"/>
                <a:cs typeface="Arial" pitchFamily="34" charset="0"/>
              </a:rPr>
              <a:t>“</a:t>
            </a:r>
            <a:r>
              <a:rPr lang="es-ES" sz="2000" b="1" dirty="0">
                <a:latin typeface="Arial" pitchFamily="34" charset="0"/>
                <a:cs typeface="Arial" pitchFamily="34" charset="0"/>
              </a:rPr>
              <a:t>DELITOS EN PARTICULAR” </a:t>
            </a:r>
            <a:endParaRPr lang="es-ES" sz="2000" b="1" dirty="0" smtClean="0">
              <a:latin typeface="Arial" pitchFamily="34" charset="0"/>
              <a:cs typeface="Arial" pitchFamily="34" charset="0"/>
            </a:endParaRPr>
          </a:p>
          <a:p>
            <a:pPr algn="ctr"/>
            <a:endParaRPr lang="es-ES" b="1" dirty="0" smtClean="0">
              <a:latin typeface="Arial" pitchFamily="34" charset="0"/>
              <a:cs typeface="Arial" pitchFamily="34" charset="0"/>
            </a:endParaRPr>
          </a:p>
          <a:p>
            <a:r>
              <a:rPr lang="es-ES" sz="2000" b="1" dirty="0" smtClean="0">
                <a:latin typeface="Arial" pitchFamily="34" charset="0"/>
                <a:cs typeface="Arial" pitchFamily="34" charset="0"/>
              </a:rPr>
              <a:t>I</a:t>
            </a:r>
            <a:r>
              <a:rPr lang="es-ES" sz="2000" b="1" dirty="0">
                <a:latin typeface="Arial" pitchFamily="34" charset="0"/>
                <a:cs typeface="Arial" pitchFamily="34" charset="0"/>
              </a:rPr>
              <a:t>. IDENTIFICACIÓN DEL CURSO </a:t>
            </a:r>
            <a:endParaRPr lang="es-ES" sz="2000" dirty="0">
              <a:latin typeface="Arial" pitchFamily="34" charset="0"/>
              <a:cs typeface="Arial" pitchFamily="34" charset="0"/>
            </a:endParaRPr>
          </a:p>
        </p:txBody>
      </p:sp>
      <p:sp>
        <p:nvSpPr>
          <p:cNvPr id="6" name="5 CuadroTexto"/>
          <p:cNvSpPr txBox="1"/>
          <p:nvPr/>
        </p:nvSpPr>
        <p:spPr>
          <a:xfrm>
            <a:off x="0" y="1700808"/>
            <a:ext cx="8640960" cy="4939814"/>
          </a:xfrm>
          <a:prstGeom prst="rect">
            <a:avLst/>
          </a:prstGeom>
          <a:noFill/>
        </p:spPr>
        <p:txBody>
          <a:bodyPr wrap="square" rtlCol="0">
            <a:spAutoFit/>
          </a:bodyPr>
          <a:lstStyle/>
          <a:p>
            <a:pPr>
              <a:lnSpc>
                <a:spcPct val="150000"/>
              </a:lnSpc>
            </a:pPr>
            <a:r>
              <a:rPr lang="es-MX" b="1" dirty="0" smtClean="0">
                <a:latin typeface="Arial" pitchFamily="34" charset="0"/>
                <a:cs typeface="Arial" pitchFamily="34" charset="0"/>
              </a:rPr>
              <a:t>Espacio Académico: </a:t>
            </a:r>
            <a:r>
              <a:rPr lang="es-MX" dirty="0" smtClean="0">
                <a:latin typeface="Arial" pitchFamily="34" charset="0"/>
                <a:cs typeface="Arial" pitchFamily="34" charset="0"/>
              </a:rPr>
              <a:t>Centro Universitario UAEM Valle de Chalco </a:t>
            </a:r>
            <a:r>
              <a:rPr lang="es-MX" dirty="0">
                <a:latin typeface="Arial" pitchFamily="34" charset="0"/>
                <a:cs typeface="Arial" pitchFamily="34" charset="0"/>
              </a:rPr>
              <a:t>	</a:t>
            </a:r>
          </a:p>
          <a:p>
            <a:pPr>
              <a:lnSpc>
                <a:spcPct val="150000"/>
              </a:lnSpc>
            </a:pPr>
            <a:r>
              <a:rPr lang="es-ES" b="1" dirty="0">
                <a:latin typeface="Arial" pitchFamily="34" charset="0"/>
                <a:cs typeface="Arial" pitchFamily="34" charset="0"/>
              </a:rPr>
              <a:t>Programa Educativo: </a:t>
            </a:r>
            <a:r>
              <a:rPr lang="es-ES" dirty="0" smtClean="0">
                <a:latin typeface="Arial" pitchFamily="34" charset="0"/>
                <a:cs typeface="Arial" pitchFamily="34" charset="0"/>
              </a:rPr>
              <a:t>Licenciatura </a:t>
            </a:r>
            <a:r>
              <a:rPr lang="es-ES" dirty="0">
                <a:latin typeface="Arial" pitchFamily="34" charset="0"/>
                <a:cs typeface="Arial" pitchFamily="34" charset="0"/>
              </a:rPr>
              <a:t>en </a:t>
            </a:r>
            <a:r>
              <a:rPr lang="es-ES" dirty="0" smtClean="0">
                <a:latin typeface="Arial" pitchFamily="34" charset="0"/>
                <a:cs typeface="Arial" pitchFamily="34" charset="0"/>
              </a:rPr>
              <a:t>Derecho</a:t>
            </a:r>
          </a:p>
          <a:p>
            <a:pPr>
              <a:lnSpc>
                <a:spcPct val="150000"/>
              </a:lnSpc>
            </a:pPr>
            <a:r>
              <a:rPr lang="es-ES" b="1" dirty="0" smtClean="0">
                <a:latin typeface="Arial" pitchFamily="34" charset="0"/>
                <a:cs typeface="Arial" pitchFamily="34" charset="0"/>
              </a:rPr>
              <a:t>Área </a:t>
            </a:r>
            <a:r>
              <a:rPr lang="es-ES" b="1" dirty="0">
                <a:latin typeface="Arial" pitchFamily="34" charset="0"/>
                <a:cs typeface="Arial" pitchFamily="34" charset="0"/>
              </a:rPr>
              <a:t>de Docencia: </a:t>
            </a:r>
            <a:r>
              <a:rPr lang="es-ES" dirty="0" smtClean="0">
                <a:latin typeface="Arial" pitchFamily="34" charset="0"/>
                <a:cs typeface="Arial" pitchFamily="34" charset="0"/>
              </a:rPr>
              <a:t>Derecho Penal </a:t>
            </a:r>
            <a:r>
              <a:rPr lang="es-ES" dirty="0">
                <a:latin typeface="Arial" pitchFamily="34" charset="0"/>
                <a:cs typeface="Arial" pitchFamily="34" charset="0"/>
              </a:rPr>
              <a:t>	</a:t>
            </a:r>
          </a:p>
          <a:p>
            <a:pPr>
              <a:lnSpc>
                <a:spcPct val="150000"/>
              </a:lnSpc>
            </a:pPr>
            <a:r>
              <a:rPr lang="es-MX" b="1" dirty="0">
                <a:latin typeface="Arial" pitchFamily="34" charset="0"/>
                <a:cs typeface="Arial" pitchFamily="34" charset="0"/>
              </a:rPr>
              <a:t>Aprobación por los H.H. Consejos Académico y de </a:t>
            </a:r>
            <a:r>
              <a:rPr lang="es-MX" b="1" dirty="0" smtClean="0">
                <a:latin typeface="Arial" pitchFamily="34" charset="0"/>
                <a:cs typeface="Arial" pitchFamily="34" charset="0"/>
              </a:rPr>
              <a:t>Gobierno</a:t>
            </a:r>
            <a:r>
              <a:rPr lang="es-MX" dirty="0" smtClean="0">
                <a:latin typeface="Arial" pitchFamily="34" charset="0"/>
                <a:cs typeface="Arial" pitchFamily="34" charset="0"/>
              </a:rPr>
              <a:t>: Enero 2006 </a:t>
            </a:r>
          </a:p>
          <a:p>
            <a:pPr>
              <a:lnSpc>
                <a:spcPct val="150000"/>
              </a:lnSpc>
            </a:pPr>
            <a:r>
              <a:rPr lang="es-MX" b="1" dirty="0" smtClean="0">
                <a:latin typeface="Arial" pitchFamily="34" charset="0"/>
                <a:cs typeface="Arial" pitchFamily="34" charset="0"/>
              </a:rPr>
              <a:t>Programa </a:t>
            </a:r>
            <a:r>
              <a:rPr lang="es-MX" b="1" dirty="0">
                <a:latin typeface="Arial" pitchFamily="34" charset="0"/>
                <a:cs typeface="Arial" pitchFamily="34" charset="0"/>
              </a:rPr>
              <a:t>Elaborado por: </a:t>
            </a:r>
            <a:r>
              <a:rPr lang="es-MX" b="1" dirty="0" smtClean="0">
                <a:latin typeface="Arial" pitchFamily="34" charset="0"/>
                <a:cs typeface="Arial" pitchFamily="34" charset="0"/>
              </a:rPr>
              <a:t> </a:t>
            </a:r>
            <a:r>
              <a:rPr lang="es-ES" dirty="0" smtClean="0">
                <a:latin typeface="Arial" pitchFamily="34" charset="0"/>
                <a:cs typeface="Arial" pitchFamily="34" charset="0"/>
              </a:rPr>
              <a:t>M</a:t>
            </a:r>
            <a:r>
              <a:rPr lang="es-ES" dirty="0">
                <a:latin typeface="Arial" pitchFamily="34" charset="0"/>
                <a:cs typeface="Arial" pitchFamily="34" charset="0"/>
              </a:rPr>
              <a:t>. </a:t>
            </a:r>
            <a:r>
              <a:rPr lang="es-ES" dirty="0" smtClean="0">
                <a:latin typeface="Arial" pitchFamily="34" charset="0"/>
                <a:cs typeface="Arial" pitchFamily="34" charset="0"/>
              </a:rPr>
              <a:t> en </a:t>
            </a:r>
            <a:r>
              <a:rPr lang="es-ES" dirty="0">
                <a:latin typeface="Arial" pitchFamily="34" charset="0"/>
                <a:cs typeface="Arial" pitchFamily="34" charset="0"/>
              </a:rPr>
              <a:t>D. </a:t>
            </a:r>
            <a:r>
              <a:rPr lang="es-ES" dirty="0" smtClean="0">
                <a:latin typeface="Arial" pitchFamily="34" charset="0"/>
                <a:cs typeface="Arial" pitchFamily="34" charset="0"/>
              </a:rPr>
              <a:t>Arturo G. y  </a:t>
            </a:r>
            <a:r>
              <a:rPr lang="es-MX" dirty="0" smtClean="0">
                <a:latin typeface="Arial" pitchFamily="34" charset="0"/>
                <a:cs typeface="Arial" pitchFamily="34" charset="0"/>
              </a:rPr>
              <a:t>Rodarte Zárate </a:t>
            </a:r>
            <a:r>
              <a:rPr lang="es-MX" dirty="0">
                <a:latin typeface="Arial" pitchFamily="34" charset="0"/>
                <a:cs typeface="Arial" pitchFamily="34" charset="0"/>
              </a:rPr>
              <a:t>	</a:t>
            </a:r>
            <a:endParaRPr lang="es-MX" dirty="0" smtClean="0">
              <a:latin typeface="Arial" pitchFamily="34" charset="0"/>
              <a:cs typeface="Arial" pitchFamily="34" charset="0"/>
            </a:endParaRPr>
          </a:p>
          <a:p>
            <a:pPr>
              <a:lnSpc>
                <a:spcPct val="150000"/>
              </a:lnSpc>
            </a:pPr>
            <a:r>
              <a:rPr lang="es-MX" b="1" dirty="0" smtClean="0">
                <a:latin typeface="Arial" pitchFamily="34" charset="0"/>
                <a:cs typeface="Arial" pitchFamily="34" charset="0"/>
              </a:rPr>
              <a:t>Fecha </a:t>
            </a:r>
            <a:r>
              <a:rPr lang="es-MX" b="1" dirty="0">
                <a:latin typeface="Arial" pitchFamily="34" charset="0"/>
                <a:cs typeface="Arial" pitchFamily="34" charset="0"/>
              </a:rPr>
              <a:t>de elaboración: </a:t>
            </a:r>
            <a:r>
              <a:rPr lang="es-MX" b="1" dirty="0" smtClean="0">
                <a:latin typeface="Arial" pitchFamily="34" charset="0"/>
                <a:cs typeface="Arial" pitchFamily="34" charset="0"/>
              </a:rPr>
              <a:t> </a:t>
            </a:r>
            <a:r>
              <a:rPr lang="es-ES" dirty="0" smtClean="0">
                <a:latin typeface="Arial" pitchFamily="34" charset="0"/>
                <a:cs typeface="Arial" pitchFamily="34" charset="0"/>
              </a:rPr>
              <a:t>12 mayo de </a:t>
            </a:r>
            <a:r>
              <a:rPr lang="es-ES" dirty="0">
                <a:latin typeface="Arial" pitchFamily="34" charset="0"/>
                <a:cs typeface="Arial" pitchFamily="34" charset="0"/>
              </a:rPr>
              <a:t>2005 	</a:t>
            </a:r>
          </a:p>
          <a:p>
            <a:r>
              <a:rPr lang="es-MX" b="1" dirty="0" smtClean="0">
                <a:latin typeface="Arial" pitchFamily="34" charset="0"/>
                <a:cs typeface="Arial" pitchFamily="34" charset="0"/>
              </a:rPr>
              <a:t>Nombre </a:t>
            </a:r>
            <a:r>
              <a:rPr lang="es-MX" b="1" dirty="0">
                <a:latin typeface="Arial" pitchFamily="34" charset="0"/>
                <a:cs typeface="Arial" pitchFamily="34" charset="0"/>
              </a:rPr>
              <a:t>de la Unidad de Aprendizaje:</a:t>
            </a:r>
            <a:r>
              <a:rPr lang="es-MX" dirty="0">
                <a:latin typeface="Arial" pitchFamily="34" charset="0"/>
                <a:cs typeface="Arial" pitchFamily="34" charset="0"/>
              </a:rPr>
              <a:t> </a:t>
            </a:r>
            <a:r>
              <a:rPr lang="es-ES" dirty="0" smtClean="0"/>
              <a:t> </a:t>
            </a:r>
            <a:r>
              <a:rPr lang="es-ES" dirty="0"/>
              <a:t>TEORIA GENERAL DEL DERECHO PENAL 	</a:t>
            </a:r>
          </a:p>
          <a:p>
            <a:pPr>
              <a:lnSpc>
                <a:spcPct val="150000"/>
              </a:lnSpc>
            </a:pPr>
            <a:r>
              <a:rPr lang="es-MX" b="1" dirty="0" smtClean="0">
                <a:latin typeface="Arial" pitchFamily="34" charset="0"/>
                <a:cs typeface="Arial" pitchFamily="34" charset="0"/>
              </a:rPr>
              <a:t>Clave:  </a:t>
            </a:r>
            <a:r>
              <a:rPr lang="es-ES" dirty="0" smtClean="0">
                <a:latin typeface="Arial" pitchFamily="34" charset="0"/>
                <a:cs typeface="Arial" pitchFamily="34" charset="0"/>
              </a:rPr>
              <a:t>L41826</a:t>
            </a:r>
            <a:endParaRPr lang="es-MX" dirty="0" smtClean="0">
              <a:latin typeface="Arial" pitchFamily="34" charset="0"/>
              <a:cs typeface="Arial" pitchFamily="34" charset="0"/>
            </a:endParaRPr>
          </a:p>
          <a:p>
            <a:pPr>
              <a:lnSpc>
                <a:spcPct val="150000"/>
              </a:lnSpc>
            </a:pPr>
            <a:r>
              <a:rPr lang="es-MX" b="1" dirty="0" smtClean="0">
                <a:latin typeface="Arial" pitchFamily="34" charset="0"/>
                <a:cs typeface="Arial" pitchFamily="34" charset="0"/>
              </a:rPr>
              <a:t>Horas </a:t>
            </a:r>
            <a:r>
              <a:rPr lang="es-MX" b="1" dirty="0">
                <a:latin typeface="Arial" pitchFamily="34" charset="0"/>
                <a:cs typeface="Arial" pitchFamily="34" charset="0"/>
              </a:rPr>
              <a:t>de </a:t>
            </a:r>
            <a:r>
              <a:rPr lang="es-MX" b="1" dirty="0" smtClean="0">
                <a:latin typeface="Arial" pitchFamily="34" charset="0"/>
                <a:cs typeface="Arial" pitchFamily="34" charset="0"/>
              </a:rPr>
              <a:t>teoría: </a:t>
            </a:r>
            <a:r>
              <a:rPr lang="es-MX" dirty="0">
                <a:latin typeface="Arial" pitchFamily="34" charset="0"/>
                <a:cs typeface="Arial" pitchFamily="34" charset="0"/>
              </a:rPr>
              <a:t>4</a:t>
            </a:r>
            <a:endParaRPr lang="es-MX" dirty="0" smtClean="0">
              <a:latin typeface="Arial" pitchFamily="34" charset="0"/>
              <a:cs typeface="Arial" pitchFamily="34" charset="0"/>
            </a:endParaRPr>
          </a:p>
          <a:p>
            <a:pPr>
              <a:lnSpc>
                <a:spcPct val="150000"/>
              </a:lnSpc>
            </a:pPr>
            <a:r>
              <a:rPr lang="es-MX" b="1" dirty="0" smtClean="0">
                <a:latin typeface="Arial" pitchFamily="34" charset="0"/>
                <a:cs typeface="Arial" pitchFamily="34" charset="0"/>
              </a:rPr>
              <a:t>Horas de práctica: </a:t>
            </a:r>
            <a:r>
              <a:rPr lang="es-MX" dirty="0">
                <a:latin typeface="Arial" pitchFamily="34" charset="0"/>
                <a:cs typeface="Arial" pitchFamily="34" charset="0"/>
              </a:rPr>
              <a:t>0</a:t>
            </a:r>
            <a:r>
              <a:rPr lang="es-MX" dirty="0" smtClean="0">
                <a:latin typeface="Arial" pitchFamily="34" charset="0"/>
                <a:cs typeface="Arial" pitchFamily="34" charset="0"/>
              </a:rPr>
              <a:t> 	</a:t>
            </a:r>
          </a:p>
          <a:p>
            <a:pPr>
              <a:lnSpc>
                <a:spcPct val="150000"/>
              </a:lnSpc>
            </a:pPr>
            <a:r>
              <a:rPr lang="es-MX" b="1" dirty="0" smtClean="0">
                <a:latin typeface="Arial" pitchFamily="34" charset="0"/>
                <a:cs typeface="Arial" pitchFamily="34" charset="0"/>
              </a:rPr>
              <a:t>Total de horas : </a:t>
            </a:r>
            <a:r>
              <a:rPr lang="es-MX" dirty="0" smtClean="0">
                <a:latin typeface="Arial" pitchFamily="34" charset="0"/>
                <a:cs typeface="Arial" pitchFamily="34" charset="0"/>
              </a:rPr>
              <a:t>4	</a:t>
            </a:r>
          </a:p>
          <a:p>
            <a:pPr>
              <a:lnSpc>
                <a:spcPct val="150000"/>
              </a:lnSpc>
            </a:pPr>
            <a:r>
              <a:rPr lang="es-MX" b="1" dirty="0" smtClean="0">
                <a:latin typeface="Arial" pitchFamily="34" charset="0"/>
                <a:cs typeface="Arial" pitchFamily="34" charset="0"/>
              </a:rPr>
              <a:t>Créditos : </a:t>
            </a:r>
            <a:r>
              <a:rPr lang="es-MX" dirty="0">
                <a:latin typeface="Arial" pitchFamily="34" charset="0"/>
                <a:cs typeface="Arial" pitchFamily="34" charset="0"/>
              </a:rPr>
              <a:t>8</a:t>
            </a:r>
            <a:endParaRPr lang="es-MX" dirty="0" smtClean="0">
              <a:latin typeface="Arial" pitchFamily="34" charset="0"/>
              <a:cs typeface="Arial" pitchFamily="34" charset="0"/>
            </a:endParaRPr>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44536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411760" y="836712"/>
            <a:ext cx="3888432" cy="461665"/>
          </a:xfrm>
          <a:prstGeom prst="rect">
            <a:avLst/>
          </a:prstGeom>
          <a:noFill/>
        </p:spPr>
        <p:txBody>
          <a:bodyPr wrap="square" rtlCol="0">
            <a:spAutoFit/>
          </a:bodyPr>
          <a:lstStyle/>
          <a:p>
            <a:pPr algn="ctr"/>
            <a:r>
              <a:rPr lang="es-MX" sz="2400" dirty="0" smtClean="0">
                <a:latin typeface="Arial" pitchFamily="34" charset="0"/>
                <a:cs typeface="Arial" pitchFamily="34" charset="0"/>
              </a:rPr>
              <a:t>CUADRO SINÓPTICO </a:t>
            </a:r>
            <a:endParaRPr lang="es-ES" sz="2400" dirty="0">
              <a:latin typeface="Arial" pitchFamily="34" charset="0"/>
              <a:cs typeface="Arial" pitchFamily="34" charset="0"/>
            </a:endParaRPr>
          </a:p>
        </p:txBody>
      </p:sp>
      <p:sp>
        <p:nvSpPr>
          <p:cNvPr id="41986" name="Rectangle 2"/>
          <p:cNvSpPr>
            <a:spLocks noChangeArrowheads="1"/>
          </p:cNvSpPr>
          <p:nvPr/>
        </p:nvSpPr>
        <p:spPr bwMode="auto">
          <a:xfrm>
            <a:off x="395536" y="2204864"/>
            <a:ext cx="2448272" cy="604515"/>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2000" b="0" i="0" u="none" strike="noStrike" cap="none" normalizeH="0" baseline="0" dirty="0" smtClean="0">
                <a:ln>
                  <a:noFill/>
                </a:ln>
                <a:solidFill>
                  <a:schemeClr val="tx1"/>
                </a:solidFill>
                <a:effectLst/>
                <a:latin typeface="Arial" pitchFamily="34" charset="0"/>
              </a:rPr>
              <a:t>PRETERINTENCI-ONALIDAD</a:t>
            </a:r>
            <a:endParaRPr kumimoji="0" lang="es-ES" sz="4400" b="0" i="0" u="none" strike="noStrike" cap="none" normalizeH="0" baseline="0" dirty="0" smtClean="0">
              <a:ln>
                <a:noFill/>
              </a:ln>
              <a:solidFill>
                <a:schemeClr val="tx1"/>
              </a:solidFill>
              <a:effectLst/>
              <a:latin typeface="Arial" pitchFamily="34" charset="0"/>
            </a:endParaRPr>
          </a:p>
        </p:txBody>
      </p:sp>
      <p:sp>
        <p:nvSpPr>
          <p:cNvPr id="41987" name="AutoShape 3"/>
          <p:cNvSpPr>
            <a:spLocks/>
          </p:cNvSpPr>
          <p:nvPr/>
        </p:nvSpPr>
        <p:spPr bwMode="auto">
          <a:xfrm>
            <a:off x="3131841" y="1988840"/>
            <a:ext cx="360040" cy="1089273"/>
          </a:xfrm>
          <a:prstGeom prst="leftBrace">
            <a:avLst>
              <a:gd name="adj1" fmla="val 37097"/>
              <a:gd name="adj2" fmla="val 50000"/>
            </a:avLst>
          </a:prstGeom>
          <a:solidFill>
            <a:srgbClr val="FFFFFF"/>
          </a:solidFill>
          <a:ln w="3175">
            <a:solidFill>
              <a:srgbClr val="4F81BD"/>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1988" name="Rectangle 4"/>
          <p:cNvSpPr>
            <a:spLocks noChangeArrowheads="1"/>
          </p:cNvSpPr>
          <p:nvPr/>
        </p:nvSpPr>
        <p:spPr bwMode="auto">
          <a:xfrm>
            <a:off x="3779912" y="1988840"/>
            <a:ext cx="4968552" cy="1152128"/>
          </a:xfrm>
          <a:prstGeom prst="rect">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s-ES" b="0" i="0" u="none" strike="noStrike" cap="none" normalizeH="0" baseline="0" dirty="0" smtClean="0">
                <a:ln>
                  <a:noFill/>
                </a:ln>
                <a:solidFill>
                  <a:schemeClr val="tx1"/>
                </a:solidFill>
                <a:effectLst/>
                <a:latin typeface="Arial" pitchFamily="34" charset="0"/>
              </a:rPr>
              <a:t>ES AQUEL EN EL QUE "EL RESULTADO O DAÑO CAUSADO HA IDO MÁS ALLÁ DE LA INTENCIÓN DEL AGENTE". </a:t>
            </a:r>
            <a:br>
              <a:rPr kumimoji="0" lang="es-ES" b="0" i="0" u="none" strike="noStrike" cap="none" normalizeH="0" baseline="0" dirty="0" smtClean="0">
                <a:ln>
                  <a:noFill/>
                </a:ln>
                <a:solidFill>
                  <a:schemeClr val="tx1"/>
                </a:solidFill>
                <a:effectLst/>
                <a:latin typeface="Arial" pitchFamily="34" charset="0"/>
              </a:rPr>
            </a:br>
            <a:endParaRPr kumimoji="0" lang="es-ES" sz="4000" b="0" i="0" u="none" strike="noStrike" cap="none" normalizeH="0" baseline="0" dirty="0" smtClean="0">
              <a:ln>
                <a:noFill/>
              </a:ln>
              <a:solidFill>
                <a:schemeClr val="tx1"/>
              </a:solidFill>
              <a:effectLst/>
              <a:latin typeface="Arial" pitchFamily="34" charset="0"/>
            </a:endParaRPr>
          </a:p>
        </p:txBody>
      </p:sp>
      <p:sp>
        <p:nvSpPr>
          <p:cNvPr id="41989" name="Rectangle 5"/>
          <p:cNvSpPr>
            <a:spLocks noChangeArrowheads="1"/>
          </p:cNvSpPr>
          <p:nvPr/>
        </p:nvSpPr>
        <p:spPr bwMode="auto">
          <a:xfrm>
            <a:off x="467544" y="4509120"/>
            <a:ext cx="2232248" cy="576064"/>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2000" b="0" i="0" u="none" strike="noStrike" cap="none" normalizeH="0" baseline="0" dirty="0" smtClean="0">
                <a:ln>
                  <a:noFill/>
                </a:ln>
                <a:solidFill>
                  <a:schemeClr val="tx1"/>
                </a:solidFill>
                <a:effectLst/>
                <a:latin typeface="Arial" pitchFamily="34" charset="0"/>
              </a:rPr>
              <a:t>CASO FORTUITO</a:t>
            </a:r>
            <a:endParaRPr kumimoji="0" lang="es-ES" sz="4400" b="0" i="0" u="none" strike="noStrike" cap="none" normalizeH="0" baseline="0" dirty="0" smtClean="0">
              <a:ln>
                <a:noFill/>
              </a:ln>
              <a:solidFill>
                <a:schemeClr val="tx1"/>
              </a:solidFill>
              <a:effectLst/>
              <a:latin typeface="Arial" pitchFamily="34" charset="0"/>
            </a:endParaRPr>
          </a:p>
        </p:txBody>
      </p:sp>
      <p:sp>
        <p:nvSpPr>
          <p:cNvPr id="41990" name="AutoShape 6"/>
          <p:cNvSpPr>
            <a:spLocks/>
          </p:cNvSpPr>
          <p:nvPr/>
        </p:nvSpPr>
        <p:spPr bwMode="auto">
          <a:xfrm>
            <a:off x="2843808" y="3861048"/>
            <a:ext cx="368424" cy="1944216"/>
          </a:xfrm>
          <a:prstGeom prst="leftBrace">
            <a:avLst>
              <a:gd name="adj1" fmla="val 53125"/>
              <a:gd name="adj2" fmla="val 50000"/>
            </a:avLst>
          </a:prstGeom>
          <a:solidFill>
            <a:srgbClr val="FFFFFF"/>
          </a:solidFill>
          <a:ln w="3175">
            <a:solidFill>
              <a:srgbClr val="4F81BD"/>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1991" name="Rectangle 7"/>
          <p:cNvSpPr>
            <a:spLocks noChangeArrowheads="1"/>
          </p:cNvSpPr>
          <p:nvPr/>
        </p:nvSpPr>
        <p:spPr bwMode="auto">
          <a:xfrm>
            <a:off x="3491880" y="3789040"/>
            <a:ext cx="5448051" cy="2232248"/>
          </a:xfrm>
          <a:prstGeom prst="rect">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Arial" pitchFamily="34" charset="0"/>
              </a:rPr>
              <a:t>EL AGENTE NO PUEDE PREVER LAS CONSECUENCIAS DAÑOSAS DE SU ACTIVIDAD VOLUNTARIA, PERO NO PUEDE LLEGAR LA EXISTENCIA DE PREVISIÓN HASTA LOS RESULTADOS PRODUCIDOS A VIRTUD DE SITUACIONES AJENAS AL SUJETO CONCURRENTES A SU ACTIVIDAD, PERO EXTRAÑAS A ÉL, ES POR ESTO QUE SE HA SOSTENIDO QUE EL CASO FORTUITO ES EL LÍMITE OBJETIVO DE LA CULPABILIDAD.</a:t>
            </a:r>
            <a:br>
              <a:rPr kumimoji="0" lang="es-ES" sz="1600" b="0" i="0" u="none" strike="noStrike" cap="none" normalizeH="0" baseline="0" dirty="0" smtClean="0">
                <a:ln>
                  <a:noFill/>
                </a:ln>
                <a:solidFill>
                  <a:schemeClr val="tx1"/>
                </a:solidFill>
                <a:effectLst/>
                <a:latin typeface="Arial" pitchFamily="34" charset="0"/>
              </a:rPr>
            </a:br>
            <a:endParaRPr kumimoji="0" lang="es-ES" sz="3600" b="0" i="0" u="none" strike="noStrike" cap="none" normalizeH="0" baseline="0" dirty="0" smtClean="0">
              <a:ln>
                <a:noFill/>
              </a:ln>
              <a:solidFill>
                <a:schemeClr val="tx1"/>
              </a:solidFill>
              <a:effectLst/>
              <a:latin typeface="Arial" pitchFamily="34" charset="0"/>
            </a:endParaRPr>
          </a:p>
        </p:txBody>
      </p:sp>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42767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251520" y="3212976"/>
            <a:ext cx="1490662" cy="576064"/>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2000" b="0" i="0" u="none" strike="noStrike" cap="none" normalizeH="0" baseline="0" dirty="0" smtClean="0">
                <a:ln>
                  <a:noFill/>
                </a:ln>
                <a:solidFill>
                  <a:schemeClr val="tx1"/>
                </a:solidFill>
                <a:effectLst/>
                <a:latin typeface="Arial" pitchFamily="34" charset="0"/>
              </a:rPr>
              <a:t>LA CULPA</a:t>
            </a:r>
            <a:endParaRPr kumimoji="0" lang="es-ES" sz="4400" b="0" i="0" u="none" strike="noStrike" cap="none" normalizeH="0" baseline="0" dirty="0" smtClean="0">
              <a:ln>
                <a:noFill/>
              </a:ln>
              <a:solidFill>
                <a:schemeClr val="tx1"/>
              </a:solidFill>
              <a:effectLst/>
              <a:latin typeface="Arial" pitchFamily="34" charset="0"/>
            </a:endParaRPr>
          </a:p>
        </p:txBody>
      </p:sp>
      <p:sp>
        <p:nvSpPr>
          <p:cNvPr id="43011" name="AutoShape 3"/>
          <p:cNvSpPr>
            <a:spLocks/>
          </p:cNvSpPr>
          <p:nvPr/>
        </p:nvSpPr>
        <p:spPr bwMode="auto">
          <a:xfrm>
            <a:off x="1979712" y="1772816"/>
            <a:ext cx="333751" cy="3600400"/>
          </a:xfrm>
          <a:prstGeom prst="leftBrace">
            <a:avLst>
              <a:gd name="adj1" fmla="val 147514"/>
              <a:gd name="adj2" fmla="val 50000"/>
            </a:avLst>
          </a:prstGeom>
          <a:solidFill>
            <a:srgbClr val="FFFFFF"/>
          </a:solidFill>
          <a:ln w="12700">
            <a:solidFill>
              <a:srgbClr val="4F81BD"/>
            </a:solidFill>
            <a:prstDash val="dash"/>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3012" name="Rectangle 4"/>
          <p:cNvSpPr>
            <a:spLocks noChangeArrowheads="1"/>
          </p:cNvSpPr>
          <p:nvPr/>
        </p:nvSpPr>
        <p:spPr bwMode="auto">
          <a:xfrm>
            <a:off x="2411760" y="2132856"/>
            <a:ext cx="1656184" cy="720080"/>
          </a:xfrm>
          <a:prstGeom prst="rect">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2000" b="0" i="0" u="none" strike="noStrike" cap="none" normalizeH="0" baseline="0" dirty="0" smtClean="0">
                <a:ln>
                  <a:noFill/>
                </a:ln>
                <a:solidFill>
                  <a:schemeClr val="tx1"/>
                </a:solidFill>
                <a:effectLst/>
                <a:latin typeface="Arial" pitchFamily="34" charset="0"/>
              </a:rPr>
              <a:t>CON PREVISIÓN</a:t>
            </a:r>
            <a:endParaRPr kumimoji="0" lang="es-ES" sz="4400" b="0" i="0" u="none" strike="noStrike" cap="none" normalizeH="0" baseline="0" dirty="0" smtClean="0">
              <a:ln>
                <a:noFill/>
              </a:ln>
              <a:solidFill>
                <a:schemeClr val="tx1"/>
              </a:solidFill>
              <a:effectLst/>
              <a:latin typeface="Arial" pitchFamily="34" charset="0"/>
            </a:endParaRPr>
          </a:p>
        </p:txBody>
      </p:sp>
      <p:sp>
        <p:nvSpPr>
          <p:cNvPr id="43013" name="Rectangle 5"/>
          <p:cNvSpPr>
            <a:spLocks noChangeArrowheads="1"/>
          </p:cNvSpPr>
          <p:nvPr/>
        </p:nvSpPr>
        <p:spPr bwMode="auto">
          <a:xfrm>
            <a:off x="2483768" y="4509120"/>
            <a:ext cx="1728192" cy="792088"/>
          </a:xfrm>
          <a:prstGeom prst="rect">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2000" b="0" i="0" u="none" strike="noStrike" cap="none" normalizeH="0" baseline="0" dirty="0" smtClean="0">
                <a:ln>
                  <a:noFill/>
                </a:ln>
                <a:solidFill>
                  <a:schemeClr val="tx1"/>
                </a:solidFill>
                <a:effectLst/>
                <a:latin typeface="Arial" pitchFamily="34" charset="0"/>
              </a:rPr>
              <a:t>SIN PREVISIÓN</a:t>
            </a:r>
            <a:endParaRPr kumimoji="0" lang="es-ES" sz="4400" b="0" i="0" u="none" strike="noStrike" cap="none" normalizeH="0" baseline="0" dirty="0" smtClean="0">
              <a:ln>
                <a:noFill/>
              </a:ln>
              <a:solidFill>
                <a:schemeClr val="tx1"/>
              </a:solidFill>
              <a:effectLst/>
              <a:latin typeface="Arial" pitchFamily="34" charset="0"/>
            </a:endParaRPr>
          </a:p>
        </p:txBody>
      </p:sp>
      <p:sp>
        <p:nvSpPr>
          <p:cNvPr id="43014" name="AutoShape 6"/>
          <p:cNvSpPr>
            <a:spLocks/>
          </p:cNvSpPr>
          <p:nvPr/>
        </p:nvSpPr>
        <p:spPr bwMode="auto">
          <a:xfrm>
            <a:off x="4139952" y="1844824"/>
            <a:ext cx="365249" cy="1377305"/>
          </a:xfrm>
          <a:prstGeom prst="leftBrace">
            <a:avLst>
              <a:gd name="adj1" fmla="val 36702"/>
              <a:gd name="adj2" fmla="val 50000"/>
            </a:avLst>
          </a:prstGeom>
          <a:solidFill>
            <a:srgbClr val="FFFFFF"/>
          </a:solidFill>
          <a:ln w="3175">
            <a:solidFill>
              <a:srgbClr val="4F81BD"/>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3015" name="AutoShape 7"/>
          <p:cNvSpPr>
            <a:spLocks/>
          </p:cNvSpPr>
          <p:nvPr/>
        </p:nvSpPr>
        <p:spPr bwMode="auto">
          <a:xfrm>
            <a:off x="4355976" y="4221088"/>
            <a:ext cx="288032" cy="1512168"/>
          </a:xfrm>
          <a:prstGeom prst="leftBrace">
            <a:avLst>
              <a:gd name="adj1" fmla="val 36702"/>
              <a:gd name="adj2" fmla="val 50000"/>
            </a:avLst>
          </a:prstGeom>
          <a:solidFill>
            <a:srgbClr val="FFFFFF"/>
          </a:solidFill>
          <a:ln w="3175">
            <a:solidFill>
              <a:srgbClr val="4F81BD"/>
            </a:solidFill>
            <a:round/>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43016" name="Rectangle 8"/>
          <p:cNvSpPr>
            <a:spLocks noChangeArrowheads="1"/>
          </p:cNvSpPr>
          <p:nvPr/>
        </p:nvSpPr>
        <p:spPr bwMode="auto">
          <a:xfrm>
            <a:off x="4499992" y="1988840"/>
            <a:ext cx="4418012" cy="1080120"/>
          </a:xfrm>
          <a:prstGeom prst="rect">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Arial" pitchFamily="34" charset="0"/>
              </a:rPr>
              <a:t>EL AGENTE PREVÉ EL POSIBLE RESULTADO PENALMENTE TIPIFICADO, PERO NO LO QUIERE; ABRIGA LA ESPERANZA DE QUE NO SE PRODUCIRÁ.</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3600" b="0" i="0" u="none" strike="noStrike" cap="none" normalizeH="0" baseline="0" dirty="0" smtClean="0">
              <a:ln>
                <a:noFill/>
              </a:ln>
              <a:solidFill>
                <a:schemeClr val="tx1"/>
              </a:solidFill>
              <a:effectLst/>
              <a:latin typeface="Arial" pitchFamily="34" charset="0"/>
            </a:endParaRPr>
          </a:p>
        </p:txBody>
      </p:sp>
      <p:sp>
        <p:nvSpPr>
          <p:cNvPr id="43017" name="Rectangle 9"/>
          <p:cNvSpPr>
            <a:spLocks noChangeArrowheads="1"/>
          </p:cNvSpPr>
          <p:nvPr/>
        </p:nvSpPr>
        <p:spPr bwMode="auto">
          <a:xfrm>
            <a:off x="4719638" y="4365104"/>
            <a:ext cx="4244850" cy="1224136"/>
          </a:xfrm>
          <a:prstGeom prst="rect">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dirty="0" smtClean="0">
                <a:ln>
                  <a:noFill/>
                </a:ln>
                <a:solidFill>
                  <a:schemeClr val="tx1"/>
                </a:solidFill>
                <a:effectLst/>
                <a:latin typeface="Arial" pitchFamily="34" charset="0"/>
              </a:rPr>
              <a:t>EL AGENTE NO PREVÉ LA POSIBILIDAD DE QUE EMERJA EL RESULTADO TÍPICO, A PESAR DE SER PREVISIBLE. NO PREVÉ LO QUE DEBIÓ HABER PREVISTO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3600" b="0" i="0" u="none" strike="noStrike" cap="none" normalizeH="0" baseline="0" dirty="0" smtClean="0">
              <a:ln>
                <a:noFill/>
              </a:ln>
              <a:solidFill>
                <a:schemeClr val="tx1"/>
              </a:solidFill>
              <a:effectLst/>
              <a:latin typeface="Arial" pitchFamily="34" charset="0"/>
            </a:endParaRPr>
          </a:p>
        </p:txBody>
      </p:sp>
      <p:sp>
        <p:nvSpPr>
          <p:cNvPr id="12" name="11 CuadroTexto"/>
          <p:cNvSpPr txBox="1"/>
          <p:nvPr/>
        </p:nvSpPr>
        <p:spPr>
          <a:xfrm>
            <a:off x="2339752" y="1052736"/>
            <a:ext cx="3888432" cy="461665"/>
          </a:xfrm>
          <a:prstGeom prst="rect">
            <a:avLst/>
          </a:prstGeom>
          <a:noFill/>
        </p:spPr>
        <p:txBody>
          <a:bodyPr wrap="square" rtlCol="0">
            <a:spAutoFit/>
          </a:bodyPr>
          <a:lstStyle/>
          <a:p>
            <a:pPr algn="ctr"/>
            <a:r>
              <a:rPr lang="es-MX" sz="2400" dirty="0" smtClean="0">
                <a:latin typeface="Arial" pitchFamily="34" charset="0"/>
                <a:cs typeface="Arial" pitchFamily="34" charset="0"/>
              </a:rPr>
              <a:t>CUADRO SINÓPTICO </a:t>
            </a:r>
            <a:endParaRPr lang="es-ES" sz="2400" dirty="0">
              <a:latin typeface="Arial" pitchFamily="34" charset="0"/>
              <a:cs typeface="Arial" pitchFamily="34" charset="0"/>
            </a:endParaRPr>
          </a:p>
        </p:txBody>
      </p:sp>
      <p:pic>
        <p:nvPicPr>
          <p:cNvPr id="1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81429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29600" cy="1143000"/>
          </a:xfrm>
        </p:spPr>
        <p:txBody>
          <a:bodyPr>
            <a:normAutofit/>
          </a:bodyPr>
          <a:lstStyle/>
          <a:p>
            <a:pPr algn="ctr"/>
            <a:r>
              <a:rPr lang="es-MX" sz="2800" b="1" dirty="0">
                <a:latin typeface="Arial" pitchFamily="34" charset="0"/>
                <a:cs typeface="Arial" pitchFamily="34" charset="0"/>
              </a:rPr>
              <a:t>3</a:t>
            </a:r>
            <a:r>
              <a:rPr lang="es-MX" sz="2800" b="1" dirty="0" smtClean="0">
                <a:latin typeface="Arial" pitchFamily="34" charset="0"/>
                <a:cs typeface="Arial" pitchFamily="34" charset="0"/>
              </a:rPr>
              <a:t>.- ELEMENTOS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sp>
        <p:nvSpPr>
          <p:cNvPr id="3" name="2 Marcador de contenido"/>
          <p:cNvSpPr>
            <a:spLocks noGrp="1"/>
          </p:cNvSpPr>
          <p:nvPr>
            <p:ph sz="quarter" idx="1"/>
          </p:nvPr>
        </p:nvSpPr>
        <p:spPr>
          <a:xfrm>
            <a:off x="323528" y="1124744"/>
            <a:ext cx="8496944" cy="5400600"/>
          </a:xfrm>
        </p:spPr>
        <p:txBody>
          <a:bodyPr>
            <a:noAutofit/>
          </a:bodyPr>
          <a:lstStyle/>
          <a:p>
            <a:pPr marL="0" algn="just">
              <a:buNone/>
            </a:pPr>
            <a:r>
              <a:rPr lang="es-ES" sz="1800" dirty="0" smtClean="0">
                <a:latin typeface="Arial" pitchFamily="34" charset="0"/>
                <a:cs typeface="Arial" pitchFamily="34" charset="0"/>
              </a:rPr>
              <a:t>Para Fernando Castellanos los elementos de la culpa son los siguientes:</a:t>
            </a:r>
          </a:p>
          <a:p>
            <a:pPr marL="0" algn="just">
              <a:buNone/>
            </a:pPr>
            <a:endParaRPr lang="es-ES" sz="1800" dirty="0" smtClean="0">
              <a:latin typeface="Arial" pitchFamily="34" charset="0"/>
              <a:cs typeface="Arial" pitchFamily="34" charset="0"/>
            </a:endParaRPr>
          </a:p>
          <a:p>
            <a:pPr marL="0" lvl="0" algn="just">
              <a:buNone/>
            </a:pPr>
            <a:r>
              <a:rPr lang="es-MX" sz="1800" b="1" dirty="0" smtClean="0">
                <a:latin typeface="Arial" pitchFamily="34" charset="0"/>
                <a:cs typeface="Arial" pitchFamily="34" charset="0"/>
              </a:rPr>
              <a:t>Imputabilidad</a:t>
            </a:r>
            <a:r>
              <a:rPr lang="es-MX" sz="1800" dirty="0" smtClean="0">
                <a:latin typeface="Arial" pitchFamily="34" charset="0"/>
                <a:cs typeface="Arial" pitchFamily="34" charset="0"/>
              </a:rPr>
              <a:t>. Se incluyen aquellos supuestos donde el sujeto goza de   salud psíquica por carecer del trastorno mental o desarrollo intelectual retardado (a </a:t>
            </a:r>
            <a:r>
              <a:rPr lang="es-MX" sz="1800" i="1" dirty="0" smtClean="0">
                <a:latin typeface="Arial" pitchFamily="34" charset="0"/>
                <a:cs typeface="Arial" pitchFamily="34" charset="0"/>
              </a:rPr>
              <a:t>contrario sensu</a:t>
            </a:r>
            <a:r>
              <a:rPr lang="es-MX" sz="1800" dirty="0" smtClean="0">
                <a:latin typeface="Arial" pitchFamily="34" charset="0"/>
                <a:cs typeface="Arial" pitchFamily="34" charset="0"/>
              </a:rPr>
              <a:t>  dentro del  artículo 15 del Código Penal Federal, parte primera, fracción VII).</a:t>
            </a:r>
          </a:p>
          <a:p>
            <a:pPr marL="0" lvl="0" algn="just">
              <a:buNone/>
            </a:pPr>
            <a:endParaRPr lang="es-ES" sz="1800" dirty="0" smtClean="0">
              <a:latin typeface="Arial" pitchFamily="34" charset="0"/>
              <a:cs typeface="Arial" pitchFamily="34" charset="0"/>
            </a:endParaRPr>
          </a:p>
          <a:p>
            <a:pPr marL="0" algn="just"/>
            <a:endParaRPr lang="es-MX" sz="1800" dirty="0" smtClean="0">
              <a:latin typeface="Arial" pitchFamily="34" charset="0"/>
              <a:cs typeface="Arial" pitchFamily="34" charset="0"/>
            </a:endParaRPr>
          </a:p>
          <a:p>
            <a:pPr marL="0" algn="just">
              <a:buNone/>
            </a:pPr>
            <a:endParaRPr lang="es-MX" sz="1800" baseline="30000" dirty="0" smtClean="0">
              <a:latin typeface="Arial" pitchFamily="34" charset="0"/>
              <a:cs typeface="Arial" pitchFamily="34" charset="0"/>
            </a:endParaRPr>
          </a:p>
          <a:p>
            <a:pPr algn="just"/>
            <a:endParaRPr lang="es-MX" sz="1800" baseline="30000" dirty="0" smtClean="0">
              <a:latin typeface="Arial" pitchFamily="34" charset="0"/>
              <a:cs typeface="Arial" pitchFamily="34"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6" name="Picture 2" descr="http://www.zetaestaticos.com/aragon/img/noticias/0/949/949155_1.jpg"/>
          <p:cNvPicPr>
            <a:picLocks noChangeAspect="1" noChangeArrowheads="1"/>
          </p:cNvPicPr>
          <p:nvPr/>
        </p:nvPicPr>
        <p:blipFill>
          <a:blip r:embed="rId3" cstate="print"/>
          <a:srcRect/>
          <a:stretch>
            <a:fillRect/>
          </a:stretch>
        </p:blipFill>
        <p:spPr bwMode="auto">
          <a:xfrm>
            <a:off x="539552" y="3501008"/>
            <a:ext cx="3168352" cy="2950494"/>
          </a:xfrm>
          <a:prstGeom prst="rect">
            <a:avLst/>
          </a:prstGeom>
          <a:noFill/>
        </p:spPr>
      </p:pic>
      <p:sp>
        <p:nvSpPr>
          <p:cNvPr id="6" name="5 Rectángulo"/>
          <p:cNvSpPr/>
          <p:nvPr/>
        </p:nvSpPr>
        <p:spPr>
          <a:xfrm>
            <a:off x="0" y="6596390"/>
            <a:ext cx="4572000" cy="461665"/>
          </a:xfrm>
          <a:prstGeom prst="rect">
            <a:avLst/>
          </a:prstGeom>
        </p:spPr>
        <p:txBody>
          <a:bodyPr>
            <a:spAutoFit/>
          </a:bodyPr>
          <a:lstStyle/>
          <a:p>
            <a:pPr algn="ctr"/>
            <a:r>
              <a:rPr lang="es-ES" sz="1200" dirty="0" smtClean="0"/>
              <a:t>http://www.zetaestaticos.com/aragon/img/noticias/0/949/949155_1.jpg</a:t>
            </a:r>
            <a:endParaRPr lang="es-ES" sz="1200" dirty="0"/>
          </a:p>
        </p:txBody>
      </p:sp>
      <p:sp>
        <p:nvSpPr>
          <p:cNvPr id="7" name="6 Rectángulo"/>
          <p:cNvSpPr/>
          <p:nvPr/>
        </p:nvSpPr>
        <p:spPr>
          <a:xfrm>
            <a:off x="4211960" y="3068960"/>
            <a:ext cx="4572000" cy="3693319"/>
          </a:xfrm>
          <a:prstGeom prst="rect">
            <a:avLst/>
          </a:prstGeom>
        </p:spPr>
        <p:txBody>
          <a:bodyPr wrap="square">
            <a:spAutoFit/>
          </a:bodyPr>
          <a:lstStyle/>
          <a:p>
            <a:pPr algn="just"/>
            <a:r>
              <a:rPr lang="es-ES" dirty="0" smtClean="0">
                <a:latin typeface="Arial" pitchFamily="34" charset="0"/>
                <a:cs typeface="Arial" pitchFamily="34" charset="0"/>
              </a:rPr>
              <a:t>Art. 15 </a:t>
            </a:r>
            <a:r>
              <a:rPr lang="es-MX" dirty="0">
                <a:latin typeface="Arial" pitchFamily="34" charset="0"/>
                <a:cs typeface="Arial" pitchFamily="34" charset="0"/>
              </a:rPr>
              <a:t>del Código Penal Federal </a:t>
            </a:r>
            <a:r>
              <a:rPr lang="es-MX" dirty="0" smtClean="0">
                <a:latin typeface="Arial" pitchFamily="34" charset="0"/>
                <a:cs typeface="Arial" pitchFamily="34" charset="0"/>
              </a:rPr>
              <a:t>fracción </a:t>
            </a:r>
            <a:r>
              <a:rPr lang="es-ES" dirty="0" smtClean="0">
                <a:latin typeface="Arial" pitchFamily="34" charset="0"/>
                <a:cs typeface="Arial" pitchFamily="34" charset="0"/>
              </a:rPr>
              <a:t>VII.- Al momento de realizar el hecho típico, el agente no tenga la capacidad de comprender el carácter ilícito de aquél o de conducirse de acuerdo con esa comprensión, en virtud de padecer trastorno mental o desarrollo intelectual retardado, </a:t>
            </a:r>
            <a:r>
              <a:rPr lang="es-ES" b="1" dirty="0" smtClean="0">
                <a:latin typeface="Arial" pitchFamily="34" charset="0"/>
                <a:cs typeface="Arial" pitchFamily="34" charset="0"/>
              </a:rPr>
              <a:t>a no ser que el agente hubiere provocado su trastorno mental dolosa o culposamente, en cuyo caso responderá por el resultado típico siempre y cuando lo haya previsto o le fuere previsible. </a:t>
            </a:r>
            <a:endParaRPr lang="es-ES" b="1" dirty="0">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67544" y="1412776"/>
            <a:ext cx="8064896" cy="2308324"/>
          </a:xfrm>
          <a:prstGeom prst="rect">
            <a:avLst/>
          </a:prstGeom>
        </p:spPr>
        <p:txBody>
          <a:bodyPr wrap="square">
            <a:spAutoFit/>
          </a:bodyPr>
          <a:lstStyle/>
          <a:p>
            <a:pPr lvl="0" algn="just"/>
            <a:r>
              <a:rPr lang="es-MX" b="1" dirty="0">
                <a:latin typeface="Arial" pitchFamily="34" charset="0"/>
                <a:cs typeface="Arial" pitchFamily="34" charset="0"/>
              </a:rPr>
              <a:t>Conocimiento de la antijuridicidad del hecho cometido. </a:t>
            </a:r>
            <a:endParaRPr lang="es-MX" b="1" dirty="0" smtClean="0">
              <a:latin typeface="Arial" pitchFamily="34" charset="0"/>
              <a:cs typeface="Arial" pitchFamily="34" charset="0"/>
            </a:endParaRPr>
          </a:p>
          <a:p>
            <a:pPr lvl="0" algn="just"/>
            <a:endParaRPr lang="es-MX" b="1" dirty="0" smtClean="0">
              <a:latin typeface="Arial" pitchFamily="34" charset="0"/>
              <a:cs typeface="Arial" pitchFamily="34" charset="0"/>
            </a:endParaRPr>
          </a:p>
          <a:p>
            <a:pPr lvl="0" algn="just"/>
            <a:r>
              <a:rPr lang="es-MX" dirty="0" smtClean="0">
                <a:latin typeface="Arial" pitchFamily="34" charset="0"/>
                <a:cs typeface="Arial" pitchFamily="34" charset="0"/>
              </a:rPr>
              <a:t>La </a:t>
            </a:r>
            <a:r>
              <a:rPr lang="es-MX" dirty="0">
                <a:latin typeface="Arial" pitchFamily="34" charset="0"/>
                <a:cs typeface="Arial" pitchFamily="34" charset="0"/>
              </a:rPr>
              <a:t>norma penal motiva al individuo, en la medida en que éste conoce el contenido de sus prohibiciones, el sujeto ignora que su actuar está prohibido por la norma, ya por desconocimiento de la existencia  de la ley, del alcance de la misma, o creer fundadamente que su acción está justificada, por lo que es inculpable. (artículo 15 del Código Penal Federal, inciso b, fracción VIII).</a:t>
            </a:r>
          </a:p>
          <a:p>
            <a:pPr lvl="0" algn="just"/>
            <a:endParaRPr lang="es-ES" dirty="0">
              <a:latin typeface="Arial" pitchFamily="34" charset="0"/>
              <a:cs typeface="Arial" pitchFamily="34" charset="0"/>
            </a:endParaRP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a:spLocks noGrp="1"/>
          </p:cNvSpPr>
          <p:nvPr>
            <p:ph type="title"/>
          </p:nvPr>
        </p:nvSpPr>
        <p:spPr>
          <a:xfrm>
            <a:off x="395536" y="476672"/>
            <a:ext cx="8229600" cy="1143000"/>
          </a:xfrm>
        </p:spPr>
        <p:txBody>
          <a:bodyPr>
            <a:normAutofit/>
          </a:bodyPr>
          <a:lstStyle/>
          <a:p>
            <a:pPr algn="ctr"/>
            <a:r>
              <a:rPr lang="es-MX" sz="2800" b="1" dirty="0">
                <a:latin typeface="Arial" pitchFamily="34" charset="0"/>
                <a:cs typeface="Arial" pitchFamily="34" charset="0"/>
              </a:rPr>
              <a:t>3</a:t>
            </a:r>
            <a:r>
              <a:rPr lang="es-MX" sz="2800" b="1" dirty="0" smtClean="0">
                <a:latin typeface="Arial" pitchFamily="34" charset="0"/>
                <a:cs typeface="Arial" pitchFamily="34" charset="0"/>
              </a:rPr>
              <a:t>.- ELEMENTOS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pic>
        <p:nvPicPr>
          <p:cNvPr id="2050" name="Picture 2" descr="https://activismolucha.files.wordpress.com/2015/02/fosas.jpg"/>
          <p:cNvPicPr>
            <a:picLocks noChangeAspect="1" noChangeArrowheads="1"/>
          </p:cNvPicPr>
          <p:nvPr/>
        </p:nvPicPr>
        <p:blipFill>
          <a:blip r:embed="rId3" cstate="print"/>
          <a:srcRect/>
          <a:stretch>
            <a:fillRect/>
          </a:stretch>
        </p:blipFill>
        <p:spPr bwMode="auto">
          <a:xfrm>
            <a:off x="899592" y="3717032"/>
            <a:ext cx="7056784" cy="2497460"/>
          </a:xfrm>
          <a:prstGeom prst="rect">
            <a:avLst/>
          </a:prstGeom>
          <a:noFill/>
        </p:spPr>
      </p:pic>
      <p:sp>
        <p:nvSpPr>
          <p:cNvPr id="9" name="8 Rectángulo"/>
          <p:cNvSpPr/>
          <p:nvPr/>
        </p:nvSpPr>
        <p:spPr>
          <a:xfrm>
            <a:off x="1331640" y="6211669"/>
            <a:ext cx="6192688" cy="307777"/>
          </a:xfrm>
          <a:prstGeom prst="rect">
            <a:avLst/>
          </a:prstGeom>
        </p:spPr>
        <p:txBody>
          <a:bodyPr wrap="square">
            <a:spAutoFit/>
          </a:bodyPr>
          <a:lstStyle/>
          <a:p>
            <a:pPr algn="ctr"/>
            <a:r>
              <a:rPr lang="es-ES" sz="1400" dirty="0" smtClean="0"/>
              <a:t>https://activismolucha.files.wordpress.com/2015/02/fosas.jpg</a:t>
            </a:r>
            <a:endParaRPr lang="es-ES" sz="1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a:spLocks noGrp="1"/>
          </p:cNvSpPr>
          <p:nvPr>
            <p:ph type="title"/>
          </p:nvPr>
        </p:nvSpPr>
        <p:spPr>
          <a:xfrm>
            <a:off x="395536" y="476672"/>
            <a:ext cx="8229600" cy="1143000"/>
          </a:xfrm>
        </p:spPr>
        <p:txBody>
          <a:bodyPr>
            <a:normAutofit/>
          </a:bodyPr>
          <a:lstStyle/>
          <a:p>
            <a:pPr algn="ctr"/>
            <a:r>
              <a:rPr lang="es-MX" sz="2800" b="1" dirty="0">
                <a:latin typeface="Arial" pitchFamily="34" charset="0"/>
                <a:cs typeface="Arial" pitchFamily="34" charset="0"/>
              </a:rPr>
              <a:t>3</a:t>
            </a:r>
            <a:r>
              <a:rPr lang="es-MX" sz="2800" b="1" dirty="0" smtClean="0">
                <a:latin typeface="Arial" pitchFamily="34" charset="0"/>
                <a:cs typeface="Arial" pitchFamily="34" charset="0"/>
              </a:rPr>
              <a:t>.- ELEMENTOS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sp>
        <p:nvSpPr>
          <p:cNvPr id="6" name="5 Rectángulo"/>
          <p:cNvSpPr/>
          <p:nvPr/>
        </p:nvSpPr>
        <p:spPr>
          <a:xfrm>
            <a:off x="467544" y="1340768"/>
            <a:ext cx="8136904" cy="1477328"/>
          </a:xfrm>
          <a:prstGeom prst="rect">
            <a:avLst/>
          </a:prstGeom>
        </p:spPr>
        <p:txBody>
          <a:bodyPr wrap="square">
            <a:spAutoFit/>
          </a:bodyPr>
          <a:lstStyle/>
          <a:p>
            <a:pPr algn="just"/>
            <a:r>
              <a:rPr lang="es-MX" b="1" dirty="0" smtClean="0">
                <a:latin typeface="Arial" pitchFamily="34" charset="0"/>
                <a:cs typeface="Arial" pitchFamily="34" charset="0"/>
              </a:rPr>
              <a:t>La inoperancia de la no exigibilidad de otra conducta</a:t>
            </a:r>
          </a:p>
          <a:p>
            <a:pPr algn="just"/>
            <a:endParaRPr lang="es-MX" b="1" dirty="0" smtClean="0">
              <a:latin typeface="Arial" pitchFamily="34" charset="0"/>
              <a:cs typeface="Arial" pitchFamily="34" charset="0"/>
            </a:endParaRPr>
          </a:p>
          <a:p>
            <a:pPr algn="just"/>
            <a:r>
              <a:rPr lang="es-MX" dirty="0" smtClean="0">
                <a:latin typeface="Arial" pitchFamily="34" charset="0"/>
                <a:cs typeface="Arial" pitchFamily="34" charset="0"/>
              </a:rPr>
              <a:t> Racionalmente a nadie se le puede exigir un comportamiento distinto al realizado, sino pudo actuar conforme a derecho (fracción IX   del art. 15 del Código Penal Federal.) (Castellanos, 2000)</a:t>
            </a:r>
          </a:p>
        </p:txBody>
      </p:sp>
      <p:pic>
        <p:nvPicPr>
          <p:cNvPr id="1026" name="Picture 2" descr="http://www.laconcienciadeki.com/wordpress/wp-content/uploads/2013/10/descarga-3.jpg"/>
          <p:cNvPicPr>
            <a:picLocks noChangeAspect="1" noChangeArrowheads="1"/>
          </p:cNvPicPr>
          <p:nvPr/>
        </p:nvPicPr>
        <p:blipFill>
          <a:blip r:embed="rId3" cstate="print"/>
          <a:srcRect/>
          <a:stretch>
            <a:fillRect/>
          </a:stretch>
        </p:blipFill>
        <p:spPr bwMode="auto">
          <a:xfrm>
            <a:off x="1795397" y="2996952"/>
            <a:ext cx="5804725" cy="26791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7 Rectángulo"/>
          <p:cNvSpPr/>
          <p:nvPr/>
        </p:nvSpPr>
        <p:spPr>
          <a:xfrm>
            <a:off x="2411760" y="5718448"/>
            <a:ext cx="4572000" cy="230832"/>
          </a:xfrm>
          <a:prstGeom prst="rect">
            <a:avLst/>
          </a:prstGeom>
        </p:spPr>
        <p:txBody>
          <a:bodyPr>
            <a:spAutoFit/>
          </a:bodyPr>
          <a:lstStyle/>
          <a:p>
            <a:pPr algn="ctr"/>
            <a:r>
              <a:rPr lang="es-ES" sz="900" dirty="0" smtClean="0"/>
              <a:t>http://www.laconcienciadeki.com/wordpress/wp-content/uploads/2013/10/descarga-3.jpg</a:t>
            </a:r>
            <a:endParaRPr lang="es-ES" sz="9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23528" y="1052736"/>
            <a:ext cx="8568952" cy="5400600"/>
          </a:xfrm>
        </p:spPr>
        <p:txBody>
          <a:bodyPr>
            <a:noAutofit/>
          </a:bodyPr>
          <a:lstStyle/>
          <a:p>
            <a:pPr marL="0" algn="just">
              <a:buNone/>
            </a:pPr>
            <a:r>
              <a:rPr lang="es-MX" sz="1800" dirty="0" smtClean="0">
                <a:latin typeface="Arial" pitchFamily="34" charset="0"/>
                <a:cs typeface="Arial" pitchFamily="34" charset="0"/>
              </a:rPr>
              <a:t>La ausencia de cualquiera de los elementos anteriores impide la formulación del juicio de atribución inseparable a la culpabilidad. </a:t>
            </a:r>
          </a:p>
          <a:p>
            <a:pPr algn="just"/>
            <a:endParaRPr lang="es-MX" sz="1800" dirty="0" smtClean="0">
              <a:latin typeface="Arial" pitchFamily="34" charset="0"/>
              <a:cs typeface="Arial" pitchFamily="34" charset="0"/>
            </a:endParaRPr>
          </a:p>
          <a:p>
            <a:pPr marL="0" algn="just">
              <a:buNone/>
            </a:pPr>
            <a:r>
              <a:rPr lang="es-MX" sz="1800" dirty="0" smtClean="0">
                <a:latin typeface="Arial" pitchFamily="34" charset="0"/>
                <a:cs typeface="Arial" pitchFamily="34" charset="0"/>
              </a:rPr>
              <a:t>Los elementos mencionados se encuentran a </a:t>
            </a:r>
            <a:r>
              <a:rPr lang="es-MX" sz="1800" i="1" dirty="0" smtClean="0">
                <a:latin typeface="Arial" pitchFamily="34" charset="0"/>
                <a:cs typeface="Arial" pitchFamily="34" charset="0"/>
              </a:rPr>
              <a:t>contrario sensu</a:t>
            </a:r>
            <a:r>
              <a:rPr lang="es-MX" sz="1800" dirty="0" smtClean="0">
                <a:latin typeface="Arial" pitchFamily="34" charset="0"/>
                <a:cs typeface="Arial" pitchFamily="34" charset="0"/>
              </a:rPr>
              <a:t> dentro del artículo 15 del Código Penal Federal, como se observa a continuación:  </a:t>
            </a:r>
          </a:p>
          <a:p>
            <a:pPr marL="0" algn="ctr">
              <a:buNone/>
            </a:pPr>
            <a:endParaRPr lang="es-ES" sz="1800" dirty="0" smtClean="0">
              <a:latin typeface="Arial" pitchFamily="34" charset="0"/>
              <a:cs typeface="Arial" pitchFamily="34" charset="0"/>
            </a:endParaRPr>
          </a:p>
          <a:p>
            <a:pPr marL="0" algn="ctr">
              <a:buNone/>
            </a:pPr>
            <a:r>
              <a:rPr lang="es-ES" sz="1800" dirty="0" smtClean="0">
                <a:latin typeface="Arial" pitchFamily="34" charset="0"/>
                <a:cs typeface="Arial" pitchFamily="34" charset="0"/>
              </a:rPr>
              <a:t>CAPITULO IV</a:t>
            </a:r>
          </a:p>
          <a:p>
            <a:pPr algn="ctr">
              <a:buNone/>
            </a:pPr>
            <a:r>
              <a:rPr lang="es-ES" sz="1800" dirty="0" smtClean="0">
                <a:latin typeface="Arial" pitchFamily="34" charset="0"/>
                <a:cs typeface="Arial" pitchFamily="34" charset="0"/>
              </a:rPr>
              <a:t>Causas de exclusión del delito</a:t>
            </a:r>
          </a:p>
          <a:p>
            <a:pPr algn="ctr">
              <a:buNone/>
            </a:pPr>
            <a:r>
              <a:rPr lang="es-ES" sz="1800" dirty="0" smtClean="0">
                <a:latin typeface="Arial" pitchFamily="34" charset="0"/>
                <a:cs typeface="Arial" pitchFamily="34" charset="0"/>
              </a:rPr>
              <a:t>“Artículo 15.- El delito se excluye cuando:</a:t>
            </a:r>
          </a:p>
          <a:p>
            <a:pPr algn="ctr">
              <a:buNone/>
            </a:pPr>
            <a:endParaRPr lang="es-ES" sz="1800" dirty="0" smtClean="0">
              <a:latin typeface="Arial" pitchFamily="34" charset="0"/>
              <a:cs typeface="Arial" pitchFamily="34" charset="0"/>
            </a:endParaRPr>
          </a:p>
          <a:p>
            <a:pPr marL="0" algn="just">
              <a:buNone/>
            </a:pPr>
            <a:r>
              <a:rPr lang="es-ES" sz="1800" dirty="0" smtClean="0">
                <a:latin typeface="Arial" pitchFamily="34" charset="0"/>
                <a:cs typeface="Arial" pitchFamily="34" charset="0"/>
              </a:rPr>
              <a:t>VII.- </a:t>
            </a:r>
            <a:r>
              <a:rPr lang="es-ES" sz="1800" u="sng" dirty="0" smtClean="0">
                <a:latin typeface="Arial" pitchFamily="34" charset="0"/>
                <a:cs typeface="Arial" pitchFamily="34" charset="0"/>
              </a:rPr>
              <a:t>Al momento de realizar el hecho típico, el agente no tenga la capacidad de comprender el carácter ilícito de aquél o de conducirse de acuerdo con esa comprensión, en virtud de padecer trastorno mental o desarrollo intelectual retardado, a no ser que el agente hubiere pre ordenado su trastorno mental dolosa o culposamente, en cuyo caso responderá por el resultado típico siempre y cuando lo haya previsto o le fuere previsible</a:t>
            </a:r>
            <a:r>
              <a:rPr lang="es-ES" sz="1800" dirty="0" smtClean="0">
                <a:latin typeface="Arial" pitchFamily="34" charset="0"/>
                <a:cs typeface="Arial" pitchFamily="34" charset="0"/>
              </a:rPr>
              <a:t>…</a:t>
            </a:r>
          </a:p>
          <a:p>
            <a:pPr algn="just"/>
            <a:endParaRPr lang="es-ES" sz="1800" dirty="0">
              <a:latin typeface="Arial" pitchFamily="34" charset="0"/>
              <a:cs typeface="Arial" pitchFamily="34" charset="0"/>
            </a:endParaRPr>
          </a:p>
        </p:txBody>
      </p:sp>
      <p:sp>
        <p:nvSpPr>
          <p:cNvPr id="6" name="1 Título"/>
          <p:cNvSpPr>
            <a:spLocks noGrp="1"/>
          </p:cNvSpPr>
          <p:nvPr>
            <p:ph type="title"/>
          </p:nvPr>
        </p:nvSpPr>
        <p:spPr>
          <a:xfrm>
            <a:off x="1187624" y="476672"/>
            <a:ext cx="7772400" cy="1143000"/>
          </a:xfrm>
        </p:spPr>
        <p:txBody>
          <a:bodyPr>
            <a:normAutofit/>
          </a:bodyPr>
          <a:lstStyle/>
          <a:p>
            <a:pPr algn="ctr"/>
            <a:r>
              <a:rPr lang="es-MX" sz="2800" b="1" dirty="0" smtClean="0">
                <a:latin typeface="Arial" pitchFamily="34" charset="0"/>
                <a:cs typeface="Arial" pitchFamily="34" charset="0"/>
              </a:rPr>
              <a:t>3.- ELEMENTOS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1268760"/>
            <a:ext cx="8496944" cy="5184576"/>
          </a:xfrm>
        </p:spPr>
        <p:txBody>
          <a:bodyPr>
            <a:normAutofit/>
          </a:bodyPr>
          <a:lstStyle/>
          <a:p>
            <a:pPr algn="just">
              <a:buNone/>
            </a:pPr>
            <a:r>
              <a:rPr lang="es-ES" sz="2000" dirty="0" smtClean="0">
                <a:latin typeface="Arial" pitchFamily="34" charset="0"/>
                <a:cs typeface="Arial" pitchFamily="34" charset="0"/>
              </a:rPr>
              <a:t>VIII.- Se realice la acción o la omisión bajo un error invencible;</a:t>
            </a:r>
          </a:p>
          <a:p>
            <a:pPr algn="just">
              <a:buNone/>
            </a:pPr>
            <a:endParaRPr lang="es-ES" sz="2000" dirty="0" smtClean="0">
              <a:latin typeface="Arial" pitchFamily="34" charset="0"/>
              <a:cs typeface="Arial" pitchFamily="34" charset="0"/>
            </a:endParaRPr>
          </a:p>
          <a:p>
            <a:pPr marL="0" algn="just">
              <a:buNone/>
            </a:pPr>
            <a:r>
              <a:rPr lang="es-ES" sz="2000" dirty="0" smtClean="0">
                <a:latin typeface="Arial" pitchFamily="34" charset="0"/>
                <a:cs typeface="Arial" pitchFamily="34" charset="0"/>
              </a:rPr>
              <a:t>A) Sobre alguno de los elementos esenciales que integran el tipo penal; o</a:t>
            </a:r>
          </a:p>
          <a:p>
            <a:pPr marL="0" algn="just">
              <a:buNone/>
            </a:pPr>
            <a:endParaRPr lang="es-ES" sz="2000" dirty="0" smtClean="0">
              <a:latin typeface="Arial" pitchFamily="34" charset="0"/>
              <a:cs typeface="Arial" pitchFamily="34" charset="0"/>
            </a:endParaRPr>
          </a:p>
          <a:p>
            <a:pPr marL="0" algn="just">
              <a:buNone/>
            </a:pPr>
            <a:r>
              <a:rPr lang="es-ES" sz="2000" u="sng" dirty="0" smtClean="0">
                <a:latin typeface="Arial" pitchFamily="34" charset="0"/>
                <a:cs typeface="Arial" pitchFamily="34" charset="0"/>
              </a:rPr>
              <a:t>B) Respecto de la ilicitud de la conducta, ya sea porque el sujeto desconozca la existencia de la ley o el alcance de la misma, o porque crea que está justificada su conducta.</a:t>
            </a:r>
          </a:p>
          <a:p>
            <a:pPr marL="0" algn="just">
              <a:buNone/>
            </a:pPr>
            <a:endParaRPr lang="es-ES" sz="2000" dirty="0" smtClean="0">
              <a:latin typeface="Arial" pitchFamily="34" charset="0"/>
              <a:cs typeface="Arial" pitchFamily="34" charset="0"/>
            </a:endParaRPr>
          </a:p>
          <a:p>
            <a:pPr marL="0" algn="just">
              <a:buNone/>
            </a:pPr>
            <a:r>
              <a:rPr lang="es-ES" sz="2000" u="sng" dirty="0" smtClean="0">
                <a:latin typeface="Arial" pitchFamily="34" charset="0"/>
                <a:cs typeface="Arial" pitchFamily="34" charset="0"/>
              </a:rPr>
              <a:t>Si los errores a que se refieren los incisos anteriores son vencibles, se estará a lo dispuesto por el artículo 66 de este Código;</a:t>
            </a:r>
          </a:p>
          <a:p>
            <a:pPr marL="0" algn="just">
              <a:buNone/>
            </a:pPr>
            <a:endParaRPr lang="es-ES" sz="2000" dirty="0" smtClean="0">
              <a:latin typeface="Arial" pitchFamily="34" charset="0"/>
              <a:cs typeface="Arial" pitchFamily="34" charset="0"/>
            </a:endParaRPr>
          </a:p>
          <a:p>
            <a:pPr marL="0" algn="just">
              <a:buNone/>
            </a:pPr>
            <a:r>
              <a:rPr lang="es-ES" sz="2000" dirty="0" smtClean="0">
                <a:latin typeface="Arial" pitchFamily="34" charset="0"/>
                <a:cs typeface="Arial" pitchFamily="34" charset="0"/>
              </a:rPr>
              <a:t>IX.- </a:t>
            </a:r>
            <a:r>
              <a:rPr lang="es-ES" sz="2000" u="sng" dirty="0" smtClean="0">
                <a:latin typeface="Arial" pitchFamily="34" charset="0"/>
                <a:cs typeface="Arial" pitchFamily="34" charset="0"/>
              </a:rPr>
              <a:t>Atentas las circunstancias que concurren en la realización de una conducta ilícita, no sea racionalmente exigible al agente una conducta diversa a la que realizó, en virtud de no haberse podido determinar a actuar conforme a derecho; </a:t>
            </a:r>
            <a:endParaRPr lang="es-ES" sz="2000" dirty="0" smtClean="0">
              <a:latin typeface="Arial" pitchFamily="34" charset="0"/>
              <a:cs typeface="Arial" pitchFamily="34" charset="0"/>
            </a:endParaRPr>
          </a:p>
        </p:txBody>
      </p:sp>
      <p:sp>
        <p:nvSpPr>
          <p:cNvPr id="4" name="1 Título"/>
          <p:cNvSpPr>
            <a:spLocks noGrp="1"/>
          </p:cNvSpPr>
          <p:nvPr>
            <p:ph type="title"/>
          </p:nvPr>
        </p:nvSpPr>
        <p:spPr>
          <a:xfrm>
            <a:off x="899592" y="548680"/>
            <a:ext cx="7772400" cy="1143000"/>
          </a:xfrm>
        </p:spPr>
        <p:txBody>
          <a:bodyPr>
            <a:normAutofit/>
          </a:bodyPr>
          <a:lstStyle/>
          <a:p>
            <a:pPr algn="ctr"/>
            <a:r>
              <a:rPr lang="es-MX" sz="2800" b="1" dirty="0" smtClean="0">
                <a:latin typeface="Arial" pitchFamily="34" charset="0"/>
                <a:cs typeface="Arial" pitchFamily="34" charset="0"/>
              </a:rPr>
              <a:t>3.- ELEMENTOS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1556792"/>
            <a:ext cx="8352928" cy="4933528"/>
          </a:xfrm>
        </p:spPr>
        <p:txBody>
          <a:bodyPr>
            <a:normAutofit/>
          </a:bodyPr>
          <a:lstStyle/>
          <a:p>
            <a:pPr marL="0" algn="just">
              <a:buNone/>
            </a:pPr>
            <a:r>
              <a:rPr lang="es-MX" sz="2000" dirty="0" smtClean="0">
                <a:latin typeface="Arial"/>
                <a:ea typeface="Calibri"/>
              </a:rPr>
              <a:t>Pavón Vasconcelos refiere los siguientes elementos: </a:t>
            </a:r>
            <a:endParaRPr lang="es-ES" sz="2000" dirty="0" smtClean="0">
              <a:latin typeface="Arial" pitchFamily="34" charset="0"/>
              <a:cs typeface="Arial" pitchFamily="34" charset="0"/>
            </a:endParaRPr>
          </a:p>
          <a:p>
            <a:pPr marL="0" lvl="0" algn="just">
              <a:buNone/>
            </a:pPr>
            <a:endParaRPr lang="es-ES" sz="2000" dirty="0" smtClean="0">
              <a:latin typeface="Arial" pitchFamily="34" charset="0"/>
              <a:cs typeface="Arial" pitchFamily="34" charset="0"/>
            </a:endParaRPr>
          </a:p>
          <a:p>
            <a:pPr marL="0" algn="just"/>
            <a:r>
              <a:rPr lang="es-ES" sz="2000" dirty="0" smtClean="0">
                <a:latin typeface="Arial" pitchFamily="34" charset="0"/>
                <a:cs typeface="Arial" pitchFamily="34" charset="0"/>
              </a:rPr>
              <a:t>La imputabilidad, es decir, la capacidad de conocer lo injusto del actuar y determinarse conforme a ese conocimiento</a:t>
            </a:r>
          </a:p>
          <a:p>
            <a:pPr marL="0" algn="just"/>
            <a:endParaRPr lang="es-ES" sz="2000" dirty="0" smtClean="0">
              <a:latin typeface="Arial" pitchFamily="34" charset="0"/>
              <a:cs typeface="Arial" pitchFamily="34" charset="0"/>
            </a:endParaRPr>
          </a:p>
          <a:p>
            <a:pPr marL="0" lvl="0" algn="just"/>
            <a:endParaRPr lang="es-MX" sz="2000" dirty="0" smtClean="0">
              <a:latin typeface="Arial" pitchFamily="34" charset="0"/>
              <a:cs typeface="Arial" pitchFamily="34" charset="0"/>
            </a:endParaRPr>
          </a:p>
          <a:p>
            <a:pPr marL="0" lvl="0" algn="just">
              <a:buNone/>
            </a:pPr>
            <a:endParaRPr lang="es-ES" sz="1800" dirty="0"/>
          </a:p>
        </p:txBody>
      </p:sp>
      <p:sp>
        <p:nvSpPr>
          <p:cNvPr id="4" name="1 Título"/>
          <p:cNvSpPr>
            <a:spLocks noGrp="1"/>
          </p:cNvSpPr>
          <p:nvPr>
            <p:ph type="title"/>
          </p:nvPr>
        </p:nvSpPr>
        <p:spPr>
          <a:xfrm>
            <a:off x="899592" y="908720"/>
            <a:ext cx="7772400" cy="1143000"/>
          </a:xfrm>
        </p:spPr>
        <p:txBody>
          <a:bodyPr>
            <a:normAutofit/>
          </a:bodyPr>
          <a:lstStyle/>
          <a:p>
            <a:pPr algn="ctr"/>
            <a:r>
              <a:rPr lang="es-MX" sz="2800" b="1" dirty="0" smtClean="0">
                <a:latin typeface="Arial" pitchFamily="34" charset="0"/>
                <a:cs typeface="Arial" pitchFamily="34" charset="0"/>
              </a:rPr>
              <a:t>3.- ELEMENTOS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927" y="296958"/>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3284984"/>
            <a:ext cx="3048000" cy="272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2309927" y="6009134"/>
            <a:ext cx="4572000" cy="215444"/>
          </a:xfrm>
          <a:prstGeom prst="rect">
            <a:avLst/>
          </a:prstGeom>
        </p:spPr>
        <p:txBody>
          <a:bodyPr>
            <a:spAutoFit/>
          </a:bodyPr>
          <a:lstStyle/>
          <a:p>
            <a:pPr algn="ctr"/>
            <a:r>
              <a:rPr lang="es-MX" sz="800" dirty="0"/>
              <a:t>http://www.revistalaocaloca.com/wp-content/uploads/2012/06/justicia.jpg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07495" y="2721987"/>
            <a:ext cx="7776864" cy="2554545"/>
          </a:xfrm>
          <a:prstGeom prst="rect">
            <a:avLst/>
          </a:prstGeom>
        </p:spPr>
        <p:txBody>
          <a:bodyPr wrap="square">
            <a:spAutoFit/>
          </a:bodyPr>
          <a:lstStyle/>
          <a:p>
            <a:pPr marL="342900" lvl="0" indent="-342900" algn="just">
              <a:buFont typeface="Arial" pitchFamily="34" charset="0"/>
              <a:buChar char="•"/>
            </a:pPr>
            <a:r>
              <a:rPr lang="es-ES" sz="2000" dirty="0">
                <a:latin typeface="Arial" pitchFamily="34" charset="0"/>
                <a:cs typeface="Arial" pitchFamily="34" charset="0"/>
              </a:rPr>
              <a:t>Las formas de la culpabilidad, el dolo y la culpa que son consideradas por algunos como partes integrantes de la culpabilidad, que constituyen la referencia psíquica entre la conducta o hecho y su autor, y</a:t>
            </a:r>
          </a:p>
          <a:p>
            <a:pPr lvl="0" algn="just"/>
            <a:endParaRPr lang="es-ES" sz="2000" dirty="0">
              <a:latin typeface="Arial" pitchFamily="34" charset="0"/>
              <a:cs typeface="Arial" pitchFamily="34" charset="0"/>
            </a:endParaRPr>
          </a:p>
          <a:p>
            <a:pPr marL="342900" lvl="0" indent="-342900" algn="just">
              <a:buFont typeface="Arial" pitchFamily="34" charset="0"/>
              <a:buChar char="•"/>
            </a:pPr>
            <a:r>
              <a:rPr lang="es-ES" sz="2000" dirty="0">
                <a:latin typeface="Arial" pitchFamily="34" charset="0"/>
                <a:cs typeface="Arial" pitchFamily="34" charset="0"/>
              </a:rPr>
              <a:t>La ausencia de causas de exclusión de la culpabilidad, pues de no existir alguna de ellas desaparecería la culpabilidad del sujeto. (</a:t>
            </a:r>
            <a:r>
              <a:rPr lang="es-MX" sz="2000" dirty="0">
                <a:latin typeface="Arial" pitchFamily="34" charset="0"/>
                <a:cs typeface="Arial" pitchFamily="34" charset="0"/>
              </a:rPr>
              <a:t>Pavón, 2003)</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927" y="296958"/>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a:spLocks noGrp="1"/>
          </p:cNvSpPr>
          <p:nvPr>
            <p:ph type="title"/>
          </p:nvPr>
        </p:nvSpPr>
        <p:spPr>
          <a:xfrm>
            <a:off x="899592" y="908720"/>
            <a:ext cx="7772400" cy="1143000"/>
          </a:xfrm>
        </p:spPr>
        <p:txBody>
          <a:bodyPr>
            <a:normAutofit/>
          </a:bodyPr>
          <a:lstStyle/>
          <a:p>
            <a:pPr algn="ctr"/>
            <a:r>
              <a:rPr lang="es-MX" sz="2800" b="1" dirty="0" smtClean="0">
                <a:latin typeface="Arial" pitchFamily="34" charset="0"/>
                <a:cs typeface="Arial" pitchFamily="34" charset="0"/>
              </a:rPr>
              <a:t>3.- ELEMENTOS DE LA CULPABILIDAD</a:t>
            </a:r>
            <a:r>
              <a:rPr lang="es-ES" sz="2800" dirty="0" smtClean="0">
                <a:latin typeface="Arial" pitchFamily="34" charset="0"/>
                <a:cs typeface="Arial" pitchFamily="34" charset="0"/>
              </a:rPr>
              <a:t/>
            </a:r>
            <a:br>
              <a:rPr lang="es-ES" sz="2800" dirty="0" smtClean="0">
                <a:latin typeface="Arial" pitchFamily="34" charset="0"/>
                <a:cs typeface="Arial" pitchFamily="34" charset="0"/>
              </a:rPr>
            </a:br>
            <a:endParaRPr lang="es-ES" sz="2800" dirty="0">
              <a:latin typeface="Arial" pitchFamily="34" charset="0"/>
              <a:cs typeface="Arial" pitchFamily="34" charset="0"/>
            </a:endParaRPr>
          </a:p>
        </p:txBody>
      </p:sp>
    </p:spTree>
    <p:extLst>
      <p:ext uri="{BB962C8B-B14F-4D97-AF65-F5344CB8AC3E}">
        <p14:creationId xmlns:p14="http://schemas.microsoft.com/office/powerpoint/2010/main" val="23748330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476672"/>
            <a:ext cx="7772400" cy="908720"/>
          </a:xfrm>
        </p:spPr>
        <p:txBody>
          <a:bodyPr>
            <a:normAutofit/>
          </a:bodyPr>
          <a:lstStyle/>
          <a:p>
            <a:pPr algn="ctr"/>
            <a:r>
              <a:rPr lang="es-MX" sz="2800" b="1" dirty="0" smtClean="0">
                <a:latin typeface="Arial" pitchFamily="34" charset="0"/>
                <a:cs typeface="Arial" pitchFamily="34" charset="0"/>
              </a:rPr>
              <a:t>4.- EL CONTENIDO DE LA CULPABILIDAD</a:t>
            </a:r>
            <a:endParaRPr lang="es-ES" sz="2800" dirty="0">
              <a:latin typeface="Arial" pitchFamily="34" charset="0"/>
              <a:cs typeface="Arial" pitchFamily="34" charset="0"/>
            </a:endParaRPr>
          </a:p>
        </p:txBody>
      </p:sp>
      <p:sp>
        <p:nvSpPr>
          <p:cNvPr id="3" name="2 Marcador de contenido"/>
          <p:cNvSpPr>
            <a:spLocks noGrp="1"/>
          </p:cNvSpPr>
          <p:nvPr>
            <p:ph sz="quarter" idx="1"/>
          </p:nvPr>
        </p:nvSpPr>
        <p:spPr>
          <a:xfrm>
            <a:off x="323528" y="1268760"/>
            <a:ext cx="8496944" cy="5040560"/>
          </a:xfrm>
        </p:spPr>
        <p:txBody>
          <a:bodyPr>
            <a:normAutofit/>
          </a:bodyPr>
          <a:lstStyle/>
          <a:p>
            <a:pPr marL="0" algn="just">
              <a:buNone/>
            </a:pPr>
            <a:r>
              <a:rPr lang="es-ES" sz="2000" dirty="0" smtClean="0">
                <a:latin typeface="Arial" pitchFamily="34" charset="0"/>
                <a:cs typeface="Arial" pitchFamily="34" charset="0"/>
              </a:rPr>
              <a:t>Para </a:t>
            </a:r>
            <a:r>
              <a:rPr lang="es-ES" sz="2000" dirty="0" err="1" smtClean="0">
                <a:latin typeface="Arial" pitchFamily="34" charset="0"/>
                <a:cs typeface="Arial" pitchFamily="34" charset="0"/>
              </a:rPr>
              <a:t>Mezger</a:t>
            </a:r>
            <a:r>
              <a:rPr lang="es-ES" sz="2000" dirty="0" smtClean="0">
                <a:latin typeface="Arial" pitchFamily="34" charset="0"/>
                <a:cs typeface="Arial" pitchFamily="34" charset="0"/>
              </a:rPr>
              <a:t> el contenido de la culpabilidad comprende el acto de voluntad; los motivos del autor y las referencias de la acción a la total personalidad del autor.</a:t>
            </a:r>
          </a:p>
          <a:p>
            <a:pPr marL="0" algn="just">
              <a:buNone/>
            </a:pPr>
            <a:endParaRPr lang="es-ES" sz="2000" dirty="0" smtClean="0">
              <a:latin typeface="Arial" pitchFamily="34" charset="0"/>
              <a:cs typeface="Arial" pitchFamily="34" charset="0"/>
            </a:endParaRPr>
          </a:p>
          <a:p>
            <a:pPr marL="0" lvl="0" algn="just">
              <a:buFont typeface="Wingdings" pitchFamily="2" charset="2"/>
              <a:buChar char="Ø"/>
            </a:pPr>
            <a:r>
              <a:rPr lang="es-ES" sz="2000" dirty="0" smtClean="0">
                <a:latin typeface="Arial" pitchFamily="34" charset="0"/>
                <a:cs typeface="Arial" pitchFamily="34" charset="0"/>
              </a:rPr>
              <a:t>Acto de voluntad, por ser la referencia psicológica inmediata del autor a la acción injusta.</a:t>
            </a:r>
          </a:p>
          <a:p>
            <a:pPr marL="0" lvl="0" algn="just">
              <a:buFont typeface="Wingdings" pitchFamily="2" charset="2"/>
              <a:buChar char="Ø"/>
            </a:pPr>
            <a:endParaRPr lang="es-ES" sz="2000" dirty="0" smtClean="0">
              <a:latin typeface="Arial" pitchFamily="34" charset="0"/>
              <a:cs typeface="Arial" pitchFamily="34" charset="0"/>
            </a:endParaRPr>
          </a:p>
          <a:p>
            <a:pPr marL="0" algn="just">
              <a:buFont typeface="Wingdings" pitchFamily="2" charset="2"/>
              <a:buChar char="Ø"/>
            </a:pPr>
            <a:r>
              <a:rPr lang="es-ES" sz="2000" dirty="0" smtClean="0">
                <a:latin typeface="Arial" pitchFamily="34" charset="0"/>
                <a:cs typeface="Arial" pitchFamily="34" charset="0"/>
              </a:rPr>
              <a:t>Motivos del autor, por ser importante no solo para la imputabilidad el dolo y la culpa, sino fundamentalmente en el campo de las causas de exclusión de la culpabilidad.</a:t>
            </a:r>
          </a:p>
          <a:p>
            <a:pPr marL="0" algn="just">
              <a:buFont typeface="Wingdings" pitchFamily="2" charset="2"/>
              <a:buChar char="Ø"/>
            </a:pPr>
            <a:endParaRPr lang="es-ES" sz="2000" dirty="0" smtClean="0">
              <a:latin typeface="Arial" pitchFamily="34" charset="0"/>
              <a:cs typeface="Arial" pitchFamily="34" charset="0"/>
            </a:endParaRPr>
          </a:p>
          <a:p>
            <a:pPr marL="0" lvl="0" algn="just">
              <a:buFont typeface="Wingdings" pitchFamily="2" charset="2"/>
              <a:buChar char="Ø"/>
            </a:pPr>
            <a:r>
              <a:rPr lang="es-ES" sz="2000" dirty="0" smtClean="0">
                <a:latin typeface="Arial" pitchFamily="34" charset="0"/>
                <a:cs typeface="Arial" pitchFamily="34" charset="0"/>
              </a:rPr>
              <a:t>Referencias de la acción, a la total personalidad de la acción: porque el acto debe ser adecuado a la personalidad de quien lo causa. (Castellano, 2000) </a:t>
            </a:r>
          </a:p>
          <a:p>
            <a:pPr algn="just"/>
            <a:endParaRPr lang="es-ES" sz="2000" dirty="0">
              <a:latin typeface="Arial" pitchFamily="34" charset="0"/>
              <a:cs typeface="Arial" pitchFamily="34"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764704"/>
            <a:ext cx="8229600" cy="5688632"/>
          </a:xfrm>
        </p:spPr>
        <p:txBody>
          <a:bodyPr>
            <a:normAutofit fontScale="70000" lnSpcReduction="20000"/>
          </a:bodyPr>
          <a:lstStyle/>
          <a:p>
            <a:pPr marL="635508" indent="-571500" algn="ctr">
              <a:buNone/>
            </a:pPr>
            <a:r>
              <a:rPr lang="es-ES" sz="3400" b="1" dirty="0" smtClean="0">
                <a:latin typeface="Arial" pitchFamily="34" charset="0"/>
                <a:cs typeface="Arial" pitchFamily="34" charset="0"/>
              </a:rPr>
              <a:t>I. IDENTIFICACIÓN DEL CURSO</a:t>
            </a:r>
          </a:p>
          <a:p>
            <a:pPr marL="635508" indent="-571500" algn="ctr">
              <a:buNone/>
            </a:pPr>
            <a:endParaRPr lang="es-MX" sz="2800" dirty="0" smtClean="0">
              <a:latin typeface="Arial" pitchFamily="34" charset="0"/>
              <a:cs typeface="Arial" pitchFamily="34" charset="0"/>
            </a:endParaRPr>
          </a:p>
          <a:p>
            <a:pPr marL="635508" indent="-571500">
              <a:lnSpc>
                <a:spcPct val="170000"/>
              </a:lnSpc>
              <a:buNone/>
            </a:pPr>
            <a:r>
              <a:rPr lang="es-MX" sz="3200" b="1" dirty="0" smtClean="0">
                <a:latin typeface="Arial" pitchFamily="34" charset="0"/>
                <a:cs typeface="Arial" pitchFamily="34" charset="0"/>
              </a:rPr>
              <a:t>Tipo de unidad de aprendizaje : </a:t>
            </a:r>
            <a:r>
              <a:rPr lang="es-MX" sz="3200" dirty="0" smtClean="0">
                <a:latin typeface="Arial" pitchFamily="34" charset="0"/>
                <a:cs typeface="Arial" pitchFamily="34" charset="0"/>
              </a:rPr>
              <a:t>Curso	</a:t>
            </a:r>
          </a:p>
          <a:p>
            <a:pPr>
              <a:lnSpc>
                <a:spcPct val="170000"/>
              </a:lnSpc>
              <a:buNone/>
            </a:pPr>
            <a:r>
              <a:rPr lang="es-MX" sz="3200" b="1" dirty="0" smtClean="0">
                <a:latin typeface="Arial" pitchFamily="34" charset="0"/>
                <a:cs typeface="Arial" pitchFamily="34" charset="0"/>
              </a:rPr>
              <a:t>Carácter de la unidad de aprendizaje</a:t>
            </a:r>
            <a:r>
              <a:rPr lang="es-MX" sz="3200" dirty="0" smtClean="0">
                <a:latin typeface="Arial" pitchFamily="34" charset="0"/>
                <a:cs typeface="Arial" pitchFamily="34" charset="0"/>
              </a:rPr>
              <a:t>: Obligatoria 	</a:t>
            </a:r>
          </a:p>
          <a:p>
            <a:pPr>
              <a:lnSpc>
                <a:spcPct val="170000"/>
              </a:lnSpc>
              <a:buNone/>
            </a:pPr>
            <a:r>
              <a:rPr lang="es-MX" sz="3200" b="1" dirty="0" smtClean="0">
                <a:latin typeface="Arial" pitchFamily="34" charset="0"/>
                <a:cs typeface="Arial" pitchFamily="34" charset="0"/>
              </a:rPr>
              <a:t>Núcleo de formación: </a:t>
            </a:r>
            <a:r>
              <a:rPr lang="es-ES" sz="3200" dirty="0" smtClean="0">
                <a:latin typeface="Arial" pitchFamily="34" charset="0"/>
                <a:cs typeface="Arial" pitchFamily="34" charset="0"/>
              </a:rPr>
              <a:t>Sustantivo profesional </a:t>
            </a:r>
          </a:p>
          <a:p>
            <a:pPr>
              <a:lnSpc>
                <a:spcPct val="170000"/>
              </a:lnSpc>
              <a:buNone/>
            </a:pPr>
            <a:r>
              <a:rPr lang="es-MX" sz="3200" b="1" dirty="0" smtClean="0">
                <a:latin typeface="Arial" pitchFamily="34" charset="0"/>
                <a:cs typeface="Arial" pitchFamily="34" charset="0"/>
              </a:rPr>
              <a:t>Prerrequisitos: </a:t>
            </a:r>
            <a:r>
              <a:rPr lang="es-MX" sz="3200" dirty="0" smtClean="0">
                <a:latin typeface="Arial" pitchFamily="34" charset="0"/>
                <a:cs typeface="Arial" pitchFamily="34" charset="0"/>
              </a:rPr>
              <a:t> </a:t>
            </a:r>
            <a:r>
              <a:rPr lang="es-ES" sz="3200" dirty="0" smtClean="0">
                <a:latin typeface="Arial" pitchFamily="34" charset="0"/>
                <a:cs typeface="Arial" pitchFamily="34" charset="0"/>
              </a:rPr>
              <a:t>Teoría General del Proceso </a:t>
            </a:r>
            <a:r>
              <a:rPr lang="es-MX" sz="3200" dirty="0" smtClean="0">
                <a:latin typeface="Arial" pitchFamily="34" charset="0"/>
                <a:cs typeface="Arial" pitchFamily="34" charset="0"/>
              </a:rPr>
              <a:t>	</a:t>
            </a:r>
          </a:p>
          <a:p>
            <a:pPr>
              <a:lnSpc>
                <a:spcPct val="170000"/>
              </a:lnSpc>
              <a:buNone/>
            </a:pPr>
            <a:r>
              <a:rPr lang="es-MX" sz="3200" b="1" dirty="0" smtClean="0">
                <a:latin typeface="Arial" pitchFamily="34" charset="0"/>
                <a:cs typeface="Arial" pitchFamily="34" charset="0"/>
              </a:rPr>
              <a:t>Unidad de aprendizaje antecedente :</a:t>
            </a:r>
            <a:r>
              <a:rPr lang="es-MX" sz="3200" dirty="0" smtClean="0">
                <a:latin typeface="Arial" pitchFamily="34" charset="0"/>
                <a:cs typeface="Arial" pitchFamily="34" charset="0"/>
              </a:rPr>
              <a:t> Ninguna </a:t>
            </a:r>
          </a:p>
          <a:p>
            <a:pPr>
              <a:lnSpc>
                <a:spcPct val="170000"/>
              </a:lnSpc>
              <a:buNone/>
            </a:pPr>
            <a:r>
              <a:rPr lang="es-MX" sz="3200" b="1" dirty="0" smtClean="0">
                <a:latin typeface="Arial" pitchFamily="34" charset="0"/>
                <a:cs typeface="Arial" pitchFamily="34" charset="0"/>
              </a:rPr>
              <a:t>Unidad de aprendizaje consecuente : </a:t>
            </a:r>
            <a:r>
              <a:rPr lang="es-MX" dirty="0">
                <a:latin typeface="Arial" pitchFamily="34" charset="0"/>
                <a:cs typeface="Arial" pitchFamily="34" charset="0"/>
              </a:rPr>
              <a:t>Ninguna</a:t>
            </a:r>
            <a:endParaRPr lang="es-MX" sz="3200" dirty="0" smtClean="0">
              <a:latin typeface="Arial" pitchFamily="34" charset="0"/>
              <a:cs typeface="Arial" pitchFamily="34" charset="0"/>
            </a:endParaRPr>
          </a:p>
          <a:p>
            <a:pPr>
              <a:lnSpc>
                <a:spcPct val="170000"/>
              </a:lnSpc>
              <a:buNone/>
            </a:pPr>
            <a:r>
              <a:rPr lang="es-MX" sz="3200" b="1" dirty="0" smtClean="0">
                <a:latin typeface="Arial" pitchFamily="34" charset="0"/>
                <a:cs typeface="Arial" pitchFamily="34" charset="0"/>
              </a:rPr>
              <a:t>Programas en los que se imparte:</a:t>
            </a:r>
            <a:r>
              <a:rPr lang="es-MX" sz="3200" dirty="0" smtClean="0">
                <a:latin typeface="Arial" pitchFamily="34" charset="0"/>
                <a:cs typeface="Arial" pitchFamily="34" charset="0"/>
              </a:rPr>
              <a:t>  </a:t>
            </a:r>
            <a:r>
              <a:rPr lang="es-ES" sz="3200" dirty="0" smtClean="0">
                <a:latin typeface="Arial" pitchFamily="34" charset="0"/>
                <a:cs typeface="Arial" pitchFamily="34" charset="0"/>
              </a:rPr>
              <a:t>Licenciatura en Derecho </a:t>
            </a:r>
            <a:r>
              <a:rPr lang="es-MX" dirty="0" smtClean="0">
                <a:latin typeface="Arial" pitchFamily="34" charset="0"/>
                <a:cs typeface="Arial" pitchFamily="34" charset="0"/>
              </a:rPr>
              <a:t>	</a:t>
            </a:r>
            <a:endParaRPr lang="es-ES" dirty="0" smtClean="0"/>
          </a:p>
          <a:p>
            <a:endParaRPr lang="es-MX"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980728"/>
          </a:xfrm>
        </p:spPr>
        <p:txBody>
          <a:bodyPr>
            <a:normAutofit/>
          </a:bodyPr>
          <a:lstStyle/>
          <a:p>
            <a:pPr algn="ctr"/>
            <a:r>
              <a:rPr lang="es-MX" sz="2800" b="1" dirty="0" smtClean="0">
                <a:latin typeface="Arial" pitchFamily="34" charset="0"/>
                <a:cs typeface="Arial" pitchFamily="34" charset="0"/>
              </a:rPr>
              <a:t>BIBLIOGRAFÍA </a:t>
            </a:r>
            <a:endParaRPr lang="es-ES" sz="2800" b="1" dirty="0">
              <a:latin typeface="Arial" pitchFamily="34" charset="0"/>
              <a:cs typeface="Arial" pitchFamily="34" charset="0"/>
            </a:endParaRPr>
          </a:p>
        </p:txBody>
      </p:sp>
      <p:sp>
        <p:nvSpPr>
          <p:cNvPr id="3" name="2 Marcador de contenido"/>
          <p:cNvSpPr>
            <a:spLocks noGrp="1"/>
          </p:cNvSpPr>
          <p:nvPr>
            <p:ph sz="quarter" idx="1"/>
          </p:nvPr>
        </p:nvSpPr>
        <p:spPr>
          <a:xfrm>
            <a:off x="251520" y="980728"/>
            <a:ext cx="8640960" cy="5362922"/>
          </a:xfrm>
        </p:spPr>
        <p:txBody>
          <a:bodyPr>
            <a:normAutofit/>
          </a:bodyPr>
          <a:lstStyle/>
          <a:p>
            <a:pPr>
              <a:buFont typeface="Courier New" pitchFamily="49" charset="0"/>
              <a:buChar char="o"/>
            </a:pPr>
            <a:r>
              <a:rPr lang="es-MX" sz="2400" baseline="30000" dirty="0" smtClean="0">
                <a:latin typeface="Arial" pitchFamily="34" charset="0"/>
                <a:cs typeface="Arial" pitchFamily="34" charset="0"/>
              </a:rPr>
              <a:t>Pavón Vasconcelos, Francisco. </a:t>
            </a:r>
            <a:r>
              <a:rPr lang="es-MX" sz="2400" u="sng" baseline="30000" dirty="0" smtClean="0">
                <a:latin typeface="Arial" pitchFamily="34" charset="0"/>
                <a:cs typeface="Arial" pitchFamily="34" charset="0"/>
              </a:rPr>
              <a:t>Derecho Penal Mexicano. Parte General</a:t>
            </a:r>
            <a:r>
              <a:rPr lang="es-MX" sz="2400" baseline="30000" dirty="0" smtClean="0">
                <a:latin typeface="Arial" pitchFamily="34" charset="0"/>
                <a:cs typeface="Arial" pitchFamily="34" charset="0"/>
              </a:rPr>
              <a:t>, Ed. Porrúa, México, 2003.</a:t>
            </a:r>
          </a:p>
          <a:p>
            <a:pPr>
              <a:buFont typeface="Courier New" pitchFamily="49" charset="0"/>
              <a:buChar char="o"/>
            </a:pPr>
            <a:r>
              <a:rPr lang="es-MX" sz="2000" dirty="0" smtClean="0">
                <a:latin typeface="Arial" pitchFamily="34" charset="0"/>
                <a:cs typeface="Arial" pitchFamily="34" charset="0"/>
              </a:rPr>
              <a:t>Vela, Treviño Sergio.</a:t>
            </a:r>
            <a:r>
              <a:rPr lang="es-MX" sz="2000" u="sng" dirty="0" smtClean="0">
                <a:latin typeface="Arial" pitchFamily="34" charset="0"/>
                <a:cs typeface="Arial" pitchFamily="34" charset="0"/>
              </a:rPr>
              <a:t> Culpabilidad e inculpabilidad. Teoría del delito</a:t>
            </a:r>
            <a:r>
              <a:rPr lang="es-MX" sz="2000" dirty="0" smtClean="0">
                <a:latin typeface="Arial" pitchFamily="34" charset="0"/>
                <a:cs typeface="Arial" pitchFamily="34" charset="0"/>
              </a:rPr>
              <a:t>.  2ª. ed.,  Ed. Trillas,  México, 2000.</a:t>
            </a:r>
          </a:p>
          <a:p>
            <a:pPr>
              <a:buFont typeface="Courier New" pitchFamily="49" charset="0"/>
              <a:buChar char="o"/>
            </a:pPr>
            <a:endParaRPr lang="es-MX" sz="2000" baseline="30000" dirty="0" smtClean="0">
              <a:latin typeface="Arial" pitchFamily="34" charset="0"/>
              <a:cs typeface="Arial" pitchFamily="34" charset="0"/>
            </a:endParaRPr>
          </a:p>
          <a:p>
            <a:pPr>
              <a:buFont typeface="Courier New" pitchFamily="49" charset="0"/>
              <a:buChar char="o"/>
            </a:pPr>
            <a:r>
              <a:rPr lang="es-MX" sz="2800" baseline="30000" dirty="0" smtClean="0">
                <a:latin typeface="Arial" pitchFamily="34" charset="0"/>
                <a:cs typeface="Arial" pitchFamily="34" charset="0"/>
              </a:rPr>
              <a:t>Castellanos Tena, Fernando. </a:t>
            </a:r>
            <a:r>
              <a:rPr lang="es-MX" sz="2800" u="sng" baseline="30000" dirty="0" smtClean="0">
                <a:latin typeface="Arial" pitchFamily="34" charset="0"/>
                <a:cs typeface="Arial" pitchFamily="34" charset="0"/>
              </a:rPr>
              <a:t>Lineamientos elementales de Derecho Penal. Parte General</a:t>
            </a:r>
            <a:r>
              <a:rPr lang="es-MX" sz="2800" baseline="30000" dirty="0" smtClean="0">
                <a:latin typeface="Arial" pitchFamily="34" charset="0"/>
                <a:cs typeface="Arial" pitchFamily="34" charset="0"/>
              </a:rPr>
              <a:t>, 47ª ed., Ed. Porrúa.</a:t>
            </a:r>
          </a:p>
          <a:p>
            <a:pPr marL="0">
              <a:buFont typeface="Courier New" pitchFamily="49" charset="0"/>
              <a:buChar char="o"/>
            </a:pPr>
            <a:r>
              <a:rPr lang="es-MX" sz="2000" dirty="0" smtClean="0">
                <a:latin typeface="Arial" pitchFamily="34" charset="0"/>
                <a:cs typeface="Arial" pitchFamily="34" charset="0"/>
              </a:rPr>
              <a:t>González Quintanilla, José Arturo. </a:t>
            </a:r>
            <a:r>
              <a:rPr lang="es-MX" sz="2000" u="sng" dirty="0" smtClean="0">
                <a:latin typeface="Arial" pitchFamily="34" charset="0"/>
                <a:cs typeface="Arial" pitchFamily="34" charset="0"/>
              </a:rPr>
              <a:t>Derecho Penal Mexicano</a:t>
            </a:r>
            <a:r>
              <a:rPr lang="es-MX" sz="2000" dirty="0" smtClean="0">
                <a:latin typeface="Arial" pitchFamily="34" charset="0"/>
                <a:cs typeface="Arial" pitchFamily="34" charset="0"/>
              </a:rPr>
              <a:t>, 5ª. ed., Ed. Porrúa, México, 1999</a:t>
            </a:r>
          </a:p>
          <a:p>
            <a:pPr marL="0">
              <a:buNone/>
            </a:pPr>
            <a:endParaRPr lang="es-MX" sz="2000" baseline="30000" dirty="0" smtClean="0">
              <a:latin typeface="Arial" pitchFamily="34" charset="0"/>
              <a:cs typeface="Arial" pitchFamily="34" charset="0"/>
            </a:endParaRPr>
          </a:p>
          <a:p>
            <a:pPr marL="68580" lvl="0" indent="-342900">
              <a:buFont typeface="Courier New" pitchFamily="49" charset="0"/>
              <a:buChar char="o"/>
            </a:pPr>
            <a:r>
              <a:rPr lang="es-MX" sz="2000" dirty="0" smtClean="0">
                <a:latin typeface="Arial" pitchFamily="34" charset="0"/>
                <a:cs typeface="Arial" pitchFamily="34" charset="0"/>
              </a:rPr>
              <a:t>Román Quiroz, Verónica.  </a:t>
            </a:r>
            <a:r>
              <a:rPr lang="es-MX" sz="2000" u="sng" dirty="0" smtClean="0">
                <a:latin typeface="Arial" pitchFamily="34" charset="0"/>
                <a:cs typeface="Arial" pitchFamily="34" charset="0"/>
              </a:rPr>
              <a:t>La Culpabilidad y la complejidad de su comprobación</a:t>
            </a:r>
            <a:r>
              <a:rPr lang="es-MX" sz="2000" dirty="0" smtClean="0">
                <a:latin typeface="Arial" pitchFamily="34" charset="0"/>
                <a:cs typeface="Arial" pitchFamily="34" charset="0"/>
              </a:rPr>
              <a:t>,  Ed. Porrúa, México, 2000.</a:t>
            </a:r>
          </a:p>
          <a:p>
            <a:pPr marL="0" lvl="0">
              <a:buNone/>
            </a:pPr>
            <a:endParaRPr lang="es-MX" sz="2000" dirty="0" smtClean="0">
              <a:latin typeface="Arial" pitchFamily="34" charset="0"/>
              <a:cs typeface="Arial" pitchFamily="34" charset="0"/>
            </a:endParaRPr>
          </a:p>
          <a:p>
            <a:pPr marL="68580" indent="-342900">
              <a:buFont typeface="Courier New" pitchFamily="49" charset="0"/>
              <a:buChar char="o"/>
            </a:pPr>
            <a:r>
              <a:rPr lang="es-MX" sz="2000" dirty="0" smtClean="0">
                <a:latin typeface="Arial" pitchFamily="34" charset="0"/>
                <a:cs typeface="Arial" pitchFamily="34" charset="0"/>
              </a:rPr>
              <a:t>López Betancourt, Eduardo. </a:t>
            </a:r>
            <a:r>
              <a:rPr lang="es-MX" sz="2000" u="sng" dirty="0" smtClean="0">
                <a:latin typeface="Arial" pitchFamily="34" charset="0"/>
                <a:cs typeface="Arial" pitchFamily="34" charset="0"/>
              </a:rPr>
              <a:t>Imputabilidad y culpabilidad,</a:t>
            </a:r>
            <a:r>
              <a:rPr lang="es-MX" sz="2000" dirty="0" smtClean="0">
                <a:latin typeface="Arial" pitchFamily="34" charset="0"/>
                <a:cs typeface="Arial" pitchFamily="34" charset="0"/>
              </a:rPr>
              <a:t> 2ª. Ed., Ed. Porrúa, </a:t>
            </a:r>
            <a:r>
              <a:rPr lang="es-MX" sz="2000" dirty="0" err="1" smtClean="0">
                <a:latin typeface="Arial" pitchFamily="34" charset="0"/>
                <a:cs typeface="Arial" pitchFamily="34" charset="0"/>
              </a:rPr>
              <a:t>Mexico</a:t>
            </a:r>
            <a:r>
              <a:rPr lang="es-MX" sz="2000" dirty="0" smtClean="0">
                <a:latin typeface="Arial" pitchFamily="34" charset="0"/>
                <a:cs typeface="Arial" pitchFamily="34" charset="0"/>
              </a:rPr>
              <a:t>, 1999, p 87-88.</a:t>
            </a:r>
            <a:endParaRPr lang="es-ES" sz="2000" dirty="0" smtClean="0">
              <a:latin typeface="Arial" pitchFamily="34" charset="0"/>
              <a:cs typeface="Arial" pitchFamily="34" charset="0"/>
            </a:endParaRPr>
          </a:p>
          <a:p>
            <a:pPr marL="0" lvl="0">
              <a:buNone/>
            </a:pPr>
            <a:r>
              <a:rPr lang="es-MX" sz="2000" dirty="0" smtClean="0">
                <a:latin typeface="Arial" pitchFamily="34" charset="0"/>
                <a:cs typeface="Arial" pitchFamily="34" charset="0"/>
              </a:rPr>
              <a:t>  </a:t>
            </a:r>
          </a:p>
          <a:p>
            <a:pPr marL="0">
              <a:buNone/>
            </a:pPr>
            <a:endParaRPr lang="es-MX" sz="2000" baseline="30000" dirty="0" smtClean="0">
              <a:latin typeface="Arial" pitchFamily="34" charset="0"/>
              <a:cs typeface="Arial" pitchFamily="34" charset="0"/>
            </a:endParaRPr>
          </a:p>
          <a:p>
            <a:pPr marL="0">
              <a:buFont typeface="Courier New" pitchFamily="49" charset="0"/>
              <a:buChar char="o"/>
            </a:pPr>
            <a:endParaRPr lang="es-MX" sz="2000" baseline="30000" dirty="0" smtClean="0">
              <a:latin typeface="Arial" pitchFamily="34" charset="0"/>
              <a:cs typeface="Arial" pitchFamily="34" charset="0"/>
            </a:endParaRPr>
          </a:p>
          <a:p>
            <a:pPr marL="0">
              <a:buNone/>
            </a:pPr>
            <a:endParaRPr lang="es-E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836712"/>
          </a:xfrm>
        </p:spPr>
        <p:txBody>
          <a:bodyPr>
            <a:normAutofit/>
          </a:bodyPr>
          <a:lstStyle/>
          <a:p>
            <a:pPr algn="ctr"/>
            <a:r>
              <a:rPr lang="es-MX" sz="2800" b="1" dirty="0" smtClean="0">
                <a:latin typeface="Arial" pitchFamily="34" charset="0"/>
                <a:cs typeface="Arial" pitchFamily="34" charset="0"/>
              </a:rPr>
              <a:t>LEGISLACIÓN</a:t>
            </a:r>
            <a:endParaRPr lang="es-ES" sz="2800" b="1" dirty="0">
              <a:latin typeface="Arial" pitchFamily="34" charset="0"/>
              <a:cs typeface="Arial" pitchFamily="34" charset="0"/>
            </a:endParaRPr>
          </a:p>
        </p:txBody>
      </p:sp>
      <p:sp>
        <p:nvSpPr>
          <p:cNvPr id="3" name="2 Marcador de contenido"/>
          <p:cNvSpPr>
            <a:spLocks noGrp="1"/>
          </p:cNvSpPr>
          <p:nvPr>
            <p:ph sz="quarter" idx="1"/>
          </p:nvPr>
        </p:nvSpPr>
        <p:spPr>
          <a:xfrm>
            <a:off x="395536" y="908720"/>
            <a:ext cx="8229600" cy="4525963"/>
          </a:xfrm>
        </p:spPr>
        <p:txBody>
          <a:bodyPr>
            <a:normAutofit/>
          </a:bodyPr>
          <a:lstStyle/>
          <a:p>
            <a:r>
              <a:rPr lang="es-MX" sz="2000" dirty="0" smtClean="0">
                <a:latin typeface="Arial" pitchFamily="34" charset="0"/>
                <a:cs typeface="Arial" pitchFamily="34" charset="0"/>
              </a:rPr>
              <a:t>Código Penal Federal </a:t>
            </a:r>
          </a:p>
          <a:p>
            <a:pPr>
              <a:buNone/>
            </a:pPr>
            <a:endParaRPr lang="es-MX" sz="2000" dirty="0" smtClean="0">
              <a:latin typeface="Arial" pitchFamily="34" charset="0"/>
              <a:cs typeface="Arial" pitchFamily="34" charset="0"/>
            </a:endParaRPr>
          </a:p>
          <a:p>
            <a:r>
              <a:rPr lang="es-MX" sz="2000" dirty="0" smtClean="0">
                <a:latin typeface="Arial" pitchFamily="34" charset="0"/>
                <a:cs typeface="Arial" pitchFamily="34" charset="0"/>
              </a:rPr>
              <a:t>Código Penal para el Estado de México </a:t>
            </a:r>
          </a:p>
          <a:p>
            <a:endParaRPr lang="es-E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764704"/>
            <a:ext cx="8229600" cy="5544616"/>
          </a:xfrm>
        </p:spPr>
        <p:txBody>
          <a:bodyPr>
            <a:normAutofit fontScale="92500" lnSpcReduction="20000"/>
          </a:bodyPr>
          <a:lstStyle/>
          <a:p>
            <a:pPr algn="ctr">
              <a:lnSpc>
                <a:spcPct val="150000"/>
              </a:lnSpc>
              <a:buNone/>
            </a:pPr>
            <a:r>
              <a:rPr lang="es-ES" sz="1800" b="1" dirty="0" smtClean="0">
                <a:latin typeface="Arial" pitchFamily="34" charset="0"/>
                <a:cs typeface="Arial" pitchFamily="34" charset="0"/>
              </a:rPr>
              <a:t>II. PRESENTACIÓN</a:t>
            </a:r>
          </a:p>
          <a:p>
            <a:pPr algn="ctr">
              <a:lnSpc>
                <a:spcPct val="150000"/>
              </a:lnSpc>
              <a:buNone/>
            </a:pPr>
            <a:endParaRPr lang="es-ES" sz="1800" b="1" dirty="0" smtClean="0">
              <a:latin typeface="Arial" pitchFamily="34" charset="0"/>
              <a:cs typeface="Arial" pitchFamily="34" charset="0"/>
            </a:endParaRPr>
          </a:p>
          <a:p>
            <a:pPr marL="0" indent="0" algn="just">
              <a:lnSpc>
                <a:spcPct val="150000"/>
              </a:lnSpc>
              <a:buNone/>
            </a:pPr>
            <a:r>
              <a:rPr lang="es-ES" sz="1800" dirty="0">
                <a:latin typeface="Arial" pitchFamily="34" charset="0"/>
                <a:cs typeface="Arial" pitchFamily="34" charset="0"/>
              </a:rPr>
              <a:t>Con la entrada en vigor del plan flexible de innovación curricular, el Derecho Penal se encuentra disperso tanto en el primer como en el segundo momento de formación, la parte básica que anteriormente se ubicaba en la cátedra de Derecho Penal I, del plan 2000 se encontraba estructurada en tres partes, a saber: A).- Teoría de la Ley Penal; B).- Teoría del Delito y C).- Teoría de la Pena, con la presente unidad de aprendizaje se pretende verificar aspectos genéricos del derecho penal, como lo es su objeto de estudio, sus principios, objeto, fundamentos, teoría del delito y de la pena y las medidas de seguridad, desde el punto de vista de la doctrina y de la legislación vigente; con lo anterior se busca satisfacer los conocimientos teóricos fundamentales del Derecho Penal, así mismo propiciar que el alumno construya su propio conocimiento con la asesoría del catedrático para ser competitivo en el segundo momento de formación con Unidades como: Los Delitos en </a:t>
            </a:r>
            <a:r>
              <a:rPr lang="es-ES" sz="1800" dirty="0" smtClean="0">
                <a:latin typeface="Arial" pitchFamily="34" charset="0"/>
                <a:cs typeface="Arial" pitchFamily="34" charset="0"/>
              </a:rPr>
              <a:t>Particular</a:t>
            </a:r>
            <a:r>
              <a:rPr lang="es-ES" sz="1800" dirty="0">
                <a:latin typeface="Arial" pitchFamily="34" charset="0"/>
                <a:cs typeface="Arial" pitchFamily="34" charset="0"/>
              </a:rPr>
              <a:t>.</a:t>
            </a:r>
          </a:p>
          <a:p>
            <a:pPr>
              <a:lnSpc>
                <a:spcPct val="150000"/>
              </a:lnSpc>
              <a:buNone/>
            </a:pPr>
            <a:endParaRPr lang="es-MX" sz="1800" b="1" dirty="0">
              <a:solidFill>
                <a:prstClr val="black"/>
              </a:solidFill>
              <a:latin typeface="Arial" pitchFamily="34" charset="0"/>
              <a:cs typeface="Arial" pitchFamily="34"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71600" y="836712"/>
            <a:ext cx="6696744" cy="369332"/>
          </a:xfrm>
          <a:prstGeom prst="rect">
            <a:avLst/>
          </a:prstGeom>
          <a:noFill/>
        </p:spPr>
        <p:txBody>
          <a:bodyPr wrap="square" rtlCol="0">
            <a:spAutoFit/>
          </a:bodyPr>
          <a:lstStyle/>
          <a:p>
            <a:pPr algn="ctr"/>
            <a:r>
              <a:rPr lang="es-MX" b="1" dirty="0">
                <a:latin typeface="Arial" pitchFamily="34" charset="0"/>
                <a:cs typeface="Arial" pitchFamily="34" charset="0"/>
              </a:rPr>
              <a:t>III. LINEAMIENTOS DE LA UNIDAD DE APRENDIZAJE </a:t>
            </a:r>
            <a:endParaRPr lang="es-ES" dirty="0">
              <a:latin typeface="Arial" pitchFamily="34" charset="0"/>
              <a:cs typeface="Arial"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577726517"/>
              </p:ext>
            </p:extLst>
          </p:nvPr>
        </p:nvGraphicFramePr>
        <p:xfrm>
          <a:off x="323528" y="1473855"/>
          <a:ext cx="8552458" cy="4907473"/>
        </p:xfrm>
        <a:graphic>
          <a:graphicData uri="http://schemas.openxmlformats.org/drawingml/2006/table">
            <a:tbl>
              <a:tblPr firstRow="1" bandRow="1">
                <a:tableStyleId>{8799B23B-EC83-4686-B30A-512413B5E67A}</a:tableStyleId>
              </a:tblPr>
              <a:tblGrid>
                <a:gridCol w="4276229"/>
                <a:gridCol w="4276229"/>
              </a:tblGrid>
              <a:tr h="354830">
                <a:tc>
                  <a:txBody>
                    <a:bodyPr/>
                    <a:lstStyle/>
                    <a:p>
                      <a:pPr algn="ctr"/>
                      <a:r>
                        <a:rPr lang="es-MX" dirty="0" smtClean="0"/>
                        <a:t>DOCENTE</a:t>
                      </a:r>
                      <a:endParaRPr lang="es-ES" dirty="0">
                        <a:latin typeface="Arial" pitchFamily="34" charset="0"/>
                        <a:cs typeface="Arial" pitchFamily="34" charset="0"/>
                      </a:endParaRPr>
                    </a:p>
                  </a:txBody>
                  <a:tcPr/>
                </a:tc>
                <a:tc>
                  <a:txBody>
                    <a:bodyPr/>
                    <a:lstStyle/>
                    <a:p>
                      <a:pPr algn="ctr"/>
                      <a:r>
                        <a:rPr lang="es-MX" dirty="0" smtClean="0"/>
                        <a:t>DICENTE</a:t>
                      </a:r>
                      <a:endParaRPr lang="es-ES" dirty="0">
                        <a:latin typeface="Arial" pitchFamily="34" charset="0"/>
                        <a:cs typeface="Arial" pitchFamily="34" charset="0"/>
                      </a:endParaRPr>
                    </a:p>
                  </a:txBody>
                  <a:tcPr/>
                </a:tc>
              </a:tr>
              <a:tr h="4541713">
                <a:tc>
                  <a:txBody>
                    <a:bodyPr/>
                    <a:lstStyle/>
                    <a:p>
                      <a:endParaRPr lang="es-ES" sz="1800" kern="1200" baseline="0" dirty="0" smtClean="0"/>
                    </a:p>
                    <a:p>
                      <a:pPr>
                        <a:buFont typeface="Wingdings" pitchFamily="2" charset="2"/>
                        <a:buNone/>
                      </a:pPr>
                      <a:endParaRPr lang="es-ES" sz="1800" kern="1200" baseline="0" dirty="0" smtClean="0"/>
                    </a:p>
                    <a:p>
                      <a:pPr>
                        <a:buFont typeface="Wingdings" pitchFamily="2" charset="2"/>
                        <a:buChar char="ü"/>
                      </a:pPr>
                      <a:endParaRPr lang="es-ES" sz="1800" kern="1200" baseline="0" dirty="0" smtClean="0"/>
                    </a:p>
                    <a:p>
                      <a:pPr>
                        <a:buFont typeface="Wingdings" pitchFamily="2" charset="2"/>
                        <a:buChar char="ü"/>
                      </a:pPr>
                      <a:r>
                        <a:rPr lang="es-MX" sz="1800" kern="1200" baseline="0" dirty="0" smtClean="0"/>
                        <a:t>Cumplir el programa en su totalidad </a:t>
                      </a:r>
                    </a:p>
                    <a:p>
                      <a:endParaRPr lang="es-MX" sz="1800" kern="1200" baseline="0" dirty="0" smtClean="0"/>
                    </a:p>
                    <a:p>
                      <a:pPr>
                        <a:buFont typeface="Wingdings" pitchFamily="2" charset="2"/>
                        <a:buChar char="ü"/>
                      </a:pPr>
                      <a:r>
                        <a:rPr lang="es-MX" sz="1800" kern="1200" baseline="0" dirty="0" smtClean="0"/>
                        <a:t>Asistir puntualmente a clase </a:t>
                      </a:r>
                    </a:p>
                    <a:p>
                      <a:r>
                        <a:rPr lang="es-ES" sz="1800" kern="1200" baseline="0" dirty="0" smtClean="0"/>
                        <a:t>	</a:t>
                      </a:r>
                    </a:p>
                    <a:p>
                      <a:pPr>
                        <a:buFont typeface="Wingdings" pitchFamily="2" charset="2"/>
                        <a:buChar char="ü"/>
                      </a:pPr>
                      <a:r>
                        <a:rPr lang="es-MX" sz="1800" kern="1200" baseline="0" dirty="0" smtClean="0"/>
                        <a:t>Fomentar el intercambio de experiencias</a:t>
                      </a:r>
                    </a:p>
                    <a:p>
                      <a:endParaRPr lang="es-MX" sz="1800" kern="1200" baseline="0" dirty="0" smtClean="0"/>
                    </a:p>
                    <a:p>
                      <a:pPr>
                        <a:buFont typeface="Wingdings" pitchFamily="2" charset="2"/>
                        <a:buChar char="ü"/>
                      </a:pPr>
                      <a:r>
                        <a:rPr lang="es-MX" sz="1800" kern="1200" baseline="0" dirty="0" smtClean="0"/>
                        <a:t>Efectuar las evaluaciones parciales y finales </a:t>
                      </a:r>
                    </a:p>
                    <a:p>
                      <a:r>
                        <a:rPr lang="es-ES" sz="1800" kern="1200" baseline="0" dirty="0" smtClean="0"/>
                        <a:t>	</a:t>
                      </a:r>
                    </a:p>
                    <a:p>
                      <a:r>
                        <a:rPr lang="es-ES" sz="1800" kern="1200" baseline="0" dirty="0" smtClean="0"/>
                        <a:t>	</a:t>
                      </a:r>
                    </a:p>
                    <a:p>
                      <a:endParaRPr lang="es-ES"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1600" kern="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ES" sz="1600" kern="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ES" sz="1600" kern="1200" baseline="0" dirty="0" smtClean="0"/>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ES" sz="2000" kern="1200" baseline="0" dirty="0" smtClean="0"/>
                        <a:t>Efectuar lectura de textos</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2000" kern="1200" baseline="0" dirty="0" smtClean="0"/>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MX" sz="2000" kern="1200" baseline="0" dirty="0" smtClean="0"/>
                        <a:t>Asistir puntualmente a la clase</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kern="1200" baseline="0" dirty="0" smtClean="0"/>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MX" sz="2000" kern="1200" baseline="0" dirty="0" smtClean="0"/>
                        <a:t>Entregar a tiempo sus trabajos</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kern="1200" baseline="0" dirty="0" smtClean="0"/>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s-MX" sz="2000" kern="1200" baseline="0" dirty="0" smtClean="0"/>
                        <a:t>Aclarar sus dudas con el profesor  </a:t>
                      </a:r>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endParaRPr lang="es-MX" sz="2000" kern="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kern="1200" baseline="0" dirty="0" smtClean="0"/>
                        <a:t>  </a:t>
                      </a:r>
                    </a:p>
                    <a:p>
                      <a:endParaRPr lang="es-ES" sz="2400" dirty="0">
                        <a:latin typeface="Arial" pitchFamily="34" charset="0"/>
                        <a:cs typeface="Arial" pitchFamily="34" charset="0"/>
                      </a:endParaRPr>
                    </a:p>
                  </a:txBody>
                  <a:tcPr/>
                </a:tc>
              </a:tr>
            </a:tbl>
          </a:graphicData>
        </a:graphic>
      </p:graphicFrame>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91823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836712"/>
            <a:ext cx="8640960" cy="1477328"/>
          </a:xfrm>
          <a:prstGeom prst="rect">
            <a:avLst/>
          </a:prstGeom>
        </p:spPr>
        <p:txBody>
          <a:bodyPr wrap="square">
            <a:spAutoFit/>
          </a:bodyPr>
          <a:lstStyle/>
          <a:p>
            <a:r>
              <a:rPr lang="es-ES" b="1" dirty="0" smtClean="0">
                <a:latin typeface="Arial" pitchFamily="34" charset="0"/>
                <a:cs typeface="Arial" pitchFamily="34" charset="0"/>
              </a:rPr>
              <a:t>IV. PROPÓSITOS DE LA UNIDAD DE  APRENDIZAJE </a:t>
            </a:r>
          </a:p>
          <a:p>
            <a:endParaRPr lang="es-ES" b="1" dirty="0" smtClean="0">
              <a:latin typeface="Arial" pitchFamily="34" charset="0"/>
              <a:cs typeface="Arial" pitchFamily="34" charset="0"/>
            </a:endParaRPr>
          </a:p>
          <a:p>
            <a:pPr algn="just"/>
            <a:r>
              <a:rPr lang="es-ES" dirty="0" smtClean="0">
                <a:latin typeface="Arial" pitchFamily="34" charset="0"/>
                <a:cs typeface="Arial" pitchFamily="34" charset="0"/>
              </a:rPr>
              <a:t>Conocer el objeto de estudio del derecho penal, sus principios, fundamentos de la teoría de la pena, de la teoría del delito y de las medidas de seguridad, desde la perspectiva de la doctrina y de la legislación vigente. </a:t>
            </a:r>
            <a:r>
              <a:rPr lang="es-ES" b="1" dirty="0" smtClean="0">
                <a:latin typeface="Arial" pitchFamily="34" charset="0"/>
                <a:cs typeface="Arial" pitchFamily="34" charset="0"/>
              </a:rPr>
              <a:t>	</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251520" y="2564904"/>
            <a:ext cx="8640960" cy="4247317"/>
          </a:xfrm>
          <a:prstGeom prst="rect">
            <a:avLst/>
          </a:prstGeom>
        </p:spPr>
        <p:txBody>
          <a:bodyPr wrap="square">
            <a:spAutoFit/>
          </a:bodyPr>
          <a:lstStyle/>
          <a:p>
            <a:pPr algn="just"/>
            <a:r>
              <a:rPr lang="es-ES" b="1" dirty="0">
                <a:latin typeface="Arial" pitchFamily="34" charset="0"/>
                <a:cs typeface="Arial" pitchFamily="34" charset="0"/>
              </a:rPr>
              <a:t>V. COMPETENCIAS GENÉRICAS </a:t>
            </a:r>
            <a:endParaRPr lang="es-ES" b="1" dirty="0" smtClean="0">
              <a:latin typeface="Arial" pitchFamily="34" charset="0"/>
              <a:cs typeface="Arial" pitchFamily="34" charset="0"/>
            </a:endParaRPr>
          </a:p>
          <a:p>
            <a:pPr algn="just"/>
            <a:endParaRPr lang="es-ES" b="1" dirty="0" smtClean="0">
              <a:latin typeface="Arial" pitchFamily="34" charset="0"/>
              <a:cs typeface="Arial" pitchFamily="34" charset="0"/>
            </a:endParaRPr>
          </a:p>
          <a:p>
            <a:pPr algn="just"/>
            <a:r>
              <a:rPr lang="es-ES" dirty="0" smtClean="0">
                <a:latin typeface="Arial" pitchFamily="34" charset="0"/>
                <a:cs typeface="Arial" pitchFamily="34" charset="0"/>
              </a:rPr>
              <a:t>Diagnosticar </a:t>
            </a:r>
            <a:r>
              <a:rPr lang="es-ES" dirty="0">
                <a:latin typeface="Arial" pitchFamily="34" charset="0"/>
                <a:cs typeface="Arial" pitchFamily="34" charset="0"/>
              </a:rPr>
              <a:t>conocimientos, destrezas y habilidades del alumno, motivando su interés y deseo de alcanzar la meta fijada; </a:t>
            </a:r>
            <a:endParaRPr lang="es-ES" dirty="0" smtClean="0">
              <a:latin typeface="Arial" pitchFamily="34" charset="0"/>
              <a:cs typeface="Arial" pitchFamily="34" charset="0"/>
            </a:endParaRPr>
          </a:p>
          <a:p>
            <a:pPr algn="just"/>
            <a:r>
              <a:rPr lang="es-ES" b="1" dirty="0">
                <a:latin typeface="Arial" pitchFamily="34" charset="0"/>
                <a:cs typeface="Arial" pitchFamily="34" charset="0"/>
              </a:rPr>
              <a:t>	</a:t>
            </a:r>
          </a:p>
          <a:p>
            <a:pPr algn="just"/>
            <a:r>
              <a:rPr lang="es-ES" dirty="0">
                <a:latin typeface="Arial" pitchFamily="34" charset="0"/>
                <a:cs typeface="Arial" pitchFamily="34" charset="0"/>
              </a:rPr>
              <a:t>Diseñar la forma de transmitir los conocimientos por parte del docente, para que el alumno reciba los mismos, los asimile, los interprete y los comprenda. 	</a:t>
            </a:r>
            <a:endParaRPr lang="es-ES" dirty="0" smtClean="0">
              <a:latin typeface="Arial" pitchFamily="34" charset="0"/>
              <a:cs typeface="Arial" pitchFamily="34" charset="0"/>
            </a:endParaRPr>
          </a:p>
          <a:p>
            <a:pPr algn="just"/>
            <a:endParaRPr lang="es-ES" dirty="0">
              <a:latin typeface="Arial" pitchFamily="34" charset="0"/>
              <a:cs typeface="Arial" pitchFamily="34" charset="0"/>
            </a:endParaRPr>
          </a:p>
          <a:p>
            <a:pPr algn="just"/>
            <a:r>
              <a:rPr lang="es-ES" dirty="0">
                <a:latin typeface="Arial" pitchFamily="34" charset="0"/>
                <a:cs typeface="Arial" pitchFamily="34" charset="0"/>
              </a:rPr>
              <a:t>Efectuar reuniones con los pares académicos para la actualización de los programas de estudio y para lograr que el alumno, sea quien sea su catedrático, se encuentre en el mismo nivel de competencia y de conocimientos que cualquier otro alumno, aún cuando sean de diversos grupos. </a:t>
            </a:r>
            <a:endParaRPr lang="es-ES" dirty="0" smtClean="0">
              <a:latin typeface="Arial" pitchFamily="34" charset="0"/>
              <a:cs typeface="Arial" pitchFamily="34" charset="0"/>
            </a:endParaRPr>
          </a:p>
          <a:p>
            <a:pPr algn="just"/>
            <a:endParaRPr lang="es-ES" dirty="0">
              <a:latin typeface="Arial" pitchFamily="34" charset="0"/>
              <a:cs typeface="Arial" pitchFamily="34" charset="0"/>
            </a:endParaRPr>
          </a:p>
          <a:p>
            <a:pPr algn="just"/>
            <a:r>
              <a:rPr lang="es-ES" dirty="0">
                <a:latin typeface="Arial" pitchFamily="34" charset="0"/>
                <a:cs typeface="Arial" pitchFamily="34" charset="0"/>
              </a:rPr>
              <a:t>Tipificar conductas antijurídicas para procurar que sus autores sean sujetos al procedimiento respectivo, observando la equidad y justicia.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764704"/>
            <a:ext cx="8424936" cy="5586145"/>
          </a:xfrm>
          <a:prstGeom prst="rect">
            <a:avLst/>
          </a:prstGeom>
        </p:spPr>
        <p:txBody>
          <a:bodyPr wrap="square">
            <a:spAutoFit/>
          </a:bodyPr>
          <a:lstStyle/>
          <a:p>
            <a:pPr algn="ctr"/>
            <a:r>
              <a:rPr lang="es-ES" sz="1700" b="1" dirty="0" smtClean="0">
                <a:latin typeface="Arial" pitchFamily="34" charset="0"/>
                <a:cs typeface="Arial" pitchFamily="34" charset="0"/>
              </a:rPr>
              <a:t>VI. ÁMBITOS DE DESEMPEÑO </a:t>
            </a:r>
          </a:p>
          <a:p>
            <a:endParaRPr lang="es-MX" sz="1700" b="1" dirty="0" smtClean="0">
              <a:latin typeface="Arial" pitchFamily="34" charset="0"/>
              <a:cs typeface="Arial" pitchFamily="34" charset="0"/>
            </a:endParaRPr>
          </a:p>
          <a:p>
            <a:pPr>
              <a:buFont typeface="Wingdings" pitchFamily="2" charset="2"/>
              <a:buChar char="§"/>
            </a:pPr>
            <a:r>
              <a:rPr lang="es-ES" sz="1700" dirty="0">
                <a:latin typeface="Arial" pitchFamily="34" charset="0"/>
                <a:cs typeface="Arial" pitchFamily="34" charset="0"/>
              </a:rPr>
              <a:t>Enseñanza audiovisual, respecto de las temáticas contenidas en la Unidad de Competencia. 	</a:t>
            </a:r>
            <a:endParaRPr lang="es-ES" sz="1700" dirty="0" smtClean="0">
              <a:latin typeface="Arial" pitchFamily="34" charset="0"/>
              <a:cs typeface="Arial" pitchFamily="34" charset="0"/>
            </a:endParaRPr>
          </a:p>
          <a:p>
            <a:pPr>
              <a:buFont typeface="Wingdings" pitchFamily="2" charset="2"/>
              <a:buChar char="§"/>
            </a:pPr>
            <a:endParaRPr lang="es-ES" sz="1700" dirty="0">
              <a:latin typeface="Arial" pitchFamily="34" charset="0"/>
              <a:cs typeface="Arial" pitchFamily="34" charset="0"/>
            </a:endParaRPr>
          </a:p>
          <a:p>
            <a:pPr>
              <a:buFont typeface="Wingdings" pitchFamily="2" charset="2"/>
              <a:buChar char="§"/>
            </a:pPr>
            <a:r>
              <a:rPr lang="es-ES" sz="1700" dirty="0">
                <a:latin typeface="Arial" pitchFamily="34" charset="0"/>
                <a:cs typeface="Arial" pitchFamily="34" charset="0"/>
              </a:rPr>
              <a:t>Procuraduría General de Justicia del Estado de México </a:t>
            </a:r>
            <a:endParaRPr lang="es-ES" sz="1700" dirty="0" smtClean="0">
              <a:latin typeface="Arial" pitchFamily="34" charset="0"/>
              <a:cs typeface="Arial" pitchFamily="34" charset="0"/>
            </a:endParaRPr>
          </a:p>
          <a:p>
            <a:pPr>
              <a:buFont typeface="Wingdings" pitchFamily="2" charset="2"/>
              <a:buChar char="§"/>
            </a:pPr>
            <a:endParaRPr lang="es-ES" sz="1700" dirty="0">
              <a:latin typeface="Arial" pitchFamily="34" charset="0"/>
              <a:cs typeface="Arial" pitchFamily="34" charset="0"/>
            </a:endParaRPr>
          </a:p>
          <a:p>
            <a:pPr>
              <a:buFont typeface="Wingdings" pitchFamily="2" charset="2"/>
              <a:buChar char="§"/>
            </a:pPr>
            <a:r>
              <a:rPr lang="es-ES" sz="1700" dirty="0" smtClean="0">
                <a:latin typeface="Arial" pitchFamily="34" charset="0"/>
                <a:cs typeface="Arial" pitchFamily="34" charset="0"/>
              </a:rPr>
              <a:t>Procuraduría </a:t>
            </a:r>
            <a:r>
              <a:rPr lang="es-ES" sz="1700" dirty="0">
                <a:latin typeface="Arial" pitchFamily="34" charset="0"/>
                <a:cs typeface="Arial" pitchFamily="34" charset="0"/>
              </a:rPr>
              <a:t>General de la Republica 	</a:t>
            </a:r>
            <a:endParaRPr lang="es-ES" sz="1700" dirty="0" smtClean="0">
              <a:latin typeface="Arial" pitchFamily="34" charset="0"/>
              <a:cs typeface="Arial" pitchFamily="34" charset="0"/>
            </a:endParaRPr>
          </a:p>
          <a:p>
            <a:endParaRPr lang="es-ES" sz="1700" dirty="0" smtClean="0">
              <a:latin typeface="Arial" pitchFamily="34" charset="0"/>
              <a:cs typeface="Arial" pitchFamily="34" charset="0"/>
            </a:endParaRPr>
          </a:p>
          <a:p>
            <a:pPr>
              <a:buFont typeface="Wingdings" pitchFamily="2" charset="2"/>
              <a:buChar char="§"/>
            </a:pPr>
            <a:r>
              <a:rPr lang="es-ES" sz="1700" dirty="0" smtClean="0">
                <a:latin typeface="Arial" pitchFamily="34" charset="0"/>
                <a:cs typeface="Arial" pitchFamily="34" charset="0"/>
              </a:rPr>
              <a:t>Instituciones </a:t>
            </a:r>
            <a:r>
              <a:rPr lang="es-ES" sz="1700" dirty="0">
                <a:latin typeface="Arial" pitchFamily="34" charset="0"/>
                <a:cs typeface="Arial" pitchFamily="34" charset="0"/>
              </a:rPr>
              <a:t>Públicas, Privadas y Asesoría particular 	</a:t>
            </a:r>
            <a:endParaRPr lang="es-ES" sz="1700" dirty="0" smtClean="0">
              <a:latin typeface="Arial" pitchFamily="34" charset="0"/>
              <a:cs typeface="Arial" pitchFamily="34" charset="0"/>
            </a:endParaRPr>
          </a:p>
          <a:p>
            <a:pPr>
              <a:buFont typeface="Wingdings" pitchFamily="2" charset="2"/>
              <a:buChar char="§"/>
            </a:pPr>
            <a:endParaRPr lang="es-ES" sz="1700" dirty="0">
              <a:latin typeface="Arial" pitchFamily="34" charset="0"/>
              <a:cs typeface="Arial" pitchFamily="34" charset="0"/>
            </a:endParaRPr>
          </a:p>
          <a:p>
            <a:pPr algn="ctr"/>
            <a:r>
              <a:rPr lang="es-ES" sz="1700" b="1" dirty="0" smtClean="0">
                <a:latin typeface="Arial" pitchFamily="34" charset="0"/>
                <a:cs typeface="Arial" pitchFamily="34" charset="0"/>
              </a:rPr>
              <a:t>VII. ESCENARIOS DE APRENDIZAJE </a:t>
            </a:r>
          </a:p>
          <a:p>
            <a:endParaRPr lang="es-ES" sz="1700" dirty="0">
              <a:latin typeface="Arial" pitchFamily="34" charset="0"/>
              <a:cs typeface="Arial" pitchFamily="34" charset="0"/>
            </a:endParaRPr>
          </a:p>
          <a:p>
            <a:pPr>
              <a:buFont typeface="Arial" pitchFamily="34" charset="0"/>
              <a:buChar char="•"/>
            </a:pPr>
            <a:r>
              <a:rPr lang="es-ES" sz="1700" dirty="0">
                <a:latin typeface="Arial" pitchFamily="34" charset="0"/>
                <a:cs typeface="Arial" pitchFamily="34" charset="0"/>
              </a:rPr>
              <a:t>Aula </a:t>
            </a:r>
          </a:p>
          <a:p>
            <a:r>
              <a:rPr lang="es-ES" sz="1700" dirty="0">
                <a:latin typeface="Arial" pitchFamily="34" charset="0"/>
                <a:cs typeface="Arial" pitchFamily="34" charset="0"/>
              </a:rPr>
              <a:t>• Visitas a las agencias del Ministerio Público 	</a:t>
            </a:r>
          </a:p>
          <a:p>
            <a:r>
              <a:rPr lang="es-ES" sz="1700" dirty="0">
                <a:latin typeface="Arial" pitchFamily="34" charset="0"/>
                <a:cs typeface="Arial" pitchFamily="34" charset="0"/>
              </a:rPr>
              <a:t>• Visitas al Poder Judicial del Estado de México </a:t>
            </a:r>
          </a:p>
          <a:p>
            <a:r>
              <a:rPr lang="es-ES" sz="1700" dirty="0">
                <a:latin typeface="Arial" pitchFamily="34" charset="0"/>
                <a:cs typeface="Arial" pitchFamily="34" charset="0"/>
              </a:rPr>
              <a:t>• Visitas a la Legislatura del Estado de México y congreso de la Unión </a:t>
            </a:r>
          </a:p>
          <a:p>
            <a:endParaRPr lang="es-MX" sz="1700" b="1" dirty="0" smtClean="0">
              <a:latin typeface="Arial" pitchFamily="34" charset="0"/>
              <a:cs typeface="Arial" pitchFamily="34" charset="0"/>
            </a:endParaRPr>
          </a:p>
          <a:p>
            <a:pPr algn="ctr"/>
            <a:r>
              <a:rPr lang="es-MX" sz="1700" b="1" dirty="0" smtClean="0">
                <a:latin typeface="Arial" pitchFamily="34" charset="0"/>
                <a:cs typeface="Arial" pitchFamily="34" charset="0"/>
              </a:rPr>
              <a:t>VIII. NATURALEZA DE LA COMPETENCIA </a:t>
            </a:r>
          </a:p>
          <a:p>
            <a:endParaRPr lang="es-ES" sz="1700" dirty="0" smtClean="0">
              <a:latin typeface="Arial" pitchFamily="34" charset="0"/>
              <a:cs typeface="Arial" pitchFamily="34" charset="0"/>
            </a:endParaRPr>
          </a:p>
          <a:p>
            <a:r>
              <a:rPr lang="es-ES" sz="1700" dirty="0" smtClean="0">
                <a:latin typeface="Arial" pitchFamily="34" charset="0"/>
                <a:cs typeface="Arial" pitchFamily="34" charset="0"/>
              </a:rPr>
              <a:t>Complejidad creciente</a:t>
            </a:r>
            <a:endParaRPr lang="es-ES" sz="1700" dirty="0">
              <a:latin typeface="Arial" pitchFamily="34" charset="0"/>
              <a:cs typeface="Arial" pitchFamily="34" charset="0"/>
            </a:endParaRP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124744"/>
            <a:ext cx="8640960" cy="2232248"/>
          </a:xfrm>
        </p:spPr>
        <p:txBody>
          <a:bodyPr>
            <a:noAutofit/>
          </a:bodyPr>
          <a:lstStyle/>
          <a:p>
            <a:pPr marL="0" indent="0" algn="just">
              <a:buNone/>
            </a:pPr>
            <a:r>
              <a:rPr lang="es-MX" sz="4000" dirty="0">
                <a:latin typeface="Arial" pitchFamily="34" charset="0"/>
                <a:cs typeface="Arial" pitchFamily="34" charset="0"/>
              </a:rPr>
              <a:t>UNIDAD DE COMPETENCIA </a:t>
            </a:r>
            <a:r>
              <a:rPr lang="es-ES" sz="4000" dirty="0" smtClean="0">
                <a:latin typeface="Arial" pitchFamily="34" charset="0"/>
                <a:cs typeface="Arial" pitchFamily="34" charset="0"/>
              </a:rPr>
              <a:t>II</a:t>
            </a:r>
            <a:r>
              <a:rPr lang="es-ES" sz="4000" dirty="0">
                <a:latin typeface="Arial" pitchFamily="34" charset="0"/>
                <a:cs typeface="Arial" pitchFamily="34" charset="0"/>
              </a:rPr>
              <a:t>.-TEORÍA DEL DELITO </a:t>
            </a:r>
            <a:endParaRPr lang="es-MX" sz="4000" dirty="0">
              <a:latin typeface="Arial" pitchFamily="34" charset="0"/>
              <a:cs typeface="Arial" pitchFamily="34" charset="0"/>
            </a:endParaRPr>
          </a:p>
          <a:p>
            <a:pPr marL="0" indent="0" algn="ctr">
              <a:buNone/>
            </a:pPr>
            <a:endParaRPr lang="es-MX" sz="4000" i="1" u="sng" dirty="0" smtClean="0">
              <a:latin typeface="Arial" pitchFamily="34" charset="0"/>
              <a:cs typeface="Arial" pitchFamily="34" charset="0"/>
            </a:endParaRPr>
          </a:p>
          <a:p>
            <a:pPr marL="0" indent="0" algn="ctr">
              <a:buNone/>
            </a:pPr>
            <a:r>
              <a:rPr lang="es-MX" sz="4000" i="1" u="sng" dirty="0" smtClean="0">
                <a:latin typeface="Arial" pitchFamily="34" charset="0"/>
                <a:cs typeface="Arial" pitchFamily="34" charset="0"/>
              </a:rPr>
              <a:t>TEMA: CULPABILIDAD </a:t>
            </a:r>
            <a:endParaRPr lang="es-MX" sz="4000" u="sng" dirty="0">
              <a:latin typeface="Arial" pitchFamily="34" charset="0"/>
              <a:cs typeface="Arial" pitchFamily="34" charset="0"/>
            </a:endParaRP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96440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1138</TotalTime>
  <Words>2832</Words>
  <Application>Microsoft Office PowerPoint</Application>
  <PresentationFormat>Presentación en pantalla (4:3)</PresentationFormat>
  <Paragraphs>320</Paragraphs>
  <Slides>41</Slides>
  <Notes>1</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INTRODUCCIÓN    </vt:lpstr>
      <vt:lpstr>Presentación de PowerPoint</vt:lpstr>
      <vt:lpstr>1.- NOCIONES DE LA CULPABILIDAD </vt:lpstr>
      <vt:lpstr>1.- NOCIONES DE LA CULPABILIDAD </vt:lpstr>
      <vt:lpstr>1.- NOCIONES DE LA CULPABILIDAD </vt:lpstr>
      <vt:lpstr>1.- NOCIONES DE LA CULPABILIDAD </vt:lpstr>
      <vt:lpstr>1.- NOCIONES DE LA CULPABILIDAD </vt:lpstr>
      <vt:lpstr>Presentación de PowerPoint</vt:lpstr>
      <vt:lpstr>2.- DOCTRINAS SOBRE LA NATURALEZA JURÍDICA DE LA CULPABILIDAD</vt:lpstr>
      <vt:lpstr>2.- DOCTRINAS SOBRE LA NATURALEZA JURÍDICA DE LA CULPABILIDAD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 ELEMENTOS DE LA CULPABILIDAD </vt:lpstr>
      <vt:lpstr>3.- ELEMENTOS DE LA CULPABILIDAD </vt:lpstr>
      <vt:lpstr>3.- ELEMENTOS DE LA CULPABILIDAD </vt:lpstr>
      <vt:lpstr>3.- ELEMENTOS DE LA CULPABILIDAD </vt:lpstr>
      <vt:lpstr>3.- ELEMENTOS DE LA CULPABILIDAD </vt:lpstr>
      <vt:lpstr>3.- ELEMENTOS DE LA CULPABILIDAD </vt:lpstr>
      <vt:lpstr>3.- ELEMENTOS DE LA CULPABILIDAD </vt:lpstr>
      <vt:lpstr>4.- EL CONTENIDO DE LA CULPABILIDAD</vt:lpstr>
      <vt:lpstr>BIBLIOGRAFÍA </vt:lpstr>
      <vt:lpstr>LEGISLACIÓN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SERIE-J</dc:creator>
  <cp:lastModifiedBy>SERIE-J</cp:lastModifiedBy>
  <cp:revision>27</cp:revision>
  <dcterms:created xsi:type="dcterms:W3CDTF">2015-09-30T17:35:01Z</dcterms:created>
  <dcterms:modified xsi:type="dcterms:W3CDTF">2015-10-03T04:26:27Z</dcterms:modified>
</cp:coreProperties>
</file>