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126"/>
  </p:notesMasterIdLst>
  <p:sldIdLst>
    <p:sldId id="256" r:id="rId2"/>
    <p:sldId id="422" r:id="rId3"/>
    <p:sldId id="257" r:id="rId4"/>
    <p:sldId id="423" r:id="rId5"/>
    <p:sldId id="258" r:id="rId6"/>
    <p:sldId id="260" r:id="rId7"/>
    <p:sldId id="259"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4" r:id="rId51"/>
    <p:sldId id="305" r:id="rId52"/>
    <p:sldId id="306" r:id="rId53"/>
    <p:sldId id="307"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44" r:id="rId84"/>
    <p:sldId id="345" r:id="rId85"/>
    <p:sldId id="346" r:id="rId86"/>
    <p:sldId id="347" r:id="rId87"/>
    <p:sldId id="348" r:id="rId88"/>
    <p:sldId id="349" r:id="rId89"/>
    <p:sldId id="350" r:id="rId90"/>
    <p:sldId id="351" r:id="rId91"/>
    <p:sldId id="352" r:id="rId92"/>
    <p:sldId id="353" r:id="rId93"/>
    <p:sldId id="389" r:id="rId94"/>
    <p:sldId id="388" r:id="rId95"/>
    <p:sldId id="390" r:id="rId96"/>
    <p:sldId id="391" r:id="rId97"/>
    <p:sldId id="392" r:id="rId98"/>
    <p:sldId id="393" r:id="rId99"/>
    <p:sldId id="394" r:id="rId100"/>
    <p:sldId id="395" r:id="rId101"/>
    <p:sldId id="396" r:id="rId102"/>
    <p:sldId id="397" r:id="rId103"/>
    <p:sldId id="398" r:id="rId104"/>
    <p:sldId id="399" r:id="rId105"/>
    <p:sldId id="400" r:id="rId106"/>
    <p:sldId id="401" r:id="rId107"/>
    <p:sldId id="402" r:id="rId108"/>
    <p:sldId id="403" r:id="rId109"/>
    <p:sldId id="404" r:id="rId110"/>
    <p:sldId id="405" r:id="rId111"/>
    <p:sldId id="406" r:id="rId112"/>
    <p:sldId id="409" r:id="rId113"/>
    <p:sldId id="410" r:id="rId114"/>
    <p:sldId id="411" r:id="rId115"/>
    <p:sldId id="412" r:id="rId116"/>
    <p:sldId id="413" r:id="rId117"/>
    <p:sldId id="414" r:id="rId118"/>
    <p:sldId id="415" r:id="rId119"/>
    <p:sldId id="416" r:id="rId120"/>
    <p:sldId id="417" r:id="rId121"/>
    <p:sldId id="418" r:id="rId122"/>
    <p:sldId id="419" r:id="rId123"/>
    <p:sldId id="420" r:id="rId124"/>
    <p:sldId id="421" r:id="rId12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8" d="100"/>
          <a:sy n="98" d="100"/>
        </p:scale>
        <p:origin x="-576" y="11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9A52D7-BF22-4F2F-9E04-E7BCEFE4AA3A}"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A0516-91FE-4E2A-B80E-FFD43918C2EA}" type="slidenum">
              <a:rPr lang="es-MX" smtClean="0"/>
              <a:t>‹Nº›</a:t>
            </a:fld>
            <a:endParaRPr lang="es-MX"/>
          </a:p>
        </p:txBody>
      </p:sp>
    </p:spTree>
    <p:extLst>
      <p:ext uri="{BB962C8B-B14F-4D97-AF65-F5344CB8AC3E}">
        <p14:creationId xmlns:p14="http://schemas.microsoft.com/office/powerpoint/2010/main" val="3936567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3414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546E8DD-939E-4D88-A13D-CED7824ED4FD}" type="slidenum">
              <a:rPr lang="es-ES" altLang="es-MX" smtClean="0">
                <a:latin typeface="Arial" charset="0"/>
              </a:rPr>
              <a:pPr eaLnBrk="1" hangingPunct="1">
                <a:spcBef>
                  <a:spcPct val="0"/>
                </a:spcBef>
              </a:pPr>
              <a:t>119</a:t>
            </a:fld>
            <a:endParaRPr lang="es-ES" altLang="es-MX"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1EE0794-2537-41B9-A01B-1837E9288A79}"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EE0794-2537-41B9-A01B-1837E9288A79}"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EE0794-2537-41B9-A01B-1837E9288A79}"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9 Marcador de fecha"/>
          <p:cNvSpPr>
            <a:spLocks noGrp="1"/>
          </p:cNvSpPr>
          <p:nvPr>
            <p:ph type="dt" sz="half" idx="10"/>
          </p:nvPr>
        </p:nvSpPr>
        <p:spPr/>
        <p:txBody>
          <a:bodyPr/>
          <a:lstStyle>
            <a:lvl1pPr>
              <a:defRPr/>
            </a:lvl1pPr>
          </a:lstStyle>
          <a:p>
            <a:pPr>
              <a:defRPr/>
            </a:pPr>
            <a:endParaRPr lang="es-ES" altLang="en-US"/>
          </a:p>
        </p:txBody>
      </p:sp>
      <p:sp>
        <p:nvSpPr>
          <p:cNvPr id="6" name="21 Marcador de pie de página"/>
          <p:cNvSpPr>
            <a:spLocks noGrp="1"/>
          </p:cNvSpPr>
          <p:nvPr>
            <p:ph type="ftr" sz="quarter" idx="11"/>
          </p:nvPr>
        </p:nvSpPr>
        <p:spPr/>
        <p:txBody>
          <a:bodyPr/>
          <a:lstStyle>
            <a:lvl1pPr>
              <a:defRPr/>
            </a:lvl1pPr>
          </a:lstStyle>
          <a:p>
            <a:pPr>
              <a:defRPr/>
            </a:pPr>
            <a:endParaRPr lang="es-ES" altLang="en-US"/>
          </a:p>
        </p:txBody>
      </p:sp>
      <p:sp>
        <p:nvSpPr>
          <p:cNvPr id="7" name="17 Marcador de número de diapositiva"/>
          <p:cNvSpPr>
            <a:spLocks noGrp="1"/>
          </p:cNvSpPr>
          <p:nvPr>
            <p:ph type="sldNum" sz="quarter" idx="12"/>
          </p:nvPr>
        </p:nvSpPr>
        <p:spPr/>
        <p:txBody>
          <a:bodyPr/>
          <a:lstStyle>
            <a:lvl1pPr>
              <a:defRPr/>
            </a:lvl1pPr>
          </a:lstStyle>
          <a:p>
            <a:pPr>
              <a:defRPr/>
            </a:pPr>
            <a:fld id="{6A99CF32-9C72-49F7-9C9B-7C679AB44C63}" type="slidenum">
              <a:rPr lang="es-ES" altLang="en-US"/>
              <a:pPr>
                <a:defRPr/>
              </a:pPr>
              <a:t>‹Nº›</a:t>
            </a:fld>
            <a:endParaRPr lang="es-ES" altLang="en-US"/>
          </a:p>
        </p:txBody>
      </p:sp>
    </p:spTree>
    <p:extLst>
      <p:ext uri="{BB962C8B-B14F-4D97-AF65-F5344CB8AC3E}">
        <p14:creationId xmlns:p14="http://schemas.microsoft.com/office/powerpoint/2010/main" val="2149554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30725"/>
          </a:xfrm>
        </p:spPr>
        <p:txBody>
          <a:bodyPr>
            <a:normAutofit/>
          </a:bodyPr>
          <a:lstStyle/>
          <a:p>
            <a:pPr lvl="0"/>
            <a:endParaRPr lang="es-ES" noProof="0" smtClean="0"/>
          </a:p>
        </p:txBody>
      </p:sp>
      <p:sp>
        <p:nvSpPr>
          <p:cNvPr id="4" name="9 Marcador de fecha"/>
          <p:cNvSpPr>
            <a:spLocks noGrp="1"/>
          </p:cNvSpPr>
          <p:nvPr>
            <p:ph type="dt" sz="half" idx="10"/>
          </p:nvPr>
        </p:nvSpPr>
        <p:spPr/>
        <p:txBody>
          <a:bodyPr/>
          <a:lstStyle>
            <a:lvl1pPr>
              <a:defRPr/>
            </a:lvl1pPr>
          </a:lstStyle>
          <a:p>
            <a:pPr>
              <a:defRPr/>
            </a:pPr>
            <a:endParaRPr lang="es-ES" altLang="en-US"/>
          </a:p>
        </p:txBody>
      </p:sp>
      <p:sp>
        <p:nvSpPr>
          <p:cNvPr id="5" name="21 Marcador de pie de página"/>
          <p:cNvSpPr>
            <a:spLocks noGrp="1"/>
          </p:cNvSpPr>
          <p:nvPr>
            <p:ph type="ftr" sz="quarter" idx="11"/>
          </p:nvPr>
        </p:nvSpPr>
        <p:spPr/>
        <p:txBody>
          <a:bodyPr/>
          <a:lstStyle>
            <a:lvl1pPr>
              <a:defRPr/>
            </a:lvl1pPr>
          </a:lstStyle>
          <a:p>
            <a:pPr>
              <a:defRPr/>
            </a:pPr>
            <a:endParaRPr lang="es-ES" altLang="en-US"/>
          </a:p>
        </p:txBody>
      </p:sp>
      <p:sp>
        <p:nvSpPr>
          <p:cNvPr id="6" name="17 Marcador de número de diapositiva"/>
          <p:cNvSpPr>
            <a:spLocks noGrp="1"/>
          </p:cNvSpPr>
          <p:nvPr>
            <p:ph type="sldNum" sz="quarter" idx="12"/>
          </p:nvPr>
        </p:nvSpPr>
        <p:spPr/>
        <p:txBody>
          <a:bodyPr/>
          <a:lstStyle>
            <a:lvl1pPr>
              <a:defRPr/>
            </a:lvl1pPr>
          </a:lstStyle>
          <a:p>
            <a:pPr>
              <a:defRPr/>
            </a:pPr>
            <a:fld id="{CD7F7F21-1E10-4021-9029-AE672881365E}" type="slidenum">
              <a:rPr lang="es-ES" altLang="en-US"/>
              <a:pPr>
                <a:defRPr/>
              </a:pPr>
              <a:t>‹Nº›</a:t>
            </a:fld>
            <a:endParaRPr lang="es-ES" altLang="en-US"/>
          </a:p>
        </p:txBody>
      </p:sp>
    </p:spTree>
    <p:extLst>
      <p:ext uri="{BB962C8B-B14F-4D97-AF65-F5344CB8AC3E}">
        <p14:creationId xmlns:p14="http://schemas.microsoft.com/office/powerpoint/2010/main" val="4165553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EE0794-2537-41B9-A01B-1837E9288A79}"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1EE0794-2537-41B9-A01B-1837E9288A79}"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1EE0794-2537-41B9-A01B-1837E9288A79}"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1EE0794-2537-41B9-A01B-1837E9288A79}"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1EE0794-2537-41B9-A01B-1837E9288A79}"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EE0794-2537-41B9-A01B-1837E9288A79}"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C1E8E38-949F-44CA-8E34-8F307955DB8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1EE0794-2537-41B9-A01B-1837E9288A79}"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C1E8E38-949F-44CA-8E34-8F307955DB82}"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41EE0794-2537-41B9-A01B-1837E9288A79}" type="datetimeFigureOut">
              <a:rPr lang="es-MX" smtClean="0"/>
              <a:t>02/10/2015</a:t>
            </a:fld>
            <a:endParaRPr lang="es-MX"/>
          </a:p>
        </p:txBody>
      </p:sp>
      <p:sp>
        <p:nvSpPr>
          <p:cNvPr id="9" name="Slide Number Placeholder 8"/>
          <p:cNvSpPr>
            <a:spLocks noGrp="1"/>
          </p:cNvSpPr>
          <p:nvPr>
            <p:ph type="sldNum" sz="quarter" idx="11"/>
          </p:nvPr>
        </p:nvSpPr>
        <p:spPr/>
        <p:txBody>
          <a:bodyPr/>
          <a:lstStyle/>
          <a:p>
            <a:fld id="{2C1E8E38-949F-44CA-8E34-8F307955DB82}"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C1E8E38-949F-44CA-8E34-8F307955DB82}"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1EE0794-2537-41B9-A01B-1837E9288A79}" type="datetimeFigureOut">
              <a:rPr lang="es-MX" smtClean="0"/>
              <a:t>02/10/2015</a:t>
            </a:fld>
            <a:endParaRPr lang="es-MX"/>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smtClean="0"/>
              <a:t>BASE DE DATOS RELACIONALES </a:t>
            </a:r>
            <a:endParaRPr lang="es-MX" dirty="0"/>
          </a:p>
        </p:txBody>
      </p:sp>
      <p:sp>
        <p:nvSpPr>
          <p:cNvPr id="3" name="2 Subtítulo"/>
          <p:cNvSpPr>
            <a:spLocks noGrp="1"/>
          </p:cNvSpPr>
          <p:nvPr>
            <p:ph type="subTitle" idx="1"/>
          </p:nvPr>
        </p:nvSpPr>
        <p:spPr/>
        <p:txBody>
          <a:bodyPr/>
          <a:lstStyle/>
          <a:p>
            <a:r>
              <a:rPr lang="es-MX" dirty="0" smtClean="0"/>
              <a:t>Autor </a:t>
            </a:r>
            <a:r>
              <a:rPr lang="es-MX" dirty="0" err="1" smtClean="0"/>
              <a:t>Dra</a:t>
            </a:r>
            <a:r>
              <a:rPr lang="es-MX" dirty="0" smtClean="0"/>
              <a:t> en </a:t>
            </a:r>
            <a:r>
              <a:rPr lang="es-MX" dirty="0" err="1" smtClean="0"/>
              <a:t>A.Rocio</a:t>
            </a:r>
            <a:r>
              <a:rPr lang="es-MX" dirty="0" smtClean="0"/>
              <a:t> </a:t>
            </a:r>
            <a:r>
              <a:rPr lang="es-MX" dirty="0" smtClean="0"/>
              <a:t>Palma López</a:t>
            </a:r>
          </a:p>
          <a:p>
            <a:r>
              <a:rPr lang="es-MX" dirty="0" smtClean="0"/>
              <a:t>2015 B</a:t>
            </a:r>
            <a:endParaRPr lang="es-MX" dirty="0"/>
          </a:p>
        </p:txBody>
      </p:sp>
    </p:spTree>
    <p:extLst>
      <p:ext uri="{BB962C8B-B14F-4D97-AF65-F5344CB8AC3E}">
        <p14:creationId xmlns:p14="http://schemas.microsoft.com/office/powerpoint/2010/main" val="3742333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548680"/>
            <a:ext cx="4572000" cy="923330"/>
          </a:xfrm>
          <a:prstGeom prst="rect">
            <a:avLst/>
          </a:prstGeom>
        </p:spPr>
        <p:txBody>
          <a:bodyPr>
            <a:spAutoFit/>
          </a:bodyPr>
          <a:lstStyle/>
          <a:p>
            <a:r>
              <a:rPr lang="es-MX" dirty="0" smtClean="0"/>
              <a:t>evolución del modelo relacional </a:t>
            </a:r>
          </a:p>
          <a:p>
            <a:endParaRPr lang="es-MX" dirty="0" smtClean="0"/>
          </a:p>
          <a:p>
            <a:endParaRPr lang="es-MX" dirty="0"/>
          </a:p>
        </p:txBody>
      </p:sp>
      <p:sp>
        <p:nvSpPr>
          <p:cNvPr id="5" name="4 Rectángulo"/>
          <p:cNvSpPr/>
          <p:nvPr/>
        </p:nvSpPr>
        <p:spPr>
          <a:xfrm>
            <a:off x="1403648" y="1166843"/>
            <a:ext cx="5454352" cy="4247317"/>
          </a:xfrm>
          <a:prstGeom prst="rect">
            <a:avLst/>
          </a:prstGeom>
        </p:spPr>
        <p:txBody>
          <a:bodyPr wrap="square">
            <a:spAutoFit/>
          </a:bodyPr>
          <a:lstStyle/>
          <a:p>
            <a:r>
              <a:rPr lang="es-MX" dirty="0" smtClean="0"/>
              <a:t>Año   	 Hecho </a:t>
            </a:r>
          </a:p>
          <a:p>
            <a:r>
              <a:rPr lang="es-MX" dirty="0" smtClean="0"/>
              <a:t>1970   	</a:t>
            </a:r>
            <a:r>
              <a:rPr lang="es-MX" dirty="0" err="1" smtClean="0"/>
              <a:t>Codd</a:t>
            </a:r>
            <a:r>
              <a:rPr lang="es-MX" dirty="0" smtClean="0"/>
              <a:t> publica las bases del modelo 		relacional </a:t>
            </a:r>
          </a:p>
          <a:p>
            <a:r>
              <a:rPr lang="es-MX" dirty="0" smtClean="0"/>
              <a:t>1971-72 	Primeros desarrollos teóricos </a:t>
            </a:r>
          </a:p>
          <a:p>
            <a:r>
              <a:rPr lang="es-MX" dirty="0" smtClean="0"/>
              <a:t>1973-78 Primeros prototipos </a:t>
            </a:r>
          </a:p>
          <a:p>
            <a:r>
              <a:rPr lang="es-MX" dirty="0" smtClean="0"/>
              <a:t>1978 	Aparece el lenguaje QBE </a:t>
            </a:r>
          </a:p>
          <a:p>
            <a:r>
              <a:rPr lang="es-MX" dirty="0" smtClean="0"/>
              <a:t>1979 	Aparece Oracle </a:t>
            </a:r>
          </a:p>
          <a:p>
            <a:r>
              <a:rPr lang="es-MX" dirty="0" smtClean="0"/>
              <a:t>1980 	Aparece Ingres </a:t>
            </a:r>
          </a:p>
          <a:p>
            <a:r>
              <a:rPr lang="es-MX" dirty="0" smtClean="0"/>
              <a:t>1981 	Aparece SQL </a:t>
            </a:r>
          </a:p>
          <a:p>
            <a:r>
              <a:rPr lang="es-MX" dirty="0" smtClean="0"/>
              <a:t>1982 	Aparece DB2 </a:t>
            </a:r>
          </a:p>
          <a:p>
            <a:r>
              <a:rPr lang="es-MX" dirty="0" smtClean="0"/>
              <a:t>1986 	ANSI normaliza el SQL (SQL/ANSI) </a:t>
            </a:r>
          </a:p>
          <a:p>
            <a:r>
              <a:rPr lang="es-MX" dirty="0" smtClean="0"/>
              <a:t>1987 	SQL de ISO </a:t>
            </a:r>
          </a:p>
          <a:p>
            <a:r>
              <a:rPr lang="es-MX" dirty="0" smtClean="0"/>
              <a:t>1990 	Versión dos del modelo relacional (RM/V2) </a:t>
            </a:r>
          </a:p>
          <a:p>
            <a:r>
              <a:rPr lang="es-MX" dirty="0" smtClean="0"/>
              <a:t>1992 	SQL 92 </a:t>
            </a:r>
          </a:p>
          <a:p>
            <a:r>
              <a:rPr lang="es-MX" dirty="0" smtClean="0"/>
              <a:t>1998 	SQL 3 </a:t>
            </a:r>
            <a:endParaRPr lang="es-MX" dirty="0"/>
          </a:p>
        </p:txBody>
      </p:sp>
    </p:spTree>
    <p:extLst>
      <p:ext uri="{BB962C8B-B14F-4D97-AF65-F5344CB8AC3E}">
        <p14:creationId xmlns:p14="http://schemas.microsoft.com/office/powerpoint/2010/main" val="84883142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1"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395288" y="1125538"/>
            <a:ext cx="8361362" cy="4802187"/>
          </a:xfrm>
          <a:noFill/>
        </p:spPr>
      </p:pic>
    </p:spTree>
    <p:extLst>
      <p:ext uri="{BB962C8B-B14F-4D97-AF65-F5344CB8AC3E}">
        <p14:creationId xmlns:p14="http://schemas.microsoft.com/office/powerpoint/2010/main" val="250199005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5"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684213" y="1052513"/>
            <a:ext cx="7920037" cy="5335587"/>
          </a:xfrm>
          <a:noFill/>
        </p:spPr>
      </p:pic>
    </p:spTree>
    <p:extLst>
      <p:ext uri="{BB962C8B-B14F-4D97-AF65-F5344CB8AC3E}">
        <p14:creationId xmlns:p14="http://schemas.microsoft.com/office/powerpoint/2010/main" val="260296152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9"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tretch>
            <a:fillRect/>
          </a:stretch>
        </p:blipFill>
        <p:spPr>
          <a:xfrm>
            <a:off x="1412195" y="1600200"/>
            <a:ext cx="6319609" cy="4530725"/>
          </a:xfrm>
          <a:noFill/>
        </p:spPr>
      </p:pic>
    </p:spTree>
    <p:extLst>
      <p:ext uri="{BB962C8B-B14F-4D97-AF65-F5344CB8AC3E}">
        <p14:creationId xmlns:p14="http://schemas.microsoft.com/office/powerpoint/2010/main" val="277469174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3"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827088" y="765175"/>
            <a:ext cx="7632700" cy="5757863"/>
          </a:xfrm>
          <a:noFill/>
        </p:spPr>
      </p:pic>
    </p:spTree>
    <p:extLst>
      <p:ext uri="{BB962C8B-B14F-4D97-AF65-F5344CB8AC3E}">
        <p14:creationId xmlns:p14="http://schemas.microsoft.com/office/powerpoint/2010/main" val="378607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7"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395288" y="836613"/>
            <a:ext cx="8047037" cy="5222875"/>
          </a:xfrm>
          <a:noFill/>
        </p:spPr>
      </p:pic>
    </p:spTree>
    <p:extLst>
      <p:ext uri="{BB962C8B-B14F-4D97-AF65-F5344CB8AC3E}">
        <p14:creationId xmlns:p14="http://schemas.microsoft.com/office/powerpoint/2010/main" val="263453904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1"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323850" y="747713"/>
            <a:ext cx="8208963" cy="5383212"/>
          </a:xfrm>
          <a:noFill/>
        </p:spPr>
      </p:pic>
    </p:spTree>
    <p:extLst>
      <p:ext uri="{BB962C8B-B14F-4D97-AF65-F5344CB8AC3E}">
        <p14:creationId xmlns:p14="http://schemas.microsoft.com/office/powerpoint/2010/main" val="36094066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5"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611188" y="1052513"/>
            <a:ext cx="8208962" cy="5470525"/>
          </a:xfrm>
          <a:noFill/>
        </p:spPr>
      </p:pic>
    </p:spTree>
    <p:extLst>
      <p:ext uri="{BB962C8B-B14F-4D97-AF65-F5344CB8AC3E}">
        <p14:creationId xmlns:p14="http://schemas.microsoft.com/office/powerpoint/2010/main" val="174759737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9"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544513" y="1052513"/>
            <a:ext cx="7627937" cy="5078412"/>
          </a:xfrm>
          <a:noFill/>
        </p:spPr>
      </p:pic>
    </p:spTree>
    <p:extLst>
      <p:ext uri="{BB962C8B-B14F-4D97-AF65-F5344CB8AC3E}">
        <p14:creationId xmlns:p14="http://schemas.microsoft.com/office/powerpoint/2010/main" val="241775588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Título"/>
          <p:cNvSpPr>
            <a:spLocks noGrp="1"/>
          </p:cNvSpPr>
          <p:nvPr>
            <p:ph type="title"/>
          </p:nvPr>
        </p:nvSpPr>
        <p:spPr/>
        <p:txBody>
          <a:bodyPr/>
          <a:lstStyle/>
          <a:p>
            <a:pPr eaLnBrk="1" hangingPunct="1"/>
            <a:endParaRPr lang="es-MX" altLang="es-MX" smtClean="0"/>
          </a:p>
        </p:txBody>
      </p:sp>
      <p:pic>
        <p:nvPicPr>
          <p:cNvPr id="112643"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657225" y="1052513"/>
            <a:ext cx="7947025" cy="5078412"/>
          </a:xfrm>
          <a:noFill/>
        </p:spPr>
      </p:pic>
    </p:spTree>
    <p:extLst>
      <p:ext uri="{BB962C8B-B14F-4D97-AF65-F5344CB8AC3E}">
        <p14:creationId xmlns:p14="http://schemas.microsoft.com/office/powerpoint/2010/main" val="370152142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Título"/>
          <p:cNvSpPr>
            <a:spLocks noGrp="1"/>
          </p:cNvSpPr>
          <p:nvPr>
            <p:ph type="title"/>
          </p:nvPr>
        </p:nvSpPr>
        <p:spPr/>
        <p:txBody>
          <a:bodyPr/>
          <a:lstStyle/>
          <a:p>
            <a:pPr eaLnBrk="1" hangingPunct="1"/>
            <a:endParaRPr lang="es-MX" altLang="es-MX" smtClean="0"/>
          </a:p>
        </p:txBody>
      </p:sp>
      <p:pic>
        <p:nvPicPr>
          <p:cNvPr id="113667"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252413" y="549275"/>
            <a:ext cx="8483600" cy="5680075"/>
          </a:xfrm>
          <a:noFill/>
        </p:spPr>
      </p:pic>
    </p:spTree>
    <p:extLst>
      <p:ext uri="{BB962C8B-B14F-4D97-AF65-F5344CB8AC3E}">
        <p14:creationId xmlns:p14="http://schemas.microsoft.com/office/powerpoint/2010/main" val="807416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8000779"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506830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Título"/>
          <p:cNvSpPr>
            <a:spLocks noGrp="1"/>
          </p:cNvSpPr>
          <p:nvPr>
            <p:ph type="title"/>
          </p:nvPr>
        </p:nvSpPr>
        <p:spPr>
          <a:xfrm>
            <a:off x="468313" y="1052513"/>
            <a:ext cx="6418262" cy="581025"/>
          </a:xfrm>
        </p:spPr>
        <p:txBody>
          <a:bodyPr/>
          <a:lstStyle/>
          <a:p>
            <a:pPr eaLnBrk="1" hangingPunct="1"/>
            <a:r>
              <a:rPr lang="es-MX" altLang="es-MX" sz="3200" smtClean="0"/>
              <a:t>RESUELVE LAS SIGUIENTES</a:t>
            </a:r>
            <a:endParaRPr lang="es-ES" altLang="es-MX" sz="3200" smtClean="0"/>
          </a:p>
        </p:txBody>
      </p:sp>
      <p:pic>
        <p:nvPicPr>
          <p:cNvPr id="114691"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tretch>
            <a:fillRect/>
          </a:stretch>
        </p:blipFill>
        <p:spPr>
          <a:xfrm>
            <a:off x="1260789" y="1600200"/>
            <a:ext cx="6622422" cy="4530725"/>
          </a:xfrm>
          <a:noFill/>
        </p:spPr>
      </p:pic>
      <p:sp>
        <p:nvSpPr>
          <p:cNvPr id="114692" name="5 CuadroTexto"/>
          <p:cNvSpPr txBox="1">
            <a:spLocks noChangeArrowheads="1"/>
          </p:cNvSpPr>
          <p:nvPr/>
        </p:nvSpPr>
        <p:spPr bwMode="auto">
          <a:xfrm>
            <a:off x="4211638" y="5229225"/>
            <a:ext cx="2160587"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000">
                <a:latin typeface="Arial" charset="0"/>
              </a:rPr>
              <a:t>GUADALAJARA</a:t>
            </a:r>
            <a:endParaRPr lang="es-ES" altLang="es-MX" sz="1000">
              <a:latin typeface="Arial" charset="0"/>
            </a:endParaRPr>
          </a:p>
        </p:txBody>
      </p:sp>
      <p:sp>
        <p:nvSpPr>
          <p:cNvPr id="114693" name="6 CuadroTexto"/>
          <p:cNvSpPr txBox="1">
            <a:spLocks noChangeArrowheads="1"/>
          </p:cNvSpPr>
          <p:nvPr/>
        </p:nvSpPr>
        <p:spPr bwMode="auto">
          <a:xfrm>
            <a:off x="4572000" y="4437063"/>
            <a:ext cx="2160588" cy="2460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000">
                <a:latin typeface="Arial" charset="0"/>
              </a:rPr>
              <a:t>GUADALAJARA</a:t>
            </a:r>
            <a:endParaRPr lang="es-ES" altLang="es-MX" sz="1000">
              <a:latin typeface="Arial" charset="0"/>
            </a:endParaRPr>
          </a:p>
        </p:txBody>
      </p:sp>
    </p:spTree>
    <p:extLst>
      <p:ext uri="{BB962C8B-B14F-4D97-AF65-F5344CB8AC3E}">
        <p14:creationId xmlns:p14="http://schemas.microsoft.com/office/powerpoint/2010/main" val="234909476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68313" y="1844675"/>
          <a:ext cx="3382962" cy="1114425"/>
        </p:xfrm>
        <a:graphic>
          <a:graphicData uri="http://schemas.openxmlformats.org/drawingml/2006/table">
            <a:tbl>
              <a:tblPr firstRow="1" bandRow="1">
                <a:tableStyleId>{5C22544A-7EE6-4342-B048-85BDC9FD1C3A}</a:tableStyleId>
              </a:tblPr>
              <a:tblGrid>
                <a:gridCol w="1127654"/>
                <a:gridCol w="1127654"/>
                <a:gridCol w="1127654"/>
              </a:tblGrid>
              <a:tr h="233997">
                <a:tc>
                  <a:txBody>
                    <a:bodyPr/>
                    <a:lstStyle/>
                    <a:p>
                      <a:r>
                        <a:rPr lang="es-MX" sz="800" dirty="0" smtClean="0"/>
                        <a:t>NP</a:t>
                      </a:r>
                      <a:endParaRPr lang="es-ES" sz="800" dirty="0"/>
                    </a:p>
                  </a:txBody>
                  <a:tcPr marL="91422" marR="91422" marT="45718" marB="45718"/>
                </a:tc>
                <a:tc>
                  <a:txBody>
                    <a:bodyPr/>
                    <a:lstStyle/>
                    <a:p>
                      <a:r>
                        <a:rPr lang="es-MX" sz="800" dirty="0" smtClean="0"/>
                        <a:t>NOP</a:t>
                      </a:r>
                      <a:endParaRPr lang="es-ES" sz="800" dirty="0"/>
                    </a:p>
                  </a:txBody>
                  <a:tcPr marL="91422" marR="91422" marT="45718" marB="45718"/>
                </a:tc>
                <a:tc>
                  <a:txBody>
                    <a:bodyPr/>
                    <a:lstStyle/>
                    <a:p>
                      <a:r>
                        <a:rPr lang="es-MX" sz="800" dirty="0" smtClean="0"/>
                        <a:t>CIUDADP</a:t>
                      </a:r>
                      <a:endParaRPr lang="es-ES" sz="800" dirty="0"/>
                    </a:p>
                  </a:txBody>
                  <a:tcPr marL="91422" marR="91422" marT="45718" marB="45718"/>
                </a:tc>
              </a:tr>
              <a:tr h="345882">
                <a:tc>
                  <a:txBody>
                    <a:bodyPr/>
                    <a:lstStyle/>
                    <a:p>
                      <a:r>
                        <a:rPr lang="es-MX" sz="800" dirty="0" smtClean="0"/>
                        <a:t>P1</a:t>
                      </a:r>
                      <a:endParaRPr lang="es-ES" sz="800" dirty="0"/>
                    </a:p>
                  </a:txBody>
                  <a:tcPr marL="91422" marR="91422" marT="45718" marB="45718"/>
                </a:tc>
                <a:tc>
                  <a:txBody>
                    <a:bodyPr/>
                    <a:lstStyle/>
                    <a:p>
                      <a:r>
                        <a:rPr lang="es-MX" sz="800" dirty="0" smtClean="0"/>
                        <a:t>PROVEDOR</a:t>
                      </a:r>
                      <a:r>
                        <a:rPr lang="es-MX" sz="800" baseline="0" dirty="0" smtClean="0"/>
                        <a:t> 1</a:t>
                      </a:r>
                      <a:endParaRPr lang="es-ES" sz="800" dirty="0"/>
                    </a:p>
                  </a:txBody>
                  <a:tcPr marL="91422" marR="91422" marT="45718" marB="45718"/>
                </a:tc>
                <a:tc>
                  <a:txBody>
                    <a:bodyPr/>
                    <a:lstStyle/>
                    <a:p>
                      <a:r>
                        <a:rPr lang="es-MX" sz="800" dirty="0" smtClean="0"/>
                        <a:t>GUADALAJARA</a:t>
                      </a:r>
                      <a:endParaRPr lang="es-ES" sz="800" dirty="0"/>
                    </a:p>
                  </a:txBody>
                  <a:tcPr marL="91422" marR="91422" marT="45718" marB="45718"/>
                </a:tc>
              </a:tr>
              <a:tr h="267273">
                <a:tc>
                  <a:txBody>
                    <a:bodyPr/>
                    <a:lstStyle/>
                    <a:p>
                      <a:r>
                        <a:rPr lang="es-MX" sz="1100" dirty="0" smtClean="0"/>
                        <a:t>P2</a:t>
                      </a:r>
                      <a:endParaRPr lang="es-ES" sz="1100" dirty="0"/>
                    </a:p>
                  </a:txBody>
                  <a:tcPr marL="91422" marR="91422" marT="45718" marB="45718"/>
                </a:tc>
                <a:tc>
                  <a:txBody>
                    <a:bodyPr/>
                    <a:lstStyle/>
                    <a:p>
                      <a:r>
                        <a:rPr lang="es-MX" sz="1100" dirty="0" smtClean="0"/>
                        <a:t>PROVEDOR 2</a:t>
                      </a:r>
                      <a:endParaRPr lang="es-ES" sz="1100" dirty="0"/>
                    </a:p>
                  </a:txBody>
                  <a:tcPr marL="91422" marR="91422" marT="45718" marB="45718"/>
                </a:tc>
                <a:tc>
                  <a:txBody>
                    <a:bodyPr/>
                    <a:lstStyle/>
                    <a:p>
                      <a:r>
                        <a:rPr lang="es-MX" sz="1100" dirty="0" smtClean="0"/>
                        <a:t>MEXICO</a:t>
                      </a:r>
                      <a:endParaRPr lang="es-ES" sz="1100" dirty="0"/>
                    </a:p>
                  </a:txBody>
                  <a:tcPr marL="91422" marR="91422" marT="45718" marB="45718"/>
                </a:tc>
              </a:tr>
              <a:tr h="267273">
                <a:tc>
                  <a:txBody>
                    <a:bodyPr/>
                    <a:lstStyle/>
                    <a:p>
                      <a:r>
                        <a:rPr lang="es-MX" sz="1100" dirty="0" smtClean="0"/>
                        <a:t>P3</a:t>
                      </a:r>
                      <a:endParaRPr lang="es-ES" sz="1100" dirty="0"/>
                    </a:p>
                  </a:txBody>
                  <a:tcPr marL="91422" marR="91422" marT="45718" marB="45718"/>
                </a:tc>
                <a:tc>
                  <a:txBody>
                    <a:bodyPr/>
                    <a:lstStyle/>
                    <a:p>
                      <a:r>
                        <a:rPr lang="es-MX" sz="1100" dirty="0" smtClean="0"/>
                        <a:t>PROVEDOR 3</a:t>
                      </a:r>
                      <a:endParaRPr lang="es-ES" sz="1100" dirty="0"/>
                    </a:p>
                  </a:txBody>
                  <a:tcPr marL="91422" marR="91422" marT="45718" marB="45718"/>
                </a:tc>
                <a:tc>
                  <a:txBody>
                    <a:bodyPr/>
                    <a:lstStyle/>
                    <a:p>
                      <a:r>
                        <a:rPr lang="es-MX" sz="1100" dirty="0" smtClean="0"/>
                        <a:t>VERACRUZ</a:t>
                      </a:r>
                      <a:endParaRPr lang="es-ES" sz="1100" dirty="0"/>
                    </a:p>
                  </a:txBody>
                  <a:tcPr marL="91422" marR="91422" marT="45718" marB="45718"/>
                </a:tc>
              </a:tr>
            </a:tbl>
          </a:graphicData>
        </a:graphic>
      </p:graphicFrame>
      <p:sp>
        <p:nvSpPr>
          <p:cNvPr id="115736" name="4 CuadroTexto"/>
          <p:cNvSpPr txBox="1">
            <a:spLocks noChangeArrowheads="1"/>
          </p:cNvSpPr>
          <p:nvPr/>
        </p:nvSpPr>
        <p:spPr bwMode="auto">
          <a:xfrm>
            <a:off x="971550" y="1484313"/>
            <a:ext cx="6842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800" i="1">
                <a:latin typeface="Arial" charset="0"/>
              </a:rPr>
              <a:t>PRO</a:t>
            </a:r>
            <a:endParaRPr lang="es-ES" altLang="es-MX" sz="1800" i="1">
              <a:latin typeface="Arial" charset="0"/>
            </a:endParaRPr>
          </a:p>
        </p:txBody>
      </p:sp>
      <p:graphicFrame>
        <p:nvGraphicFramePr>
          <p:cNvPr id="6" name="5 Tabla"/>
          <p:cNvGraphicFramePr>
            <a:graphicFrameLocks noGrp="1"/>
          </p:cNvGraphicFramePr>
          <p:nvPr/>
        </p:nvGraphicFramePr>
        <p:xfrm>
          <a:off x="179388" y="3860800"/>
          <a:ext cx="3600449" cy="1612900"/>
        </p:xfrm>
        <a:graphic>
          <a:graphicData uri="http://schemas.openxmlformats.org/drawingml/2006/table">
            <a:tbl>
              <a:tblPr firstRow="1" bandRow="1">
                <a:tableStyleId>{5C22544A-7EE6-4342-B048-85BDC9FD1C3A}</a:tableStyleId>
              </a:tblPr>
              <a:tblGrid>
                <a:gridCol w="900112"/>
                <a:gridCol w="900112"/>
                <a:gridCol w="1080135"/>
                <a:gridCol w="720090"/>
              </a:tblGrid>
              <a:tr h="288124">
                <a:tc>
                  <a:txBody>
                    <a:bodyPr/>
                    <a:lstStyle/>
                    <a:p>
                      <a:r>
                        <a:rPr lang="es-MX" sz="1100" dirty="0" smtClean="0"/>
                        <a:t>NA</a:t>
                      </a:r>
                      <a:endParaRPr lang="es-ES" sz="1100" dirty="0"/>
                    </a:p>
                  </a:txBody>
                  <a:tcPr marL="91441" marR="91441" marT="45735" marB="45735"/>
                </a:tc>
                <a:tc>
                  <a:txBody>
                    <a:bodyPr/>
                    <a:lstStyle/>
                    <a:p>
                      <a:r>
                        <a:rPr lang="es-MX" sz="1100" dirty="0" smtClean="0"/>
                        <a:t>DESA</a:t>
                      </a:r>
                      <a:endParaRPr lang="es-ES" sz="1100" dirty="0"/>
                    </a:p>
                  </a:txBody>
                  <a:tcPr marL="91441" marR="91441" marT="45735" marB="45735"/>
                </a:tc>
                <a:tc>
                  <a:txBody>
                    <a:bodyPr/>
                    <a:lstStyle/>
                    <a:p>
                      <a:r>
                        <a:rPr lang="es-MX" sz="1100" dirty="0" smtClean="0"/>
                        <a:t>COLOR</a:t>
                      </a:r>
                      <a:endParaRPr lang="es-ES" sz="1100" dirty="0"/>
                    </a:p>
                  </a:txBody>
                  <a:tcPr marL="91441" marR="91441" marT="45735" marB="45735"/>
                </a:tc>
                <a:tc>
                  <a:txBody>
                    <a:bodyPr/>
                    <a:lstStyle/>
                    <a:p>
                      <a:r>
                        <a:rPr lang="es-MX" sz="1100" dirty="0" smtClean="0"/>
                        <a:t>TALLA</a:t>
                      </a:r>
                      <a:endParaRPr lang="es-ES" sz="1100" dirty="0"/>
                    </a:p>
                  </a:txBody>
                  <a:tcPr marL="91441" marR="91441" marT="45735" marB="45735"/>
                </a:tc>
              </a:tr>
              <a:tr h="662388">
                <a:tc>
                  <a:txBody>
                    <a:bodyPr/>
                    <a:lstStyle/>
                    <a:p>
                      <a:r>
                        <a:rPr lang="es-MX" sz="1100" dirty="0" smtClean="0"/>
                        <a:t>1</a:t>
                      </a:r>
                      <a:endParaRPr lang="es-ES" sz="1100" dirty="0"/>
                    </a:p>
                  </a:txBody>
                  <a:tcPr marL="91441" marR="91441" marT="45735" marB="45735"/>
                </a:tc>
                <a:tc>
                  <a:txBody>
                    <a:bodyPr/>
                    <a:lstStyle/>
                    <a:p>
                      <a:r>
                        <a:rPr lang="es-MX" sz="1100" dirty="0" smtClean="0"/>
                        <a:t>ZAPATOS</a:t>
                      </a:r>
                      <a:endParaRPr lang="es-ES" sz="1100" dirty="0"/>
                    </a:p>
                  </a:txBody>
                  <a:tcPr marL="91441" marR="91441" marT="45735" marB="45735"/>
                </a:tc>
                <a:tc>
                  <a:txBody>
                    <a:bodyPr/>
                    <a:lstStyle/>
                    <a:p>
                      <a:r>
                        <a:rPr lang="es-MX" sz="1100" dirty="0" smtClean="0"/>
                        <a:t>ROJOS</a:t>
                      </a:r>
                      <a:endParaRPr lang="es-ES" sz="1100" dirty="0"/>
                    </a:p>
                  </a:txBody>
                  <a:tcPr marL="91441" marR="91441" marT="45735" marB="45735"/>
                </a:tc>
                <a:tc>
                  <a:txBody>
                    <a:bodyPr/>
                    <a:lstStyle/>
                    <a:p>
                      <a:r>
                        <a:rPr lang="es-MX" sz="1100" dirty="0" smtClean="0"/>
                        <a:t>24</a:t>
                      </a:r>
                      <a:endParaRPr lang="es-ES" sz="1100" dirty="0"/>
                    </a:p>
                  </a:txBody>
                  <a:tcPr marL="91441" marR="91441" marT="45735" marB="45735"/>
                </a:tc>
              </a:tr>
              <a:tr h="662388">
                <a:tc>
                  <a:txBody>
                    <a:bodyPr/>
                    <a:lstStyle/>
                    <a:p>
                      <a:r>
                        <a:rPr lang="es-MX" sz="1100" dirty="0" smtClean="0"/>
                        <a:t>2</a:t>
                      </a:r>
                      <a:endParaRPr lang="es-ES" sz="1100" dirty="0"/>
                    </a:p>
                  </a:txBody>
                  <a:tcPr marL="91441" marR="91441" marT="45735" marB="45735"/>
                </a:tc>
                <a:tc>
                  <a:txBody>
                    <a:bodyPr/>
                    <a:lstStyle/>
                    <a:p>
                      <a:r>
                        <a:rPr lang="es-MX" sz="1100" dirty="0" smtClean="0"/>
                        <a:t>TENIS</a:t>
                      </a:r>
                      <a:endParaRPr lang="es-ES" sz="1100" dirty="0"/>
                    </a:p>
                  </a:txBody>
                  <a:tcPr marL="91441" marR="91441" marT="45735" marB="45735"/>
                </a:tc>
                <a:tc>
                  <a:txBody>
                    <a:bodyPr/>
                    <a:lstStyle/>
                    <a:p>
                      <a:r>
                        <a:rPr lang="es-MX" sz="1100" dirty="0" smtClean="0"/>
                        <a:t>AMARILLOS</a:t>
                      </a:r>
                      <a:endParaRPr lang="es-ES" sz="1100" dirty="0"/>
                    </a:p>
                  </a:txBody>
                  <a:tcPr marL="91441" marR="91441" marT="45735" marB="45735"/>
                </a:tc>
                <a:tc>
                  <a:txBody>
                    <a:bodyPr/>
                    <a:lstStyle/>
                    <a:p>
                      <a:r>
                        <a:rPr lang="es-MX" sz="1100" dirty="0" smtClean="0"/>
                        <a:t>20</a:t>
                      </a:r>
                      <a:endParaRPr lang="es-ES" sz="1100" dirty="0"/>
                    </a:p>
                  </a:txBody>
                  <a:tcPr marL="91441" marR="91441" marT="45735" marB="45735"/>
                </a:tc>
              </a:tr>
            </a:tbl>
          </a:graphicData>
        </a:graphic>
      </p:graphicFrame>
      <p:sp>
        <p:nvSpPr>
          <p:cNvPr id="115759" name="6 CuadroTexto"/>
          <p:cNvSpPr txBox="1">
            <a:spLocks noChangeArrowheads="1"/>
          </p:cNvSpPr>
          <p:nvPr/>
        </p:nvSpPr>
        <p:spPr bwMode="auto">
          <a:xfrm>
            <a:off x="971550" y="3429000"/>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800">
                <a:latin typeface="Arial" charset="0"/>
              </a:rPr>
              <a:t>ART</a:t>
            </a:r>
            <a:endParaRPr lang="es-ES" altLang="es-MX" sz="1800">
              <a:latin typeface="Arial" charset="0"/>
            </a:endParaRPr>
          </a:p>
        </p:txBody>
      </p:sp>
      <p:graphicFrame>
        <p:nvGraphicFramePr>
          <p:cNvPr id="8" name="7 Tabla"/>
          <p:cNvGraphicFramePr>
            <a:graphicFrameLocks noGrp="1"/>
          </p:cNvGraphicFramePr>
          <p:nvPr/>
        </p:nvGraphicFramePr>
        <p:xfrm>
          <a:off x="4787900" y="1844675"/>
          <a:ext cx="3816351" cy="1096962"/>
        </p:xfrm>
        <a:graphic>
          <a:graphicData uri="http://schemas.openxmlformats.org/drawingml/2006/table">
            <a:tbl>
              <a:tblPr firstRow="1" bandRow="1">
                <a:tableStyleId>{5C22544A-7EE6-4342-B048-85BDC9FD1C3A}</a:tableStyleId>
              </a:tblPr>
              <a:tblGrid>
                <a:gridCol w="1272117"/>
                <a:gridCol w="1272117"/>
                <a:gridCol w="1272117"/>
              </a:tblGrid>
              <a:tr h="365654">
                <a:tc>
                  <a:txBody>
                    <a:bodyPr/>
                    <a:lstStyle/>
                    <a:p>
                      <a:r>
                        <a:rPr lang="es-MX" sz="1200" dirty="0" smtClean="0"/>
                        <a:t>NF</a:t>
                      </a:r>
                      <a:endParaRPr lang="es-ES" sz="1200" dirty="0"/>
                    </a:p>
                  </a:txBody>
                  <a:tcPr marL="91438" marR="91438" marT="45694" marB="45694"/>
                </a:tc>
                <a:tc>
                  <a:txBody>
                    <a:bodyPr/>
                    <a:lstStyle/>
                    <a:p>
                      <a:r>
                        <a:rPr lang="es-MX" sz="1200" dirty="0" smtClean="0"/>
                        <a:t>NOMF</a:t>
                      </a:r>
                      <a:endParaRPr lang="es-ES" sz="1200" dirty="0"/>
                    </a:p>
                  </a:txBody>
                  <a:tcPr marL="91438" marR="91438" marT="45694" marB="45694"/>
                </a:tc>
                <a:tc>
                  <a:txBody>
                    <a:bodyPr/>
                    <a:lstStyle/>
                    <a:p>
                      <a:r>
                        <a:rPr lang="es-MX" sz="1200" dirty="0" smtClean="0"/>
                        <a:t>CIUDADF</a:t>
                      </a:r>
                      <a:endParaRPr lang="es-ES" sz="1200" dirty="0"/>
                    </a:p>
                  </a:txBody>
                  <a:tcPr marL="91438" marR="91438" marT="45694" marB="45694"/>
                </a:tc>
              </a:tr>
              <a:tr h="365654">
                <a:tc>
                  <a:txBody>
                    <a:bodyPr/>
                    <a:lstStyle/>
                    <a:p>
                      <a:r>
                        <a:rPr lang="es-MX" sz="1000" dirty="0" smtClean="0"/>
                        <a:t>F1</a:t>
                      </a:r>
                      <a:endParaRPr lang="es-ES" sz="1000" dirty="0"/>
                    </a:p>
                  </a:txBody>
                  <a:tcPr marL="91438" marR="91438" marT="45694" marB="45694"/>
                </a:tc>
                <a:tc>
                  <a:txBody>
                    <a:bodyPr/>
                    <a:lstStyle/>
                    <a:p>
                      <a:r>
                        <a:rPr lang="es-MX" sz="1200" dirty="0" smtClean="0"/>
                        <a:t>FABRICA 1</a:t>
                      </a:r>
                      <a:endParaRPr lang="es-ES" sz="1200" dirty="0"/>
                    </a:p>
                  </a:txBody>
                  <a:tcPr marL="91438" marR="91438" marT="45694" marB="45694"/>
                </a:tc>
                <a:tc>
                  <a:txBody>
                    <a:bodyPr/>
                    <a:lstStyle/>
                    <a:p>
                      <a:r>
                        <a:rPr lang="es-MX" sz="1200" dirty="0" smtClean="0"/>
                        <a:t>GUADALAJARA</a:t>
                      </a:r>
                      <a:endParaRPr lang="es-ES" sz="1200" dirty="0"/>
                    </a:p>
                  </a:txBody>
                  <a:tcPr marL="91438" marR="91438" marT="45694" marB="45694"/>
                </a:tc>
              </a:tr>
              <a:tr h="365654">
                <a:tc>
                  <a:txBody>
                    <a:bodyPr/>
                    <a:lstStyle/>
                    <a:p>
                      <a:r>
                        <a:rPr lang="es-MX" sz="1200" dirty="0" smtClean="0"/>
                        <a:t>F2</a:t>
                      </a:r>
                      <a:endParaRPr lang="es-ES" sz="1200" dirty="0"/>
                    </a:p>
                  </a:txBody>
                  <a:tcPr marL="91438" marR="91438" marT="45694" marB="45694"/>
                </a:tc>
                <a:tc>
                  <a:txBody>
                    <a:bodyPr/>
                    <a:lstStyle/>
                    <a:p>
                      <a:r>
                        <a:rPr lang="es-MX" sz="1200" dirty="0" smtClean="0"/>
                        <a:t>FABRICA 2</a:t>
                      </a:r>
                      <a:endParaRPr lang="es-ES" sz="1200" dirty="0"/>
                    </a:p>
                  </a:txBody>
                  <a:tcPr marL="91438" marR="91438" marT="45694" marB="45694"/>
                </a:tc>
                <a:tc>
                  <a:txBody>
                    <a:bodyPr/>
                    <a:lstStyle/>
                    <a:p>
                      <a:r>
                        <a:rPr lang="es-MX" sz="1200" dirty="0" smtClean="0"/>
                        <a:t>VERACRUZ</a:t>
                      </a:r>
                      <a:endParaRPr lang="es-ES" sz="1200" dirty="0"/>
                    </a:p>
                  </a:txBody>
                  <a:tcPr marL="91438" marR="91438" marT="45694" marB="45694"/>
                </a:tc>
              </a:tr>
            </a:tbl>
          </a:graphicData>
        </a:graphic>
      </p:graphicFrame>
      <p:sp>
        <p:nvSpPr>
          <p:cNvPr id="115778" name="8 CuadroTexto"/>
          <p:cNvSpPr txBox="1">
            <a:spLocks noChangeArrowheads="1"/>
          </p:cNvSpPr>
          <p:nvPr/>
        </p:nvSpPr>
        <p:spPr bwMode="auto">
          <a:xfrm>
            <a:off x="4140200" y="1484313"/>
            <a:ext cx="62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800">
                <a:latin typeface="Arial" charset="0"/>
              </a:rPr>
              <a:t>FAB</a:t>
            </a:r>
            <a:endParaRPr lang="es-ES" altLang="es-MX" sz="1800">
              <a:latin typeface="Arial" charset="0"/>
            </a:endParaRPr>
          </a:p>
        </p:txBody>
      </p:sp>
      <p:graphicFrame>
        <p:nvGraphicFramePr>
          <p:cNvPr id="10" name="9 Tabla"/>
          <p:cNvGraphicFramePr>
            <a:graphicFrameLocks noGrp="1"/>
          </p:cNvGraphicFramePr>
          <p:nvPr/>
        </p:nvGraphicFramePr>
        <p:xfrm>
          <a:off x="4067175" y="3860800"/>
          <a:ext cx="4895852" cy="1097104"/>
        </p:xfrm>
        <a:graphic>
          <a:graphicData uri="http://schemas.openxmlformats.org/drawingml/2006/table">
            <a:tbl>
              <a:tblPr firstRow="1" bandRow="1">
                <a:tableStyleId>{5C22544A-7EE6-4342-B048-85BDC9FD1C3A}</a:tableStyleId>
              </a:tblPr>
              <a:tblGrid>
                <a:gridCol w="1223963"/>
                <a:gridCol w="1223963"/>
                <a:gridCol w="1223963"/>
                <a:gridCol w="1223963"/>
              </a:tblGrid>
              <a:tr h="274241">
                <a:tc>
                  <a:txBody>
                    <a:bodyPr/>
                    <a:lstStyle/>
                    <a:p>
                      <a:r>
                        <a:rPr lang="es-MX" sz="1200" dirty="0" smtClean="0"/>
                        <a:t>NA</a:t>
                      </a:r>
                      <a:endParaRPr lang="es-ES" sz="1200" dirty="0"/>
                    </a:p>
                  </a:txBody>
                  <a:tcPr marL="91427" marR="91427" marT="45698" marB="45698"/>
                </a:tc>
                <a:tc>
                  <a:txBody>
                    <a:bodyPr/>
                    <a:lstStyle/>
                    <a:p>
                      <a:r>
                        <a:rPr lang="es-MX" sz="1200" dirty="0" smtClean="0"/>
                        <a:t>NP</a:t>
                      </a:r>
                      <a:endParaRPr lang="es-ES" sz="1200" dirty="0"/>
                    </a:p>
                  </a:txBody>
                  <a:tcPr marL="91427" marR="91427" marT="45698" marB="45698"/>
                </a:tc>
                <a:tc>
                  <a:txBody>
                    <a:bodyPr/>
                    <a:lstStyle/>
                    <a:p>
                      <a:r>
                        <a:rPr lang="es-MX" sz="1200" dirty="0" smtClean="0"/>
                        <a:t>NF</a:t>
                      </a:r>
                      <a:endParaRPr lang="es-ES" sz="1200" dirty="0"/>
                    </a:p>
                  </a:txBody>
                  <a:tcPr marL="91427" marR="91427" marT="45698" marB="45698"/>
                </a:tc>
                <a:tc>
                  <a:txBody>
                    <a:bodyPr/>
                    <a:lstStyle/>
                    <a:p>
                      <a:r>
                        <a:rPr lang="es-MX" sz="1200" dirty="0" smtClean="0"/>
                        <a:t>CANTIDAD</a:t>
                      </a:r>
                      <a:endParaRPr lang="es-ES" sz="1200" dirty="0"/>
                    </a:p>
                  </a:txBody>
                  <a:tcPr marL="91427" marR="91427" marT="45698" marB="45698"/>
                </a:tc>
              </a:tr>
              <a:tr h="274241">
                <a:tc>
                  <a:txBody>
                    <a:bodyPr/>
                    <a:lstStyle/>
                    <a:p>
                      <a:r>
                        <a:rPr lang="es-MX" sz="1200" dirty="0" smtClean="0"/>
                        <a:t>1</a:t>
                      </a:r>
                      <a:endParaRPr lang="es-ES" sz="1200" dirty="0"/>
                    </a:p>
                  </a:txBody>
                  <a:tcPr marL="91427" marR="91427" marT="45698" marB="45698"/>
                </a:tc>
                <a:tc>
                  <a:txBody>
                    <a:bodyPr/>
                    <a:lstStyle/>
                    <a:p>
                      <a:r>
                        <a:rPr lang="es-MX" sz="1200" dirty="0" smtClean="0"/>
                        <a:t>P1</a:t>
                      </a:r>
                      <a:endParaRPr lang="es-ES" sz="1200" dirty="0"/>
                    </a:p>
                  </a:txBody>
                  <a:tcPr marL="91427" marR="91427" marT="45698" marB="45698"/>
                </a:tc>
                <a:tc>
                  <a:txBody>
                    <a:bodyPr/>
                    <a:lstStyle/>
                    <a:p>
                      <a:r>
                        <a:rPr lang="es-MX" sz="1200" dirty="0" smtClean="0"/>
                        <a:t>F1</a:t>
                      </a:r>
                      <a:endParaRPr lang="es-ES" sz="1200" dirty="0"/>
                    </a:p>
                  </a:txBody>
                  <a:tcPr marL="91427" marR="91427" marT="45698" marB="45698"/>
                </a:tc>
                <a:tc>
                  <a:txBody>
                    <a:bodyPr/>
                    <a:lstStyle/>
                    <a:p>
                      <a:r>
                        <a:rPr lang="es-MX" sz="1200" dirty="0" smtClean="0"/>
                        <a:t>20</a:t>
                      </a:r>
                      <a:endParaRPr lang="es-ES" sz="1200" dirty="0"/>
                    </a:p>
                  </a:txBody>
                  <a:tcPr marL="91427" marR="91427" marT="45698" marB="45698"/>
                </a:tc>
              </a:tr>
              <a:tr h="274241">
                <a:tc>
                  <a:txBody>
                    <a:bodyPr/>
                    <a:lstStyle/>
                    <a:p>
                      <a:r>
                        <a:rPr lang="es-MX" sz="1200" dirty="0" smtClean="0"/>
                        <a:t>2</a:t>
                      </a:r>
                      <a:endParaRPr lang="es-ES" sz="1200" dirty="0"/>
                    </a:p>
                  </a:txBody>
                  <a:tcPr marL="91427" marR="91427" marT="45698" marB="45698"/>
                </a:tc>
                <a:tc>
                  <a:txBody>
                    <a:bodyPr/>
                    <a:lstStyle/>
                    <a:p>
                      <a:r>
                        <a:rPr lang="es-MX" sz="1200" dirty="0" smtClean="0"/>
                        <a:t>P3</a:t>
                      </a:r>
                      <a:endParaRPr lang="es-ES" sz="1200" dirty="0"/>
                    </a:p>
                  </a:txBody>
                  <a:tcPr marL="91427" marR="91427" marT="45698" marB="45698"/>
                </a:tc>
                <a:tc>
                  <a:txBody>
                    <a:bodyPr/>
                    <a:lstStyle/>
                    <a:p>
                      <a:r>
                        <a:rPr lang="es-MX" sz="1200" dirty="0" smtClean="0"/>
                        <a:t>F2</a:t>
                      </a:r>
                      <a:endParaRPr lang="es-ES" sz="1200" dirty="0"/>
                    </a:p>
                  </a:txBody>
                  <a:tcPr marL="91427" marR="91427" marT="45698" marB="45698"/>
                </a:tc>
                <a:tc>
                  <a:txBody>
                    <a:bodyPr/>
                    <a:lstStyle/>
                    <a:p>
                      <a:r>
                        <a:rPr lang="es-MX" sz="1200" dirty="0" smtClean="0"/>
                        <a:t>30</a:t>
                      </a:r>
                      <a:endParaRPr lang="es-ES" sz="1200" dirty="0"/>
                    </a:p>
                  </a:txBody>
                  <a:tcPr marL="91427" marR="91427" marT="45698" marB="45698"/>
                </a:tc>
              </a:tr>
              <a:tr h="274241">
                <a:tc>
                  <a:txBody>
                    <a:bodyPr/>
                    <a:lstStyle/>
                    <a:p>
                      <a:endParaRPr lang="es-ES" sz="1200" dirty="0"/>
                    </a:p>
                  </a:txBody>
                  <a:tcPr marL="91427" marR="91427" marT="45698" marB="45698"/>
                </a:tc>
                <a:tc>
                  <a:txBody>
                    <a:bodyPr/>
                    <a:lstStyle/>
                    <a:p>
                      <a:endParaRPr lang="es-ES" sz="1200" dirty="0"/>
                    </a:p>
                  </a:txBody>
                  <a:tcPr marL="91427" marR="91427" marT="45698" marB="45698"/>
                </a:tc>
                <a:tc>
                  <a:txBody>
                    <a:bodyPr/>
                    <a:lstStyle/>
                    <a:p>
                      <a:endParaRPr lang="es-ES" sz="1200" dirty="0"/>
                    </a:p>
                  </a:txBody>
                  <a:tcPr marL="91427" marR="91427" marT="45698" marB="45698"/>
                </a:tc>
                <a:tc>
                  <a:txBody>
                    <a:bodyPr/>
                    <a:lstStyle/>
                    <a:p>
                      <a:endParaRPr lang="es-ES" sz="1200" dirty="0"/>
                    </a:p>
                  </a:txBody>
                  <a:tcPr marL="91427" marR="91427" marT="45698" marB="45698"/>
                </a:tc>
              </a:tr>
            </a:tbl>
          </a:graphicData>
        </a:graphic>
      </p:graphicFrame>
      <p:sp>
        <p:nvSpPr>
          <p:cNvPr id="115806" name="10 CuadroTexto"/>
          <p:cNvSpPr txBox="1">
            <a:spLocks noChangeArrowheads="1"/>
          </p:cNvSpPr>
          <p:nvPr/>
        </p:nvSpPr>
        <p:spPr bwMode="auto">
          <a:xfrm>
            <a:off x="5795963" y="3429000"/>
            <a:ext cx="658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800">
                <a:latin typeface="Arial" charset="0"/>
              </a:rPr>
              <a:t>PED</a:t>
            </a:r>
            <a:endParaRPr lang="es-ES" altLang="es-MX" sz="1800">
              <a:latin typeface="Arial" charset="0"/>
            </a:endParaRPr>
          </a:p>
        </p:txBody>
      </p:sp>
    </p:spTree>
    <p:extLst>
      <p:ext uri="{BB962C8B-B14F-4D97-AF65-F5344CB8AC3E}">
        <p14:creationId xmlns:p14="http://schemas.microsoft.com/office/powerpoint/2010/main" val="286806461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0" name="Rectangle 4"/>
          <p:cNvSpPr>
            <a:spLocks noGrp="1" noChangeArrowheads="1"/>
          </p:cNvSpPr>
          <p:nvPr>
            <p:ph type="ctrTitle"/>
          </p:nvPr>
        </p:nvSpPr>
        <p:spPr>
          <a:xfrm>
            <a:off x="755650" y="1557338"/>
            <a:ext cx="7772400" cy="1470025"/>
          </a:xfrm>
          <a:ln>
            <a:miter lim="800000"/>
            <a:headEnd/>
            <a:tailEnd/>
          </a:ln>
          <a:extLst/>
        </p:spPr>
        <p:txBody>
          <a:bodyPr>
            <a:normAutofit fontScale="90000"/>
          </a:bodyPr>
          <a:lstStyle/>
          <a:p>
            <a:pPr eaLnBrk="1" fontAlgn="auto" hangingPunct="1">
              <a:spcAft>
                <a:spcPts val="0"/>
              </a:spcAft>
              <a:defRPr/>
            </a:pPr>
            <a:r>
              <a:rPr lang="es-ES" sz="6900" dirty="0" smtClean="0"/>
              <a:t>UNIDAD 4</a:t>
            </a:r>
            <a:br>
              <a:rPr lang="es-ES" sz="6900" dirty="0" smtClean="0"/>
            </a:br>
            <a:r>
              <a:rPr lang="es-ES" sz="6900" dirty="0" smtClean="0"/>
              <a:t>SQL</a:t>
            </a:r>
          </a:p>
        </p:txBody>
      </p:sp>
      <p:sp>
        <p:nvSpPr>
          <p:cNvPr id="39941" name="Rectangle 5"/>
          <p:cNvSpPr>
            <a:spLocks noGrp="1" noChangeArrowheads="1"/>
          </p:cNvSpPr>
          <p:nvPr>
            <p:ph type="subTitle" idx="1"/>
          </p:nvPr>
        </p:nvSpPr>
        <p:spPr>
          <a:xfrm>
            <a:off x="533400" y="3228975"/>
            <a:ext cx="7854950" cy="1752600"/>
          </a:xfrm>
        </p:spPr>
        <p:txBody>
          <a:bodyPr/>
          <a:lstStyle/>
          <a:p>
            <a:pPr marR="0" eaLnBrk="1" hangingPunct="1"/>
            <a:r>
              <a:rPr lang="es-ES" altLang="es-MX" sz="4400" smtClean="0"/>
              <a:t>Lenguaje Estructurado de Consultas</a:t>
            </a:r>
          </a:p>
        </p:txBody>
      </p:sp>
    </p:spTree>
    <p:extLst>
      <p:ext uri="{BB962C8B-B14F-4D97-AF65-F5344CB8AC3E}">
        <p14:creationId xmlns:p14="http://schemas.microsoft.com/office/powerpoint/2010/main" val="2300510599"/>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nodeType="with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fade">
                                      <p:cBhvr>
                                        <p:cTn id="7" dur="768" decel="100000"/>
                                        <p:tgtEl>
                                          <p:spTgt spid="39940"/>
                                        </p:tgtEl>
                                      </p:cBhvr>
                                    </p:animEffect>
                                    <p:animScale>
                                      <p:cBhvr>
                                        <p:cTn id="8" dur="768" decel="100000"/>
                                        <p:tgtEl>
                                          <p:spTgt spid="39940"/>
                                        </p:tgtEl>
                                      </p:cBhvr>
                                      <p:from x="10000" y="10000"/>
                                      <p:to x="200000" y="450000"/>
                                    </p:animScale>
                                    <p:animScale>
                                      <p:cBhvr>
                                        <p:cTn id="9" dur="1230" accel="100000" fill="hold">
                                          <p:stCondLst>
                                            <p:cond delay="768"/>
                                          </p:stCondLst>
                                        </p:cTn>
                                        <p:tgtEl>
                                          <p:spTgt spid="39940"/>
                                        </p:tgtEl>
                                      </p:cBhvr>
                                      <p:from x="200000" y="450000"/>
                                      <p:to x="100000" y="100000"/>
                                    </p:animScale>
                                    <p:set>
                                      <p:cBhvr>
                                        <p:cTn id="10" dur="768" fill="hold"/>
                                        <p:tgtEl>
                                          <p:spTgt spid="39940"/>
                                        </p:tgtEl>
                                        <p:attrNameLst>
                                          <p:attrName>ppt_x</p:attrName>
                                        </p:attrNameLst>
                                      </p:cBhvr>
                                      <p:to>
                                        <p:strVal val="(0.5)"/>
                                      </p:to>
                                    </p:set>
                                    <p:anim from="(0.5)" to="(#ppt_x)" calcmode="lin" valueType="num">
                                      <p:cBhvr>
                                        <p:cTn id="11" dur="1230" accel="100000" fill="hold">
                                          <p:stCondLst>
                                            <p:cond delay="768"/>
                                          </p:stCondLst>
                                        </p:cTn>
                                        <p:tgtEl>
                                          <p:spTgt spid="39940"/>
                                        </p:tgtEl>
                                        <p:attrNameLst>
                                          <p:attrName>ppt_x</p:attrName>
                                        </p:attrNameLst>
                                      </p:cBhvr>
                                    </p:anim>
                                    <p:set>
                                      <p:cBhvr>
                                        <p:cTn id="12" dur="768" fill="hold"/>
                                        <p:tgtEl>
                                          <p:spTgt spid="39940"/>
                                        </p:tgtEl>
                                        <p:attrNameLst>
                                          <p:attrName>ppt_y</p:attrName>
                                        </p:attrNameLst>
                                      </p:cBhvr>
                                      <p:to>
                                        <p:strVal val="(#ppt_y+0.4)"/>
                                      </p:to>
                                    </p:set>
                                    <p:anim from="(#ppt_y+0.4)" to="(#ppt_y)" calcmode="lin" valueType="num">
                                      <p:cBhvr>
                                        <p:cTn id="13" dur="1230" accel="100000" fill="hold">
                                          <p:stCondLst>
                                            <p:cond delay="768"/>
                                          </p:stCondLst>
                                        </p:cTn>
                                        <p:tgtEl>
                                          <p:spTgt spid="39940"/>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9941">
                                            <p:txEl>
                                              <p:pRg st="0" end="0"/>
                                            </p:txEl>
                                          </p:spTgt>
                                        </p:tgtEl>
                                        <p:attrNameLst>
                                          <p:attrName>style.visibility</p:attrName>
                                        </p:attrNameLst>
                                      </p:cBhvr>
                                      <p:to>
                                        <p:strVal val="visible"/>
                                      </p:to>
                                    </p:set>
                                    <p:anim calcmode="lin" valueType="num">
                                      <p:cBhvr>
                                        <p:cTn id="18" dur="500" fill="hold"/>
                                        <p:tgtEl>
                                          <p:spTgt spid="39941">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9941">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99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ctrTitle" idx="4294967295"/>
          </p:nvPr>
        </p:nvSpPr>
        <p:spPr>
          <a:xfrm>
            <a:off x="0" y="836613"/>
            <a:ext cx="7521575" cy="590550"/>
          </a:xfrm>
        </p:spPr>
        <p:txBody>
          <a:bodyPr>
            <a:normAutofit fontScale="90000"/>
          </a:bodyPr>
          <a:lstStyle/>
          <a:p>
            <a:pPr eaLnBrk="1" fontAlgn="auto" hangingPunct="1">
              <a:spcAft>
                <a:spcPts val="0"/>
              </a:spcAft>
              <a:defRPr/>
            </a:pPr>
            <a:r>
              <a:rPr lang="es-MX" sz="7200" dirty="0" smtClean="0">
                <a:solidFill>
                  <a:srgbClr val="FFFF00"/>
                </a:solidFill>
                <a:latin typeface="Australian Sunrise" pitchFamily="2" charset="0"/>
              </a:rPr>
              <a:t>SQL</a:t>
            </a:r>
          </a:p>
        </p:txBody>
      </p:sp>
      <p:sp>
        <p:nvSpPr>
          <p:cNvPr id="119811" name="2 Subtítulo"/>
          <p:cNvSpPr>
            <a:spLocks noGrp="1"/>
          </p:cNvSpPr>
          <p:nvPr>
            <p:ph type="subTitle" idx="4294967295"/>
          </p:nvPr>
        </p:nvSpPr>
        <p:spPr>
          <a:xfrm>
            <a:off x="0" y="1700213"/>
            <a:ext cx="8286750" cy="4786312"/>
          </a:xfrm>
        </p:spPr>
        <p:txBody>
          <a:bodyPr/>
          <a:lstStyle/>
          <a:p>
            <a:pPr marL="0" indent="0" algn="ctr" eaLnBrk="1" hangingPunct="1">
              <a:buFont typeface="Wingdings" pitchFamily="2" charset="2"/>
              <a:buNone/>
            </a:pPr>
            <a:r>
              <a:rPr lang="es-ES" altLang="es-MX" smtClean="0">
                <a:solidFill>
                  <a:srgbClr val="898989"/>
                </a:solidFill>
              </a:rPr>
              <a:t>	</a:t>
            </a:r>
            <a:r>
              <a:rPr lang="es-ES" altLang="es-MX" sz="2400" smtClean="0">
                <a:latin typeface="Arial Unicode MS" pitchFamily="34" charset="-128"/>
                <a:ea typeface="Arial Unicode MS" pitchFamily="34" charset="-128"/>
                <a:cs typeface="Arial Unicode MS" pitchFamily="34" charset="-128"/>
              </a:rPr>
              <a:t>El lenguaje SQL está compuesto por comandos, cláusulas, operadores y funciones de agregado. Estos elementos se combinan en las instrucciones para crear, actualizar y manipular las bases de datos. </a:t>
            </a:r>
          </a:p>
          <a:p>
            <a:pPr marL="0" indent="0" algn="ctr" eaLnBrk="1" hangingPunct="1">
              <a:buFont typeface="Wingdings" pitchFamily="2" charset="2"/>
              <a:buNone/>
            </a:pPr>
            <a:r>
              <a:rPr lang="es-ES" altLang="es-MX" sz="2400" smtClean="0">
                <a:latin typeface="Arial Unicode MS" pitchFamily="34" charset="-128"/>
                <a:ea typeface="Arial Unicode MS" pitchFamily="34" charset="-128"/>
                <a:cs typeface="Arial Unicode MS" pitchFamily="34" charset="-128"/>
              </a:rPr>
              <a:t>Es utilizado por la mayoría de los SGBD.</a:t>
            </a:r>
            <a:endParaRPr lang="es-MX" altLang="es-MX" sz="2400" smtClean="0">
              <a:latin typeface="Arial Unicode MS" pitchFamily="34" charset="-128"/>
              <a:ea typeface="Arial Unicode MS" pitchFamily="34" charset="-128"/>
              <a:cs typeface="Arial Unicode MS" pitchFamily="34" charset="-128"/>
            </a:endParaRPr>
          </a:p>
          <a:p>
            <a:pPr marL="0" indent="0" algn="ctr" eaLnBrk="1" hangingPunct="1">
              <a:buFont typeface="Wingdings" pitchFamily="2" charset="2"/>
              <a:buNone/>
            </a:pPr>
            <a:r>
              <a:rPr lang="es-ES" altLang="es-MX" sz="2400" smtClean="0">
                <a:latin typeface="Arial Unicode MS" pitchFamily="34" charset="-128"/>
                <a:ea typeface="Arial Unicode MS" pitchFamily="34" charset="-128"/>
                <a:cs typeface="Arial Unicode MS" pitchFamily="34" charset="-128"/>
              </a:rPr>
              <a:t>Comandos </a:t>
            </a:r>
            <a:endParaRPr lang="es-MX" altLang="es-MX" sz="2400" smtClean="0">
              <a:latin typeface="Arial Unicode MS" pitchFamily="34" charset="-128"/>
              <a:ea typeface="Arial Unicode MS" pitchFamily="34" charset="-128"/>
              <a:cs typeface="Arial Unicode MS" pitchFamily="34" charset="-128"/>
            </a:endParaRPr>
          </a:p>
          <a:p>
            <a:pPr marL="0" indent="0" algn="ctr" eaLnBrk="1" hangingPunct="1">
              <a:buFont typeface="Wingdings" pitchFamily="2" charset="2"/>
              <a:buNone/>
            </a:pPr>
            <a:r>
              <a:rPr lang="es-ES" altLang="es-MX" sz="2400" smtClean="0">
                <a:latin typeface="Arial Unicode MS" pitchFamily="34" charset="-128"/>
                <a:ea typeface="Arial Unicode MS" pitchFamily="34" charset="-128"/>
                <a:cs typeface="Arial Unicode MS" pitchFamily="34" charset="-128"/>
              </a:rPr>
              <a:t>Existen dos tipos de comandos SQL: </a:t>
            </a:r>
            <a:br>
              <a:rPr lang="es-ES" altLang="es-MX" sz="2400" smtClean="0">
                <a:latin typeface="Arial Unicode MS" pitchFamily="34" charset="-128"/>
                <a:ea typeface="Arial Unicode MS" pitchFamily="34" charset="-128"/>
                <a:cs typeface="Arial Unicode MS" pitchFamily="34" charset="-128"/>
              </a:rPr>
            </a:br>
            <a:endParaRPr lang="es-MX" altLang="es-MX" sz="2400" smtClean="0">
              <a:latin typeface="Arial Unicode MS" pitchFamily="34" charset="-128"/>
              <a:ea typeface="Arial Unicode MS" pitchFamily="34" charset="-128"/>
              <a:cs typeface="Arial Unicode MS" pitchFamily="34" charset="-128"/>
            </a:endParaRPr>
          </a:p>
          <a:p>
            <a:pPr marL="0" indent="0" algn="ctr" eaLnBrk="1" hangingPunct="1">
              <a:buFont typeface="Wingdings" pitchFamily="2" charset="2"/>
              <a:buNone/>
            </a:pPr>
            <a:endParaRPr lang="es-MX" altLang="es-MX" sz="2400" smtClean="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3082388"/>
      </p:ext>
    </p:extLst>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ES" altLang="es-MX" smtClean="0"/>
              <a:t>SQL</a:t>
            </a:r>
          </a:p>
        </p:txBody>
      </p:sp>
      <p:sp>
        <p:nvSpPr>
          <p:cNvPr id="41987" name="Rectangle 3"/>
          <p:cNvSpPr>
            <a:spLocks noGrp="1" noChangeArrowheads="1"/>
          </p:cNvSpPr>
          <p:nvPr>
            <p:ph idx="1"/>
          </p:nvPr>
        </p:nvSpPr>
        <p:spPr/>
        <p:txBody>
          <a:bodyPr>
            <a:normAutofit/>
          </a:bodyPr>
          <a:lstStyle/>
          <a:p>
            <a:pPr eaLnBrk="1" hangingPunct="1">
              <a:lnSpc>
                <a:spcPct val="90000"/>
              </a:lnSpc>
            </a:pPr>
            <a:r>
              <a:rPr lang="es-ES" altLang="es-MX" smtClean="0"/>
              <a:t>Modelo matemático: Algebra relacional</a:t>
            </a:r>
          </a:p>
          <a:p>
            <a:pPr eaLnBrk="1" hangingPunct="1">
              <a:lnSpc>
                <a:spcPct val="90000"/>
              </a:lnSpc>
            </a:pPr>
            <a:r>
              <a:rPr lang="es-ES" altLang="es-MX" smtClean="0"/>
              <a:t>Autor: Edgar Cood</a:t>
            </a:r>
          </a:p>
          <a:p>
            <a:pPr eaLnBrk="1" hangingPunct="1">
              <a:lnSpc>
                <a:spcPct val="90000"/>
              </a:lnSpc>
              <a:buFont typeface="Wingdings" pitchFamily="2" charset="2"/>
              <a:buNone/>
            </a:pPr>
            <a:r>
              <a:rPr lang="es-ES" altLang="es-MX" smtClean="0"/>
              <a:t>La  mayoría de los Sistemas Gestores de Base de Datos tienen:</a:t>
            </a:r>
          </a:p>
          <a:p>
            <a:pPr eaLnBrk="1" hangingPunct="1">
              <a:lnSpc>
                <a:spcPct val="90000"/>
              </a:lnSpc>
              <a:buFont typeface="Wingdings" pitchFamily="2" charset="2"/>
              <a:buNone/>
            </a:pPr>
            <a:r>
              <a:rPr lang="es-ES" altLang="es-MX" smtClean="0"/>
              <a:t> DDL.-Lenguaje de Definición de Datos</a:t>
            </a:r>
          </a:p>
          <a:p>
            <a:pPr eaLnBrk="1" hangingPunct="1">
              <a:lnSpc>
                <a:spcPct val="90000"/>
              </a:lnSpc>
              <a:buFont typeface="Wingdings" pitchFamily="2" charset="2"/>
              <a:buNone/>
            </a:pPr>
            <a:r>
              <a:rPr lang="es-ES" altLang="es-MX" smtClean="0"/>
              <a:t>(Actúa en al admón.. De la BD) </a:t>
            </a:r>
          </a:p>
          <a:p>
            <a:pPr eaLnBrk="1" hangingPunct="1">
              <a:lnSpc>
                <a:spcPct val="90000"/>
              </a:lnSpc>
              <a:buFont typeface="Wingdings" pitchFamily="2" charset="2"/>
              <a:buNone/>
            </a:pPr>
            <a:r>
              <a:rPr lang="es-ES" altLang="es-MX" smtClean="0"/>
              <a:t>DML.-Lenguaje de Manupilación de Datos</a:t>
            </a:r>
          </a:p>
          <a:p>
            <a:pPr eaLnBrk="1" hangingPunct="1">
              <a:lnSpc>
                <a:spcPct val="90000"/>
              </a:lnSpc>
              <a:buFont typeface="Wingdings" pitchFamily="2" charset="2"/>
              <a:buNone/>
            </a:pPr>
            <a:r>
              <a:rPr lang="es-ES" altLang="es-MX" smtClean="0"/>
              <a:t>(Administra los datos comunes almacenados, lo utilizan los responsables de la base)</a:t>
            </a:r>
          </a:p>
        </p:txBody>
      </p:sp>
    </p:spTree>
    <p:extLst>
      <p:ext uri="{BB962C8B-B14F-4D97-AF65-F5344CB8AC3E}">
        <p14:creationId xmlns:p14="http://schemas.microsoft.com/office/powerpoint/2010/main" val="1212678631"/>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p:cTn id="7" dur="1000" fill="hold"/>
                                        <p:tgtEl>
                                          <p:spTgt spid="41986"/>
                                        </p:tgtEl>
                                        <p:attrNameLst>
                                          <p:attrName>ppt_w</p:attrName>
                                        </p:attrNameLst>
                                      </p:cBhvr>
                                      <p:tavLst>
                                        <p:tav tm="0">
                                          <p:val>
                                            <p:strVal val="#ppt_w+.3"/>
                                          </p:val>
                                        </p:tav>
                                        <p:tav tm="100000">
                                          <p:val>
                                            <p:strVal val="#ppt_w"/>
                                          </p:val>
                                        </p:tav>
                                      </p:tavLst>
                                    </p:anim>
                                    <p:anim calcmode="lin" valueType="num">
                                      <p:cBhvr>
                                        <p:cTn id="8" dur="1000" fill="hold"/>
                                        <p:tgtEl>
                                          <p:spTgt spid="41986"/>
                                        </p:tgtEl>
                                        <p:attrNameLst>
                                          <p:attrName>ppt_h</p:attrName>
                                        </p:attrNameLst>
                                      </p:cBhvr>
                                      <p:tavLst>
                                        <p:tav tm="0">
                                          <p:val>
                                            <p:strVal val="#ppt_h"/>
                                          </p:val>
                                        </p:tav>
                                        <p:tav tm="100000">
                                          <p:val>
                                            <p:strVal val="#ppt_h"/>
                                          </p:val>
                                        </p:tav>
                                      </p:tavLst>
                                    </p:anim>
                                    <p:animEffect transition="in" filter="fade">
                                      <p:cBhvr>
                                        <p:cTn id="9" dur="1000"/>
                                        <p:tgtEl>
                                          <p:spTgt spid="4198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1987">
                                            <p:txEl>
                                              <p:pRg st="0" end="0"/>
                                            </p:txEl>
                                          </p:spTgt>
                                        </p:tgtEl>
                                        <p:attrNameLst>
                                          <p:attrName>style.visibility</p:attrName>
                                        </p:attrNameLst>
                                      </p:cBhvr>
                                      <p:to>
                                        <p:strVal val="visible"/>
                                      </p:to>
                                    </p:set>
                                    <p:anim calcmode="lin" valueType="num">
                                      <p:cBhvr>
                                        <p:cTn id="14" dur="1000" fill="hold"/>
                                        <p:tgtEl>
                                          <p:spTgt spid="41987">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4198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198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1987">
                                            <p:txEl>
                                              <p:pRg st="1" end="1"/>
                                            </p:txEl>
                                          </p:spTgt>
                                        </p:tgtEl>
                                        <p:attrNameLst>
                                          <p:attrName>style.visibility</p:attrName>
                                        </p:attrNameLst>
                                      </p:cBhvr>
                                      <p:to>
                                        <p:strVal val="visible"/>
                                      </p:to>
                                    </p:set>
                                    <p:anim calcmode="lin" valueType="num">
                                      <p:cBhvr>
                                        <p:cTn id="21" dur="1000" fill="hold"/>
                                        <p:tgtEl>
                                          <p:spTgt spid="41987">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41987">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1987">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41987">
                                            <p:txEl>
                                              <p:pRg st="2" end="2"/>
                                            </p:txEl>
                                          </p:spTgt>
                                        </p:tgtEl>
                                        <p:attrNameLst>
                                          <p:attrName>style.visibility</p:attrName>
                                        </p:attrNameLst>
                                      </p:cBhvr>
                                      <p:to>
                                        <p:strVal val="visible"/>
                                      </p:to>
                                    </p:set>
                                    <p:anim calcmode="lin" valueType="num">
                                      <p:cBhvr>
                                        <p:cTn id="28" dur="1000" fill="hold"/>
                                        <p:tgtEl>
                                          <p:spTgt spid="41987">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41987">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41987">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41987">
                                            <p:txEl>
                                              <p:pRg st="3" end="3"/>
                                            </p:txEl>
                                          </p:spTgt>
                                        </p:tgtEl>
                                        <p:attrNameLst>
                                          <p:attrName>style.visibility</p:attrName>
                                        </p:attrNameLst>
                                      </p:cBhvr>
                                      <p:to>
                                        <p:strVal val="visible"/>
                                      </p:to>
                                    </p:set>
                                    <p:anim calcmode="lin" valueType="num">
                                      <p:cBhvr>
                                        <p:cTn id="35" dur="1000" fill="hold"/>
                                        <p:tgtEl>
                                          <p:spTgt spid="41987">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41987">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41987">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41987">
                                            <p:txEl>
                                              <p:pRg st="4" end="4"/>
                                            </p:txEl>
                                          </p:spTgt>
                                        </p:tgtEl>
                                        <p:attrNameLst>
                                          <p:attrName>style.visibility</p:attrName>
                                        </p:attrNameLst>
                                      </p:cBhvr>
                                      <p:to>
                                        <p:strVal val="visible"/>
                                      </p:to>
                                    </p:set>
                                    <p:anim calcmode="lin" valueType="num">
                                      <p:cBhvr>
                                        <p:cTn id="42" dur="1000" fill="hold"/>
                                        <p:tgtEl>
                                          <p:spTgt spid="41987">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41987">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41987">
                                            <p:txEl>
                                              <p:pRg st="4" end="4"/>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41987">
                                            <p:txEl>
                                              <p:pRg st="5" end="5"/>
                                            </p:txEl>
                                          </p:spTgt>
                                        </p:tgtEl>
                                        <p:attrNameLst>
                                          <p:attrName>style.visibility</p:attrName>
                                        </p:attrNameLst>
                                      </p:cBhvr>
                                      <p:to>
                                        <p:strVal val="visible"/>
                                      </p:to>
                                    </p:set>
                                    <p:anim calcmode="lin" valueType="num">
                                      <p:cBhvr>
                                        <p:cTn id="49" dur="1000" fill="hold"/>
                                        <p:tgtEl>
                                          <p:spTgt spid="41987">
                                            <p:txEl>
                                              <p:pRg st="5" end="5"/>
                                            </p:txEl>
                                          </p:spTgt>
                                        </p:tgtEl>
                                        <p:attrNameLst>
                                          <p:attrName>ppt_w</p:attrName>
                                        </p:attrNameLst>
                                      </p:cBhvr>
                                      <p:tavLst>
                                        <p:tav tm="0">
                                          <p:val>
                                            <p:strVal val="#ppt_w+.3"/>
                                          </p:val>
                                        </p:tav>
                                        <p:tav tm="100000">
                                          <p:val>
                                            <p:strVal val="#ppt_w"/>
                                          </p:val>
                                        </p:tav>
                                      </p:tavLst>
                                    </p:anim>
                                    <p:anim calcmode="lin" valueType="num">
                                      <p:cBhvr>
                                        <p:cTn id="50" dur="1000" fill="hold"/>
                                        <p:tgtEl>
                                          <p:spTgt spid="41987">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41987">
                                            <p:txEl>
                                              <p:pRg st="5" end="5"/>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41987">
                                            <p:txEl>
                                              <p:pRg st="6" end="6"/>
                                            </p:txEl>
                                          </p:spTgt>
                                        </p:tgtEl>
                                        <p:attrNameLst>
                                          <p:attrName>style.visibility</p:attrName>
                                        </p:attrNameLst>
                                      </p:cBhvr>
                                      <p:to>
                                        <p:strVal val="visible"/>
                                      </p:to>
                                    </p:set>
                                    <p:anim calcmode="lin" valueType="num">
                                      <p:cBhvr>
                                        <p:cTn id="56" dur="1000" fill="hold"/>
                                        <p:tgtEl>
                                          <p:spTgt spid="41987">
                                            <p:txEl>
                                              <p:pRg st="6" end="6"/>
                                            </p:txEl>
                                          </p:spTgt>
                                        </p:tgtEl>
                                        <p:attrNameLst>
                                          <p:attrName>ppt_w</p:attrName>
                                        </p:attrNameLst>
                                      </p:cBhvr>
                                      <p:tavLst>
                                        <p:tav tm="0">
                                          <p:val>
                                            <p:strVal val="#ppt_w+.3"/>
                                          </p:val>
                                        </p:tav>
                                        <p:tav tm="100000">
                                          <p:val>
                                            <p:strVal val="#ppt_w"/>
                                          </p:val>
                                        </p:tav>
                                      </p:tavLst>
                                    </p:anim>
                                    <p:anim calcmode="lin" valueType="num">
                                      <p:cBhvr>
                                        <p:cTn id="57" dur="1000" fill="hold"/>
                                        <p:tgtEl>
                                          <p:spTgt spid="41987">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457200" y="765175"/>
            <a:ext cx="8229600" cy="5360988"/>
          </a:xfrm>
        </p:spPr>
        <p:txBody>
          <a:bodyPr/>
          <a:lstStyle/>
          <a:p>
            <a:pPr eaLnBrk="1" hangingPunct="1"/>
            <a:r>
              <a:rPr lang="es-ES" altLang="es-MX" smtClean="0"/>
              <a:t>DDL.- LENGUAJE DE DEFINICION DE DATOS</a:t>
            </a:r>
          </a:p>
          <a:p>
            <a:pPr eaLnBrk="1" hangingPunct="1">
              <a:buFont typeface="Wingdings" pitchFamily="2" charset="2"/>
              <a:buNone/>
            </a:pPr>
            <a:r>
              <a:rPr lang="es-ES" altLang="es-MX" smtClean="0"/>
              <a:t>Permite crear, borrar, modificar, agregar relaciones (tablas), índices, permisos, campos. </a:t>
            </a:r>
          </a:p>
          <a:p>
            <a:pPr eaLnBrk="1" hangingPunct="1"/>
            <a:r>
              <a:rPr lang="es-ES" altLang="es-MX" smtClean="0"/>
              <a:t>DML.-LENGUAJE DE MANIPULACION DE DATOS</a:t>
            </a:r>
          </a:p>
          <a:p>
            <a:pPr eaLnBrk="1" hangingPunct="1">
              <a:buFont typeface="Wingdings" pitchFamily="2" charset="2"/>
              <a:buNone/>
            </a:pPr>
            <a:r>
              <a:rPr lang="es-ES" altLang="es-MX" smtClean="0"/>
              <a:t>Crea, borra, modifica, agrega, permite consultar datos.</a:t>
            </a:r>
          </a:p>
          <a:p>
            <a:pPr eaLnBrk="1" hangingPunct="1">
              <a:buFont typeface="Wingdings" pitchFamily="2" charset="2"/>
              <a:buNone/>
            </a:pPr>
            <a:endParaRPr lang="es-ES" altLang="es-MX" smtClean="0"/>
          </a:p>
        </p:txBody>
      </p:sp>
    </p:spTree>
    <p:extLst>
      <p:ext uri="{BB962C8B-B14F-4D97-AF65-F5344CB8AC3E}">
        <p14:creationId xmlns:p14="http://schemas.microsoft.com/office/powerpoint/2010/main" val="1604782869"/>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p:cTn id="7" dur="1000" fill="hold"/>
                                        <p:tgtEl>
                                          <p:spTgt spid="4301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301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3011">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3011">
                                            <p:txEl>
                                              <p:pRg st="1" end="1"/>
                                            </p:txEl>
                                          </p:spTgt>
                                        </p:tgtEl>
                                        <p:attrNameLst>
                                          <p:attrName>style.visibility</p:attrName>
                                        </p:attrNameLst>
                                      </p:cBhvr>
                                      <p:to>
                                        <p:strVal val="visible"/>
                                      </p:to>
                                    </p:set>
                                    <p:anim calcmode="lin" valueType="num">
                                      <p:cBhvr>
                                        <p:cTn id="14" dur="1000" fill="hold"/>
                                        <p:tgtEl>
                                          <p:spTgt spid="43011">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4301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3011">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3011">
                                            <p:txEl>
                                              <p:pRg st="2" end="2"/>
                                            </p:txEl>
                                          </p:spTgt>
                                        </p:tgtEl>
                                        <p:attrNameLst>
                                          <p:attrName>style.visibility</p:attrName>
                                        </p:attrNameLst>
                                      </p:cBhvr>
                                      <p:to>
                                        <p:strVal val="visible"/>
                                      </p:to>
                                    </p:set>
                                    <p:anim calcmode="lin" valueType="num">
                                      <p:cBhvr>
                                        <p:cTn id="21" dur="1000" fill="hold"/>
                                        <p:tgtEl>
                                          <p:spTgt spid="43011">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43011">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3011">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43011">
                                            <p:txEl>
                                              <p:pRg st="3" end="3"/>
                                            </p:txEl>
                                          </p:spTgt>
                                        </p:tgtEl>
                                        <p:attrNameLst>
                                          <p:attrName>style.visibility</p:attrName>
                                        </p:attrNameLst>
                                      </p:cBhvr>
                                      <p:to>
                                        <p:strVal val="visible"/>
                                      </p:to>
                                    </p:set>
                                    <p:anim calcmode="lin" valueType="num">
                                      <p:cBhvr>
                                        <p:cTn id="28" dur="1000" fill="hold"/>
                                        <p:tgtEl>
                                          <p:spTgt spid="43011">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43011">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3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277813"/>
            <a:ext cx="8229600" cy="936625"/>
          </a:xfrm>
        </p:spPr>
        <p:txBody>
          <a:bodyPr>
            <a:normAutofit fontScale="90000"/>
          </a:bodyPr>
          <a:lstStyle/>
          <a:p>
            <a:pPr eaLnBrk="1" fontAlgn="auto" hangingPunct="1">
              <a:spcAft>
                <a:spcPts val="0"/>
              </a:spcAft>
              <a:defRPr/>
            </a:pP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2800" dirty="0" smtClean="0">
                <a:solidFill>
                  <a:srgbClr val="FFFF00"/>
                </a:solidFill>
                <a:latin typeface="Arial Unicode MS" pitchFamily="34" charset="-128"/>
                <a:ea typeface="Arial Unicode MS" pitchFamily="34" charset="-128"/>
                <a:cs typeface="Arial Unicode MS" pitchFamily="34" charset="-128"/>
              </a:rPr>
              <a:t>Comandos DDL</a:t>
            </a:r>
            <a:br>
              <a:rPr lang="es-ES" sz="2800" dirty="0" smtClean="0">
                <a:solidFill>
                  <a:srgbClr val="FFFF00"/>
                </a:solidFill>
                <a:latin typeface="Arial Unicode MS" pitchFamily="34" charset="-128"/>
                <a:ea typeface="Arial Unicode MS" pitchFamily="34" charset="-128"/>
                <a:cs typeface="Arial Unicode MS" pitchFamily="34" charset="-128"/>
              </a:rPr>
            </a:br>
            <a:r>
              <a:rPr lang="es-ES" sz="2800" dirty="0" smtClean="0">
                <a:solidFill>
                  <a:srgbClr val="FFFF00"/>
                </a:solidFill>
                <a:latin typeface="Arial Unicode MS" pitchFamily="34" charset="-128"/>
                <a:ea typeface="Arial Unicode MS" pitchFamily="34" charset="-128"/>
                <a:cs typeface="Arial Unicode MS" pitchFamily="34" charset="-128"/>
              </a:rPr>
              <a:t>Lenguaje de Definición de Datos</a:t>
            </a:r>
            <a:r>
              <a:rPr lang="es-ES" sz="2800" dirty="0" smtClean="0">
                <a:latin typeface="Arial Unicode MS" pitchFamily="34" charset="-128"/>
                <a:ea typeface="Arial Unicode MS" pitchFamily="34" charset="-128"/>
                <a:cs typeface="Arial Unicode MS" pitchFamily="34" charset="-128"/>
              </a:rPr>
              <a:t/>
            </a:r>
            <a:br>
              <a:rPr lang="es-ES" sz="2800" dirty="0" smtClean="0">
                <a:latin typeface="Arial Unicode MS" pitchFamily="34" charset="-128"/>
                <a:ea typeface="Arial Unicode MS" pitchFamily="34" charset="-128"/>
                <a:cs typeface="Arial Unicode MS" pitchFamily="34" charset="-128"/>
              </a:rPr>
            </a:br>
            <a:r>
              <a:rPr lang="es-ES" sz="2800" dirty="0" smtClean="0">
                <a:latin typeface="Arial Unicode MS" pitchFamily="34" charset="-128"/>
                <a:ea typeface="Arial Unicode MS" pitchFamily="34" charset="-128"/>
                <a:cs typeface="Arial Unicode MS" pitchFamily="34" charset="-128"/>
              </a:rPr>
              <a:t/>
            </a:r>
            <a:br>
              <a:rPr lang="es-ES" sz="2800" dirty="0" smtClean="0">
                <a:latin typeface="Arial Unicode MS" pitchFamily="34" charset="-128"/>
                <a:ea typeface="Arial Unicode MS" pitchFamily="34" charset="-128"/>
                <a:cs typeface="Arial Unicode MS" pitchFamily="34" charset="-128"/>
              </a:rPr>
            </a:br>
            <a:r>
              <a:rPr lang="es-ES" sz="2800" dirty="0" smtClean="0">
                <a:latin typeface="Arial Unicode MS" pitchFamily="34" charset="-128"/>
                <a:ea typeface="Arial Unicode MS" pitchFamily="34" charset="-128"/>
                <a:cs typeface="Arial Unicode MS" pitchFamily="34" charset="-128"/>
              </a:rPr>
              <a:t/>
            </a:r>
            <a:br>
              <a:rPr lang="es-ES" sz="2800" dirty="0" smtClean="0">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a:r>
            <a:br>
              <a:rPr lang="es-MX" sz="2800" dirty="0" smtClean="0">
                <a:latin typeface="Arial Unicode MS" pitchFamily="34" charset="-128"/>
                <a:ea typeface="Arial Unicode MS" pitchFamily="34" charset="-128"/>
                <a:cs typeface="Arial Unicode MS" pitchFamily="34" charset="-128"/>
              </a:rPr>
            </a:br>
            <a:endParaRPr lang="es-MX" sz="2800" dirty="0" smtClean="0">
              <a:latin typeface="Arial Unicode MS" pitchFamily="34" charset="-128"/>
              <a:ea typeface="Arial Unicode MS" pitchFamily="34" charset="-128"/>
              <a:cs typeface="Arial Unicode MS" pitchFamily="34" charset="-128"/>
            </a:endParaRPr>
          </a:p>
        </p:txBody>
      </p:sp>
      <p:graphicFrame>
        <p:nvGraphicFramePr>
          <p:cNvPr id="34839" name="Group 23"/>
          <p:cNvGraphicFramePr>
            <a:graphicFrameLocks noGrp="1"/>
          </p:cNvGraphicFramePr>
          <p:nvPr/>
        </p:nvGraphicFramePr>
        <p:xfrm>
          <a:off x="1116013" y="3357563"/>
          <a:ext cx="7031037" cy="2194410"/>
        </p:xfrm>
        <a:graphic>
          <a:graphicData uri="http://schemas.openxmlformats.org/drawingml/2006/table">
            <a:tbl>
              <a:tblPr/>
              <a:tblGrid>
                <a:gridCol w="1316037"/>
                <a:gridCol w="5715000"/>
              </a:tblGrid>
              <a:tr h="639892">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CREATE</a:t>
                      </a:r>
                    </a:p>
                  </a:txBody>
                  <a:tcPr marT="45695" marB="45695" horzOverflow="overflow">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crear nuevas tablas, campos e índices</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T="45695" marB="45695" horzOverflow="overflow">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639892">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DROP</a:t>
                      </a:r>
                    </a:p>
                  </a:txBody>
                  <a:tcPr marT="45695" marB="45695" horzOverflow="overflow">
                    <a:lnL>
                      <a:noFill/>
                    </a:lnL>
                    <a:lnR>
                      <a:noFill/>
                    </a:lnR>
                    <a:lnT w="12700" cap="flat" cmpd="sng" algn="ctr">
                      <a:solidFill>
                        <a:srgbClr val="9BBB59"/>
                      </a:solidFill>
                      <a:prstDash val="solid"/>
                      <a:round/>
                      <a:headEnd type="none" w="med" len="med"/>
                      <a:tailEnd type="none" w="med" len="med"/>
                    </a:lnT>
                    <a:lnB>
                      <a:noFill/>
                    </a:lnB>
                    <a:lnTlToBr>
                      <a:noFill/>
                    </a:lnTlToBr>
                    <a:lnBlToTr>
                      <a:noFill/>
                    </a:lnBlToTr>
                    <a:solidFill>
                      <a:srgbClr val="9BBB59">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Empleado para eliminar tablas e índices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T="45695" marB="45695" horzOverflow="overflow">
                    <a:lnL>
                      <a:noFill/>
                    </a:lnL>
                    <a:lnR>
                      <a:noFill/>
                    </a:lnR>
                    <a:lnT w="12700" cap="flat" cmpd="sng" algn="ctr">
                      <a:solidFill>
                        <a:srgbClr val="9BBB59"/>
                      </a:solidFill>
                      <a:prstDash val="solid"/>
                      <a:round/>
                      <a:headEnd type="none" w="med" len="med"/>
                      <a:tailEnd type="none" w="med" len="med"/>
                    </a:lnT>
                    <a:lnB>
                      <a:noFill/>
                    </a:lnB>
                    <a:lnTlToBr>
                      <a:noFill/>
                    </a:lnTlToBr>
                    <a:lnBlToTr>
                      <a:noFill/>
                    </a:lnBlToTr>
                    <a:solidFill>
                      <a:srgbClr val="9BBB59">
                        <a:alpha val="20000"/>
                      </a:srgbClr>
                    </a:solidFill>
                  </a:tcPr>
                </a:tc>
              </a:tr>
              <a:tr h="914142">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ALTER</a:t>
                      </a:r>
                    </a:p>
                  </a:txBody>
                  <a:tcPr marT="45695" marB="45695" horzOverflow="overflow">
                    <a:lnL>
                      <a:noFill/>
                    </a:lnL>
                    <a:lnR>
                      <a:noFill/>
                    </a:lnR>
                    <a:lnT>
                      <a:noFill/>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modificar las tablas agregando campos o cambiando la definición de los campos.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T="45695" marB="45695" horzOverflow="overflow">
                    <a:lnL>
                      <a:noFill/>
                    </a:lnL>
                    <a:lnR>
                      <a:noFill/>
                    </a:lnR>
                    <a:lnT>
                      <a:noFill/>
                    </a:lnT>
                    <a:lnB w="12700" cap="flat" cmpd="sng" algn="ctr">
                      <a:solidFill>
                        <a:srgbClr val="9BBB59"/>
                      </a:solidFill>
                      <a:prstDash val="solid"/>
                      <a:round/>
                      <a:headEnd type="none" w="med" len="med"/>
                      <a:tailEnd type="none" w="med" len="med"/>
                    </a:lnB>
                    <a:lnTlToBr>
                      <a:noFill/>
                    </a:lnTlToBr>
                    <a:lnBlToTr>
                      <a:noFill/>
                    </a:lnBlToTr>
                    <a:noFill/>
                  </a:tcPr>
                </a:tc>
              </a:tr>
            </a:tbl>
          </a:graphicData>
        </a:graphic>
      </p:graphicFrame>
      <p:sp>
        <p:nvSpPr>
          <p:cNvPr id="122893" name="5 Rectángulo"/>
          <p:cNvSpPr>
            <a:spLocks noChangeArrowheads="1"/>
          </p:cNvSpPr>
          <p:nvPr/>
        </p:nvSpPr>
        <p:spPr bwMode="auto">
          <a:xfrm>
            <a:off x="1116013" y="2060575"/>
            <a:ext cx="70723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just" eaLnBrk="1" hangingPunct="1">
              <a:spcBef>
                <a:spcPct val="0"/>
              </a:spcBef>
              <a:buClrTx/>
              <a:buSzTx/>
              <a:buFontTx/>
              <a:buNone/>
            </a:pPr>
            <a:r>
              <a:rPr lang="es-ES" altLang="es-MX" sz="1800">
                <a:latin typeface="Arial Unicode MS" pitchFamily="34" charset="-128"/>
                <a:ea typeface="Arial Unicode MS" pitchFamily="34" charset="-128"/>
                <a:cs typeface="Arial Unicode MS" pitchFamily="34" charset="-128"/>
              </a:rPr>
              <a:t>Los DDL que permiten crear y definir nuevas bases de datos, campos e índices.</a:t>
            </a:r>
            <a:endParaRPr lang="es-MX" altLang="es-MX" sz="180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2118415162"/>
      </p:ext>
    </p:extLst>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idx="4294967295"/>
          </p:nvPr>
        </p:nvSpPr>
        <p:spPr>
          <a:xfrm>
            <a:off x="0" y="1052513"/>
            <a:ext cx="8351838" cy="3232150"/>
          </a:xfrm>
        </p:spPr>
        <p:txBody>
          <a:bodyPr>
            <a:normAutofit fontScale="90000"/>
          </a:bodyPr>
          <a:lstStyle/>
          <a:p>
            <a:pPr eaLnBrk="1" fontAlgn="auto" hangingPunct="1">
              <a:spcAft>
                <a:spcPts val="0"/>
              </a:spcAft>
              <a:defRPr/>
            </a:pPr>
            <a:r>
              <a:rPr lang="es-MX" dirty="0" smtClean="0">
                <a:solidFill>
                  <a:srgbClr val="FFFF00"/>
                </a:solidFill>
                <a:latin typeface="Arial Unicode MS" pitchFamily="34" charset="-128"/>
                <a:ea typeface="Arial Unicode MS" pitchFamily="34" charset="-128"/>
                <a:cs typeface="Arial Unicode MS" pitchFamily="34" charset="-128"/>
              </a:rPr>
              <a:t>Índice</a:t>
            </a:r>
            <a:r>
              <a:rPr lang="es-MX" sz="2800" dirty="0" smtClean="0">
                <a:solidFill>
                  <a:srgbClr val="FFFF00"/>
                </a:solidFill>
                <a:latin typeface="Arial Unicode MS" pitchFamily="34" charset="-128"/>
                <a:ea typeface="Arial Unicode MS" pitchFamily="34" charset="-128"/>
                <a:cs typeface="Arial Unicode MS" pitchFamily="34" charset="-128"/>
              </a:rPr>
              <a:t/>
            </a:r>
            <a:br>
              <a:rPr lang="es-MX" sz="2800" dirty="0" smtClean="0">
                <a:solidFill>
                  <a:srgbClr val="FFFF00"/>
                </a:solidFill>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Nos permite ordenar la información de una tabla.</a:t>
            </a:r>
            <a:br>
              <a:rPr lang="es-MX" sz="2800" dirty="0" smtClean="0">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a:r>
            <a:br>
              <a:rPr lang="es-MX" sz="2800" dirty="0" smtClean="0">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a:r>
            <a:br>
              <a:rPr lang="es-MX" sz="2800" dirty="0" smtClean="0">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a:r>
            <a:br>
              <a:rPr lang="es-MX" sz="2800" dirty="0" smtClean="0">
                <a:latin typeface="Arial Unicode MS" pitchFamily="34" charset="-128"/>
                <a:ea typeface="Arial Unicode MS" pitchFamily="34" charset="-128"/>
                <a:cs typeface="Arial Unicode MS" pitchFamily="34" charset="-128"/>
              </a:rPr>
            </a:br>
            <a:r>
              <a:rPr lang="es-MX" sz="2800" dirty="0" smtClean="0">
                <a:latin typeface="Arial Unicode MS" pitchFamily="34" charset="-128"/>
                <a:ea typeface="Arial Unicode MS" pitchFamily="34" charset="-128"/>
                <a:cs typeface="Arial Unicode MS" pitchFamily="34" charset="-128"/>
              </a:rPr>
              <a:t/>
            </a:r>
            <a:br>
              <a:rPr lang="es-MX" sz="2800" dirty="0" smtClean="0">
                <a:latin typeface="Arial Unicode MS" pitchFamily="34" charset="-128"/>
                <a:ea typeface="Arial Unicode MS" pitchFamily="34" charset="-128"/>
                <a:cs typeface="Arial Unicode MS" pitchFamily="34" charset="-128"/>
              </a:rPr>
            </a:br>
            <a:r>
              <a:rPr lang="es-MX" sz="2800" dirty="0" err="1" smtClean="0">
                <a:latin typeface="Arial Unicode MS" pitchFamily="34" charset="-128"/>
                <a:ea typeface="Arial Unicode MS" pitchFamily="34" charset="-128"/>
                <a:cs typeface="Arial Unicode MS" pitchFamily="34" charset="-128"/>
              </a:rPr>
              <a:t>create</a:t>
            </a:r>
            <a:r>
              <a:rPr lang="es-MX" sz="2800" dirty="0" smtClean="0">
                <a:latin typeface="Arial Unicode MS" pitchFamily="34" charset="-128"/>
                <a:ea typeface="Arial Unicode MS" pitchFamily="34" charset="-128"/>
                <a:cs typeface="Arial Unicode MS" pitchFamily="34" charset="-128"/>
              </a:rPr>
              <a:t> </a:t>
            </a:r>
            <a:r>
              <a:rPr lang="es-MX" sz="2800" dirty="0" err="1" smtClean="0">
                <a:latin typeface="Arial Unicode MS" pitchFamily="34" charset="-128"/>
                <a:ea typeface="Arial Unicode MS" pitchFamily="34" charset="-128"/>
                <a:cs typeface="Arial Unicode MS" pitchFamily="34" charset="-128"/>
              </a:rPr>
              <a:t>unique</a:t>
            </a:r>
            <a:r>
              <a:rPr lang="es-MX" sz="2800" dirty="0" smtClean="0">
                <a:latin typeface="Arial Unicode MS" pitchFamily="34" charset="-128"/>
                <a:ea typeface="Arial Unicode MS" pitchFamily="34" charset="-128"/>
                <a:cs typeface="Arial Unicode MS" pitchFamily="34" charset="-128"/>
              </a:rPr>
              <a:t> </a:t>
            </a:r>
            <a:r>
              <a:rPr lang="es-MX" sz="2800" dirty="0" err="1" smtClean="0">
                <a:latin typeface="Arial Unicode MS" pitchFamily="34" charset="-128"/>
                <a:ea typeface="Arial Unicode MS" pitchFamily="34" charset="-128"/>
                <a:cs typeface="Arial Unicode MS" pitchFamily="34" charset="-128"/>
              </a:rPr>
              <a:t>index</a:t>
            </a:r>
            <a:r>
              <a:rPr lang="es-MX" sz="2800" dirty="0" smtClean="0">
                <a:latin typeface="Arial Unicode MS" pitchFamily="34" charset="-128"/>
                <a:ea typeface="Arial Unicode MS" pitchFamily="34" charset="-128"/>
                <a:cs typeface="Arial Unicode MS" pitchFamily="34" charset="-128"/>
              </a:rPr>
              <a:t> medico </a:t>
            </a:r>
            <a:r>
              <a:rPr lang="es-MX" sz="2800" dirty="0" err="1" smtClean="0">
                <a:latin typeface="Arial Unicode MS" pitchFamily="34" charset="-128"/>
                <a:ea typeface="Arial Unicode MS" pitchFamily="34" charset="-128"/>
                <a:cs typeface="Arial Unicode MS" pitchFamily="34" charset="-128"/>
              </a:rPr>
              <a:t>on</a:t>
            </a:r>
            <a:r>
              <a:rPr lang="es-MX" sz="2800" dirty="0" smtClean="0">
                <a:latin typeface="Arial Unicode MS" pitchFamily="34" charset="-128"/>
                <a:ea typeface="Arial Unicode MS" pitchFamily="34" charset="-128"/>
                <a:cs typeface="Arial Unicode MS" pitchFamily="34" charset="-128"/>
              </a:rPr>
              <a:t> medico(</a:t>
            </a:r>
            <a:r>
              <a:rPr lang="es-MX" sz="2800" dirty="0" err="1" smtClean="0">
                <a:latin typeface="Arial Unicode MS" pitchFamily="34" charset="-128"/>
                <a:ea typeface="Arial Unicode MS" pitchFamily="34" charset="-128"/>
                <a:cs typeface="Arial Unicode MS" pitchFamily="34" charset="-128"/>
              </a:rPr>
              <a:t>RFC_medico</a:t>
            </a:r>
            <a:r>
              <a:rPr lang="es-MX" sz="2800" dirty="0" smtClean="0"/>
              <a:t>)</a:t>
            </a:r>
          </a:p>
        </p:txBody>
      </p:sp>
      <p:cxnSp>
        <p:nvCxnSpPr>
          <p:cNvPr id="123907" name="4 Conector recto de flecha"/>
          <p:cNvCxnSpPr>
            <a:cxnSpLocks noChangeShapeType="1"/>
          </p:cNvCxnSpPr>
          <p:nvPr/>
        </p:nvCxnSpPr>
        <p:spPr bwMode="auto">
          <a:xfrm rot="5400000">
            <a:off x="3530600" y="4541838"/>
            <a:ext cx="500063" cy="1587"/>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23908" name="5 Conector recto de flecha"/>
          <p:cNvCxnSpPr>
            <a:cxnSpLocks noChangeShapeType="1"/>
          </p:cNvCxnSpPr>
          <p:nvPr/>
        </p:nvCxnSpPr>
        <p:spPr bwMode="auto">
          <a:xfrm>
            <a:off x="1690688" y="4797425"/>
            <a:ext cx="1587" cy="647700"/>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23909" name="6 Conector recto de flecha"/>
          <p:cNvCxnSpPr>
            <a:cxnSpLocks noChangeShapeType="1"/>
          </p:cNvCxnSpPr>
          <p:nvPr/>
        </p:nvCxnSpPr>
        <p:spPr bwMode="auto">
          <a:xfrm rot="16200000" flipV="1">
            <a:off x="4791869" y="3569494"/>
            <a:ext cx="571500" cy="1588"/>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9" name="8 Abrir corchete"/>
          <p:cNvSpPr>
            <a:spLocks/>
          </p:cNvSpPr>
          <p:nvPr/>
        </p:nvSpPr>
        <p:spPr bwMode="auto">
          <a:xfrm rot="-5400000">
            <a:off x="1644650" y="3043238"/>
            <a:ext cx="357187" cy="3144838"/>
          </a:xfrm>
          <a:prstGeom prst="leftBracket">
            <a:avLst>
              <a:gd name="adj" fmla="val 8519"/>
            </a:avLst>
          </a:prstGeom>
          <a:noFill/>
          <a:ln w="38100" algn="ctr">
            <a:solidFill>
              <a:srgbClr val="FFFF00"/>
            </a:solidFill>
            <a:round/>
            <a:headEnd/>
            <a:tailEnd/>
          </a:ln>
        </p:spPr>
        <p:txBody>
          <a:bodyPr vert="eaVert" anchor="ctr"/>
          <a:lstStyle/>
          <a:p>
            <a:pPr algn="ctr">
              <a:defRPr/>
            </a:pPr>
            <a:endParaRPr lang="es-MX">
              <a:latin typeface="+mn-lt"/>
            </a:endParaRPr>
          </a:p>
        </p:txBody>
      </p:sp>
      <p:sp>
        <p:nvSpPr>
          <p:cNvPr id="15" name="14 Abrir corchete"/>
          <p:cNvSpPr>
            <a:spLocks/>
          </p:cNvSpPr>
          <p:nvPr/>
        </p:nvSpPr>
        <p:spPr bwMode="auto">
          <a:xfrm rot="-5400000">
            <a:off x="6408738" y="3392487"/>
            <a:ext cx="357188" cy="2303463"/>
          </a:xfrm>
          <a:prstGeom prst="leftBracket">
            <a:avLst>
              <a:gd name="adj" fmla="val 9255"/>
            </a:avLst>
          </a:prstGeom>
          <a:noFill/>
          <a:ln w="38100" algn="ctr">
            <a:solidFill>
              <a:srgbClr val="FFFF00"/>
            </a:solidFill>
            <a:round/>
            <a:headEnd/>
            <a:tailEnd/>
          </a:ln>
        </p:spPr>
        <p:txBody>
          <a:bodyPr vert="eaVert" anchor="ctr"/>
          <a:lstStyle/>
          <a:p>
            <a:pPr algn="ctr">
              <a:defRPr/>
            </a:pPr>
            <a:endParaRPr lang="es-MX">
              <a:latin typeface="+mn-lt"/>
            </a:endParaRPr>
          </a:p>
        </p:txBody>
      </p:sp>
      <p:cxnSp>
        <p:nvCxnSpPr>
          <p:cNvPr id="123912" name="15 Conector recto de flecha"/>
          <p:cNvCxnSpPr>
            <a:cxnSpLocks noChangeShapeType="1"/>
          </p:cNvCxnSpPr>
          <p:nvPr/>
        </p:nvCxnSpPr>
        <p:spPr bwMode="auto">
          <a:xfrm>
            <a:off x="6732588" y="4724400"/>
            <a:ext cx="0" cy="1008063"/>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123913" name="17 CuadroTexto"/>
          <p:cNvSpPr txBox="1">
            <a:spLocks noChangeArrowheads="1"/>
          </p:cNvSpPr>
          <p:nvPr/>
        </p:nvSpPr>
        <p:spPr bwMode="auto">
          <a:xfrm>
            <a:off x="1258888" y="5516563"/>
            <a:ext cx="9286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s-MX" altLang="es-MX" sz="1800">
                <a:latin typeface="Arial Unicode MS" pitchFamily="34" charset="-128"/>
                <a:ea typeface="Arial Unicode MS" pitchFamily="34" charset="-128"/>
                <a:cs typeface="Arial Unicode MS" pitchFamily="34" charset="-128"/>
              </a:rPr>
              <a:t>SQL</a:t>
            </a:r>
          </a:p>
        </p:txBody>
      </p:sp>
      <p:sp>
        <p:nvSpPr>
          <p:cNvPr id="123914" name="18 CuadroTexto"/>
          <p:cNvSpPr txBox="1">
            <a:spLocks noChangeArrowheads="1"/>
          </p:cNvSpPr>
          <p:nvPr/>
        </p:nvSpPr>
        <p:spPr bwMode="auto">
          <a:xfrm>
            <a:off x="3059113" y="5013325"/>
            <a:ext cx="20716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s-MX" altLang="es-MX" sz="1800">
                <a:latin typeface="Arial Unicode MS" pitchFamily="34" charset="-128"/>
                <a:ea typeface="Arial Unicode MS" pitchFamily="34" charset="-128"/>
                <a:cs typeface="Arial Unicode MS" pitchFamily="34" charset="-128"/>
              </a:rPr>
              <a:t>Nombre de índice</a:t>
            </a:r>
          </a:p>
        </p:txBody>
      </p:sp>
      <p:sp>
        <p:nvSpPr>
          <p:cNvPr id="123915" name="19 CuadroTexto"/>
          <p:cNvSpPr txBox="1">
            <a:spLocks noChangeArrowheads="1"/>
          </p:cNvSpPr>
          <p:nvPr/>
        </p:nvSpPr>
        <p:spPr bwMode="auto">
          <a:xfrm>
            <a:off x="4500563" y="2781300"/>
            <a:ext cx="19288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1800">
                <a:latin typeface="Arial" charset="0"/>
              </a:rPr>
              <a:t>Tabla o relación</a:t>
            </a:r>
          </a:p>
        </p:txBody>
      </p:sp>
      <p:sp>
        <p:nvSpPr>
          <p:cNvPr id="123916" name="20 CuadroTexto"/>
          <p:cNvSpPr txBox="1">
            <a:spLocks noChangeArrowheads="1"/>
          </p:cNvSpPr>
          <p:nvPr/>
        </p:nvSpPr>
        <p:spPr bwMode="auto">
          <a:xfrm>
            <a:off x="5364163" y="5876925"/>
            <a:ext cx="3178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ctr" eaLnBrk="1" hangingPunct="1">
              <a:spcBef>
                <a:spcPct val="0"/>
              </a:spcBef>
              <a:buClrTx/>
              <a:buSzTx/>
              <a:buFontTx/>
              <a:buNone/>
            </a:pPr>
            <a:r>
              <a:rPr lang="es-MX" altLang="es-MX" sz="1800">
                <a:latin typeface="Arial Unicode MS" pitchFamily="34" charset="-128"/>
                <a:ea typeface="Arial Unicode MS" pitchFamily="34" charset="-128"/>
                <a:cs typeface="Arial Unicode MS" pitchFamily="34" charset="-128"/>
              </a:rPr>
              <a:t>Campo por el cual se va a ordenar la información</a:t>
            </a:r>
          </a:p>
        </p:txBody>
      </p:sp>
    </p:spTree>
    <p:extLst>
      <p:ext uri="{BB962C8B-B14F-4D97-AF65-F5344CB8AC3E}">
        <p14:creationId xmlns:p14="http://schemas.microsoft.com/office/powerpoint/2010/main" val="2698273234"/>
      </p:ext>
    </p:extLst>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6"/>
          <p:cNvGraphicFramePr>
            <a:graphicFrameLocks/>
          </p:cNvGraphicFramePr>
          <p:nvPr/>
        </p:nvGraphicFramePr>
        <p:xfrm>
          <a:off x="395288" y="471488"/>
          <a:ext cx="8280400" cy="3784598"/>
        </p:xfrm>
        <a:graphic>
          <a:graphicData uri="http://schemas.openxmlformats.org/drawingml/2006/table">
            <a:tbl>
              <a:tblPr/>
              <a:tblGrid>
                <a:gridCol w="8280400"/>
              </a:tblGrid>
              <a:tr h="703381">
                <a:tc>
                  <a:txBody>
                    <a:bodyPr/>
                    <a:lstStyle/>
                    <a:p>
                      <a:pPr marL="0" marR="0" lvl="0" indent="0" algn="ctr" defTabSz="914400" rtl="0" eaLnBrk="1" fontAlgn="base" latinLnBrk="0" hangingPunct="1">
                        <a:lnSpc>
                          <a:spcPct val="100000"/>
                        </a:lnSpc>
                        <a:spcBef>
                          <a:spcPct val="0"/>
                        </a:spcBef>
                        <a:spcAft>
                          <a:spcPct val="0"/>
                        </a:spcAft>
                        <a:buClr>
                          <a:schemeClr val="hlink"/>
                        </a:buClr>
                        <a:buSzPct val="60000"/>
                        <a:buFontTx/>
                        <a:buNone/>
                        <a:tabLst/>
                      </a:pPr>
                      <a:r>
                        <a:rPr kumimoji="0" lang="es-MX" sz="32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Sintaxis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defRPr/>
                      </a:pP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Create</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database</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hospital</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703381">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Create</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table</a:t>
                      </a:r>
                      <a:r>
                        <a:rPr kumimoji="0" lang="es-MX"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 (</a:t>
                      </a:r>
                      <a:r>
                        <a:rPr kumimoji="0" lang="es-MX"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id_paciente</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char</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(7)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primary</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key</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not</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null</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nombre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char</a:t>
                      </a:r>
                      <a:r>
                        <a:rPr kumimoji="0" lang="es-MX" sz="2000" b="0"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(20)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not</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null</a:t>
                      </a:r>
                      <a:r>
                        <a:rPr kumimoji="0" lang="es-MX" sz="2000" b="0"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Alter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table</a:t>
                      </a:r>
                      <a:r>
                        <a:rPr kumimoji="0" lang="es-MX"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 </a:t>
                      </a:r>
                      <a:r>
                        <a:rPr kumimoji="0" lang="es-MX" sz="2000" b="0"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ADD</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edad </a:t>
                      </a:r>
                      <a:r>
                        <a:rPr kumimoji="0" lang="es-MX"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num</a:t>
                      </a: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Alter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table</a:t>
                      </a:r>
                      <a:r>
                        <a:rPr kumimoji="0" lang="es-MX"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 </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DROP</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nombre</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Drop</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pacientes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defRPr/>
                      </a:pPr>
                      <a:r>
                        <a:rPr lang="es-MX" sz="2000" b="1" dirty="0" err="1" smtClean="0">
                          <a:solidFill>
                            <a:srgbClr val="FFFF00"/>
                          </a:solidFill>
                          <a:latin typeface="Arial Unicode MS" pitchFamily="34" charset="-128"/>
                          <a:ea typeface="Arial Unicode MS" pitchFamily="34" charset="-128"/>
                          <a:cs typeface="Arial Unicode MS" pitchFamily="34" charset="-128"/>
                        </a:rPr>
                        <a:t>create</a:t>
                      </a:r>
                      <a:r>
                        <a:rPr lang="es-MX" sz="2000" b="1" dirty="0" smtClean="0">
                          <a:solidFill>
                            <a:srgbClr val="FFFF00"/>
                          </a:solidFill>
                          <a:latin typeface="Arial Unicode MS" pitchFamily="34" charset="-128"/>
                          <a:ea typeface="Arial Unicode MS" pitchFamily="34" charset="-128"/>
                          <a:cs typeface="Arial Unicode MS" pitchFamily="34" charset="-128"/>
                        </a:rPr>
                        <a:t> </a:t>
                      </a:r>
                      <a:r>
                        <a:rPr lang="es-MX" sz="2000" b="1" dirty="0" err="1" smtClean="0">
                          <a:solidFill>
                            <a:srgbClr val="FFFF00"/>
                          </a:solidFill>
                          <a:latin typeface="Arial Unicode MS" pitchFamily="34" charset="-128"/>
                          <a:ea typeface="Arial Unicode MS" pitchFamily="34" charset="-128"/>
                          <a:cs typeface="Arial Unicode MS" pitchFamily="34" charset="-128"/>
                        </a:rPr>
                        <a:t>unique</a:t>
                      </a:r>
                      <a:r>
                        <a:rPr lang="es-MX" sz="2000" b="1" dirty="0" smtClean="0">
                          <a:solidFill>
                            <a:srgbClr val="FFFF00"/>
                          </a:solidFill>
                          <a:latin typeface="Arial Unicode MS" pitchFamily="34" charset="-128"/>
                          <a:ea typeface="Arial Unicode MS" pitchFamily="34" charset="-128"/>
                          <a:cs typeface="Arial Unicode MS" pitchFamily="34" charset="-128"/>
                        </a:rPr>
                        <a:t> </a:t>
                      </a:r>
                      <a:r>
                        <a:rPr lang="es-MX" sz="2000" b="1" dirty="0" err="1" smtClean="0">
                          <a:solidFill>
                            <a:srgbClr val="FFFF00"/>
                          </a:solidFill>
                          <a:latin typeface="Arial Unicode MS" pitchFamily="34" charset="-128"/>
                          <a:ea typeface="Arial Unicode MS" pitchFamily="34" charset="-128"/>
                          <a:cs typeface="Arial Unicode MS" pitchFamily="34" charset="-128"/>
                        </a:rPr>
                        <a:t>index</a:t>
                      </a:r>
                      <a:r>
                        <a:rPr lang="es-MX" sz="2000" b="1" dirty="0" smtClean="0">
                          <a:solidFill>
                            <a:srgbClr val="FFFF00"/>
                          </a:solidFill>
                          <a:latin typeface="Arial Unicode MS" pitchFamily="34" charset="-128"/>
                          <a:ea typeface="Arial Unicode MS" pitchFamily="34" charset="-128"/>
                          <a:cs typeface="Arial Unicode MS" pitchFamily="34" charset="-128"/>
                        </a:rPr>
                        <a:t> </a:t>
                      </a:r>
                      <a:r>
                        <a:rPr lang="es-MX" sz="2000" dirty="0" smtClean="0">
                          <a:latin typeface="Arial Unicode MS" pitchFamily="34" charset="-128"/>
                          <a:ea typeface="Arial Unicode MS" pitchFamily="34" charset="-128"/>
                          <a:cs typeface="Arial Unicode MS" pitchFamily="34" charset="-128"/>
                        </a:rPr>
                        <a:t>medico </a:t>
                      </a:r>
                      <a:r>
                        <a:rPr lang="es-MX" sz="2000" b="1" dirty="0" err="1" smtClean="0">
                          <a:solidFill>
                            <a:srgbClr val="FFFF00"/>
                          </a:solidFill>
                          <a:latin typeface="Arial Unicode MS" pitchFamily="34" charset="-128"/>
                          <a:ea typeface="Arial Unicode MS" pitchFamily="34" charset="-128"/>
                          <a:cs typeface="Arial Unicode MS" pitchFamily="34" charset="-128"/>
                        </a:rPr>
                        <a:t>on</a:t>
                      </a:r>
                      <a:r>
                        <a:rPr lang="es-MX" sz="2000" dirty="0" smtClean="0">
                          <a:latin typeface="Arial Unicode MS" pitchFamily="34" charset="-128"/>
                          <a:ea typeface="Arial Unicode MS" pitchFamily="34" charset="-128"/>
                          <a:cs typeface="Arial Unicode MS" pitchFamily="34" charset="-128"/>
                        </a:rPr>
                        <a:t> medico(</a:t>
                      </a:r>
                      <a:r>
                        <a:rPr lang="es-MX" sz="2000" dirty="0" err="1" smtClean="0">
                          <a:latin typeface="Arial Unicode MS" pitchFamily="34" charset="-128"/>
                          <a:ea typeface="Arial Unicode MS" pitchFamily="34" charset="-128"/>
                          <a:cs typeface="Arial Unicode MS" pitchFamily="34" charset="-128"/>
                        </a:rPr>
                        <a:t>RFC_medico</a:t>
                      </a:r>
                      <a:r>
                        <a:rPr lang="es-MX" sz="2000" dirty="0" smtClean="0"/>
                        <a:t>)</a:t>
                      </a: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30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Tree>
    <p:extLst>
      <p:ext uri="{BB962C8B-B14F-4D97-AF65-F5344CB8AC3E}">
        <p14:creationId xmlns:p14="http://schemas.microsoft.com/office/powerpoint/2010/main" val="67439425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68388" y="311150"/>
            <a:ext cx="8075612" cy="908050"/>
          </a:xfrm>
        </p:spPr>
        <p:txBody>
          <a:bodyPr>
            <a:normAutofit fontScale="90000"/>
          </a:bodyPr>
          <a:lstStyle/>
          <a:p>
            <a:pPr eaLnBrk="1" fontAlgn="auto" hangingPunct="1">
              <a:spcAft>
                <a:spcPts val="0"/>
              </a:spcAft>
              <a:defRPr/>
            </a:pPr>
            <a:r>
              <a:rPr lang="es-ES" sz="4000" smtClean="0"/>
              <a:t/>
            </a:r>
            <a:br>
              <a:rPr lang="es-ES" sz="4000" smtClean="0"/>
            </a:br>
            <a:r>
              <a:rPr lang="es-ES" sz="2800" smtClean="0">
                <a:solidFill>
                  <a:srgbClr val="FFFF00"/>
                </a:solidFill>
                <a:latin typeface="Arial Unicode MS" pitchFamily="34" charset="-128"/>
                <a:ea typeface="Arial Unicode MS" pitchFamily="34" charset="-128"/>
                <a:cs typeface="Arial Unicode MS" pitchFamily="34" charset="-128"/>
              </a:rPr>
              <a:t>Comandos DML</a:t>
            </a:r>
            <a:br>
              <a:rPr lang="es-ES" sz="2800" smtClean="0">
                <a:solidFill>
                  <a:srgbClr val="FFFF00"/>
                </a:solidFill>
                <a:latin typeface="Arial Unicode MS" pitchFamily="34" charset="-128"/>
                <a:ea typeface="Arial Unicode MS" pitchFamily="34" charset="-128"/>
                <a:cs typeface="Arial Unicode MS" pitchFamily="34" charset="-128"/>
              </a:rPr>
            </a:br>
            <a:r>
              <a:rPr lang="es-ES" sz="2800" smtClean="0">
                <a:solidFill>
                  <a:srgbClr val="FFFF00"/>
                </a:solidFill>
                <a:latin typeface="Arial Unicode MS" pitchFamily="34" charset="-128"/>
                <a:ea typeface="Arial Unicode MS" pitchFamily="34" charset="-128"/>
                <a:cs typeface="Arial Unicode MS" pitchFamily="34" charset="-128"/>
              </a:rPr>
              <a:t>Lenguaje de Manipulación de Datos</a:t>
            </a:r>
            <a:r>
              <a:rPr lang="es-MX" sz="2800" smtClean="0">
                <a:latin typeface="Arial Unicode MS" pitchFamily="34" charset="-128"/>
                <a:ea typeface="Arial Unicode MS" pitchFamily="34" charset="-128"/>
                <a:cs typeface="Arial Unicode MS" pitchFamily="34" charset="-128"/>
              </a:rPr>
              <a:t/>
            </a:r>
            <a:br>
              <a:rPr lang="es-MX" sz="2800" smtClean="0">
                <a:latin typeface="Arial Unicode MS" pitchFamily="34" charset="-128"/>
                <a:ea typeface="Arial Unicode MS" pitchFamily="34" charset="-128"/>
                <a:cs typeface="Arial Unicode MS" pitchFamily="34" charset="-128"/>
              </a:rPr>
            </a:br>
            <a:endParaRPr lang="es-MX" sz="2800" smtClean="0">
              <a:latin typeface="Arial Unicode MS" pitchFamily="34" charset="-128"/>
              <a:ea typeface="Arial Unicode MS" pitchFamily="34" charset="-128"/>
              <a:cs typeface="Arial Unicode MS" pitchFamily="34" charset="-128"/>
            </a:endParaRPr>
          </a:p>
        </p:txBody>
      </p:sp>
      <p:graphicFrame>
        <p:nvGraphicFramePr>
          <p:cNvPr id="35856" name="Group 16"/>
          <p:cNvGraphicFramePr>
            <a:graphicFrameLocks noGrp="1"/>
          </p:cNvGraphicFramePr>
          <p:nvPr/>
        </p:nvGraphicFramePr>
        <p:xfrm>
          <a:off x="571500" y="2643188"/>
          <a:ext cx="8143875" cy="3657600"/>
        </p:xfrm>
        <a:graphic>
          <a:graphicData uri="http://schemas.openxmlformats.org/drawingml/2006/table">
            <a:tbl>
              <a:tblPr/>
              <a:tblGrid>
                <a:gridCol w="1622425"/>
                <a:gridCol w="6521450"/>
              </a:tblGrid>
              <a:tr h="66040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SELECT</a:t>
                      </a:r>
                    </a:p>
                  </a:txBody>
                  <a:tcPr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consultar registros de la base de datos que satisfagan un criterio determinado</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66040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INSERT</a:t>
                      </a:r>
                    </a:p>
                  </a:txBody>
                  <a:tcPr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8064A2">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cargar lotes de datos en la base de datos en una única operación.</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8064A2">
                        <a:alpha val="20000"/>
                      </a:srgbClr>
                    </a:solidFill>
                  </a:tcPr>
                </a:tc>
              </a:tr>
              <a:tr h="66040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UPDATE</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modificar los valores de los campos y registros especificados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horzOverflow="overflow">
                    <a:lnL>
                      <a:noFill/>
                    </a:lnL>
                    <a:lnR>
                      <a:noFill/>
                    </a:lnR>
                    <a:lnT>
                      <a:noFill/>
                    </a:lnT>
                    <a:lnB>
                      <a:noFill/>
                    </a:lnB>
                    <a:lnTlToBr>
                      <a:noFill/>
                    </a:lnTlToBr>
                    <a:lnBlToTr>
                      <a:noFill/>
                    </a:lnBlToTr>
                    <a:noFill/>
                  </a:tcPr>
                </a:tc>
              </a:tr>
              <a:tr h="66040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DELETE</a:t>
                      </a:r>
                    </a:p>
                  </a:txBody>
                  <a:tcPr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8064A2">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eliminar registros de una tabla de una base de datos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8064A2">
                        <a:alpha val="20000"/>
                      </a:srgbClr>
                    </a:solidFill>
                  </a:tcPr>
                </a:tc>
              </a:tr>
            </a:tbl>
          </a:graphicData>
        </a:graphic>
      </p:graphicFrame>
      <p:sp>
        <p:nvSpPr>
          <p:cNvPr id="125967" name="5 Rectángulo"/>
          <p:cNvSpPr>
            <a:spLocks noChangeArrowheads="1"/>
          </p:cNvSpPr>
          <p:nvPr/>
        </p:nvSpPr>
        <p:spPr bwMode="auto">
          <a:xfrm>
            <a:off x="571500" y="1714500"/>
            <a:ext cx="8001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just" eaLnBrk="1" hangingPunct="1">
              <a:spcBef>
                <a:spcPct val="0"/>
              </a:spcBef>
              <a:buClrTx/>
              <a:buSzTx/>
              <a:buFontTx/>
              <a:buNone/>
            </a:pPr>
            <a:r>
              <a:rPr lang="es-ES" altLang="es-MX" sz="1800">
                <a:latin typeface="Arial Unicode MS" pitchFamily="34" charset="-128"/>
                <a:ea typeface="Arial Unicode MS" pitchFamily="34" charset="-128"/>
                <a:cs typeface="Arial Unicode MS" pitchFamily="34" charset="-128"/>
              </a:rPr>
              <a:t>Los DML que permiten generar consultas para ordenar, filtrar y extraer datos de la base de datos.</a:t>
            </a:r>
            <a:endParaRPr lang="es-MX" altLang="es-MX" sz="180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246360193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08175" y="1125538"/>
            <a:ext cx="5122863" cy="579437"/>
          </a:xfrm>
        </p:spPr>
        <p:txBody>
          <a:bodyPr>
            <a:normAutofit fontScale="90000"/>
          </a:bodyPr>
          <a:lstStyle/>
          <a:p>
            <a:pPr eaLnBrk="1" hangingPunct="1"/>
            <a:r>
              <a:rPr lang="es-ES" altLang="es-MX" dirty="0" smtClean="0"/>
              <a:t>BASES DE DATOS</a:t>
            </a:r>
          </a:p>
        </p:txBody>
      </p:sp>
      <p:sp>
        <p:nvSpPr>
          <p:cNvPr id="3075" name="Rectangle 3"/>
          <p:cNvSpPr>
            <a:spLocks noGrp="1" noChangeArrowheads="1"/>
          </p:cNvSpPr>
          <p:nvPr>
            <p:ph type="body" sz="half" idx="1"/>
          </p:nvPr>
        </p:nvSpPr>
        <p:spPr>
          <a:xfrm>
            <a:off x="457200" y="1600200"/>
            <a:ext cx="7859713" cy="2406650"/>
          </a:xfrm>
        </p:spPr>
        <p:txBody>
          <a:bodyPr/>
          <a:lstStyle/>
          <a:p>
            <a:pPr eaLnBrk="1" hangingPunct="1"/>
            <a:r>
              <a:rPr lang="es-ES" altLang="es-MX" sz="2200" u="sng" dirty="0" smtClean="0"/>
              <a:t>BASE DE DATOS</a:t>
            </a:r>
            <a:r>
              <a:rPr lang="es-ES" altLang="es-MX" sz="2200" dirty="0" smtClean="0"/>
              <a:t>: Es una estructura. Conjunto de Tablas.</a:t>
            </a:r>
          </a:p>
          <a:p>
            <a:pPr eaLnBrk="1" hangingPunct="1"/>
            <a:r>
              <a:rPr lang="es-ES" altLang="es-MX" sz="2200" u="sng" dirty="0" smtClean="0"/>
              <a:t>DICCIONARIO DE DATOS</a:t>
            </a:r>
            <a:r>
              <a:rPr lang="es-ES" altLang="es-MX" sz="2200" dirty="0" smtClean="0"/>
              <a:t>: Meta datos</a:t>
            </a:r>
          </a:p>
          <a:p>
            <a:pPr eaLnBrk="1" hangingPunct="1"/>
            <a:r>
              <a:rPr lang="es-ES" altLang="es-MX" sz="2200" u="sng" dirty="0" smtClean="0"/>
              <a:t>META DATO</a:t>
            </a:r>
            <a:r>
              <a:rPr lang="es-ES" altLang="es-MX" sz="2200" dirty="0" smtClean="0"/>
              <a:t>: Es un dato que almacena datos.</a:t>
            </a:r>
          </a:p>
          <a:p>
            <a:pPr eaLnBrk="1" hangingPunct="1">
              <a:buFont typeface="Wingdings" pitchFamily="2" charset="2"/>
              <a:buNone/>
            </a:pPr>
            <a:endParaRPr lang="es-ES" altLang="es-MX" sz="2200" dirty="0" smtClean="0"/>
          </a:p>
          <a:p>
            <a:pPr eaLnBrk="1" hangingPunct="1">
              <a:buFont typeface="Wingdings" pitchFamily="2" charset="2"/>
              <a:buNone/>
            </a:pPr>
            <a:endParaRPr lang="es-ES" altLang="es-MX" sz="2200" dirty="0" smtClean="0"/>
          </a:p>
          <a:p>
            <a:pPr eaLnBrk="1" hangingPunct="1">
              <a:buFont typeface="Wingdings" pitchFamily="2" charset="2"/>
              <a:buNone/>
            </a:pPr>
            <a:endParaRPr lang="es-ES" altLang="es-MX" sz="2200" dirty="0" smtClean="0"/>
          </a:p>
        </p:txBody>
      </p:sp>
      <p:graphicFrame>
        <p:nvGraphicFramePr>
          <p:cNvPr id="3172" name="Group 100"/>
          <p:cNvGraphicFramePr>
            <a:graphicFrameLocks noGrp="1"/>
          </p:cNvGraphicFramePr>
          <p:nvPr>
            <p:ph sz="half" idx="2"/>
          </p:nvPr>
        </p:nvGraphicFramePr>
        <p:xfrm>
          <a:off x="827088" y="3500438"/>
          <a:ext cx="7570787" cy="2630534"/>
        </p:xfrm>
        <a:graphic>
          <a:graphicData uri="http://schemas.openxmlformats.org/drawingml/2006/table">
            <a:tbl>
              <a:tblPr/>
              <a:tblGrid>
                <a:gridCol w="1260475"/>
                <a:gridCol w="1263650"/>
                <a:gridCol w="1508125"/>
                <a:gridCol w="1295400"/>
                <a:gridCol w="982662"/>
                <a:gridCol w="1260475"/>
              </a:tblGrid>
              <a:tr h="48762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Nombre Tabla</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Columna</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Descripción</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Tipo de Dato Access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Longitud</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300" b="1" i="0" u="none" strike="noStrike" cap="none" normalizeH="0" baseline="0" smtClean="0">
                          <a:ln>
                            <a:noFill/>
                          </a:ln>
                          <a:solidFill>
                            <a:schemeClr val="tx1"/>
                          </a:solidFill>
                          <a:effectLst/>
                          <a:latin typeface="Arial" charset="0"/>
                        </a:rPr>
                        <a:t>Tipo de Dato My SQL</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095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EMPLEADO</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Id _ empleado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Clave del empleado en la BD (llave prima., único, no nulo)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Autonumerico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20</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Integer</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524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EMPLEADO</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Nombre</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Nombre del empleado en la BD</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Texto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35</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Char (50)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667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PRODUCTO</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Clave_Producto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Clave del producto en la BD (llave prim.,único,         no  nulo)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Numérico</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7</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 sz="1100" b="0" i="0" u="none" strike="noStrike" cap="none" normalizeH="0" baseline="0" smtClean="0">
                          <a:ln>
                            <a:noFill/>
                          </a:ln>
                          <a:solidFill>
                            <a:schemeClr val="tx1"/>
                          </a:solidFill>
                          <a:effectLst/>
                          <a:latin typeface="Arial" charset="0"/>
                        </a:rPr>
                        <a:t>Int (7)</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1553453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ppt_x</p:attrName>
                                        </p:attrNameLst>
                                      </p:cBhvr>
                                      <p:tavLst>
                                        <p:tav tm="0">
                                          <p:val>
                                            <p:strVal val="#ppt_x-.2"/>
                                          </p:val>
                                        </p:tav>
                                        <p:tav tm="100000">
                                          <p:val>
                                            <p:strVal val="#ppt_x"/>
                                          </p:val>
                                        </p:tav>
                                      </p:tavLst>
                                    </p:anim>
                                    <p:anim calcmode="lin" valueType="num">
                                      <p:cBhvr>
                                        <p:cTn id="8" dur="1000" fill="hold"/>
                                        <p:tgtEl>
                                          <p:spTgt spid="30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075">
                                            <p:txEl>
                                              <p:pRg st="0" end="0"/>
                                            </p:txEl>
                                          </p:spTgt>
                                        </p:tgtEl>
                                        <p:attrNameLst>
                                          <p:attrName>style.visibility</p:attrName>
                                        </p:attrNameLst>
                                      </p:cBhvr>
                                      <p:to>
                                        <p:strVal val="visible"/>
                                      </p:to>
                                    </p:set>
                                    <p:animEffect transition="in" filter="fade">
                                      <p:cBhvr>
                                        <p:cTn id="14" dur="500"/>
                                        <p:tgtEl>
                                          <p:spTgt spid="3075">
                                            <p:txEl>
                                              <p:pRg st="0" end="0"/>
                                            </p:txEl>
                                          </p:spTgt>
                                        </p:tgtEl>
                                      </p:cBhvr>
                                    </p:animEffect>
                                    <p:anim calcmode="lin" valueType="num">
                                      <p:cBhvr>
                                        <p:cTn id="15"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0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3075">
                                            <p:txEl>
                                              <p:pRg st="1" end="1"/>
                                            </p:txEl>
                                          </p:spTgt>
                                        </p:tgtEl>
                                        <p:attrNameLst>
                                          <p:attrName>style.visibility</p:attrName>
                                        </p:attrNameLst>
                                      </p:cBhvr>
                                      <p:to>
                                        <p:strVal val="visible"/>
                                      </p:to>
                                    </p:set>
                                    <p:animEffect transition="in" filter="fade">
                                      <p:cBhvr>
                                        <p:cTn id="21" dur="500"/>
                                        <p:tgtEl>
                                          <p:spTgt spid="3075">
                                            <p:txEl>
                                              <p:pRg st="1" end="1"/>
                                            </p:txEl>
                                          </p:spTgt>
                                        </p:tgtEl>
                                      </p:cBhvr>
                                    </p:animEffect>
                                    <p:anim calcmode="lin" valueType="num">
                                      <p:cBhvr>
                                        <p:cTn id="22"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307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3075">
                                            <p:txEl>
                                              <p:pRg st="2" end="2"/>
                                            </p:txEl>
                                          </p:spTgt>
                                        </p:tgtEl>
                                        <p:attrNameLst>
                                          <p:attrName>style.visibility</p:attrName>
                                        </p:attrNameLst>
                                      </p:cBhvr>
                                      <p:to>
                                        <p:strVal val="visible"/>
                                      </p:to>
                                    </p:set>
                                    <p:animEffect transition="in" filter="fade">
                                      <p:cBhvr>
                                        <p:cTn id="28" dur="500"/>
                                        <p:tgtEl>
                                          <p:spTgt spid="3075">
                                            <p:txEl>
                                              <p:pRg st="2" end="2"/>
                                            </p:txEl>
                                          </p:spTgt>
                                        </p:tgtEl>
                                      </p:cBhvr>
                                    </p:animEffect>
                                    <p:anim calcmode="lin" valueType="num">
                                      <p:cBhvr>
                                        <p:cTn id="29"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307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6" name="Group 36"/>
          <p:cNvGraphicFramePr>
            <a:graphicFrameLocks noGrp="1"/>
          </p:cNvGraphicFramePr>
          <p:nvPr>
            <p:ph idx="4294967295"/>
          </p:nvPr>
        </p:nvGraphicFramePr>
        <p:xfrm>
          <a:off x="0" y="471488"/>
          <a:ext cx="8280400" cy="4391025"/>
        </p:xfrm>
        <a:graphic>
          <a:graphicData uri="http://schemas.openxmlformats.org/drawingml/2006/table">
            <a:tbl>
              <a:tblPr/>
              <a:tblGrid>
                <a:gridCol w="8280400"/>
              </a:tblGrid>
              <a:tr h="703176">
                <a:tc>
                  <a:txBody>
                    <a:bodyPr/>
                    <a:lstStyle/>
                    <a:p>
                      <a:pPr marL="0" marR="0" lvl="0" indent="0" algn="ctr" defTabSz="914400" rtl="0" eaLnBrk="1" fontAlgn="base" latinLnBrk="0" hangingPunct="1">
                        <a:lnSpc>
                          <a:spcPct val="100000"/>
                        </a:lnSpc>
                        <a:spcBef>
                          <a:spcPct val="0"/>
                        </a:spcBef>
                        <a:spcAft>
                          <a:spcPct val="0"/>
                        </a:spcAft>
                        <a:buClr>
                          <a:schemeClr val="hlink"/>
                        </a:buClr>
                        <a:buSzPct val="60000"/>
                        <a:buFontTx/>
                        <a:buNone/>
                        <a:tabLst/>
                      </a:pPr>
                      <a:r>
                        <a:rPr kumimoji="0" lang="es-MX" sz="32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Sintaxis</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70099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Select</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Apellido_paterno</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Nombre </a:t>
                      </a:r>
                      <a:r>
                        <a:rPr kumimoji="0" lang="es-ES"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FROM</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medico </a:t>
                      </a:r>
                      <a:r>
                        <a:rPr kumimoji="0" lang="es-ES"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where</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Apellido_paterno</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=‘Rosales’  </a:t>
                      </a: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1005782">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Select</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pacientes.nombre</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cve_consul</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medico.nombre</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from</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pacientes.medico</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consultas </a:t>
                      </a:r>
                      <a:r>
                        <a:rPr kumimoji="0" lang="es-ES"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where</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ES" sz="2000" b="1"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consultas.cod_paciente</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 </a:t>
                      </a:r>
                      <a:r>
                        <a:rPr kumimoji="0" lang="es-ES" sz="2000" b="1"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cod_paciente</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and </a:t>
                      </a:r>
                      <a:r>
                        <a:rPr kumimoji="0" lang="es-ES" sz="2000" b="1"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consultas.cod_med</a:t>
                      </a:r>
                      <a:r>
                        <a:rPr kumimoji="0" lang="es-ES"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 </a:t>
                      </a:r>
                      <a:r>
                        <a:rPr kumimoji="0" lang="es-ES" sz="2000" b="1"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medicos.cod_med</a:t>
                      </a:r>
                      <a:r>
                        <a:rPr kumimoji="0" lang="es-ES"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9621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err="1" smtClean="0">
                          <a:ln>
                            <a:noFill/>
                          </a:ln>
                          <a:solidFill>
                            <a:srgbClr val="FFFF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Insert</a:t>
                      </a:r>
                      <a:r>
                        <a:rPr kumimoji="0" lang="es-MX" sz="2000" b="1" i="0" u="none" strike="noStrike" cap="none" normalizeH="0" baseline="0" dirty="0" smtClean="0">
                          <a:ln>
                            <a:noFill/>
                          </a:ln>
                          <a:solidFill>
                            <a:srgbClr val="FFFF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1" i="0" u="none" strike="noStrike" cap="none" normalizeH="0" baseline="0" dirty="0" err="1" smtClean="0">
                          <a:ln>
                            <a:noFill/>
                          </a:ln>
                          <a:solidFill>
                            <a:srgbClr val="FFFF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into</a:t>
                      </a:r>
                      <a:r>
                        <a:rPr kumimoji="0" lang="es-MX" sz="2000" b="1" i="0" u="none" strike="noStrike" cap="none" normalizeH="0" baseline="0" dirty="0" smtClean="0">
                          <a:ln>
                            <a:noFill/>
                          </a:ln>
                          <a:solidFill>
                            <a:srgbClr val="FFFF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pacientes </a:t>
                      </a:r>
                      <a:r>
                        <a:rPr kumimoji="0" lang="es-MX" sz="2000" b="1" i="0" u="none" strike="noStrike" cap="none" normalizeH="0" baseline="0" dirty="0" err="1" smtClean="0">
                          <a:ln>
                            <a:noFill/>
                          </a:ln>
                          <a:solidFill>
                            <a:srgbClr val="FFFF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values</a:t>
                      </a:r>
                      <a:r>
                        <a:rPr kumimoji="0" lang="es-MX" sz="2000" b="1"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juan’,20,’Gomez  30’)</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21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defRPr/>
                      </a:pP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Update</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pacientes </a:t>
                      </a:r>
                      <a:r>
                        <a:rPr kumimoji="0" lang="es-MX" sz="2000" b="1"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set</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nombre =‘Rodrigo Rosales’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where</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err="1"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id_paciente</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=7</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9621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Delete</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 pacientes </a:t>
                      </a:r>
                      <a:r>
                        <a:rPr kumimoji="0" lang="es-MX" sz="2000" b="1" i="0" u="none" strike="noStrike" cap="none" normalizeH="0" baseline="0" dirty="0" err="1"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where</a:t>
                      </a:r>
                      <a:r>
                        <a:rPr kumimoji="0" lang="es-MX" sz="2000" b="0" i="0" u="none" strike="noStrike" cap="none" normalizeH="0" baseline="0" dirty="0" smtClean="0">
                          <a:ln>
                            <a:noFill/>
                          </a:ln>
                          <a:solidFill>
                            <a:srgbClr val="FFFF00"/>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 </a:t>
                      </a:r>
                      <a:r>
                        <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rPr>
                        <a:t>nombre =‘Jaime’</a:t>
                      </a: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9621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9621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2000" b="0" i="0" u="none" strike="noStrike" cap="none" normalizeH="0" baseline="0" dirty="0" smtClean="0">
                        <a:ln>
                          <a:noFill/>
                        </a:ln>
                        <a:solidFill>
                          <a:srgbClr val="000000"/>
                        </a:solidFill>
                        <a:effectLst>
                          <a:outerShdw blurRad="38100" dist="38100" dir="2700000" algn="tl">
                            <a:srgbClr val="FFFFFF"/>
                          </a:outerShdw>
                        </a:effectLst>
                        <a:latin typeface="Arial Unicode MS" pitchFamily="34" charset="-128"/>
                        <a:ea typeface="Arial Unicode MS" pitchFamily="34" charset="-128"/>
                        <a:cs typeface="Arial Unicode MS" pitchFamily="34" charset="-128"/>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bl>
          </a:graphicData>
        </a:graphic>
      </p:graphicFrame>
    </p:spTree>
    <p:extLst>
      <p:ext uri="{BB962C8B-B14F-4D97-AF65-F5344CB8AC3E}">
        <p14:creationId xmlns:p14="http://schemas.microsoft.com/office/powerpoint/2010/main" val="2428393459"/>
      </p:ext>
    </p:extLst>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Título"/>
          <p:cNvSpPr>
            <a:spLocks noGrp="1"/>
          </p:cNvSpPr>
          <p:nvPr>
            <p:ph type="title" idx="4294967295"/>
          </p:nvPr>
        </p:nvSpPr>
        <p:spPr>
          <a:xfrm>
            <a:off x="914400" y="1052513"/>
            <a:ext cx="8229600" cy="1139825"/>
          </a:xfrm>
        </p:spPr>
        <p:txBody>
          <a:bodyPr/>
          <a:lstStyle/>
          <a:p>
            <a:pPr eaLnBrk="1" hangingPunct="1"/>
            <a:r>
              <a:rPr lang="es-ES" altLang="es-MX" sz="2800" smtClean="0">
                <a:solidFill>
                  <a:srgbClr val="FFFF00"/>
                </a:solidFill>
                <a:latin typeface="Arial Unicode MS" pitchFamily="34" charset="-128"/>
                <a:ea typeface="Arial Unicode MS" pitchFamily="34" charset="-128"/>
                <a:cs typeface="Arial Unicode MS" pitchFamily="34" charset="-128"/>
              </a:rPr>
              <a:t>Operadores Lógicos</a:t>
            </a:r>
            <a:endParaRPr lang="es-MX" altLang="es-MX" sz="2800" smtClean="0">
              <a:solidFill>
                <a:srgbClr val="FFFF00"/>
              </a:solidFill>
              <a:latin typeface="Arial Unicode MS" pitchFamily="34" charset="-128"/>
              <a:ea typeface="Arial Unicode MS" pitchFamily="34" charset="-128"/>
              <a:cs typeface="Arial Unicode MS" pitchFamily="34" charset="-128"/>
            </a:endParaRPr>
          </a:p>
        </p:txBody>
      </p:sp>
      <p:graphicFrame>
        <p:nvGraphicFramePr>
          <p:cNvPr id="36881" name="Group 17"/>
          <p:cNvGraphicFramePr>
            <a:graphicFrameLocks noGrp="1"/>
          </p:cNvGraphicFramePr>
          <p:nvPr/>
        </p:nvGraphicFramePr>
        <p:xfrm>
          <a:off x="827088" y="2636838"/>
          <a:ext cx="7500937" cy="2713038"/>
        </p:xfrm>
        <a:graphic>
          <a:graphicData uri="http://schemas.openxmlformats.org/drawingml/2006/table">
            <a:tbl>
              <a:tblPr/>
              <a:tblGrid>
                <a:gridCol w="849312"/>
                <a:gridCol w="6651625"/>
              </a:tblGrid>
              <a:tr h="100595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AND</a:t>
                      </a:r>
                    </a:p>
                  </a:txBody>
                  <a:tcPr marT="45725" marB="45725"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Es el "y" lógico. Evalúa dos condiciones y devuelve un valor de verdad sólo si ambas son ciertas.</a:t>
                      </a:r>
                      <a:endParaRPr kumimoji="0" lang="es-MX" sz="20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20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T="45725" marB="45725"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122">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0" i="0" u="none" strike="noStrike" cap="none" normalizeH="0" baseline="0" smtClean="0">
                          <a:ln>
                            <a:noFill/>
                          </a:ln>
                          <a:solidFill>
                            <a:schemeClr val="tx1"/>
                          </a:solidFill>
                          <a:effectLst>
                            <a:outerShdw blurRad="38100" dist="38100" dir="2700000" algn="tl">
                              <a:srgbClr val="C0C0C0"/>
                            </a:outerShdw>
                          </a:effectLst>
                          <a:latin typeface="Arial Unicode MS" pitchFamily="34" charset="-128"/>
                          <a:ea typeface="Arial Unicode MS" pitchFamily="34" charset="-128"/>
                          <a:cs typeface="Arial Unicode MS" pitchFamily="34" charset="-128"/>
                        </a:rPr>
                        <a:t>OR</a:t>
                      </a:r>
                    </a:p>
                  </a:txBody>
                  <a:tcPr marT="45725" marB="45725"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tx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2000" b="0" i="0" u="none" strike="noStrike" cap="none" normalizeH="0" baseline="0" smtClean="0">
                          <a:ln>
                            <a:noFill/>
                          </a:ln>
                          <a:solidFill>
                            <a:schemeClr val="tx1"/>
                          </a:solidFill>
                          <a:effectLst>
                            <a:outerShdw blurRad="38100" dist="38100" dir="2700000" algn="tl">
                              <a:srgbClr val="C0C0C0"/>
                            </a:outerShdw>
                          </a:effectLst>
                          <a:latin typeface="Arial Unicode MS" pitchFamily="34" charset="-128"/>
                          <a:ea typeface="Arial Unicode MS" pitchFamily="34" charset="-128"/>
                          <a:cs typeface="Arial Unicode MS" pitchFamily="34" charset="-128"/>
                        </a:rPr>
                        <a:t>Es el "o" lógico. Evalúa dos condiciones y devuelve un valor de verdar si alguna de las dos es cierta</a:t>
                      </a:r>
                      <a:endParaRPr kumimoji="0" lang="es-MX" sz="2000" b="0" i="0" u="none" strike="noStrike" cap="none" normalizeH="0" baseline="0" smtClean="0">
                        <a:ln>
                          <a:noFill/>
                        </a:ln>
                        <a:solidFill>
                          <a:schemeClr val="tx1"/>
                        </a:solidFill>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a:txBody>
                  <a:tcPr marT="45725" marB="45725"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chemeClr val="tx1">
                        <a:alpha val="20000"/>
                      </a:schemeClr>
                    </a:solidFill>
                  </a:tcPr>
                </a:tc>
              </a:tr>
              <a:tr h="100595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NOT</a:t>
                      </a:r>
                    </a:p>
                  </a:txBody>
                  <a:tcPr marT="45725" marB="45725"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Negación lógica. Devuelve el valor contrario de la expresión.</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T="45725" marB="45725"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58366451"/>
      </p:ext>
    </p:extLst>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Título"/>
          <p:cNvSpPr>
            <a:spLocks noGrp="1"/>
          </p:cNvSpPr>
          <p:nvPr>
            <p:ph type="title" idx="4294967295"/>
          </p:nvPr>
        </p:nvSpPr>
        <p:spPr>
          <a:xfrm>
            <a:off x="914400" y="142875"/>
            <a:ext cx="8229600" cy="1143000"/>
          </a:xfrm>
        </p:spPr>
        <p:txBody>
          <a:bodyPr/>
          <a:lstStyle/>
          <a:p>
            <a:pPr eaLnBrk="1" hangingPunct="1"/>
            <a:r>
              <a:rPr lang="es-ES" altLang="es-MX" sz="3200" smtClean="0">
                <a:solidFill>
                  <a:srgbClr val="FFFF00"/>
                </a:solidFill>
              </a:rPr>
              <a:t>Operadores Relacionales</a:t>
            </a:r>
            <a:endParaRPr lang="es-MX" altLang="es-MX" sz="3200" smtClean="0">
              <a:solidFill>
                <a:srgbClr val="FFFF00"/>
              </a:solidFill>
            </a:endParaRPr>
          </a:p>
        </p:txBody>
      </p:sp>
      <p:graphicFrame>
        <p:nvGraphicFramePr>
          <p:cNvPr id="37923" name="Group 35"/>
          <p:cNvGraphicFramePr>
            <a:graphicFrameLocks noGrp="1"/>
          </p:cNvGraphicFramePr>
          <p:nvPr/>
        </p:nvGraphicFramePr>
        <p:xfrm>
          <a:off x="1042988" y="1557338"/>
          <a:ext cx="7315200" cy="5181600"/>
        </p:xfrm>
        <a:graphic>
          <a:graphicData uri="http://schemas.openxmlformats.org/drawingml/2006/table">
            <a:tbl>
              <a:tblPr/>
              <a:tblGrid>
                <a:gridCol w="1231036"/>
                <a:gridCol w="6084164"/>
              </a:tblGrid>
              <a:tr h="571315">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1"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1"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Igual que</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noFill/>
                  </a:tcPr>
                </a:tc>
              </a:tr>
              <a:tr h="571315">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&lt;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w="12700" cap="flat" cmpd="sng" algn="ctr">
                      <a:solidFill>
                        <a:srgbClr val="F79646"/>
                      </a:solidFill>
                      <a:prstDash val="solid"/>
                      <a:round/>
                      <a:headEnd type="none" w="med" len="med"/>
                      <a:tailEnd type="none" w="med" len="med"/>
                    </a:lnT>
                    <a:lnB>
                      <a:noFill/>
                    </a:lnB>
                    <a:lnTlToBr>
                      <a:noFill/>
                    </a:lnTlToBr>
                    <a:lnBlToTr>
                      <a:noFill/>
                    </a:lnBlToTr>
                    <a:solidFill>
                      <a:srgbClr val="F79646">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Menor que</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w="12700" cap="flat" cmpd="sng" algn="ctr">
                      <a:solidFill>
                        <a:srgbClr val="F79646"/>
                      </a:solidFill>
                      <a:prstDash val="solid"/>
                      <a:round/>
                      <a:headEnd type="none" w="med" len="med"/>
                      <a:tailEnd type="none" w="med" len="med"/>
                    </a:lnT>
                    <a:lnB>
                      <a:noFill/>
                    </a:lnB>
                    <a:lnTlToBr>
                      <a:noFill/>
                    </a:lnTlToBr>
                    <a:lnBlToTr>
                      <a:noFill/>
                    </a:lnBlToTr>
                    <a:solidFill>
                      <a:srgbClr val="F79646">
                        <a:alpha val="20000"/>
                      </a:srgbClr>
                    </a:solidFill>
                  </a:tcPr>
                </a:tc>
              </a:tr>
              <a:tr h="571315">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&gt;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Mayor que</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noFill/>
                  </a:tcPr>
                </a:tc>
              </a:tr>
              <a:tr h="51690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&lt;&gt;</a:t>
                      </a:r>
                    </a:p>
                  </a:txBody>
                  <a:tcPr marL="91448" marR="91448" horzOverflow="overflow">
                    <a:lnL>
                      <a:noFill/>
                    </a:lnL>
                    <a:lnR>
                      <a:noFill/>
                    </a:lnR>
                    <a:lnT>
                      <a:noFill/>
                    </a:lnT>
                    <a:lnB>
                      <a:noFill/>
                    </a:lnB>
                    <a:lnTlToBr>
                      <a:noFill/>
                    </a:lnTlToBr>
                    <a:lnBlToTr>
                      <a:noFill/>
                    </a:lnBlToTr>
                    <a:solidFill>
                      <a:srgbClr val="F79646">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Distinto de</a:t>
                      </a:r>
                      <a:endParaRPr kumimoji="0" lang="es-MX"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solidFill>
                      <a:srgbClr val="F79646">
                        <a:alpha val="20000"/>
                      </a:srgbClr>
                    </a:solidFill>
                  </a:tcPr>
                </a:tc>
              </a:tr>
              <a:tr h="51690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&lt;=</a:t>
                      </a:r>
                    </a:p>
                  </a:txBody>
                  <a:tcPr marL="91448" marR="9144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Menor ó Igual que</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noFill/>
                  </a:tcPr>
                </a:tc>
              </a:tr>
              <a:tr h="51690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&gt;=</a:t>
                      </a:r>
                    </a:p>
                  </a:txBody>
                  <a:tcPr marL="91448" marR="91448" horzOverflow="overflow">
                    <a:lnL>
                      <a:noFill/>
                    </a:lnL>
                    <a:lnR>
                      <a:noFill/>
                    </a:lnR>
                    <a:lnT>
                      <a:noFill/>
                    </a:lnT>
                    <a:lnB>
                      <a:noFill/>
                    </a:lnB>
                    <a:lnTlToBr>
                      <a:noFill/>
                    </a:lnTlToBr>
                    <a:lnBlToTr>
                      <a:noFill/>
                    </a:lnBlToTr>
                    <a:solidFill>
                      <a:srgbClr val="F79646">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Mayor ó Igual que</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solidFill>
                      <a:srgbClr val="F79646">
                        <a:alpha val="20000"/>
                      </a:srgbClr>
                    </a:solidFill>
                  </a:tcPr>
                </a:tc>
              </a:tr>
              <a:tr h="326466">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IN</a:t>
                      </a:r>
                    </a:p>
                  </a:txBody>
                  <a:tcPr marL="91448" marR="9144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especificar registros de una base de datos </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noFill/>
                  </a:tcPr>
                </a:tc>
              </a:tr>
              <a:tr h="51690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BETWEEN</a:t>
                      </a:r>
                    </a:p>
                  </a:txBody>
                  <a:tcPr marL="91448" marR="91448" horzOverflow="overflow">
                    <a:lnL>
                      <a:noFill/>
                    </a:lnL>
                    <a:lnR>
                      <a:noFill/>
                    </a:lnR>
                    <a:lnT>
                      <a:noFill/>
                    </a:lnT>
                    <a:lnB>
                      <a:noFill/>
                    </a:lnB>
                    <a:lnTlToBr>
                      <a:noFill/>
                    </a:lnTlToBr>
                    <a:lnBlToTr>
                      <a:noFill/>
                    </a:lnBlToTr>
                    <a:solidFill>
                      <a:srgbClr val="F79646">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para especificar un intervalo de valores.</a:t>
                      </a: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a:noFill/>
                    </a:lnB>
                    <a:lnTlToBr>
                      <a:noFill/>
                    </a:lnTlToBr>
                    <a:lnBlToTr>
                      <a:noFill/>
                    </a:lnBlToTr>
                    <a:solidFill>
                      <a:srgbClr val="F79646">
                        <a:alpha val="20000"/>
                      </a:srgbClr>
                    </a:solidFill>
                  </a:tcPr>
                </a:tc>
              </a:tr>
              <a:tr h="516904">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LIKE</a:t>
                      </a:r>
                    </a:p>
                  </a:txBody>
                  <a:tcPr marL="91448" marR="91448" horzOverflow="overflow">
                    <a:lnL>
                      <a:noFill/>
                    </a:lnL>
                    <a:lnR>
                      <a:noFill/>
                    </a:lnR>
                    <a:lnT>
                      <a:noFill/>
                    </a:lnT>
                    <a:lnB w="12700" cap="flat" cmpd="sng" algn="ctr">
                      <a:solidFill>
                        <a:srgbClr val="F7964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es-ES"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rPr>
                        <a:t>Utilizado en la comparación de un modelo</a:t>
                      </a:r>
                      <a:endParaRPr kumimoji="0" lang="es-MX"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es-MX" sz="1600" b="0" i="0" u="none" strike="noStrike" cap="none" normalizeH="0" baseline="0" dirty="0" smtClean="0">
                        <a:ln>
                          <a:noFill/>
                        </a:ln>
                        <a:solidFill>
                          <a:schemeClr val="tx1"/>
                        </a:solidFill>
                        <a:effectLst>
                          <a:outerShdw blurRad="38100" dist="38100" dir="2700000" algn="tl">
                            <a:srgbClr val="000000"/>
                          </a:outerShdw>
                        </a:effectLst>
                        <a:latin typeface="Arial Unicode MS" pitchFamily="34" charset="-128"/>
                        <a:ea typeface="Arial Unicode MS" pitchFamily="34" charset="-128"/>
                        <a:cs typeface="Arial Unicode MS" pitchFamily="34" charset="-128"/>
                      </a:endParaRPr>
                    </a:p>
                  </a:txBody>
                  <a:tcPr marL="91448" marR="91448" horzOverflow="overflow">
                    <a:lnL>
                      <a:noFill/>
                    </a:lnL>
                    <a:lnR>
                      <a:noFill/>
                    </a:lnR>
                    <a:lnT>
                      <a:noFill/>
                    </a:lnT>
                    <a:lnB w="12700" cap="flat" cmpd="sng" algn="ctr">
                      <a:solidFill>
                        <a:srgbClr val="F79646"/>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17543102"/>
      </p:ext>
    </p:extLst>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395288" y="260350"/>
            <a:ext cx="8280400" cy="6121400"/>
          </a:xfrm>
        </p:spPr>
        <p:txBody>
          <a:bodyPr/>
          <a:lstStyle/>
          <a:p>
            <a:pPr eaLnBrk="1" hangingPunct="1"/>
            <a:r>
              <a:rPr lang="es-ES" altLang="es-MX" smtClean="0"/>
              <a:t>CREAR INDICE:</a:t>
            </a:r>
          </a:p>
          <a:p>
            <a:pPr eaLnBrk="1" hangingPunct="1">
              <a:buFont typeface="Wingdings" pitchFamily="2" charset="2"/>
              <a:buNone/>
            </a:pPr>
            <a:r>
              <a:rPr lang="es-ES" altLang="es-MX" smtClean="0"/>
              <a:t> create unique index on VEHICULO, Clave _ vehiculo</a:t>
            </a:r>
          </a:p>
          <a:p>
            <a:pPr eaLnBrk="1" hangingPunct="1">
              <a:buFont typeface="Wingdings" pitchFamily="2" charset="2"/>
              <a:buNone/>
            </a:pPr>
            <a:endParaRPr lang="es-ES" altLang="es-MX" smtClean="0"/>
          </a:p>
          <a:p>
            <a:pPr eaLnBrk="1" hangingPunct="1"/>
            <a:r>
              <a:rPr lang="es-ES" altLang="es-MX" smtClean="0"/>
              <a:t>BORRAR:</a:t>
            </a:r>
          </a:p>
          <a:p>
            <a:pPr eaLnBrk="1" hangingPunct="1">
              <a:buFont typeface="Wingdings" pitchFamily="2" charset="2"/>
              <a:buNone/>
            </a:pPr>
            <a:r>
              <a:rPr lang="es-ES" altLang="es-MX" smtClean="0"/>
              <a:t>Drop tabla</a:t>
            </a:r>
          </a:p>
          <a:p>
            <a:pPr eaLnBrk="1" hangingPunct="1">
              <a:buFont typeface="Wingdings" pitchFamily="2" charset="2"/>
              <a:buNone/>
            </a:pPr>
            <a:r>
              <a:rPr lang="es-ES" altLang="es-MX" smtClean="0"/>
              <a:t>Drop index</a:t>
            </a:r>
          </a:p>
          <a:p>
            <a:pPr eaLnBrk="1" hangingPunct="1">
              <a:buFont typeface="Wingdings" pitchFamily="2" charset="2"/>
              <a:buNone/>
            </a:pPr>
            <a:endParaRPr lang="es-ES" altLang="es-MX" smtClean="0"/>
          </a:p>
          <a:p>
            <a:pPr eaLnBrk="1" hangingPunct="1"/>
            <a:r>
              <a:rPr lang="es-ES" altLang="es-MX" smtClean="0"/>
              <a:t>MODIFICAR</a:t>
            </a:r>
          </a:p>
          <a:p>
            <a:pPr eaLnBrk="1" hangingPunct="1">
              <a:buFont typeface="Wingdings" pitchFamily="2" charset="2"/>
              <a:buNone/>
            </a:pPr>
            <a:r>
              <a:rPr lang="es-ES" altLang="es-MX" smtClean="0"/>
              <a:t>Alter table nombre _ tabla</a:t>
            </a:r>
          </a:p>
          <a:p>
            <a:pPr eaLnBrk="1" hangingPunct="1">
              <a:buFont typeface="Wingdings" pitchFamily="2" charset="2"/>
              <a:buNone/>
            </a:pPr>
            <a:endParaRPr lang="es-ES" altLang="es-MX" smtClean="0"/>
          </a:p>
          <a:p>
            <a:pPr eaLnBrk="1" hangingPunct="1"/>
            <a:endParaRPr lang="es-ES" altLang="es-MX" smtClean="0"/>
          </a:p>
        </p:txBody>
      </p:sp>
    </p:spTree>
    <p:extLst>
      <p:ext uri="{BB962C8B-B14F-4D97-AF65-F5344CB8AC3E}">
        <p14:creationId xmlns:p14="http://schemas.microsoft.com/office/powerpoint/2010/main" val="4148967576"/>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1000" fill="hold"/>
                                        <p:tgtEl>
                                          <p:spTgt spid="45059">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505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5059">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5059">
                                            <p:txEl>
                                              <p:pRg st="1" end="1"/>
                                            </p:txEl>
                                          </p:spTgt>
                                        </p:tgtEl>
                                        <p:attrNameLst>
                                          <p:attrName>style.visibility</p:attrName>
                                        </p:attrNameLst>
                                      </p:cBhvr>
                                      <p:to>
                                        <p:strVal val="visible"/>
                                      </p:to>
                                    </p:set>
                                    <p:anim calcmode="lin" valueType="num">
                                      <p:cBhvr>
                                        <p:cTn id="14" dur="1000" fill="hold"/>
                                        <p:tgtEl>
                                          <p:spTgt spid="45059">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4505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5059">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5059">
                                            <p:txEl>
                                              <p:pRg st="3" end="3"/>
                                            </p:txEl>
                                          </p:spTgt>
                                        </p:tgtEl>
                                        <p:attrNameLst>
                                          <p:attrName>style.visibility</p:attrName>
                                        </p:attrNameLst>
                                      </p:cBhvr>
                                      <p:to>
                                        <p:strVal val="visible"/>
                                      </p:to>
                                    </p:set>
                                    <p:anim calcmode="lin" valueType="num">
                                      <p:cBhvr>
                                        <p:cTn id="21" dur="1000" fill="hold"/>
                                        <p:tgtEl>
                                          <p:spTgt spid="45059">
                                            <p:txEl>
                                              <p:pRg st="3" end="3"/>
                                            </p:txEl>
                                          </p:spTgt>
                                        </p:tgtEl>
                                        <p:attrNameLst>
                                          <p:attrName>ppt_w</p:attrName>
                                        </p:attrNameLst>
                                      </p:cBhvr>
                                      <p:tavLst>
                                        <p:tav tm="0">
                                          <p:val>
                                            <p:strVal val="#ppt_w+.3"/>
                                          </p:val>
                                        </p:tav>
                                        <p:tav tm="100000">
                                          <p:val>
                                            <p:strVal val="#ppt_w"/>
                                          </p:val>
                                        </p:tav>
                                      </p:tavLst>
                                    </p:anim>
                                    <p:anim calcmode="lin" valueType="num">
                                      <p:cBhvr>
                                        <p:cTn id="22" dur="1000" fill="hold"/>
                                        <p:tgtEl>
                                          <p:spTgt spid="45059">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45059">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45059">
                                            <p:txEl>
                                              <p:pRg st="4" end="4"/>
                                            </p:txEl>
                                          </p:spTgt>
                                        </p:tgtEl>
                                        <p:attrNameLst>
                                          <p:attrName>style.visibility</p:attrName>
                                        </p:attrNameLst>
                                      </p:cBhvr>
                                      <p:to>
                                        <p:strVal val="visible"/>
                                      </p:to>
                                    </p:set>
                                    <p:anim calcmode="lin" valueType="num">
                                      <p:cBhvr>
                                        <p:cTn id="28" dur="1000" fill="hold"/>
                                        <p:tgtEl>
                                          <p:spTgt spid="45059">
                                            <p:txEl>
                                              <p:pRg st="4" end="4"/>
                                            </p:txEl>
                                          </p:spTgt>
                                        </p:tgtEl>
                                        <p:attrNameLst>
                                          <p:attrName>ppt_w</p:attrName>
                                        </p:attrNameLst>
                                      </p:cBhvr>
                                      <p:tavLst>
                                        <p:tav tm="0">
                                          <p:val>
                                            <p:strVal val="#ppt_w+.3"/>
                                          </p:val>
                                        </p:tav>
                                        <p:tav tm="100000">
                                          <p:val>
                                            <p:strVal val="#ppt_w"/>
                                          </p:val>
                                        </p:tav>
                                      </p:tavLst>
                                    </p:anim>
                                    <p:anim calcmode="lin" valueType="num">
                                      <p:cBhvr>
                                        <p:cTn id="29" dur="1000" fill="hold"/>
                                        <p:tgtEl>
                                          <p:spTgt spid="45059">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45059">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45059">
                                            <p:txEl>
                                              <p:pRg st="5" end="5"/>
                                            </p:txEl>
                                          </p:spTgt>
                                        </p:tgtEl>
                                        <p:attrNameLst>
                                          <p:attrName>style.visibility</p:attrName>
                                        </p:attrNameLst>
                                      </p:cBhvr>
                                      <p:to>
                                        <p:strVal val="visible"/>
                                      </p:to>
                                    </p:set>
                                    <p:anim calcmode="lin" valueType="num">
                                      <p:cBhvr>
                                        <p:cTn id="35" dur="1000" fill="hold"/>
                                        <p:tgtEl>
                                          <p:spTgt spid="45059">
                                            <p:txEl>
                                              <p:pRg st="5" end="5"/>
                                            </p:txEl>
                                          </p:spTgt>
                                        </p:tgtEl>
                                        <p:attrNameLst>
                                          <p:attrName>ppt_w</p:attrName>
                                        </p:attrNameLst>
                                      </p:cBhvr>
                                      <p:tavLst>
                                        <p:tav tm="0">
                                          <p:val>
                                            <p:strVal val="#ppt_w+.3"/>
                                          </p:val>
                                        </p:tav>
                                        <p:tav tm="100000">
                                          <p:val>
                                            <p:strVal val="#ppt_w"/>
                                          </p:val>
                                        </p:tav>
                                      </p:tavLst>
                                    </p:anim>
                                    <p:anim calcmode="lin" valueType="num">
                                      <p:cBhvr>
                                        <p:cTn id="36" dur="1000" fill="hold"/>
                                        <p:tgtEl>
                                          <p:spTgt spid="45059">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4505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45059">
                                            <p:txEl>
                                              <p:pRg st="7" end="7"/>
                                            </p:txEl>
                                          </p:spTgt>
                                        </p:tgtEl>
                                        <p:attrNameLst>
                                          <p:attrName>style.visibility</p:attrName>
                                        </p:attrNameLst>
                                      </p:cBhvr>
                                      <p:to>
                                        <p:strVal val="visible"/>
                                      </p:to>
                                    </p:set>
                                    <p:anim calcmode="lin" valueType="num">
                                      <p:cBhvr>
                                        <p:cTn id="42" dur="1000" fill="hold"/>
                                        <p:tgtEl>
                                          <p:spTgt spid="45059">
                                            <p:txEl>
                                              <p:pRg st="7" end="7"/>
                                            </p:txEl>
                                          </p:spTgt>
                                        </p:tgtEl>
                                        <p:attrNameLst>
                                          <p:attrName>ppt_w</p:attrName>
                                        </p:attrNameLst>
                                      </p:cBhvr>
                                      <p:tavLst>
                                        <p:tav tm="0">
                                          <p:val>
                                            <p:strVal val="#ppt_w+.3"/>
                                          </p:val>
                                        </p:tav>
                                        <p:tav tm="100000">
                                          <p:val>
                                            <p:strVal val="#ppt_w"/>
                                          </p:val>
                                        </p:tav>
                                      </p:tavLst>
                                    </p:anim>
                                    <p:anim calcmode="lin" valueType="num">
                                      <p:cBhvr>
                                        <p:cTn id="43" dur="1000" fill="hold"/>
                                        <p:tgtEl>
                                          <p:spTgt spid="45059">
                                            <p:txEl>
                                              <p:pRg st="7" end="7"/>
                                            </p:txEl>
                                          </p:spTgt>
                                        </p:tgtEl>
                                        <p:attrNameLst>
                                          <p:attrName>ppt_h</p:attrName>
                                        </p:attrNameLst>
                                      </p:cBhvr>
                                      <p:tavLst>
                                        <p:tav tm="0">
                                          <p:val>
                                            <p:strVal val="#ppt_h"/>
                                          </p:val>
                                        </p:tav>
                                        <p:tav tm="100000">
                                          <p:val>
                                            <p:strVal val="#ppt_h"/>
                                          </p:val>
                                        </p:tav>
                                      </p:tavLst>
                                    </p:anim>
                                    <p:animEffect transition="in" filter="fade">
                                      <p:cBhvr>
                                        <p:cTn id="44" dur="1000"/>
                                        <p:tgtEl>
                                          <p:spTgt spid="45059">
                                            <p:txEl>
                                              <p:pRg st="7" end="7"/>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45059">
                                            <p:txEl>
                                              <p:pRg st="8" end="8"/>
                                            </p:txEl>
                                          </p:spTgt>
                                        </p:tgtEl>
                                        <p:attrNameLst>
                                          <p:attrName>style.visibility</p:attrName>
                                        </p:attrNameLst>
                                      </p:cBhvr>
                                      <p:to>
                                        <p:strVal val="visible"/>
                                      </p:to>
                                    </p:set>
                                    <p:anim calcmode="lin" valueType="num">
                                      <p:cBhvr>
                                        <p:cTn id="49" dur="1000" fill="hold"/>
                                        <p:tgtEl>
                                          <p:spTgt spid="45059">
                                            <p:txEl>
                                              <p:pRg st="8" end="8"/>
                                            </p:txEl>
                                          </p:spTgt>
                                        </p:tgtEl>
                                        <p:attrNameLst>
                                          <p:attrName>ppt_w</p:attrName>
                                        </p:attrNameLst>
                                      </p:cBhvr>
                                      <p:tavLst>
                                        <p:tav tm="0">
                                          <p:val>
                                            <p:strVal val="#ppt_w+.3"/>
                                          </p:val>
                                        </p:tav>
                                        <p:tav tm="100000">
                                          <p:val>
                                            <p:strVal val="#ppt_w"/>
                                          </p:val>
                                        </p:tav>
                                      </p:tavLst>
                                    </p:anim>
                                    <p:anim calcmode="lin" valueType="num">
                                      <p:cBhvr>
                                        <p:cTn id="50" dur="1000" fill="hold"/>
                                        <p:tgtEl>
                                          <p:spTgt spid="45059">
                                            <p:txEl>
                                              <p:pRg st="8" end="8"/>
                                            </p:txEl>
                                          </p:spTgt>
                                        </p:tgtEl>
                                        <p:attrNameLst>
                                          <p:attrName>ppt_h</p:attrName>
                                        </p:attrNameLst>
                                      </p:cBhvr>
                                      <p:tavLst>
                                        <p:tav tm="0">
                                          <p:val>
                                            <p:strVal val="#ppt_h"/>
                                          </p:val>
                                        </p:tav>
                                        <p:tav tm="100000">
                                          <p:val>
                                            <p:strVal val="#ppt_h"/>
                                          </p:val>
                                        </p:tav>
                                      </p:tavLst>
                                    </p:anim>
                                    <p:animEffect transition="in" filter="fade">
                                      <p:cBhvr>
                                        <p:cTn id="51" dur="1000"/>
                                        <p:tgtEl>
                                          <p:spTgt spid="450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457200" y="476250"/>
            <a:ext cx="8229600" cy="5649913"/>
          </a:xfrm>
        </p:spPr>
        <p:txBody>
          <a:bodyPr>
            <a:normAutofit/>
          </a:bodyPr>
          <a:lstStyle/>
          <a:p>
            <a:pPr eaLnBrk="1" hangingPunct="1">
              <a:lnSpc>
                <a:spcPct val="80000"/>
              </a:lnSpc>
            </a:pPr>
            <a:r>
              <a:rPr lang="es-ES" altLang="es-MX" smtClean="0"/>
              <a:t>CREAR REGISTROS:</a:t>
            </a:r>
          </a:p>
          <a:p>
            <a:pPr eaLnBrk="1" hangingPunct="1">
              <a:lnSpc>
                <a:spcPct val="80000"/>
              </a:lnSpc>
              <a:buFont typeface="Wingdings" pitchFamily="2" charset="2"/>
              <a:buNone/>
            </a:pPr>
            <a:r>
              <a:rPr lang="es-ES" altLang="es-MX" smtClean="0"/>
              <a:t>Insert into VEHICULO values (0213,Ford fusion,2002,chevi San Carlos)</a:t>
            </a:r>
          </a:p>
          <a:p>
            <a:pPr eaLnBrk="1" hangingPunct="1">
              <a:lnSpc>
                <a:spcPct val="80000"/>
              </a:lnSpc>
            </a:pPr>
            <a:r>
              <a:rPr lang="es-ES" altLang="es-MX" smtClean="0"/>
              <a:t>AGREGAR UN CAMPO:</a:t>
            </a:r>
          </a:p>
          <a:p>
            <a:pPr eaLnBrk="1" hangingPunct="1">
              <a:lnSpc>
                <a:spcPct val="80000"/>
              </a:lnSpc>
              <a:buFont typeface="Wingdings" pitchFamily="2" charset="2"/>
              <a:buNone/>
            </a:pPr>
            <a:r>
              <a:rPr lang="es-ES" altLang="es-MX" smtClean="0"/>
              <a:t>Alter table VEHICULO add Seguro char(20)</a:t>
            </a:r>
          </a:p>
          <a:p>
            <a:pPr eaLnBrk="1" hangingPunct="1">
              <a:lnSpc>
                <a:spcPct val="80000"/>
              </a:lnSpc>
            </a:pPr>
            <a:r>
              <a:rPr lang="es-ES" altLang="es-MX" smtClean="0"/>
              <a:t>BORRA CAMPO:</a:t>
            </a:r>
          </a:p>
          <a:p>
            <a:pPr eaLnBrk="1" hangingPunct="1">
              <a:lnSpc>
                <a:spcPct val="80000"/>
              </a:lnSpc>
              <a:buFont typeface="Wingdings" pitchFamily="2" charset="2"/>
              <a:buNone/>
            </a:pPr>
            <a:r>
              <a:rPr lang="es-ES" altLang="es-MX" smtClean="0"/>
              <a:t>Alter table VEHICULO drop Agencia</a:t>
            </a:r>
          </a:p>
          <a:p>
            <a:pPr eaLnBrk="1" hangingPunct="1">
              <a:lnSpc>
                <a:spcPct val="80000"/>
              </a:lnSpc>
            </a:pPr>
            <a:r>
              <a:rPr lang="es-ES" altLang="es-MX" smtClean="0"/>
              <a:t>BORRA REGISTROS SEGÚN CONDICION:</a:t>
            </a:r>
          </a:p>
          <a:p>
            <a:pPr eaLnBrk="1" hangingPunct="1">
              <a:lnSpc>
                <a:spcPct val="80000"/>
              </a:lnSpc>
              <a:buFont typeface="Wingdings" pitchFamily="2" charset="2"/>
              <a:buNone/>
            </a:pPr>
            <a:r>
              <a:rPr lang="es-ES" altLang="es-MX" smtClean="0"/>
              <a:t>Delete VEHICULO where clave _ vehiculo=´0123`</a:t>
            </a:r>
          </a:p>
          <a:p>
            <a:pPr eaLnBrk="1" hangingPunct="1">
              <a:lnSpc>
                <a:spcPct val="80000"/>
              </a:lnSpc>
            </a:pPr>
            <a:r>
              <a:rPr lang="es-ES" altLang="es-MX" smtClean="0"/>
              <a:t>BORRA TABLA O RELACION:</a:t>
            </a:r>
          </a:p>
          <a:p>
            <a:pPr eaLnBrk="1" hangingPunct="1">
              <a:lnSpc>
                <a:spcPct val="80000"/>
              </a:lnSpc>
              <a:buFont typeface="Wingdings" pitchFamily="2" charset="2"/>
              <a:buNone/>
            </a:pPr>
            <a:r>
              <a:rPr lang="es-ES" altLang="es-MX" smtClean="0"/>
              <a:t>DROP VEHICULO</a:t>
            </a:r>
          </a:p>
          <a:p>
            <a:pPr eaLnBrk="1" hangingPunct="1">
              <a:lnSpc>
                <a:spcPct val="80000"/>
              </a:lnSpc>
            </a:pPr>
            <a:r>
              <a:rPr lang="es-ES" altLang="es-MX" smtClean="0"/>
              <a:t>MODIFICA INFORMACION</a:t>
            </a:r>
          </a:p>
          <a:p>
            <a:pPr eaLnBrk="1" hangingPunct="1">
              <a:lnSpc>
                <a:spcPct val="80000"/>
              </a:lnSpc>
              <a:buFont typeface="Wingdings" pitchFamily="2" charset="2"/>
              <a:buNone/>
            </a:pPr>
            <a:r>
              <a:rPr lang="es-ES" altLang="es-MX" smtClean="0"/>
              <a:t>Update VEHICULO where marca=´chevi`where año=2000</a:t>
            </a:r>
          </a:p>
          <a:p>
            <a:pPr eaLnBrk="1" hangingPunct="1">
              <a:lnSpc>
                <a:spcPct val="80000"/>
              </a:lnSpc>
            </a:pPr>
            <a:endParaRPr lang="es-ES" altLang="es-MX" smtClean="0"/>
          </a:p>
        </p:txBody>
      </p:sp>
    </p:spTree>
    <p:extLst>
      <p:ext uri="{BB962C8B-B14F-4D97-AF65-F5344CB8AC3E}">
        <p14:creationId xmlns:p14="http://schemas.microsoft.com/office/powerpoint/2010/main" val="351276277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p:cTn id="7" dur="1000" fill="hold"/>
                                        <p:tgtEl>
                                          <p:spTgt spid="4608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608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608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6083">
                                            <p:txEl>
                                              <p:pRg st="1" end="1"/>
                                            </p:txEl>
                                          </p:spTgt>
                                        </p:tgtEl>
                                        <p:attrNameLst>
                                          <p:attrName>style.visibility</p:attrName>
                                        </p:attrNameLst>
                                      </p:cBhvr>
                                      <p:to>
                                        <p:strVal val="visible"/>
                                      </p:to>
                                    </p:set>
                                    <p:anim calcmode="lin" valueType="num">
                                      <p:cBhvr>
                                        <p:cTn id="14" dur="1000" fill="hold"/>
                                        <p:tgtEl>
                                          <p:spTgt spid="46083">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4608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608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6083">
                                            <p:txEl>
                                              <p:pRg st="2" end="2"/>
                                            </p:txEl>
                                          </p:spTgt>
                                        </p:tgtEl>
                                        <p:attrNameLst>
                                          <p:attrName>style.visibility</p:attrName>
                                        </p:attrNameLst>
                                      </p:cBhvr>
                                      <p:to>
                                        <p:strVal val="visible"/>
                                      </p:to>
                                    </p:set>
                                    <p:anim calcmode="lin" valueType="num">
                                      <p:cBhvr>
                                        <p:cTn id="21" dur="1000" fill="hold"/>
                                        <p:tgtEl>
                                          <p:spTgt spid="46083">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4608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608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46083">
                                            <p:txEl>
                                              <p:pRg st="3" end="3"/>
                                            </p:txEl>
                                          </p:spTgt>
                                        </p:tgtEl>
                                        <p:attrNameLst>
                                          <p:attrName>style.visibility</p:attrName>
                                        </p:attrNameLst>
                                      </p:cBhvr>
                                      <p:to>
                                        <p:strVal val="visible"/>
                                      </p:to>
                                    </p:set>
                                    <p:anim calcmode="lin" valueType="num">
                                      <p:cBhvr>
                                        <p:cTn id="28" dur="1000" fill="hold"/>
                                        <p:tgtEl>
                                          <p:spTgt spid="46083">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4608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608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46083">
                                            <p:txEl>
                                              <p:pRg st="4" end="4"/>
                                            </p:txEl>
                                          </p:spTgt>
                                        </p:tgtEl>
                                        <p:attrNameLst>
                                          <p:attrName>style.visibility</p:attrName>
                                        </p:attrNameLst>
                                      </p:cBhvr>
                                      <p:to>
                                        <p:strVal val="visible"/>
                                      </p:to>
                                    </p:set>
                                    <p:anim calcmode="lin" valueType="num">
                                      <p:cBhvr>
                                        <p:cTn id="35" dur="1000" fill="hold"/>
                                        <p:tgtEl>
                                          <p:spTgt spid="46083">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4608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4608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46083">
                                            <p:txEl>
                                              <p:pRg st="5" end="5"/>
                                            </p:txEl>
                                          </p:spTgt>
                                        </p:tgtEl>
                                        <p:attrNameLst>
                                          <p:attrName>style.visibility</p:attrName>
                                        </p:attrNameLst>
                                      </p:cBhvr>
                                      <p:to>
                                        <p:strVal val="visible"/>
                                      </p:to>
                                    </p:set>
                                    <p:anim calcmode="lin" valueType="num">
                                      <p:cBhvr>
                                        <p:cTn id="42" dur="1000" fill="hold"/>
                                        <p:tgtEl>
                                          <p:spTgt spid="46083">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4608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4608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46083">
                                            <p:txEl>
                                              <p:pRg st="6" end="6"/>
                                            </p:txEl>
                                          </p:spTgt>
                                        </p:tgtEl>
                                        <p:attrNameLst>
                                          <p:attrName>style.visibility</p:attrName>
                                        </p:attrNameLst>
                                      </p:cBhvr>
                                      <p:to>
                                        <p:strVal val="visible"/>
                                      </p:to>
                                    </p:set>
                                    <p:anim calcmode="lin" valueType="num">
                                      <p:cBhvr>
                                        <p:cTn id="49" dur="1000" fill="hold"/>
                                        <p:tgtEl>
                                          <p:spTgt spid="46083">
                                            <p:txEl>
                                              <p:pRg st="6" end="6"/>
                                            </p:txEl>
                                          </p:spTgt>
                                        </p:tgtEl>
                                        <p:attrNameLst>
                                          <p:attrName>ppt_w</p:attrName>
                                        </p:attrNameLst>
                                      </p:cBhvr>
                                      <p:tavLst>
                                        <p:tav tm="0">
                                          <p:val>
                                            <p:strVal val="#ppt_w+.3"/>
                                          </p:val>
                                        </p:tav>
                                        <p:tav tm="100000">
                                          <p:val>
                                            <p:strVal val="#ppt_w"/>
                                          </p:val>
                                        </p:tav>
                                      </p:tavLst>
                                    </p:anim>
                                    <p:anim calcmode="lin" valueType="num">
                                      <p:cBhvr>
                                        <p:cTn id="50" dur="1000" fill="hold"/>
                                        <p:tgtEl>
                                          <p:spTgt spid="4608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46083">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46083">
                                            <p:txEl>
                                              <p:pRg st="7" end="7"/>
                                            </p:txEl>
                                          </p:spTgt>
                                        </p:tgtEl>
                                        <p:attrNameLst>
                                          <p:attrName>style.visibility</p:attrName>
                                        </p:attrNameLst>
                                      </p:cBhvr>
                                      <p:to>
                                        <p:strVal val="visible"/>
                                      </p:to>
                                    </p:set>
                                    <p:anim calcmode="lin" valueType="num">
                                      <p:cBhvr>
                                        <p:cTn id="56" dur="1000" fill="hold"/>
                                        <p:tgtEl>
                                          <p:spTgt spid="46083">
                                            <p:txEl>
                                              <p:pRg st="7" end="7"/>
                                            </p:txEl>
                                          </p:spTgt>
                                        </p:tgtEl>
                                        <p:attrNameLst>
                                          <p:attrName>ppt_w</p:attrName>
                                        </p:attrNameLst>
                                      </p:cBhvr>
                                      <p:tavLst>
                                        <p:tav tm="0">
                                          <p:val>
                                            <p:strVal val="#ppt_w+.3"/>
                                          </p:val>
                                        </p:tav>
                                        <p:tav tm="100000">
                                          <p:val>
                                            <p:strVal val="#ppt_w"/>
                                          </p:val>
                                        </p:tav>
                                      </p:tavLst>
                                    </p:anim>
                                    <p:anim calcmode="lin" valueType="num">
                                      <p:cBhvr>
                                        <p:cTn id="57" dur="1000" fill="hold"/>
                                        <p:tgtEl>
                                          <p:spTgt spid="4608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46083">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0" presetClass="entr" presetSubtype="0" decel="100000" fill="hold" grpId="0" nodeType="clickEffect">
                                  <p:stCondLst>
                                    <p:cond delay="0"/>
                                  </p:stCondLst>
                                  <p:childTnLst>
                                    <p:set>
                                      <p:cBhvr>
                                        <p:cTn id="62" dur="1" fill="hold">
                                          <p:stCondLst>
                                            <p:cond delay="0"/>
                                          </p:stCondLst>
                                        </p:cTn>
                                        <p:tgtEl>
                                          <p:spTgt spid="46083">
                                            <p:txEl>
                                              <p:pRg st="8" end="8"/>
                                            </p:txEl>
                                          </p:spTgt>
                                        </p:tgtEl>
                                        <p:attrNameLst>
                                          <p:attrName>style.visibility</p:attrName>
                                        </p:attrNameLst>
                                      </p:cBhvr>
                                      <p:to>
                                        <p:strVal val="visible"/>
                                      </p:to>
                                    </p:set>
                                    <p:anim calcmode="lin" valueType="num">
                                      <p:cBhvr>
                                        <p:cTn id="63" dur="1000" fill="hold"/>
                                        <p:tgtEl>
                                          <p:spTgt spid="46083">
                                            <p:txEl>
                                              <p:pRg st="8" end="8"/>
                                            </p:txEl>
                                          </p:spTgt>
                                        </p:tgtEl>
                                        <p:attrNameLst>
                                          <p:attrName>ppt_w</p:attrName>
                                        </p:attrNameLst>
                                      </p:cBhvr>
                                      <p:tavLst>
                                        <p:tav tm="0">
                                          <p:val>
                                            <p:strVal val="#ppt_w+.3"/>
                                          </p:val>
                                        </p:tav>
                                        <p:tav tm="100000">
                                          <p:val>
                                            <p:strVal val="#ppt_w"/>
                                          </p:val>
                                        </p:tav>
                                      </p:tavLst>
                                    </p:anim>
                                    <p:anim calcmode="lin" valueType="num">
                                      <p:cBhvr>
                                        <p:cTn id="64" dur="1000" fill="hold"/>
                                        <p:tgtEl>
                                          <p:spTgt spid="4608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46083">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0" presetClass="entr" presetSubtype="0" decel="100000" fill="hold" grpId="0" nodeType="clickEffect">
                                  <p:stCondLst>
                                    <p:cond delay="0"/>
                                  </p:stCondLst>
                                  <p:childTnLst>
                                    <p:set>
                                      <p:cBhvr>
                                        <p:cTn id="69" dur="1" fill="hold">
                                          <p:stCondLst>
                                            <p:cond delay="0"/>
                                          </p:stCondLst>
                                        </p:cTn>
                                        <p:tgtEl>
                                          <p:spTgt spid="46083">
                                            <p:txEl>
                                              <p:pRg st="9" end="9"/>
                                            </p:txEl>
                                          </p:spTgt>
                                        </p:tgtEl>
                                        <p:attrNameLst>
                                          <p:attrName>style.visibility</p:attrName>
                                        </p:attrNameLst>
                                      </p:cBhvr>
                                      <p:to>
                                        <p:strVal val="visible"/>
                                      </p:to>
                                    </p:set>
                                    <p:anim calcmode="lin" valueType="num">
                                      <p:cBhvr>
                                        <p:cTn id="70" dur="1000" fill="hold"/>
                                        <p:tgtEl>
                                          <p:spTgt spid="46083">
                                            <p:txEl>
                                              <p:pRg st="9" end="9"/>
                                            </p:txEl>
                                          </p:spTgt>
                                        </p:tgtEl>
                                        <p:attrNameLst>
                                          <p:attrName>ppt_w</p:attrName>
                                        </p:attrNameLst>
                                      </p:cBhvr>
                                      <p:tavLst>
                                        <p:tav tm="0">
                                          <p:val>
                                            <p:strVal val="#ppt_w+.3"/>
                                          </p:val>
                                        </p:tav>
                                        <p:tav tm="100000">
                                          <p:val>
                                            <p:strVal val="#ppt_w"/>
                                          </p:val>
                                        </p:tav>
                                      </p:tavLst>
                                    </p:anim>
                                    <p:anim calcmode="lin" valueType="num">
                                      <p:cBhvr>
                                        <p:cTn id="71" dur="1000" fill="hold"/>
                                        <p:tgtEl>
                                          <p:spTgt spid="4608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46083">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0" presetClass="entr" presetSubtype="0" decel="100000" fill="hold" grpId="0" nodeType="clickEffect">
                                  <p:stCondLst>
                                    <p:cond delay="0"/>
                                  </p:stCondLst>
                                  <p:childTnLst>
                                    <p:set>
                                      <p:cBhvr>
                                        <p:cTn id="76" dur="1" fill="hold">
                                          <p:stCondLst>
                                            <p:cond delay="0"/>
                                          </p:stCondLst>
                                        </p:cTn>
                                        <p:tgtEl>
                                          <p:spTgt spid="46083">
                                            <p:txEl>
                                              <p:pRg st="10" end="10"/>
                                            </p:txEl>
                                          </p:spTgt>
                                        </p:tgtEl>
                                        <p:attrNameLst>
                                          <p:attrName>style.visibility</p:attrName>
                                        </p:attrNameLst>
                                      </p:cBhvr>
                                      <p:to>
                                        <p:strVal val="visible"/>
                                      </p:to>
                                    </p:set>
                                    <p:anim calcmode="lin" valueType="num">
                                      <p:cBhvr>
                                        <p:cTn id="77" dur="1000" fill="hold"/>
                                        <p:tgtEl>
                                          <p:spTgt spid="46083">
                                            <p:txEl>
                                              <p:pRg st="10" end="10"/>
                                            </p:txEl>
                                          </p:spTgt>
                                        </p:tgtEl>
                                        <p:attrNameLst>
                                          <p:attrName>ppt_w</p:attrName>
                                        </p:attrNameLst>
                                      </p:cBhvr>
                                      <p:tavLst>
                                        <p:tav tm="0">
                                          <p:val>
                                            <p:strVal val="#ppt_w+.3"/>
                                          </p:val>
                                        </p:tav>
                                        <p:tav tm="100000">
                                          <p:val>
                                            <p:strVal val="#ppt_w"/>
                                          </p:val>
                                        </p:tav>
                                      </p:tavLst>
                                    </p:anim>
                                    <p:anim calcmode="lin" valueType="num">
                                      <p:cBhvr>
                                        <p:cTn id="78" dur="1000" fill="hold"/>
                                        <p:tgtEl>
                                          <p:spTgt spid="4608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46083">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0" presetClass="entr" presetSubtype="0" decel="100000" fill="hold" grpId="0" nodeType="clickEffect">
                                  <p:stCondLst>
                                    <p:cond delay="0"/>
                                  </p:stCondLst>
                                  <p:childTnLst>
                                    <p:set>
                                      <p:cBhvr>
                                        <p:cTn id="83" dur="1" fill="hold">
                                          <p:stCondLst>
                                            <p:cond delay="0"/>
                                          </p:stCondLst>
                                        </p:cTn>
                                        <p:tgtEl>
                                          <p:spTgt spid="46083">
                                            <p:txEl>
                                              <p:pRg st="11" end="11"/>
                                            </p:txEl>
                                          </p:spTgt>
                                        </p:tgtEl>
                                        <p:attrNameLst>
                                          <p:attrName>style.visibility</p:attrName>
                                        </p:attrNameLst>
                                      </p:cBhvr>
                                      <p:to>
                                        <p:strVal val="visible"/>
                                      </p:to>
                                    </p:set>
                                    <p:anim calcmode="lin" valueType="num">
                                      <p:cBhvr>
                                        <p:cTn id="84" dur="1000" fill="hold"/>
                                        <p:tgtEl>
                                          <p:spTgt spid="46083">
                                            <p:txEl>
                                              <p:pRg st="11" end="11"/>
                                            </p:txEl>
                                          </p:spTgt>
                                        </p:tgtEl>
                                        <p:attrNameLst>
                                          <p:attrName>ppt_w</p:attrName>
                                        </p:attrNameLst>
                                      </p:cBhvr>
                                      <p:tavLst>
                                        <p:tav tm="0">
                                          <p:val>
                                            <p:strVal val="#ppt_w+.3"/>
                                          </p:val>
                                        </p:tav>
                                        <p:tav tm="100000">
                                          <p:val>
                                            <p:strVal val="#ppt_w"/>
                                          </p:val>
                                        </p:tav>
                                      </p:tavLst>
                                    </p:anim>
                                    <p:anim calcmode="lin" valueType="num">
                                      <p:cBhvr>
                                        <p:cTn id="85" dur="1000" fill="hold"/>
                                        <p:tgtEl>
                                          <p:spTgt spid="4608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4608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altLang="es-MX" smtClean="0"/>
              <a:t>COMPONENTES</a:t>
            </a:r>
          </a:p>
        </p:txBody>
      </p:sp>
      <p:sp>
        <p:nvSpPr>
          <p:cNvPr id="5123" name="Rectangle 3"/>
          <p:cNvSpPr>
            <a:spLocks noGrp="1" noChangeArrowheads="1"/>
          </p:cNvSpPr>
          <p:nvPr>
            <p:ph idx="1"/>
          </p:nvPr>
        </p:nvSpPr>
        <p:spPr/>
        <p:txBody>
          <a:bodyPr>
            <a:normAutofit/>
          </a:bodyPr>
          <a:lstStyle/>
          <a:p>
            <a:pPr eaLnBrk="1" hangingPunct="1">
              <a:lnSpc>
                <a:spcPct val="90000"/>
              </a:lnSpc>
            </a:pPr>
            <a:r>
              <a:rPr lang="es-ES" altLang="es-MX" u="sng" smtClean="0"/>
              <a:t>DATO</a:t>
            </a:r>
            <a:r>
              <a:rPr lang="es-ES" altLang="es-MX" smtClean="0"/>
              <a:t>: Conjunto de caracteres, información que existe en el mundo real.</a:t>
            </a:r>
          </a:p>
          <a:p>
            <a:pPr eaLnBrk="1" hangingPunct="1">
              <a:lnSpc>
                <a:spcPct val="90000"/>
              </a:lnSpc>
            </a:pPr>
            <a:r>
              <a:rPr lang="es-ES" altLang="es-MX" u="sng" smtClean="0"/>
              <a:t>CAMPO</a:t>
            </a:r>
            <a:r>
              <a:rPr lang="es-ES" altLang="es-MX" smtClean="0"/>
              <a:t>: Nombre que va a tener el lugar donde voy a almacenar los datos (n-adas) </a:t>
            </a:r>
          </a:p>
          <a:p>
            <a:pPr eaLnBrk="1" hangingPunct="1">
              <a:lnSpc>
                <a:spcPct val="90000"/>
              </a:lnSpc>
            </a:pPr>
            <a:r>
              <a:rPr lang="es-ES" altLang="es-MX" u="sng" smtClean="0"/>
              <a:t>REGISTRO</a:t>
            </a:r>
            <a:r>
              <a:rPr lang="es-ES" altLang="es-MX" smtClean="0"/>
              <a:t>: Conjunto de campos. Atributos con sus valores</a:t>
            </a:r>
          </a:p>
          <a:p>
            <a:pPr eaLnBrk="1" hangingPunct="1">
              <a:lnSpc>
                <a:spcPct val="90000"/>
              </a:lnSpc>
            </a:pPr>
            <a:r>
              <a:rPr lang="es-ES" altLang="es-MX" u="sng" smtClean="0"/>
              <a:t>TABLA O ENTIDAD</a:t>
            </a:r>
            <a:r>
              <a:rPr lang="es-ES" altLang="es-MX" smtClean="0"/>
              <a:t>: Conjunto de registros/ Relación (tuplas)</a:t>
            </a:r>
          </a:p>
          <a:p>
            <a:pPr eaLnBrk="1" hangingPunct="1">
              <a:lnSpc>
                <a:spcPct val="90000"/>
              </a:lnSpc>
            </a:pPr>
            <a:r>
              <a:rPr lang="es-ES" altLang="es-MX" u="sng" smtClean="0"/>
              <a:t>BASE DE DATOS</a:t>
            </a:r>
            <a:r>
              <a:rPr lang="es-ES" altLang="es-MX" smtClean="0"/>
              <a:t>: Conjunto de tablas</a:t>
            </a:r>
          </a:p>
        </p:txBody>
      </p:sp>
    </p:spTree>
    <p:extLst>
      <p:ext uri="{BB962C8B-B14F-4D97-AF65-F5344CB8AC3E}">
        <p14:creationId xmlns:p14="http://schemas.microsoft.com/office/powerpoint/2010/main" val="3119916143"/>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strVal val="#ppt_w+.3"/>
                                          </p:val>
                                        </p:tav>
                                        <p:tav tm="100000">
                                          <p:val>
                                            <p:strVal val="#ppt_w"/>
                                          </p:val>
                                        </p:tav>
                                      </p:tavLst>
                                    </p:anim>
                                    <p:anim calcmode="lin" valueType="num">
                                      <p:cBhvr>
                                        <p:cTn id="8" dur="1000" fill="hold"/>
                                        <p:tgtEl>
                                          <p:spTgt spid="5122"/>
                                        </p:tgtEl>
                                        <p:attrNameLst>
                                          <p:attrName>ppt_h</p:attrName>
                                        </p:attrNameLst>
                                      </p:cBhvr>
                                      <p:tavLst>
                                        <p:tav tm="0">
                                          <p:val>
                                            <p:strVal val="#ppt_h"/>
                                          </p:val>
                                        </p:tav>
                                        <p:tav tm="100000">
                                          <p:val>
                                            <p:strVal val="#ppt_h"/>
                                          </p:val>
                                        </p:tav>
                                      </p:tavLst>
                                    </p:anim>
                                    <p:animEffect transition="in" filter="fade">
                                      <p:cBhvr>
                                        <p:cTn id="9" dur="1000"/>
                                        <p:tgtEl>
                                          <p:spTgt spid="512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 calcmode="lin" valueType="num">
                                      <p:cBhvr>
                                        <p:cTn id="14" dur="1000" fill="hold"/>
                                        <p:tgtEl>
                                          <p:spTgt spid="512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512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5123">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5123">
                                            <p:txEl>
                                              <p:pRg st="1" end="1"/>
                                            </p:txEl>
                                          </p:spTgt>
                                        </p:tgtEl>
                                        <p:attrNameLst>
                                          <p:attrName>style.visibility</p:attrName>
                                        </p:attrNameLst>
                                      </p:cBhvr>
                                      <p:to>
                                        <p:strVal val="visible"/>
                                      </p:to>
                                    </p:set>
                                    <p:anim calcmode="lin" valueType="num">
                                      <p:cBhvr>
                                        <p:cTn id="21" dur="1000" fill="hold"/>
                                        <p:tgtEl>
                                          <p:spTgt spid="512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512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5123">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5123">
                                            <p:txEl>
                                              <p:pRg st="2" end="2"/>
                                            </p:txEl>
                                          </p:spTgt>
                                        </p:tgtEl>
                                        <p:attrNameLst>
                                          <p:attrName>style.visibility</p:attrName>
                                        </p:attrNameLst>
                                      </p:cBhvr>
                                      <p:to>
                                        <p:strVal val="visible"/>
                                      </p:to>
                                    </p:set>
                                    <p:anim calcmode="lin" valueType="num">
                                      <p:cBhvr>
                                        <p:cTn id="28" dur="1000" fill="hold"/>
                                        <p:tgtEl>
                                          <p:spTgt spid="5123">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512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5123">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5123">
                                            <p:txEl>
                                              <p:pRg st="3" end="3"/>
                                            </p:txEl>
                                          </p:spTgt>
                                        </p:tgtEl>
                                        <p:attrNameLst>
                                          <p:attrName>style.visibility</p:attrName>
                                        </p:attrNameLst>
                                      </p:cBhvr>
                                      <p:to>
                                        <p:strVal val="visible"/>
                                      </p:to>
                                    </p:set>
                                    <p:anim calcmode="lin" valueType="num">
                                      <p:cBhvr>
                                        <p:cTn id="35" dur="1000" fill="hold"/>
                                        <p:tgtEl>
                                          <p:spTgt spid="5123">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5123">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5123">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5123">
                                            <p:txEl>
                                              <p:pRg st="4" end="4"/>
                                            </p:txEl>
                                          </p:spTgt>
                                        </p:tgtEl>
                                        <p:attrNameLst>
                                          <p:attrName>style.visibility</p:attrName>
                                        </p:attrNameLst>
                                      </p:cBhvr>
                                      <p:to>
                                        <p:strVal val="visible"/>
                                      </p:to>
                                    </p:set>
                                    <p:anim calcmode="lin" valueType="num">
                                      <p:cBhvr>
                                        <p:cTn id="42" dur="1000" fill="hold"/>
                                        <p:tgtEl>
                                          <p:spTgt spid="5123">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5123">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765175"/>
            <a:ext cx="8229600" cy="5360988"/>
          </a:xfrm>
        </p:spPr>
        <p:txBody>
          <a:bodyPr/>
          <a:lstStyle/>
          <a:p>
            <a:pPr algn="ctr" eaLnBrk="1" hangingPunct="1">
              <a:buFont typeface="Wingdings" pitchFamily="2" charset="2"/>
              <a:buNone/>
            </a:pPr>
            <a:endParaRPr lang="es-ES" altLang="es-MX" smtClean="0"/>
          </a:p>
          <a:p>
            <a:pPr algn="ctr" eaLnBrk="1" hangingPunct="1">
              <a:buFont typeface="Wingdings" pitchFamily="2" charset="2"/>
              <a:buNone/>
            </a:pPr>
            <a:r>
              <a:rPr lang="es-ES" altLang="es-MX" u="sng" smtClean="0"/>
              <a:t>¿Que es la administración de la base de datos?</a:t>
            </a:r>
          </a:p>
          <a:p>
            <a:pPr eaLnBrk="1" hangingPunct="1">
              <a:buFont typeface="Wingdings" pitchFamily="2" charset="2"/>
              <a:buNone/>
            </a:pPr>
            <a:r>
              <a:rPr lang="es-ES" altLang="es-MX" smtClean="0"/>
              <a:t>Disciplina enfocada a la generación, almacenamiento y recuperación de datos</a:t>
            </a:r>
          </a:p>
          <a:p>
            <a:pPr algn="ctr" eaLnBrk="1" hangingPunct="1">
              <a:buFont typeface="Wingdings" pitchFamily="2" charset="2"/>
              <a:buNone/>
            </a:pPr>
            <a:r>
              <a:rPr lang="es-ES" altLang="es-MX" u="sng" smtClean="0"/>
              <a:t>¿Qué es la redundancia de datos?</a:t>
            </a:r>
          </a:p>
          <a:p>
            <a:pPr eaLnBrk="1" hangingPunct="1">
              <a:buFont typeface="Wingdings" pitchFamily="2" charset="2"/>
              <a:buNone/>
            </a:pPr>
            <a:r>
              <a:rPr lang="es-ES" altLang="es-MX" smtClean="0"/>
              <a:t>Guardar la información repetidas veces en la base de datos.</a:t>
            </a:r>
          </a:p>
          <a:p>
            <a:pPr eaLnBrk="1" hangingPunct="1">
              <a:buFont typeface="Wingdings" pitchFamily="2" charset="2"/>
              <a:buNone/>
            </a:pPr>
            <a:endParaRPr lang="es-ES" altLang="es-MX" smtClean="0"/>
          </a:p>
          <a:p>
            <a:pPr eaLnBrk="1" hangingPunct="1">
              <a:buFont typeface="Wingdings" pitchFamily="2" charset="2"/>
              <a:buNone/>
            </a:pPr>
            <a:endParaRPr lang="es-ES" altLang="es-MX" smtClean="0"/>
          </a:p>
        </p:txBody>
      </p:sp>
    </p:spTree>
    <p:extLst>
      <p:ext uri="{BB962C8B-B14F-4D97-AF65-F5344CB8AC3E}">
        <p14:creationId xmlns:p14="http://schemas.microsoft.com/office/powerpoint/2010/main" val="30118196"/>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1000"/>
                                        <p:tgtEl>
                                          <p:spTgt spid="6147">
                                            <p:txEl>
                                              <p:pRg st="1" end="1"/>
                                            </p:txEl>
                                          </p:spTgt>
                                        </p:tgtEl>
                                      </p:cBhvr>
                                    </p:animEffect>
                                    <p:anim calcmode="lin" valueType="num">
                                      <p:cBhvr>
                                        <p:cTn id="8"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1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147">
                                            <p:txEl>
                                              <p:pRg st="2" end="2"/>
                                            </p:txEl>
                                          </p:spTgt>
                                        </p:tgtEl>
                                        <p:attrNameLst>
                                          <p:attrName>style.visibility</p:attrName>
                                        </p:attrNameLst>
                                      </p:cBhvr>
                                      <p:to>
                                        <p:strVal val="visible"/>
                                      </p:to>
                                    </p:set>
                                    <p:animEffect transition="in" filter="fade">
                                      <p:cBhvr>
                                        <p:cTn id="14" dur="1000"/>
                                        <p:tgtEl>
                                          <p:spTgt spid="6147">
                                            <p:txEl>
                                              <p:pRg st="2" end="2"/>
                                            </p:txEl>
                                          </p:spTgt>
                                        </p:tgtEl>
                                      </p:cBhvr>
                                    </p:animEffect>
                                    <p:anim calcmode="lin" valueType="num">
                                      <p:cBhvr>
                                        <p:cTn id="15"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1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Effect transition="in" filter="fade">
                                      <p:cBhvr>
                                        <p:cTn id="21" dur="1000"/>
                                        <p:tgtEl>
                                          <p:spTgt spid="6147">
                                            <p:txEl>
                                              <p:pRg st="3" end="3"/>
                                            </p:txEl>
                                          </p:spTgt>
                                        </p:tgtEl>
                                      </p:cBhvr>
                                    </p:animEffect>
                                    <p:anim calcmode="lin" valueType="num">
                                      <p:cBhvr>
                                        <p:cTn id="22" dur="1000" fill="hold"/>
                                        <p:tgtEl>
                                          <p:spTgt spid="6147">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14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6147">
                                            <p:txEl>
                                              <p:pRg st="4" end="4"/>
                                            </p:txEl>
                                          </p:spTgt>
                                        </p:tgtEl>
                                        <p:attrNameLst>
                                          <p:attrName>style.visibility</p:attrName>
                                        </p:attrNameLst>
                                      </p:cBhvr>
                                      <p:to>
                                        <p:strVal val="visible"/>
                                      </p:to>
                                    </p:set>
                                    <p:animEffect transition="in" filter="fade">
                                      <p:cBhvr>
                                        <p:cTn id="28" dur="1000"/>
                                        <p:tgtEl>
                                          <p:spTgt spid="6147">
                                            <p:txEl>
                                              <p:pRg st="4" end="4"/>
                                            </p:txEl>
                                          </p:spTgt>
                                        </p:tgtEl>
                                      </p:cBhvr>
                                    </p:animEffect>
                                    <p:anim calcmode="lin" valueType="num">
                                      <p:cBhvr>
                                        <p:cTn id="29" dur="1000" fill="hold"/>
                                        <p:tgtEl>
                                          <p:spTgt spid="614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14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457200" y="1628775"/>
            <a:ext cx="8229600" cy="4497388"/>
          </a:xfrm>
        </p:spPr>
        <p:txBody>
          <a:bodyPr/>
          <a:lstStyle/>
          <a:p>
            <a:pPr eaLnBrk="1" hangingPunct="1"/>
            <a:r>
              <a:rPr lang="es-ES" altLang="es-MX" u="sng" smtClean="0"/>
              <a:t>LLAVE PRIMARIA O CLAVE UNICA:</a:t>
            </a:r>
          </a:p>
          <a:p>
            <a:pPr eaLnBrk="1" hangingPunct="1">
              <a:buFont typeface="Wingdings" pitchFamily="2" charset="2"/>
              <a:buNone/>
            </a:pPr>
            <a:r>
              <a:rPr lang="es-ES" altLang="es-MX" smtClean="0"/>
              <a:t>Permite hacer únicos los registros, ordena los registros.</a:t>
            </a:r>
          </a:p>
          <a:p>
            <a:pPr eaLnBrk="1" hangingPunct="1"/>
            <a:r>
              <a:rPr lang="es-ES" altLang="es-MX" u="sng" smtClean="0"/>
              <a:t>LLAVE SECUNDARIA O FORANEA</a:t>
            </a:r>
            <a:r>
              <a:rPr lang="es-ES" altLang="es-MX" smtClean="0"/>
              <a:t>:</a:t>
            </a:r>
          </a:p>
          <a:p>
            <a:pPr eaLnBrk="1" hangingPunct="1">
              <a:buFont typeface="Wingdings" pitchFamily="2" charset="2"/>
              <a:buNone/>
            </a:pPr>
            <a:r>
              <a:rPr lang="es-ES" altLang="es-MX" smtClean="0"/>
              <a:t>Permite duplicar datos.</a:t>
            </a:r>
          </a:p>
        </p:txBody>
      </p:sp>
    </p:spTree>
    <p:extLst>
      <p:ext uri="{BB962C8B-B14F-4D97-AF65-F5344CB8AC3E}">
        <p14:creationId xmlns:p14="http://schemas.microsoft.com/office/powerpoint/2010/main" val="3201982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dissolve">
                                      <p:cBhvr>
                                        <p:cTn id="7" dur="500"/>
                                        <p:tgtEl>
                                          <p:spTgt spid="71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dissolve">
                                      <p:cBhvr>
                                        <p:cTn id="12" dur="500"/>
                                        <p:tgtEl>
                                          <p:spTgt spid="71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dissolve">
                                      <p:cBhvr>
                                        <p:cTn id="17" dur="500"/>
                                        <p:tgtEl>
                                          <p:spTgt spid="71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dissolve">
                                      <p:cBhvr>
                                        <p:cTn id="22" dur="500"/>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MX" altLang="es-MX" smtClean="0"/>
              <a:t>Diseño de base de datos</a:t>
            </a:r>
            <a:endParaRPr lang="es-ES" altLang="es-MX" smtClean="0"/>
          </a:p>
        </p:txBody>
      </p:sp>
      <p:sp>
        <p:nvSpPr>
          <p:cNvPr id="19459" name="2 Marcador de contenido"/>
          <p:cNvSpPr>
            <a:spLocks noGrp="1"/>
          </p:cNvSpPr>
          <p:nvPr>
            <p:ph idx="1"/>
          </p:nvPr>
        </p:nvSpPr>
        <p:spPr/>
        <p:txBody>
          <a:bodyPr>
            <a:normAutofit/>
          </a:bodyPr>
          <a:lstStyle/>
          <a:p>
            <a:r>
              <a:rPr lang="es-ES" altLang="es-MX" sz="2000" smtClean="0"/>
              <a:t>¿Porqué necesitamos realizar un diseño?</a:t>
            </a:r>
          </a:p>
          <a:p>
            <a:pPr>
              <a:buFont typeface="Wingdings 2" pitchFamily="18" charset="2"/>
              <a:buNone/>
            </a:pPr>
            <a:r>
              <a:rPr lang="es-ES" altLang="es-MX" sz="2000" smtClean="0"/>
              <a:t>Para determinar una estructura de la base de datos antes de realizar una implementación particular.</a:t>
            </a:r>
          </a:p>
          <a:p>
            <a:r>
              <a:rPr lang="es-ES" altLang="es-MX" sz="2000" smtClean="0"/>
              <a:t>¿Qué necesitamos saber?</a:t>
            </a:r>
          </a:p>
          <a:p>
            <a:pPr>
              <a:buFont typeface="Wingdings 2" pitchFamily="18" charset="2"/>
              <a:buNone/>
            </a:pPr>
            <a:r>
              <a:rPr lang="es-ES" altLang="es-MX" sz="2000" smtClean="0"/>
              <a:t>Qué elementos considerar.</a:t>
            </a:r>
          </a:p>
          <a:p>
            <a:pPr>
              <a:buFont typeface="Wingdings 2" pitchFamily="18" charset="2"/>
              <a:buNone/>
            </a:pPr>
            <a:r>
              <a:rPr lang="es-ES" altLang="es-MX" sz="2000" smtClean="0"/>
              <a:t>Cómo relacionarlos.</a:t>
            </a:r>
          </a:p>
          <a:p>
            <a:pPr>
              <a:buFont typeface="Wingdings 2" pitchFamily="18" charset="2"/>
              <a:buNone/>
            </a:pPr>
            <a:r>
              <a:rPr lang="es-ES" altLang="es-MX" sz="2000" smtClean="0"/>
              <a:t>Qué restricciones existen el dominio de cada elemento.</a:t>
            </a:r>
          </a:p>
          <a:p>
            <a:r>
              <a:rPr lang="es-ES" altLang="es-MX" sz="2000" smtClean="0"/>
              <a:t>Formalismos para el diseño</a:t>
            </a:r>
          </a:p>
          <a:p>
            <a:pPr>
              <a:buFont typeface="Wingdings 2" pitchFamily="18" charset="2"/>
              <a:buNone/>
            </a:pPr>
            <a:r>
              <a:rPr lang="es-ES" altLang="es-MX" sz="2000" smtClean="0"/>
              <a:t>Modelo entidad/relación (E/R).</a:t>
            </a:r>
          </a:p>
          <a:p>
            <a:pPr>
              <a:buFont typeface="Wingdings 2" pitchFamily="18" charset="2"/>
              <a:buNone/>
            </a:pPr>
            <a:r>
              <a:rPr lang="es-ES" altLang="es-MX" sz="2000" smtClean="0"/>
              <a:t>Lenguaje para descripción de objetos (ODL).</a:t>
            </a:r>
          </a:p>
          <a:p>
            <a:pPr>
              <a:buFont typeface="Wingdings 2" pitchFamily="18" charset="2"/>
              <a:buNone/>
            </a:pPr>
            <a:r>
              <a:rPr lang="es-ES" altLang="es-MX" sz="2000" smtClean="0"/>
              <a:t>Lenguaje para modelado UML.</a:t>
            </a:r>
            <a:endParaRPr lang="es-ES" altLang="es-MX" smtClean="0"/>
          </a:p>
        </p:txBody>
      </p:sp>
    </p:spTree>
    <p:extLst>
      <p:ext uri="{BB962C8B-B14F-4D97-AF65-F5344CB8AC3E}">
        <p14:creationId xmlns:p14="http://schemas.microsoft.com/office/powerpoint/2010/main" val="4077232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MX" altLang="es-MX" smtClean="0"/>
              <a:t>Modelo E-R</a:t>
            </a:r>
            <a:endParaRPr lang="es-ES" altLang="es-MX" smtClean="0"/>
          </a:p>
        </p:txBody>
      </p:sp>
      <p:sp>
        <p:nvSpPr>
          <p:cNvPr id="20483" name="2 Marcador de contenido"/>
          <p:cNvSpPr>
            <a:spLocks noGrp="1"/>
          </p:cNvSpPr>
          <p:nvPr>
            <p:ph idx="1"/>
          </p:nvPr>
        </p:nvSpPr>
        <p:spPr/>
        <p:txBody>
          <a:bodyPr>
            <a:normAutofit/>
          </a:bodyPr>
          <a:lstStyle/>
          <a:p>
            <a:pPr>
              <a:buFont typeface="Wingdings 2" pitchFamily="18" charset="2"/>
              <a:buNone/>
            </a:pPr>
            <a:r>
              <a:rPr lang="es-ES" altLang="es-MX" smtClean="0"/>
              <a:t>El modelo entidad relación (ER) proporciona una herramienta para representar información del mundo real a nivel conceptual.</a:t>
            </a:r>
          </a:p>
          <a:p>
            <a:pPr>
              <a:buFont typeface="Wingdings 2" pitchFamily="18" charset="2"/>
              <a:buNone/>
            </a:pPr>
            <a:r>
              <a:rPr lang="es-ES" altLang="es-MX" smtClean="0"/>
              <a:t>Creado en 1976 por Peter Chen, permite describir las entidades involucradas en una base de datos, así como las relaciones y restricciones de ellas.</a:t>
            </a:r>
          </a:p>
          <a:p>
            <a:r>
              <a:rPr lang="es-ES" altLang="es-MX" smtClean="0"/>
              <a:t>Notación gráﬁca.</a:t>
            </a:r>
          </a:p>
          <a:p>
            <a:r>
              <a:rPr lang="es-ES" altLang="es-MX" smtClean="0"/>
              <a:t>Tiene semántica clara.</a:t>
            </a:r>
          </a:p>
          <a:p>
            <a:r>
              <a:rPr lang="es-ES" altLang="es-MX" smtClean="0"/>
              <a:t>Fácil de entender aún por no especialistas.</a:t>
            </a:r>
          </a:p>
          <a:p>
            <a:r>
              <a:rPr lang="es-ES" altLang="es-MX" smtClean="0"/>
              <a:t>Independiente de cualquier SABD.</a:t>
            </a:r>
          </a:p>
        </p:txBody>
      </p:sp>
    </p:spTree>
    <p:extLst>
      <p:ext uri="{BB962C8B-B14F-4D97-AF65-F5344CB8AC3E}">
        <p14:creationId xmlns:p14="http://schemas.microsoft.com/office/powerpoint/2010/main" val="3908004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endParaRPr lang="es-MX" altLang="es-MX" smtClean="0"/>
          </a:p>
        </p:txBody>
      </p:sp>
      <p:sp>
        <p:nvSpPr>
          <p:cNvPr id="21507" name="2 Marcador de contenido"/>
          <p:cNvSpPr>
            <a:spLocks noGrp="1"/>
          </p:cNvSpPr>
          <p:nvPr>
            <p:ph idx="1"/>
          </p:nvPr>
        </p:nvSpPr>
        <p:spPr/>
        <p:txBody>
          <a:bodyPr>
            <a:normAutofit/>
          </a:bodyPr>
          <a:lstStyle/>
          <a:p>
            <a:pPr>
              <a:buFont typeface="Wingdings 2" pitchFamily="18" charset="2"/>
              <a:buNone/>
            </a:pPr>
            <a:r>
              <a:rPr lang="es-ES" altLang="es-MX" smtClean="0"/>
              <a:t>Una entidad es un elemento con existencia independiente de otros elementos.</a:t>
            </a:r>
          </a:p>
          <a:p>
            <a:r>
              <a:rPr lang="es-ES" altLang="es-MX" smtClean="0"/>
              <a:t>Física: un auto, una casa, una persona, un empleado.</a:t>
            </a:r>
          </a:p>
          <a:p>
            <a:r>
              <a:rPr lang="es-ES" altLang="es-MX" smtClean="0"/>
              <a:t>Conceptual: un trabajo, un curso, un préstamo.</a:t>
            </a:r>
          </a:p>
          <a:p>
            <a:pPr>
              <a:buFont typeface="Wingdings 2" pitchFamily="18" charset="2"/>
              <a:buNone/>
            </a:pPr>
            <a:r>
              <a:rPr lang="es-ES" altLang="es-MX" smtClean="0"/>
              <a:t>Un conjunto de entidades o tipo entidad es un conjunto de entidades que comparten las mismas propiedades.</a:t>
            </a:r>
          </a:p>
          <a:p>
            <a:pPr>
              <a:buFont typeface="Wingdings 2" pitchFamily="18" charset="2"/>
              <a:buNone/>
            </a:pPr>
            <a:r>
              <a:rPr lang="es-ES" altLang="es-MX" smtClean="0"/>
              <a:t>Ejemplos: conjuntos de empleados, compañias, clientes, autos, etc.</a:t>
            </a:r>
          </a:p>
        </p:txBody>
      </p:sp>
    </p:spTree>
    <p:extLst>
      <p:ext uri="{BB962C8B-B14F-4D97-AF65-F5344CB8AC3E}">
        <p14:creationId xmlns:p14="http://schemas.microsoft.com/office/powerpoint/2010/main" val="32797928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MX" altLang="es-MX" smtClean="0"/>
              <a:t>Entidades debil</a:t>
            </a:r>
            <a:endParaRPr lang="es-ES" altLang="es-MX" smtClean="0"/>
          </a:p>
        </p:txBody>
      </p:sp>
      <p:pic>
        <p:nvPicPr>
          <p:cNvPr id="2253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05191" y="1600200"/>
            <a:ext cx="7524017" cy="4800600"/>
          </a:xfrm>
          <a:noFill/>
        </p:spPr>
      </p:pic>
    </p:spTree>
    <p:extLst>
      <p:ext uri="{BB962C8B-B14F-4D97-AF65-F5344CB8AC3E}">
        <p14:creationId xmlns:p14="http://schemas.microsoft.com/office/powerpoint/2010/main" val="999743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385112"/>
          </a:xfrm>
        </p:spPr>
        <p:txBody>
          <a:bodyPr>
            <a:normAutofit fontScale="90000"/>
          </a:bodyPr>
          <a:lstStyle/>
          <a:p>
            <a:r>
              <a:rPr lang="es-MX" dirty="0" smtClean="0"/>
              <a:t>Mapa curricular</a:t>
            </a:r>
            <a:endParaRPr lang="es-MX"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6624735"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Elipse"/>
          <p:cNvSpPr/>
          <p:nvPr/>
        </p:nvSpPr>
        <p:spPr>
          <a:xfrm>
            <a:off x="5436096" y="2407284"/>
            <a:ext cx="648072"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244039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MX" altLang="es-MX" smtClean="0"/>
              <a:t>Entidades debiles</a:t>
            </a:r>
            <a:endParaRPr lang="es-ES" altLang="es-MX" smtClean="0"/>
          </a:p>
        </p:txBody>
      </p:sp>
      <p:pic>
        <p:nvPicPr>
          <p:cNvPr id="2355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57212" y="2405062"/>
            <a:ext cx="7419975" cy="3190875"/>
          </a:xfrm>
          <a:noFill/>
        </p:spPr>
      </p:pic>
    </p:spTree>
    <p:extLst>
      <p:ext uri="{BB962C8B-B14F-4D97-AF65-F5344CB8AC3E}">
        <p14:creationId xmlns:p14="http://schemas.microsoft.com/office/powerpoint/2010/main" val="3325319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860396"/>
            <a:ext cx="7620000" cy="4280207"/>
          </a:xfrm>
          <a:noFill/>
        </p:spPr>
      </p:pic>
    </p:spTree>
    <p:extLst>
      <p:ext uri="{BB962C8B-B14F-4D97-AF65-F5344CB8AC3E}">
        <p14:creationId xmlns:p14="http://schemas.microsoft.com/office/powerpoint/2010/main" val="5436985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MX" altLang="es-MX" smtClean="0"/>
              <a:t>Dominios y valores</a:t>
            </a:r>
            <a:endParaRPr lang="es-ES" altLang="es-MX" smtClean="0"/>
          </a:p>
        </p:txBody>
      </p:sp>
      <p:pic>
        <p:nvPicPr>
          <p:cNvPr id="2560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855740"/>
            <a:ext cx="7620000" cy="4289519"/>
          </a:xfrm>
          <a:noFill/>
        </p:spPr>
      </p:pic>
    </p:spTree>
    <p:extLst>
      <p:ext uri="{BB962C8B-B14F-4D97-AF65-F5344CB8AC3E}">
        <p14:creationId xmlns:p14="http://schemas.microsoft.com/office/powerpoint/2010/main" val="27353029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MX" altLang="es-MX" smtClean="0"/>
              <a:t>Atributos</a:t>
            </a:r>
            <a:endParaRPr lang="es-ES" altLang="es-MX" smtClean="0"/>
          </a:p>
        </p:txBody>
      </p:sp>
      <p:pic>
        <p:nvPicPr>
          <p:cNvPr id="2662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925968"/>
            <a:ext cx="7620000" cy="4149063"/>
          </a:xfrm>
          <a:noFill/>
        </p:spPr>
      </p:pic>
    </p:spTree>
    <p:extLst>
      <p:ext uri="{BB962C8B-B14F-4D97-AF65-F5344CB8AC3E}">
        <p14:creationId xmlns:p14="http://schemas.microsoft.com/office/powerpoint/2010/main" val="2220547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MX" altLang="es-MX" smtClean="0"/>
              <a:t>Ejemplo de atributo</a:t>
            </a:r>
            <a:endParaRPr lang="es-ES" altLang="es-MX" smtClean="0"/>
          </a:p>
        </p:txBody>
      </p:sp>
      <p:pic>
        <p:nvPicPr>
          <p:cNvPr id="2765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100137" y="1657350"/>
            <a:ext cx="6334125" cy="4686300"/>
          </a:xfrm>
          <a:noFill/>
        </p:spPr>
      </p:pic>
    </p:spTree>
    <p:extLst>
      <p:ext uri="{BB962C8B-B14F-4D97-AF65-F5344CB8AC3E}">
        <p14:creationId xmlns:p14="http://schemas.microsoft.com/office/powerpoint/2010/main" val="15556926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MX" altLang="es-MX" smtClean="0"/>
              <a:t>Atributos</a:t>
            </a:r>
            <a:endParaRPr lang="es-ES" altLang="es-MX" smtClean="0"/>
          </a:p>
        </p:txBody>
      </p:sp>
      <p:sp>
        <p:nvSpPr>
          <p:cNvPr id="28675" name="2 Marcador de contenido"/>
          <p:cNvSpPr>
            <a:spLocks noGrp="1"/>
          </p:cNvSpPr>
          <p:nvPr>
            <p:ph idx="1"/>
          </p:nvPr>
        </p:nvSpPr>
        <p:spPr/>
        <p:txBody>
          <a:bodyPr>
            <a:normAutofit/>
          </a:bodyPr>
          <a:lstStyle/>
          <a:p>
            <a:pPr>
              <a:buFont typeface="Wingdings 2" pitchFamily="18" charset="2"/>
              <a:buNone/>
            </a:pPr>
            <a:r>
              <a:rPr lang="es-ES" altLang="es-MX" smtClean="0"/>
              <a:t>Toda entidad tiene propiedades particulares, denominadas atributos.</a:t>
            </a:r>
          </a:p>
          <a:p>
            <a:pPr>
              <a:buFont typeface="Wingdings 2" pitchFamily="18" charset="2"/>
              <a:buNone/>
            </a:pPr>
            <a:r>
              <a:rPr lang="es-ES" altLang="es-MX" smtClean="0"/>
              <a:t>Ejemplo:</a:t>
            </a:r>
          </a:p>
          <a:p>
            <a:pPr>
              <a:buFont typeface="Wingdings 2" pitchFamily="18" charset="2"/>
              <a:buNone/>
            </a:pPr>
            <a:r>
              <a:rPr lang="es-ES" altLang="es-MX" smtClean="0"/>
              <a:t>Empleado = (nombre, sexo, direccion, salario, fechaNac)</a:t>
            </a:r>
          </a:p>
          <a:p>
            <a:pPr>
              <a:buFont typeface="Wingdings 2" pitchFamily="18" charset="2"/>
              <a:buNone/>
            </a:pPr>
            <a:r>
              <a:rPr lang="es-ES" altLang="es-MX" smtClean="0"/>
              <a:t>Cuenta = (numCuenta, balance)</a:t>
            </a:r>
          </a:p>
          <a:p>
            <a:pPr>
              <a:buFont typeface="Wingdings 2" pitchFamily="18" charset="2"/>
              <a:buNone/>
            </a:pPr>
            <a:r>
              <a:rPr lang="es-ES" altLang="es-MX" smtClean="0"/>
              <a:t>Los atributos se representan por ´ovalos ligados al  rectángulo mediante líneas rectas.</a:t>
            </a:r>
          </a:p>
        </p:txBody>
      </p:sp>
    </p:spTree>
    <p:extLst>
      <p:ext uri="{BB962C8B-B14F-4D97-AF65-F5344CB8AC3E}">
        <p14:creationId xmlns:p14="http://schemas.microsoft.com/office/powerpoint/2010/main" val="2345662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MX" altLang="es-MX" smtClean="0"/>
              <a:t>ATRIBUTOS…</a:t>
            </a:r>
            <a:endParaRPr lang="es-ES" altLang="es-MX" smtClean="0"/>
          </a:p>
        </p:txBody>
      </p:sp>
      <p:sp>
        <p:nvSpPr>
          <p:cNvPr id="29699" name="2 Marcador de contenido"/>
          <p:cNvSpPr>
            <a:spLocks noGrp="1"/>
          </p:cNvSpPr>
          <p:nvPr>
            <p:ph idx="1"/>
          </p:nvPr>
        </p:nvSpPr>
        <p:spPr/>
        <p:txBody>
          <a:bodyPr>
            <a:normAutofit/>
          </a:bodyPr>
          <a:lstStyle/>
          <a:p>
            <a:pPr>
              <a:buFont typeface="Wingdings 2" pitchFamily="18" charset="2"/>
              <a:buNone/>
            </a:pPr>
            <a:r>
              <a:rPr lang="es-ES" altLang="es-MX" smtClean="0"/>
              <a:t>Los atributos pueden ser:</a:t>
            </a:r>
          </a:p>
          <a:p>
            <a:r>
              <a:rPr lang="es-ES" altLang="es-MX" smtClean="0"/>
              <a:t>Simples o compuestos</a:t>
            </a:r>
          </a:p>
          <a:p>
            <a:r>
              <a:rPr lang="es-ES" altLang="es-MX" smtClean="0"/>
              <a:t>Univaluados o multivaluados</a:t>
            </a:r>
          </a:p>
          <a:p>
            <a:r>
              <a:rPr lang="es-ES" altLang="es-MX" smtClean="0"/>
              <a:t>Derivados o almacenados</a:t>
            </a:r>
          </a:p>
          <a:p>
            <a:r>
              <a:rPr lang="es-ES" altLang="es-MX" smtClean="0"/>
              <a:t>Nulos</a:t>
            </a:r>
          </a:p>
          <a:p>
            <a:r>
              <a:rPr lang="es-ES" altLang="es-MX" smtClean="0"/>
              <a:t>Llaves</a:t>
            </a:r>
          </a:p>
          <a:p>
            <a:pPr>
              <a:buFont typeface="Wingdings 2" pitchFamily="18" charset="2"/>
              <a:buNone/>
            </a:pPr>
            <a:r>
              <a:rPr lang="es-ES" altLang="es-MX" smtClean="0"/>
              <a:t>Dominio = conjunto de valores válidos para un atributo</a:t>
            </a:r>
          </a:p>
        </p:txBody>
      </p:sp>
    </p:spTree>
    <p:extLst>
      <p:ext uri="{BB962C8B-B14F-4D97-AF65-F5344CB8AC3E}">
        <p14:creationId xmlns:p14="http://schemas.microsoft.com/office/powerpoint/2010/main" val="3767600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MX" altLang="es-MX" smtClean="0"/>
              <a:t>Relación</a:t>
            </a:r>
            <a:endParaRPr lang="es-ES" altLang="es-MX" smtClean="0"/>
          </a:p>
        </p:txBody>
      </p:sp>
      <p:pic>
        <p:nvPicPr>
          <p:cNvPr id="3072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714500"/>
            <a:ext cx="7620000" cy="4572000"/>
          </a:xfrm>
          <a:noFill/>
        </p:spPr>
      </p:pic>
    </p:spTree>
    <p:extLst>
      <p:ext uri="{BB962C8B-B14F-4D97-AF65-F5344CB8AC3E}">
        <p14:creationId xmlns:p14="http://schemas.microsoft.com/office/powerpoint/2010/main" val="30063271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MX" altLang="es-MX" smtClean="0"/>
              <a:t>Cardinalidad</a:t>
            </a:r>
            <a:endParaRPr lang="es-ES" altLang="es-MX" smtClean="0"/>
          </a:p>
        </p:txBody>
      </p:sp>
      <p:pic>
        <p:nvPicPr>
          <p:cNvPr id="317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666750" y="1600200"/>
            <a:ext cx="7200900" cy="4800600"/>
          </a:xfrm>
          <a:noFill/>
        </p:spPr>
      </p:pic>
    </p:spTree>
    <p:extLst>
      <p:ext uri="{BB962C8B-B14F-4D97-AF65-F5344CB8AC3E}">
        <p14:creationId xmlns:p14="http://schemas.microsoft.com/office/powerpoint/2010/main" val="35284282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altLang="es-MX" smtClean="0"/>
              <a:t>CARDINALIDAD</a:t>
            </a:r>
          </a:p>
        </p:txBody>
      </p:sp>
      <p:sp>
        <p:nvSpPr>
          <p:cNvPr id="8195" name="Rectangle 3"/>
          <p:cNvSpPr>
            <a:spLocks noGrp="1" noChangeArrowheads="1"/>
          </p:cNvSpPr>
          <p:nvPr>
            <p:ph idx="1"/>
          </p:nvPr>
        </p:nvSpPr>
        <p:spPr/>
        <p:txBody>
          <a:bodyPr>
            <a:normAutofit/>
          </a:bodyPr>
          <a:lstStyle/>
          <a:p>
            <a:pPr eaLnBrk="1" hangingPunct="1"/>
            <a:r>
              <a:rPr lang="es-ES" altLang="es-MX" smtClean="0"/>
              <a:t> Es el tipo de relación que existe entre las tablas.</a:t>
            </a:r>
          </a:p>
          <a:p>
            <a:pPr eaLnBrk="1" hangingPunct="1">
              <a:buFont typeface="Wingdings" pitchFamily="2" charset="2"/>
              <a:buNone/>
            </a:pPr>
            <a:r>
              <a:rPr lang="es-ES" altLang="es-MX" smtClean="0"/>
              <a:t>           </a:t>
            </a:r>
          </a:p>
          <a:p>
            <a:pPr eaLnBrk="1" hangingPunct="1">
              <a:buFont typeface="Wingdings" pitchFamily="2" charset="2"/>
              <a:buNone/>
            </a:pPr>
            <a:r>
              <a:rPr lang="es-ES" altLang="es-MX" smtClean="0"/>
              <a:t>               1                                        1</a:t>
            </a:r>
          </a:p>
          <a:p>
            <a:pPr eaLnBrk="1" hangingPunct="1">
              <a:buFont typeface="Wingdings" pitchFamily="2" charset="2"/>
              <a:buNone/>
            </a:pPr>
            <a:endParaRPr lang="es-ES" altLang="es-MX" smtClean="0"/>
          </a:p>
          <a:p>
            <a:pPr eaLnBrk="1" hangingPunct="1">
              <a:buFont typeface="Wingdings" pitchFamily="2" charset="2"/>
              <a:buNone/>
            </a:pPr>
            <a:r>
              <a:rPr lang="es-ES" altLang="es-MX" smtClean="0"/>
              <a:t>               1                                         n</a:t>
            </a:r>
          </a:p>
          <a:p>
            <a:pPr eaLnBrk="1" hangingPunct="1">
              <a:buFont typeface="Wingdings" pitchFamily="2" charset="2"/>
              <a:buNone/>
            </a:pPr>
            <a:endParaRPr lang="es-ES" altLang="es-MX" smtClean="0"/>
          </a:p>
          <a:p>
            <a:pPr eaLnBrk="1" hangingPunct="1">
              <a:buFont typeface="Wingdings" pitchFamily="2" charset="2"/>
              <a:buNone/>
            </a:pPr>
            <a:r>
              <a:rPr lang="es-ES" altLang="es-MX" smtClean="0"/>
              <a:t>               n                                         n</a:t>
            </a:r>
          </a:p>
        </p:txBody>
      </p:sp>
      <p:sp>
        <p:nvSpPr>
          <p:cNvPr id="32772" name="AutoShape 4"/>
          <p:cNvSpPr>
            <a:spLocks noChangeArrowheads="1"/>
          </p:cNvSpPr>
          <p:nvPr/>
        </p:nvSpPr>
        <p:spPr bwMode="auto">
          <a:xfrm>
            <a:off x="3203575" y="3141663"/>
            <a:ext cx="3311525" cy="144462"/>
          </a:xfrm>
          <a:prstGeom prst="rightArrow">
            <a:avLst>
              <a:gd name="adj1" fmla="val 50000"/>
              <a:gd name="adj2" fmla="val 573079"/>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73" name="AutoShape 8"/>
          <p:cNvSpPr>
            <a:spLocks noChangeArrowheads="1"/>
          </p:cNvSpPr>
          <p:nvPr/>
        </p:nvSpPr>
        <p:spPr bwMode="auto">
          <a:xfrm>
            <a:off x="3203575" y="4221163"/>
            <a:ext cx="3311525" cy="144462"/>
          </a:xfrm>
          <a:prstGeom prst="rightArrow">
            <a:avLst>
              <a:gd name="adj1" fmla="val 50000"/>
              <a:gd name="adj2" fmla="val 573079"/>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74" name="AutoShape 9"/>
          <p:cNvSpPr>
            <a:spLocks noChangeArrowheads="1"/>
          </p:cNvSpPr>
          <p:nvPr/>
        </p:nvSpPr>
        <p:spPr bwMode="auto">
          <a:xfrm>
            <a:off x="3276600" y="5445125"/>
            <a:ext cx="3311525" cy="144463"/>
          </a:xfrm>
          <a:prstGeom prst="rightArrow">
            <a:avLst>
              <a:gd name="adj1" fmla="val 50000"/>
              <a:gd name="adj2" fmla="val 573075"/>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Tree>
    <p:extLst>
      <p:ext uri="{BB962C8B-B14F-4D97-AF65-F5344CB8AC3E}">
        <p14:creationId xmlns:p14="http://schemas.microsoft.com/office/powerpoint/2010/main" val="1527374474"/>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19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19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8194"/>
                                        </p:tgtEl>
                                      </p:cBhvr>
                                      <p:to x="150000" y="150000"/>
                                    </p:animScale>
                                  </p:childTnLst>
                                </p:cTn>
                              </p:par>
                              <p:par>
                                <p:cTn id="15" presetID="23" presetClass="entr" presetSubtype="16" fill="hold" grpId="0" nodeType="withEffect">
                                  <p:stCondLst>
                                    <p:cond delay="400"/>
                                  </p:stCondLst>
                                  <p:childTnLst>
                                    <p:set>
                                      <p:cBhvr>
                                        <p:cTn id="16" dur="1" fill="hold">
                                          <p:stCondLst>
                                            <p:cond delay="0"/>
                                          </p:stCondLst>
                                        </p:cTn>
                                        <p:tgtEl>
                                          <p:spTgt spid="8195">
                                            <p:txEl>
                                              <p:pRg st="0" end="0"/>
                                            </p:txEl>
                                          </p:spTgt>
                                        </p:tgtEl>
                                        <p:attrNameLst>
                                          <p:attrName>style.visibility</p:attrName>
                                        </p:attrNameLst>
                                      </p:cBhvr>
                                      <p:to>
                                        <p:strVal val="visible"/>
                                      </p:to>
                                    </p:set>
                                    <p:anim calcmode="lin" valueType="num">
                                      <p:cBhvr>
                                        <p:cTn id="17" dur="5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819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8195">
                                            <p:txEl>
                                              <p:pRg st="1" end="1"/>
                                            </p:txEl>
                                          </p:spTgt>
                                        </p:tgtEl>
                                        <p:attrNameLst>
                                          <p:attrName>style.visibility</p:attrName>
                                        </p:attrNameLst>
                                      </p:cBhvr>
                                      <p:to>
                                        <p:strVal val="visible"/>
                                      </p:to>
                                    </p:set>
                                    <p:anim calcmode="lin" valueType="num">
                                      <p:cBhvr>
                                        <p:cTn id="23" dur="5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819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8195">
                                            <p:txEl>
                                              <p:pRg st="2" end="2"/>
                                            </p:txEl>
                                          </p:spTgt>
                                        </p:tgtEl>
                                        <p:attrNameLst>
                                          <p:attrName>style.visibility</p:attrName>
                                        </p:attrNameLst>
                                      </p:cBhvr>
                                      <p:to>
                                        <p:strVal val="visible"/>
                                      </p:to>
                                    </p:set>
                                    <p:anim calcmode="lin" valueType="num">
                                      <p:cBhvr>
                                        <p:cTn id="29" dur="500" fill="hold"/>
                                        <p:tgtEl>
                                          <p:spTgt spid="8195">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819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8195">
                                            <p:txEl>
                                              <p:pRg st="4" end="4"/>
                                            </p:txEl>
                                          </p:spTgt>
                                        </p:tgtEl>
                                        <p:attrNameLst>
                                          <p:attrName>style.visibility</p:attrName>
                                        </p:attrNameLst>
                                      </p:cBhvr>
                                      <p:to>
                                        <p:strVal val="visible"/>
                                      </p:to>
                                    </p:set>
                                    <p:anim calcmode="lin" valueType="num">
                                      <p:cBhvr>
                                        <p:cTn id="35" dur="500" fill="hold"/>
                                        <p:tgtEl>
                                          <p:spTgt spid="8195">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819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8195">
                                            <p:txEl>
                                              <p:pRg st="6" end="6"/>
                                            </p:txEl>
                                          </p:spTgt>
                                        </p:tgtEl>
                                        <p:attrNameLst>
                                          <p:attrName>style.visibility</p:attrName>
                                        </p:attrNameLst>
                                      </p:cBhvr>
                                      <p:to>
                                        <p:strVal val="visible"/>
                                      </p:to>
                                    </p:set>
                                    <p:anim calcmode="lin" valueType="num">
                                      <p:cBhvr>
                                        <p:cTn id="41" dur="500" fill="hold"/>
                                        <p:tgtEl>
                                          <p:spTgt spid="8195">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819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3" presetClass="exit" presetSubtype="32" fill="hold" grpId="2" nodeType="clickEffect">
                                  <p:stCondLst>
                                    <p:cond delay="0"/>
                                  </p:stCondLst>
                                  <p:childTnLst>
                                    <p:anim calcmode="lin" valueType="num">
                                      <p:cBhvr>
                                        <p:cTn id="46" dur="500" fill="hold"/>
                                        <p:tgtEl>
                                          <p:spTgt spid="8194"/>
                                        </p:tgtEl>
                                        <p:attrNameLst>
                                          <p:attrName>ppt_w</p:attrName>
                                        </p:attrNameLst>
                                      </p:cBhvr>
                                      <p:tavLst>
                                        <p:tav tm="0">
                                          <p:val>
                                            <p:strVal val="ppt_w"/>
                                          </p:val>
                                        </p:tav>
                                        <p:tav tm="100000">
                                          <p:val>
                                            <p:fltVal val="0"/>
                                          </p:val>
                                        </p:tav>
                                      </p:tavLst>
                                    </p:anim>
                                    <p:anim calcmode="lin" valueType="num">
                                      <p:cBhvr>
                                        <p:cTn id="47" dur="500" fill="hold"/>
                                        <p:tgtEl>
                                          <p:spTgt spid="8194"/>
                                        </p:tgtEl>
                                        <p:attrNameLst>
                                          <p:attrName>ppt_h</p:attrName>
                                        </p:attrNameLst>
                                      </p:cBhvr>
                                      <p:tavLst>
                                        <p:tav tm="0">
                                          <p:val>
                                            <p:strVal val="ppt_h"/>
                                          </p:val>
                                        </p:tav>
                                        <p:tav tm="100000">
                                          <p:val>
                                            <p:fltVal val="0"/>
                                          </p:val>
                                        </p:tav>
                                      </p:tavLst>
                                    </p:anim>
                                    <p:set>
                                      <p:cBhvr>
                                        <p:cTn id="48" dur="1" fill="hold">
                                          <p:stCondLst>
                                            <p:cond delay="499"/>
                                          </p:stCondLst>
                                        </p:cTn>
                                        <p:tgtEl>
                                          <p:spTgt spid="8194"/>
                                        </p:tgtEl>
                                        <p:attrNameLst>
                                          <p:attrName>style.visibility</p:attrName>
                                        </p:attrNameLst>
                                      </p:cBhvr>
                                      <p:to>
                                        <p:strVal val="hidden"/>
                                      </p:to>
                                    </p:set>
                                  </p:childTnLst>
                                </p:cTn>
                              </p:par>
                              <p:par>
                                <p:cTn id="49" presetID="23" presetClass="exit" presetSubtype="32" fill="hold" grpId="1" nodeType="withEffect">
                                  <p:stCondLst>
                                    <p:cond delay="0"/>
                                  </p:stCondLst>
                                  <p:childTnLst>
                                    <p:anim calcmode="lin" valueType="num">
                                      <p:cBhvr>
                                        <p:cTn id="50" dur="500" fill="hold"/>
                                        <p:tgtEl>
                                          <p:spTgt spid="8195">
                                            <p:txEl>
                                              <p:pRg st="0" end="0"/>
                                            </p:txEl>
                                          </p:spTgt>
                                        </p:tgtEl>
                                        <p:attrNameLst>
                                          <p:attrName>ppt_w</p:attrName>
                                        </p:attrNameLst>
                                      </p:cBhvr>
                                      <p:tavLst>
                                        <p:tav tm="0">
                                          <p:val>
                                            <p:strVal val="ppt_w"/>
                                          </p:val>
                                        </p:tav>
                                        <p:tav tm="100000">
                                          <p:val>
                                            <p:fltVal val="0"/>
                                          </p:val>
                                        </p:tav>
                                      </p:tavLst>
                                    </p:anim>
                                    <p:anim calcmode="lin" valueType="num">
                                      <p:cBhvr>
                                        <p:cTn id="51" dur="500" fill="hold"/>
                                        <p:tgtEl>
                                          <p:spTgt spid="8195">
                                            <p:txEl>
                                              <p:pRg st="0" end="0"/>
                                            </p:txEl>
                                          </p:spTgt>
                                        </p:tgtEl>
                                        <p:attrNameLst>
                                          <p:attrName>ppt_h</p:attrName>
                                        </p:attrNameLst>
                                      </p:cBhvr>
                                      <p:tavLst>
                                        <p:tav tm="0">
                                          <p:val>
                                            <p:strVal val="ppt_h"/>
                                          </p:val>
                                        </p:tav>
                                        <p:tav tm="100000">
                                          <p:val>
                                            <p:fltVal val="0"/>
                                          </p:val>
                                        </p:tav>
                                      </p:tavLst>
                                    </p:anim>
                                    <p:set>
                                      <p:cBhvr>
                                        <p:cTn id="52" dur="1" fill="hold">
                                          <p:stCondLst>
                                            <p:cond delay="499"/>
                                          </p:stCondLst>
                                        </p:cTn>
                                        <p:tgtEl>
                                          <p:spTgt spid="8195">
                                            <p:txEl>
                                              <p:pRg st="0" end="0"/>
                                            </p:txEl>
                                          </p:spTgt>
                                        </p:tgtEl>
                                        <p:attrNameLst>
                                          <p:attrName>style.visibility</p:attrName>
                                        </p:attrNameLst>
                                      </p:cBhvr>
                                      <p:to>
                                        <p:strVal val="hidden"/>
                                      </p:to>
                                    </p:set>
                                  </p:childTnLst>
                                </p:cTn>
                              </p:par>
                              <p:par>
                                <p:cTn id="53" presetID="23" presetClass="exit" presetSubtype="32" fill="hold" grpId="1" nodeType="withEffect">
                                  <p:stCondLst>
                                    <p:cond delay="0"/>
                                  </p:stCondLst>
                                  <p:childTnLst>
                                    <p:anim calcmode="lin" valueType="num">
                                      <p:cBhvr>
                                        <p:cTn id="54" dur="500" fill="hold"/>
                                        <p:tgtEl>
                                          <p:spTgt spid="8195">
                                            <p:txEl>
                                              <p:pRg st="1" end="1"/>
                                            </p:txEl>
                                          </p:spTgt>
                                        </p:tgtEl>
                                        <p:attrNameLst>
                                          <p:attrName>ppt_w</p:attrName>
                                        </p:attrNameLst>
                                      </p:cBhvr>
                                      <p:tavLst>
                                        <p:tav tm="0">
                                          <p:val>
                                            <p:strVal val="ppt_w"/>
                                          </p:val>
                                        </p:tav>
                                        <p:tav tm="100000">
                                          <p:val>
                                            <p:fltVal val="0"/>
                                          </p:val>
                                        </p:tav>
                                      </p:tavLst>
                                    </p:anim>
                                    <p:anim calcmode="lin" valueType="num">
                                      <p:cBhvr>
                                        <p:cTn id="55" dur="500" fill="hold"/>
                                        <p:tgtEl>
                                          <p:spTgt spid="8195">
                                            <p:txEl>
                                              <p:pRg st="1" end="1"/>
                                            </p:txEl>
                                          </p:spTgt>
                                        </p:tgtEl>
                                        <p:attrNameLst>
                                          <p:attrName>ppt_h</p:attrName>
                                        </p:attrNameLst>
                                      </p:cBhvr>
                                      <p:tavLst>
                                        <p:tav tm="0">
                                          <p:val>
                                            <p:strVal val="ppt_h"/>
                                          </p:val>
                                        </p:tav>
                                        <p:tav tm="100000">
                                          <p:val>
                                            <p:fltVal val="0"/>
                                          </p:val>
                                        </p:tav>
                                      </p:tavLst>
                                    </p:anim>
                                    <p:set>
                                      <p:cBhvr>
                                        <p:cTn id="56" dur="1" fill="hold">
                                          <p:stCondLst>
                                            <p:cond delay="499"/>
                                          </p:stCondLst>
                                        </p:cTn>
                                        <p:tgtEl>
                                          <p:spTgt spid="8195">
                                            <p:txEl>
                                              <p:pRg st="1" end="1"/>
                                            </p:txEl>
                                          </p:spTgt>
                                        </p:tgtEl>
                                        <p:attrNameLst>
                                          <p:attrName>style.visibility</p:attrName>
                                        </p:attrNameLst>
                                      </p:cBhvr>
                                      <p:to>
                                        <p:strVal val="hidden"/>
                                      </p:to>
                                    </p:set>
                                  </p:childTnLst>
                                </p:cTn>
                              </p:par>
                              <p:par>
                                <p:cTn id="57" presetID="23" presetClass="exit" presetSubtype="32" fill="hold" grpId="1" nodeType="withEffect">
                                  <p:stCondLst>
                                    <p:cond delay="0"/>
                                  </p:stCondLst>
                                  <p:childTnLst>
                                    <p:anim calcmode="lin" valueType="num">
                                      <p:cBhvr>
                                        <p:cTn id="58" dur="500" fill="hold"/>
                                        <p:tgtEl>
                                          <p:spTgt spid="8195">
                                            <p:txEl>
                                              <p:pRg st="2" end="2"/>
                                            </p:txEl>
                                          </p:spTgt>
                                        </p:tgtEl>
                                        <p:attrNameLst>
                                          <p:attrName>ppt_w</p:attrName>
                                        </p:attrNameLst>
                                      </p:cBhvr>
                                      <p:tavLst>
                                        <p:tav tm="0">
                                          <p:val>
                                            <p:strVal val="ppt_w"/>
                                          </p:val>
                                        </p:tav>
                                        <p:tav tm="100000">
                                          <p:val>
                                            <p:fltVal val="0"/>
                                          </p:val>
                                        </p:tav>
                                      </p:tavLst>
                                    </p:anim>
                                    <p:anim calcmode="lin" valueType="num">
                                      <p:cBhvr>
                                        <p:cTn id="59" dur="500" fill="hold"/>
                                        <p:tgtEl>
                                          <p:spTgt spid="8195">
                                            <p:txEl>
                                              <p:pRg st="2" end="2"/>
                                            </p:txEl>
                                          </p:spTgt>
                                        </p:tgtEl>
                                        <p:attrNameLst>
                                          <p:attrName>ppt_h</p:attrName>
                                        </p:attrNameLst>
                                      </p:cBhvr>
                                      <p:tavLst>
                                        <p:tav tm="0">
                                          <p:val>
                                            <p:strVal val="ppt_h"/>
                                          </p:val>
                                        </p:tav>
                                        <p:tav tm="100000">
                                          <p:val>
                                            <p:fltVal val="0"/>
                                          </p:val>
                                        </p:tav>
                                      </p:tavLst>
                                    </p:anim>
                                    <p:set>
                                      <p:cBhvr>
                                        <p:cTn id="60" dur="1" fill="hold">
                                          <p:stCondLst>
                                            <p:cond delay="499"/>
                                          </p:stCondLst>
                                        </p:cTn>
                                        <p:tgtEl>
                                          <p:spTgt spid="8195">
                                            <p:txEl>
                                              <p:pRg st="2" end="2"/>
                                            </p:txEl>
                                          </p:spTgt>
                                        </p:tgtEl>
                                        <p:attrNameLst>
                                          <p:attrName>style.visibility</p:attrName>
                                        </p:attrNameLst>
                                      </p:cBhvr>
                                      <p:to>
                                        <p:strVal val="hidden"/>
                                      </p:to>
                                    </p:set>
                                  </p:childTnLst>
                                </p:cTn>
                              </p:par>
                              <p:par>
                                <p:cTn id="61" presetID="23" presetClass="exit" presetSubtype="32" fill="hold" grpId="1" nodeType="withEffect">
                                  <p:stCondLst>
                                    <p:cond delay="0"/>
                                  </p:stCondLst>
                                  <p:childTnLst>
                                    <p:anim calcmode="lin" valueType="num">
                                      <p:cBhvr>
                                        <p:cTn id="62" dur="500" fill="hold"/>
                                        <p:tgtEl>
                                          <p:spTgt spid="8195">
                                            <p:txEl>
                                              <p:pRg st="4" end="4"/>
                                            </p:txEl>
                                          </p:spTgt>
                                        </p:tgtEl>
                                        <p:attrNameLst>
                                          <p:attrName>ppt_w</p:attrName>
                                        </p:attrNameLst>
                                      </p:cBhvr>
                                      <p:tavLst>
                                        <p:tav tm="0">
                                          <p:val>
                                            <p:strVal val="ppt_w"/>
                                          </p:val>
                                        </p:tav>
                                        <p:tav tm="100000">
                                          <p:val>
                                            <p:fltVal val="0"/>
                                          </p:val>
                                        </p:tav>
                                      </p:tavLst>
                                    </p:anim>
                                    <p:anim calcmode="lin" valueType="num">
                                      <p:cBhvr>
                                        <p:cTn id="63" dur="500" fill="hold"/>
                                        <p:tgtEl>
                                          <p:spTgt spid="8195">
                                            <p:txEl>
                                              <p:pRg st="4" end="4"/>
                                            </p:txEl>
                                          </p:spTgt>
                                        </p:tgtEl>
                                        <p:attrNameLst>
                                          <p:attrName>ppt_h</p:attrName>
                                        </p:attrNameLst>
                                      </p:cBhvr>
                                      <p:tavLst>
                                        <p:tav tm="0">
                                          <p:val>
                                            <p:strVal val="ppt_h"/>
                                          </p:val>
                                        </p:tav>
                                        <p:tav tm="100000">
                                          <p:val>
                                            <p:fltVal val="0"/>
                                          </p:val>
                                        </p:tav>
                                      </p:tavLst>
                                    </p:anim>
                                    <p:set>
                                      <p:cBhvr>
                                        <p:cTn id="64" dur="1" fill="hold">
                                          <p:stCondLst>
                                            <p:cond delay="499"/>
                                          </p:stCondLst>
                                        </p:cTn>
                                        <p:tgtEl>
                                          <p:spTgt spid="8195">
                                            <p:txEl>
                                              <p:pRg st="4" end="4"/>
                                            </p:txEl>
                                          </p:spTgt>
                                        </p:tgtEl>
                                        <p:attrNameLst>
                                          <p:attrName>style.visibility</p:attrName>
                                        </p:attrNameLst>
                                      </p:cBhvr>
                                      <p:to>
                                        <p:strVal val="hidden"/>
                                      </p:to>
                                    </p:set>
                                  </p:childTnLst>
                                </p:cTn>
                              </p:par>
                              <p:par>
                                <p:cTn id="65" presetID="23" presetClass="exit" presetSubtype="32" fill="hold" grpId="1" nodeType="withEffect">
                                  <p:stCondLst>
                                    <p:cond delay="0"/>
                                  </p:stCondLst>
                                  <p:childTnLst>
                                    <p:anim calcmode="lin" valueType="num">
                                      <p:cBhvr>
                                        <p:cTn id="66" dur="500" fill="hold"/>
                                        <p:tgtEl>
                                          <p:spTgt spid="8195">
                                            <p:txEl>
                                              <p:pRg st="6" end="6"/>
                                            </p:txEl>
                                          </p:spTgt>
                                        </p:tgtEl>
                                        <p:attrNameLst>
                                          <p:attrName>ppt_w</p:attrName>
                                        </p:attrNameLst>
                                      </p:cBhvr>
                                      <p:tavLst>
                                        <p:tav tm="0">
                                          <p:val>
                                            <p:strVal val="ppt_w"/>
                                          </p:val>
                                        </p:tav>
                                        <p:tav tm="100000">
                                          <p:val>
                                            <p:fltVal val="0"/>
                                          </p:val>
                                        </p:tav>
                                      </p:tavLst>
                                    </p:anim>
                                    <p:anim calcmode="lin" valueType="num">
                                      <p:cBhvr>
                                        <p:cTn id="67" dur="500" fill="hold"/>
                                        <p:tgtEl>
                                          <p:spTgt spid="8195">
                                            <p:txEl>
                                              <p:pRg st="6" end="6"/>
                                            </p:txEl>
                                          </p:spTgt>
                                        </p:tgtEl>
                                        <p:attrNameLst>
                                          <p:attrName>ppt_h</p:attrName>
                                        </p:attrNameLst>
                                      </p:cBhvr>
                                      <p:tavLst>
                                        <p:tav tm="0">
                                          <p:val>
                                            <p:strVal val="ppt_h"/>
                                          </p:val>
                                        </p:tav>
                                        <p:tav tm="100000">
                                          <p:val>
                                            <p:fltVal val="0"/>
                                          </p:val>
                                        </p:tav>
                                      </p:tavLst>
                                    </p:anim>
                                    <p:set>
                                      <p:cBhvr>
                                        <p:cTn id="68" dur="1" fill="hold">
                                          <p:stCondLst>
                                            <p:cond delay="499"/>
                                          </p:stCondLst>
                                        </p:cTn>
                                        <p:tgtEl>
                                          <p:spTgt spid="8195">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4" grpId="1"/>
      <p:bldP spid="8194" grpId="2"/>
      <p:bldP spid="8195" grpId="0" build="p"/>
      <p:bldP spid="8195" grpI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403648" y="360238"/>
            <a:ext cx="5112568" cy="461665"/>
          </a:xfrm>
          <a:prstGeom prst="rect">
            <a:avLst/>
          </a:prstGeom>
          <a:noFill/>
        </p:spPr>
        <p:txBody>
          <a:bodyPr wrap="square" rtlCol="0">
            <a:spAutoFit/>
          </a:bodyPr>
          <a:lstStyle/>
          <a:p>
            <a:r>
              <a:rPr lang="es-MX" sz="2400" b="1" dirty="0" smtClean="0"/>
              <a:t>Base de datos relacionales</a:t>
            </a:r>
            <a:endParaRPr lang="es-MX" sz="2400" b="1" dirty="0"/>
          </a:p>
        </p:txBody>
      </p:sp>
      <p:sp>
        <p:nvSpPr>
          <p:cNvPr id="6" name="5 CuadroTexto"/>
          <p:cNvSpPr txBox="1"/>
          <p:nvPr/>
        </p:nvSpPr>
        <p:spPr>
          <a:xfrm>
            <a:off x="1547663" y="800582"/>
            <a:ext cx="1620957" cy="369332"/>
          </a:xfrm>
          <a:prstGeom prst="rect">
            <a:avLst/>
          </a:prstGeom>
          <a:noFill/>
        </p:spPr>
        <p:txBody>
          <a:bodyPr wrap="none" rtlCol="0">
            <a:spAutoFit/>
          </a:bodyPr>
          <a:lstStyle/>
          <a:p>
            <a:r>
              <a:rPr lang="es-MX" dirty="0" smtClean="0"/>
              <a:t>Programación</a:t>
            </a:r>
            <a:endParaRPr lang="es-MX" dirty="0"/>
          </a:p>
        </p:txBody>
      </p:sp>
      <p:graphicFrame>
        <p:nvGraphicFramePr>
          <p:cNvPr id="7" name="6 Tabla"/>
          <p:cNvGraphicFramePr>
            <a:graphicFrameLocks noGrp="1"/>
          </p:cNvGraphicFramePr>
          <p:nvPr>
            <p:extLst>
              <p:ext uri="{D42A27DB-BD31-4B8C-83A1-F6EECF244321}">
                <p14:modId xmlns:p14="http://schemas.microsoft.com/office/powerpoint/2010/main" val="404980884"/>
              </p:ext>
            </p:extLst>
          </p:nvPr>
        </p:nvGraphicFramePr>
        <p:xfrm>
          <a:off x="611560" y="1268760"/>
          <a:ext cx="7128792" cy="4654168"/>
        </p:xfrm>
        <a:graphic>
          <a:graphicData uri="http://schemas.openxmlformats.org/drawingml/2006/table">
            <a:tbl>
              <a:tblPr firstRow="1" bandRow="1">
                <a:tableStyleId>{5C22544A-7EE6-4342-B048-85BDC9FD1C3A}</a:tableStyleId>
              </a:tblPr>
              <a:tblGrid>
                <a:gridCol w="2032000"/>
                <a:gridCol w="2032000"/>
                <a:gridCol w="3064792"/>
              </a:tblGrid>
              <a:tr h="442848">
                <a:tc>
                  <a:txBody>
                    <a:bodyPr/>
                    <a:lstStyle/>
                    <a:p>
                      <a:r>
                        <a:rPr lang="es-MX" sz="1200" dirty="0" smtClean="0"/>
                        <a:t>Unidad</a:t>
                      </a:r>
                      <a:endParaRPr lang="es-MX" sz="1200" dirty="0"/>
                    </a:p>
                  </a:txBody>
                  <a:tcPr/>
                </a:tc>
                <a:tc>
                  <a:txBody>
                    <a:bodyPr/>
                    <a:lstStyle/>
                    <a:p>
                      <a:r>
                        <a:rPr lang="es-MX" sz="1200" dirty="0" smtClean="0"/>
                        <a:t>Concepto</a:t>
                      </a:r>
                      <a:endParaRPr lang="es-MX" sz="1200" dirty="0"/>
                    </a:p>
                  </a:txBody>
                  <a:tcPr/>
                </a:tc>
                <a:tc>
                  <a:txBody>
                    <a:bodyPr/>
                    <a:lstStyle/>
                    <a:p>
                      <a:r>
                        <a:rPr lang="es-MX" sz="1200" dirty="0" smtClean="0"/>
                        <a:t>Fecha</a:t>
                      </a:r>
                      <a:endParaRPr lang="es-MX" sz="1200" dirty="0"/>
                    </a:p>
                  </a:txBody>
                  <a:tcPr/>
                </a:tc>
              </a:tr>
              <a:tr h="370840">
                <a:tc>
                  <a:txBody>
                    <a:bodyPr/>
                    <a:lstStyle/>
                    <a:p>
                      <a:r>
                        <a:rPr lang="es-MX" sz="1200" b="1" dirty="0" smtClean="0"/>
                        <a:t>Unidad</a:t>
                      </a:r>
                      <a:r>
                        <a:rPr lang="es-MX" sz="1200" b="1" baseline="0" dirty="0" smtClean="0"/>
                        <a:t> 1</a:t>
                      </a:r>
                      <a:endParaRPr lang="es-MX" sz="1200" b="1" dirty="0"/>
                    </a:p>
                  </a:txBody>
                  <a:tcPr/>
                </a:tc>
                <a:tc>
                  <a:txBody>
                    <a:bodyPr/>
                    <a:lstStyle/>
                    <a:p>
                      <a:r>
                        <a:rPr lang="es-MX" sz="1200" b="1" dirty="0" smtClean="0"/>
                        <a:t>Conceptos</a:t>
                      </a:r>
                    </a:p>
                    <a:p>
                      <a:r>
                        <a:rPr lang="es-MX" sz="1200" b="1" dirty="0" smtClean="0"/>
                        <a:t>principales de bases de datos</a:t>
                      </a:r>
                    </a:p>
                    <a:p>
                      <a:r>
                        <a:rPr lang="es-MX" sz="1200" b="1" dirty="0" smtClean="0"/>
                        <a:t>relacionales</a:t>
                      </a:r>
                      <a:endParaRPr lang="es-MX" sz="1200" b="1" dirty="0"/>
                    </a:p>
                  </a:txBody>
                  <a:tcPr/>
                </a:tc>
                <a:tc>
                  <a:txBody>
                    <a:bodyPr/>
                    <a:lstStyle/>
                    <a:p>
                      <a:r>
                        <a:rPr lang="es-MX" sz="1200" baseline="0" dirty="0" smtClean="0"/>
                        <a:t>agosto</a:t>
                      </a:r>
                    </a:p>
                    <a:p>
                      <a:r>
                        <a:rPr lang="es-MX" sz="1200" baseline="0" dirty="0" smtClean="0"/>
                        <a:t>agosto evaluación unidad 1</a:t>
                      </a:r>
                      <a:endParaRPr lang="es-MX" sz="1200" dirty="0"/>
                    </a:p>
                  </a:txBody>
                  <a:tcPr/>
                </a:tc>
              </a:tr>
              <a:tr h="370840">
                <a:tc>
                  <a:txBody>
                    <a:bodyPr/>
                    <a:lstStyle/>
                    <a:p>
                      <a:r>
                        <a:rPr lang="es-MX" sz="1200" b="1" dirty="0" smtClean="0"/>
                        <a:t>Unidad 2</a:t>
                      </a:r>
                      <a:endParaRPr lang="es-MX" sz="1200" b="1" dirty="0"/>
                    </a:p>
                  </a:txBody>
                  <a:tcPr/>
                </a:tc>
                <a:tc>
                  <a:txBody>
                    <a:bodyPr/>
                    <a:lstStyle/>
                    <a:p>
                      <a:r>
                        <a:rPr lang="es-MX" sz="1200" b="1" dirty="0" smtClean="0"/>
                        <a:t>Diseño de</a:t>
                      </a:r>
                    </a:p>
                    <a:p>
                      <a:r>
                        <a:rPr lang="es-MX" sz="1200" b="1" dirty="0" smtClean="0"/>
                        <a:t>una base de datos bajo el modelo</a:t>
                      </a:r>
                    </a:p>
                    <a:p>
                      <a:r>
                        <a:rPr lang="es-MX" sz="1200" b="1" dirty="0" smtClean="0"/>
                        <a:t>relacional</a:t>
                      </a:r>
                      <a:endParaRPr lang="es-MX" sz="1200" b="1" dirty="0"/>
                    </a:p>
                  </a:txBody>
                  <a:tcPr/>
                </a:tc>
                <a:tc>
                  <a:txBody>
                    <a:bodyPr/>
                    <a:lstStyle/>
                    <a:p>
                      <a:r>
                        <a:rPr lang="es-MX" sz="1200" dirty="0" smtClean="0"/>
                        <a:t> agosto</a:t>
                      </a:r>
                    </a:p>
                    <a:p>
                      <a:r>
                        <a:rPr lang="es-MX" sz="1200" dirty="0" smtClean="0"/>
                        <a:t> </a:t>
                      </a:r>
                      <a:r>
                        <a:rPr lang="es-MX" sz="1200" dirty="0" err="1" smtClean="0"/>
                        <a:t>sep</a:t>
                      </a:r>
                      <a:endParaRPr lang="es-MX" sz="1200" dirty="0" smtClean="0"/>
                    </a:p>
                    <a:p>
                      <a:r>
                        <a:rPr lang="es-MX" sz="1200" baseline="0" dirty="0" smtClean="0"/>
                        <a:t> </a:t>
                      </a:r>
                      <a:r>
                        <a:rPr lang="es-MX" sz="1200" baseline="0" dirty="0" err="1" smtClean="0"/>
                        <a:t>sep</a:t>
                      </a:r>
                      <a:r>
                        <a:rPr lang="es-MX" sz="1200" baseline="0" dirty="0" smtClean="0"/>
                        <a:t> entrega del diseño de la base de datos relacional</a:t>
                      </a:r>
                      <a:endParaRPr lang="es-MX" sz="1200" dirty="0"/>
                    </a:p>
                  </a:txBody>
                  <a:tcPr/>
                </a:tc>
              </a:tr>
              <a:tr h="370840">
                <a:tc>
                  <a:txBody>
                    <a:bodyPr/>
                    <a:lstStyle/>
                    <a:p>
                      <a:r>
                        <a:rPr lang="es-MX" sz="1200" b="1" dirty="0" smtClean="0"/>
                        <a:t>Unidad 3</a:t>
                      </a:r>
                      <a:endParaRPr lang="es-MX" sz="1200" b="1" dirty="0"/>
                    </a:p>
                  </a:txBody>
                  <a:tcPr/>
                </a:tc>
                <a:tc>
                  <a:txBody>
                    <a:bodyPr/>
                    <a:lstStyle/>
                    <a:p>
                      <a:r>
                        <a:rPr lang="es-MX" sz="1200" b="1" dirty="0" smtClean="0"/>
                        <a:t>Normalización en el modelo</a:t>
                      </a:r>
                    </a:p>
                    <a:p>
                      <a:r>
                        <a:rPr lang="es-MX" sz="1200" b="1" dirty="0" smtClean="0"/>
                        <a:t>relacional para hacer eficaz y</a:t>
                      </a:r>
                    </a:p>
                    <a:p>
                      <a:r>
                        <a:rPr lang="es-MX" sz="1200" b="1" dirty="0" smtClean="0"/>
                        <a:t>confiable la información del</a:t>
                      </a:r>
                      <a:endParaRPr lang="es-MX" sz="1200" b="1" dirty="0"/>
                    </a:p>
                  </a:txBody>
                  <a:tcPr/>
                </a:tc>
                <a:tc>
                  <a:txBody>
                    <a:bodyPr/>
                    <a:lstStyle/>
                    <a:p>
                      <a:r>
                        <a:rPr lang="es-MX" sz="1200" dirty="0" smtClean="0"/>
                        <a:t> </a:t>
                      </a:r>
                      <a:r>
                        <a:rPr lang="es-MX" sz="1200" dirty="0" err="1" smtClean="0"/>
                        <a:t>sep</a:t>
                      </a:r>
                      <a:endParaRPr lang="es-MX" sz="1200" dirty="0" smtClean="0"/>
                    </a:p>
                    <a:p>
                      <a:r>
                        <a:rPr lang="es-MX" sz="1200" dirty="0" err="1" smtClean="0"/>
                        <a:t>sep</a:t>
                      </a:r>
                      <a:r>
                        <a:rPr lang="es-MX" sz="1200" dirty="0" smtClean="0"/>
                        <a:t> entrega de la base de datos normalizada</a:t>
                      </a:r>
                      <a:endParaRPr lang="es-MX" sz="1200" dirty="0"/>
                    </a:p>
                  </a:txBody>
                  <a:tcPr/>
                </a:tc>
              </a:tr>
              <a:tr h="370840">
                <a:tc>
                  <a:txBody>
                    <a:bodyPr/>
                    <a:lstStyle/>
                    <a:p>
                      <a:r>
                        <a:rPr lang="es-MX" sz="1200" b="1" dirty="0" smtClean="0"/>
                        <a:t>Unidad </a:t>
                      </a:r>
                      <a:r>
                        <a:rPr lang="es-MX" sz="1200" b="1" baseline="0" dirty="0" smtClean="0"/>
                        <a:t> 4</a:t>
                      </a:r>
                      <a:endParaRPr lang="es-MX" sz="1200" b="1" dirty="0"/>
                    </a:p>
                  </a:txBody>
                  <a:tcPr/>
                </a:tc>
                <a:tc>
                  <a:txBody>
                    <a:bodyPr/>
                    <a:lstStyle/>
                    <a:p>
                      <a:r>
                        <a:rPr lang="es-MX" sz="1200" b="1" dirty="0" smtClean="0"/>
                        <a:t>Algebra relacional</a:t>
                      </a:r>
                      <a:endParaRPr lang="es-MX" sz="1200" b="1" dirty="0"/>
                    </a:p>
                  </a:txBody>
                  <a:tcPr/>
                </a:tc>
                <a:tc>
                  <a:txBody>
                    <a:bodyPr/>
                    <a:lstStyle/>
                    <a:p>
                      <a:r>
                        <a:rPr lang="es-MX" sz="1200" baseline="0" dirty="0" smtClean="0"/>
                        <a:t> octubre</a:t>
                      </a:r>
                    </a:p>
                    <a:p>
                      <a:r>
                        <a:rPr lang="es-MX" sz="1200" baseline="0" dirty="0" smtClean="0"/>
                        <a:t> de octubre evaluación de unidad 4</a:t>
                      </a:r>
                      <a:endParaRPr lang="es-MX" sz="1200" dirty="0"/>
                    </a:p>
                  </a:txBody>
                  <a:tcPr/>
                </a:tc>
              </a:tr>
              <a:tr h="370840">
                <a:tc>
                  <a:txBody>
                    <a:bodyPr/>
                    <a:lstStyle/>
                    <a:p>
                      <a:r>
                        <a:rPr lang="es-MX" sz="1200" b="1" dirty="0" smtClean="0"/>
                        <a:t>Unidad 5 </a:t>
                      </a:r>
                      <a:endParaRPr lang="es-MX" sz="1200" b="1" dirty="0"/>
                    </a:p>
                  </a:txBody>
                  <a:tcPr/>
                </a:tc>
                <a:tc>
                  <a:txBody>
                    <a:bodyPr/>
                    <a:lstStyle/>
                    <a:p>
                      <a:r>
                        <a:rPr lang="es-MX" sz="1200" b="1" dirty="0" smtClean="0"/>
                        <a:t>SQL</a:t>
                      </a:r>
                      <a:endParaRPr lang="es-MX" sz="1200" b="1" dirty="0"/>
                    </a:p>
                  </a:txBody>
                  <a:tcPr/>
                </a:tc>
                <a:tc>
                  <a:txBody>
                    <a:bodyPr/>
                    <a:lstStyle/>
                    <a:p>
                      <a:r>
                        <a:rPr lang="es-MX" sz="1200" dirty="0" smtClean="0"/>
                        <a:t> octubre</a:t>
                      </a:r>
                    </a:p>
                    <a:p>
                      <a:r>
                        <a:rPr lang="es-MX" sz="1200" dirty="0" smtClean="0"/>
                        <a:t> Noviembre</a:t>
                      </a:r>
                    </a:p>
                    <a:p>
                      <a:r>
                        <a:rPr lang="es-MX" sz="1200" baseline="0" dirty="0" smtClean="0"/>
                        <a:t> noviembre entrega de manual de SQL</a:t>
                      </a:r>
                      <a:endParaRPr lang="es-MX" sz="1200" dirty="0"/>
                    </a:p>
                  </a:txBody>
                  <a:tcPr/>
                </a:tc>
              </a:tr>
              <a:tr h="370840">
                <a:tc>
                  <a:txBody>
                    <a:bodyPr/>
                    <a:lstStyle/>
                    <a:p>
                      <a:r>
                        <a:rPr lang="es-MX" sz="1200" b="1" dirty="0" smtClean="0"/>
                        <a:t>Unidad</a:t>
                      </a:r>
                      <a:r>
                        <a:rPr lang="es-MX" sz="1200" b="1" baseline="0" dirty="0" smtClean="0"/>
                        <a:t> 6</a:t>
                      </a:r>
                      <a:endParaRPr lang="es-MX" sz="1200" b="1" dirty="0"/>
                    </a:p>
                  </a:txBody>
                  <a:tcPr/>
                </a:tc>
                <a:tc>
                  <a:txBody>
                    <a:bodyPr/>
                    <a:lstStyle/>
                    <a:p>
                      <a:r>
                        <a:rPr lang="es-MX" sz="1200" b="1" dirty="0" smtClean="0"/>
                        <a:t>Implementación de las bases de datos</a:t>
                      </a:r>
                      <a:endParaRPr lang="es-MX" sz="1200" b="1" dirty="0"/>
                    </a:p>
                  </a:txBody>
                  <a:tcPr/>
                </a:tc>
                <a:tc>
                  <a:txBody>
                    <a:bodyPr/>
                    <a:lstStyle/>
                    <a:p>
                      <a:r>
                        <a:rPr lang="es-MX" sz="1200" dirty="0" smtClean="0"/>
                        <a:t> Asesoría</a:t>
                      </a:r>
                      <a:r>
                        <a:rPr lang="es-MX" sz="1200" baseline="0" dirty="0" smtClean="0"/>
                        <a:t> para la implementación de la base de datos</a:t>
                      </a:r>
                      <a:endParaRPr lang="es-MX" sz="1200" dirty="0"/>
                    </a:p>
                  </a:txBody>
                  <a:tcPr/>
                </a:tc>
              </a:tr>
              <a:tr h="370840">
                <a:tc>
                  <a:txBody>
                    <a:bodyPr/>
                    <a:lstStyle/>
                    <a:p>
                      <a:r>
                        <a:rPr lang="es-MX" sz="1200" b="1" dirty="0" smtClean="0"/>
                        <a:t>Evaluación final</a:t>
                      </a:r>
                      <a:endParaRPr lang="es-MX" sz="1200" b="1" dirty="0"/>
                    </a:p>
                  </a:txBody>
                  <a:tcPr/>
                </a:tc>
                <a:tc>
                  <a:txBody>
                    <a:bodyPr/>
                    <a:lstStyle/>
                    <a:p>
                      <a:r>
                        <a:rPr lang="es-MX" sz="1200" b="1" dirty="0" smtClean="0"/>
                        <a:t>Presentación</a:t>
                      </a:r>
                      <a:r>
                        <a:rPr lang="es-MX" sz="1200" b="1" baseline="0" dirty="0" smtClean="0"/>
                        <a:t> de proyectos</a:t>
                      </a:r>
                      <a:endParaRPr lang="es-MX" sz="1200" b="1" dirty="0"/>
                    </a:p>
                  </a:txBody>
                  <a:tcPr/>
                </a:tc>
                <a:tc>
                  <a:txBody>
                    <a:bodyPr/>
                    <a:lstStyle/>
                    <a:p>
                      <a:r>
                        <a:rPr lang="es-MX" sz="1200" dirty="0" smtClean="0"/>
                        <a:t> diciembre</a:t>
                      </a:r>
                      <a:endParaRPr lang="es-MX" sz="1200" dirty="0"/>
                    </a:p>
                  </a:txBody>
                  <a:tcPr/>
                </a:tc>
              </a:tr>
            </a:tbl>
          </a:graphicData>
        </a:graphic>
      </p:graphicFrame>
    </p:spTree>
    <p:extLst>
      <p:ext uri="{BB962C8B-B14F-4D97-AF65-F5344CB8AC3E}">
        <p14:creationId xmlns:p14="http://schemas.microsoft.com/office/powerpoint/2010/main" val="27718900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es-MX" altLang="es-MX" smtClean="0"/>
              <a:t>Cardinalidad de atributos</a:t>
            </a:r>
            <a:endParaRPr lang="es-ES" altLang="es-MX" smtClean="0"/>
          </a:p>
        </p:txBody>
      </p:sp>
      <p:pic>
        <p:nvPicPr>
          <p:cNvPr id="337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673647"/>
            <a:ext cx="7620000" cy="4653706"/>
          </a:xfrm>
          <a:noFill/>
        </p:spPr>
      </p:pic>
    </p:spTree>
    <p:extLst>
      <p:ext uri="{BB962C8B-B14F-4D97-AF65-F5344CB8AC3E}">
        <p14:creationId xmlns:p14="http://schemas.microsoft.com/office/powerpoint/2010/main" val="39859220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normAutofit/>
          </a:bodyPr>
          <a:lstStyle/>
          <a:p>
            <a:r>
              <a:rPr lang="es-MX" altLang="es-MX" smtClean="0"/>
              <a:t>Atributos sobre las relaciones</a:t>
            </a:r>
            <a:endParaRPr lang="es-ES" altLang="es-MX" smtClean="0"/>
          </a:p>
        </p:txBody>
      </p:sp>
      <p:pic>
        <p:nvPicPr>
          <p:cNvPr id="3481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866775" y="1866900"/>
            <a:ext cx="6800850" cy="4267200"/>
          </a:xfrm>
          <a:noFill/>
        </p:spPr>
      </p:pic>
    </p:spTree>
    <p:extLst>
      <p:ext uri="{BB962C8B-B14F-4D97-AF65-F5344CB8AC3E}">
        <p14:creationId xmlns:p14="http://schemas.microsoft.com/office/powerpoint/2010/main" val="17751123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r>
              <a:rPr lang="es-MX" altLang="es-MX" smtClean="0"/>
              <a:t>Grado de la relación</a:t>
            </a:r>
            <a:endParaRPr lang="es-ES" altLang="es-MX" smtClean="0"/>
          </a:p>
        </p:txBody>
      </p:sp>
      <p:pic>
        <p:nvPicPr>
          <p:cNvPr id="358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09201" y="1600200"/>
            <a:ext cx="7515997" cy="4800600"/>
          </a:xfrm>
          <a:noFill/>
        </p:spPr>
      </p:pic>
    </p:spTree>
    <p:extLst>
      <p:ext uri="{BB962C8B-B14F-4D97-AF65-F5344CB8AC3E}">
        <p14:creationId xmlns:p14="http://schemas.microsoft.com/office/powerpoint/2010/main" val="33800581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r>
              <a:rPr lang="es-MX" altLang="es-MX" smtClean="0"/>
              <a:t>Principios de diseño</a:t>
            </a:r>
            <a:endParaRPr lang="es-ES" altLang="es-MX" smtClean="0"/>
          </a:p>
        </p:txBody>
      </p:sp>
      <p:pic>
        <p:nvPicPr>
          <p:cNvPr id="3686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856790"/>
            <a:ext cx="7620000" cy="4287420"/>
          </a:xfrm>
          <a:noFill/>
        </p:spPr>
      </p:pic>
    </p:spTree>
    <p:extLst>
      <p:ext uri="{BB962C8B-B14F-4D97-AF65-F5344CB8AC3E}">
        <p14:creationId xmlns:p14="http://schemas.microsoft.com/office/powerpoint/2010/main" val="37950237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MX" altLang="es-MX" smtClean="0"/>
              <a:t>Principios de diseño</a:t>
            </a:r>
            <a:endParaRPr lang="es-ES" altLang="es-MX" smtClean="0"/>
          </a:p>
        </p:txBody>
      </p:sp>
      <p:pic>
        <p:nvPicPr>
          <p:cNvPr id="378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00647" y="1600200"/>
            <a:ext cx="7533105" cy="4800600"/>
          </a:xfrm>
          <a:noFill/>
        </p:spPr>
      </p:pic>
    </p:spTree>
    <p:extLst>
      <p:ext uri="{BB962C8B-B14F-4D97-AF65-F5344CB8AC3E}">
        <p14:creationId xmlns:p14="http://schemas.microsoft.com/office/powerpoint/2010/main" val="1702588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MX" altLang="es-MX" smtClean="0"/>
              <a:t>Principios de diseño</a:t>
            </a:r>
            <a:endParaRPr lang="es-ES" altLang="es-MX" smtClean="0"/>
          </a:p>
        </p:txBody>
      </p:sp>
      <p:pic>
        <p:nvPicPr>
          <p:cNvPr id="389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695325" y="1814512"/>
            <a:ext cx="7143750" cy="4371975"/>
          </a:xfrm>
          <a:noFill/>
        </p:spPr>
      </p:pic>
    </p:spTree>
    <p:extLst>
      <p:ext uri="{BB962C8B-B14F-4D97-AF65-F5344CB8AC3E}">
        <p14:creationId xmlns:p14="http://schemas.microsoft.com/office/powerpoint/2010/main" val="7632962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r>
              <a:rPr lang="es-MX" altLang="es-MX" smtClean="0"/>
              <a:t>Principios de diseño</a:t>
            </a:r>
            <a:endParaRPr lang="es-ES" altLang="es-MX" smtClean="0"/>
          </a:p>
        </p:txBody>
      </p:sp>
      <p:pic>
        <p:nvPicPr>
          <p:cNvPr id="399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28637" y="2281237"/>
            <a:ext cx="7477125" cy="3438525"/>
          </a:xfrm>
          <a:noFill/>
        </p:spPr>
      </p:pic>
    </p:spTree>
    <p:extLst>
      <p:ext uri="{BB962C8B-B14F-4D97-AF65-F5344CB8AC3E}">
        <p14:creationId xmlns:p14="http://schemas.microsoft.com/office/powerpoint/2010/main" val="38983320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2130734"/>
            <a:ext cx="7620000" cy="3739531"/>
          </a:xfrm>
          <a:noFill/>
        </p:spPr>
      </p:pic>
    </p:spTree>
    <p:extLst>
      <p:ext uri="{BB962C8B-B14F-4D97-AF65-F5344CB8AC3E}">
        <p14:creationId xmlns:p14="http://schemas.microsoft.com/office/powerpoint/2010/main" val="8172441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r>
              <a:rPr lang="es-MX" altLang="es-MX" smtClean="0"/>
              <a:t>Restricción de Particpación</a:t>
            </a:r>
            <a:endParaRPr lang="es-ES" altLang="es-MX" smtClean="0"/>
          </a:p>
        </p:txBody>
      </p:sp>
      <p:pic>
        <p:nvPicPr>
          <p:cNvPr id="419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66725" y="1871662"/>
            <a:ext cx="7600950" cy="4257675"/>
          </a:xfrm>
          <a:noFill/>
        </p:spPr>
      </p:pic>
    </p:spTree>
    <p:extLst>
      <p:ext uri="{BB962C8B-B14F-4D97-AF65-F5344CB8AC3E}">
        <p14:creationId xmlns:p14="http://schemas.microsoft.com/office/powerpoint/2010/main" val="26064181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r>
              <a:rPr lang="es-MX" altLang="es-MX" smtClean="0"/>
              <a:t>Notación</a:t>
            </a:r>
            <a:endParaRPr lang="es-ES" altLang="es-MX" smtClean="0"/>
          </a:p>
        </p:txBody>
      </p:sp>
      <p:pic>
        <p:nvPicPr>
          <p:cNvPr id="430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773331"/>
            <a:ext cx="7620000" cy="4454338"/>
          </a:xfrm>
          <a:noFill/>
        </p:spPr>
      </p:pic>
    </p:spTree>
    <p:extLst>
      <p:ext uri="{BB962C8B-B14F-4D97-AF65-F5344CB8AC3E}">
        <p14:creationId xmlns:p14="http://schemas.microsoft.com/office/powerpoint/2010/main" val="7160322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4 Título"/>
          <p:cNvSpPr>
            <a:spLocks noGrp="1"/>
          </p:cNvSpPr>
          <p:nvPr>
            <p:ph type="title"/>
          </p:nvPr>
        </p:nvSpPr>
        <p:spPr/>
        <p:txBody>
          <a:bodyPr>
            <a:normAutofit fontScale="90000"/>
          </a:bodyPr>
          <a:lstStyle/>
          <a:p>
            <a:r>
              <a:rPr lang="es-MX" altLang="es-MX" sz="1400" b="1" smtClean="0"/>
              <a:t>UNIDAD DE COMPETENCIA I:</a:t>
            </a:r>
            <a:r>
              <a:rPr lang="es-ES" altLang="es-MX" sz="1400" smtClean="0"/>
              <a:t>-Comprender e indagar sobre los conceptos principales de bases de datos relacionales </a:t>
            </a:r>
            <a:br>
              <a:rPr lang="es-ES" altLang="es-MX" sz="1400" smtClean="0"/>
            </a:br>
            <a:r>
              <a:rPr lang="es-MX" altLang="es-MX" sz="1400" b="1" smtClean="0"/>
              <a:t>PROPÓSITO DE LA UNIDAD DE COMPETENCIA: </a:t>
            </a:r>
            <a:r>
              <a:rPr lang="es-ES" altLang="es-MX" sz="1400" smtClean="0"/>
              <a:t>Que el alumno sea capaz de identificar los conceptos básicos evaluar y de desarrollo en sistemas de manejo de bases de datos relacionales.</a:t>
            </a:r>
            <a:br>
              <a:rPr lang="es-ES" altLang="es-MX" sz="1400" smtClean="0"/>
            </a:br>
            <a:endParaRPr lang="es-ES" altLang="es-MX" sz="1400" smtClean="0"/>
          </a:p>
        </p:txBody>
      </p:sp>
      <p:sp>
        <p:nvSpPr>
          <p:cNvPr id="23555" name="5 Marcador de contenido"/>
          <p:cNvSpPr>
            <a:spLocks noGrp="1"/>
          </p:cNvSpPr>
          <p:nvPr>
            <p:ph idx="1"/>
          </p:nvPr>
        </p:nvSpPr>
        <p:spPr/>
        <p:txBody>
          <a:bodyPr>
            <a:normAutofit/>
          </a:bodyPr>
          <a:lstStyle/>
          <a:p>
            <a:r>
              <a:rPr lang="es-MX" altLang="es-MX" dirty="0" smtClean="0"/>
              <a:t>1.1Concepto de base de datos relacionales </a:t>
            </a:r>
            <a:endParaRPr lang="es-ES" altLang="es-MX" dirty="0" smtClean="0"/>
          </a:p>
          <a:p>
            <a:r>
              <a:rPr lang="es-ES" altLang="es-MX" dirty="0" smtClean="0"/>
              <a:t>1.2 Indagar en el uso compartido de datos entre unidades funcionales, entre diferentes niveles de usuario, diferentes localidades</a:t>
            </a:r>
          </a:p>
          <a:p>
            <a:r>
              <a:rPr lang="es-MX" altLang="es-MX" dirty="0" smtClean="0"/>
              <a:t>1.2 Clasificación de las necesidad de planificar una base de datos relacional </a:t>
            </a:r>
            <a:endParaRPr lang="es-ES" altLang="es-MX" dirty="0" smtClean="0"/>
          </a:p>
          <a:p>
            <a:r>
              <a:rPr lang="es-ES" altLang="es-MX" dirty="0" smtClean="0"/>
              <a:t>1.3 Identificar la aplicación del ciclo de vida de base de datos</a:t>
            </a:r>
          </a:p>
          <a:p>
            <a:r>
              <a:rPr lang="es-ES" altLang="es-MX" dirty="0" smtClean="0"/>
              <a:t>1.4Identificar la etapa de diseño de la base de datos</a:t>
            </a:r>
          </a:p>
        </p:txBody>
      </p:sp>
    </p:spTree>
    <p:extLst>
      <p:ext uri="{BB962C8B-B14F-4D97-AF65-F5344CB8AC3E}">
        <p14:creationId xmlns:p14="http://schemas.microsoft.com/office/powerpoint/2010/main" val="29604852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r>
              <a:rPr lang="es-MX" altLang="es-MX" smtClean="0"/>
              <a:t>Restricciones al modelo</a:t>
            </a:r>
            <a:endParaRPr lang="es-ES" altLang="es-MX" smtClean="0"/>
          </a:p>
        </p:txBody>
      </p:sp>
      <p:pic>
        <p:nvPicPr>
          <p:cNvPr id="4403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09587" y="2266950"/>
            <a:ext cx="7515225" cy="3467100"/>
          </a:xfrm>
          <a:noFill/>
        </p:spPr>
      </p:pic>
    </p:spTree>
    <p:extLst>
      <p:ext uri="{BB962C8B-B14F-4D97-AF65-F5344CB8AC3E}">
        <p14:creationId xmlns:p14="http://schemas.microsoft.com/office/powerpoint/2010/main" val="34306956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normAutofit fontScale="90000"/>
          </a:bodyPr>
          <a:lstStyle/>
          <a:p>
            <a:r>
              <a:rPr lang="es-MX" altLang="es-MX" sz="4800" smtClean="0"/>
              <a:t>Bases de datos de una </a:t>
            </a:r>
            <a:r>
              <a:rPr lang="es-MX" altLang="es-MX" sz="4400" smtClean="0"/>
              <a:t>compañia</a:t>
            </a:r>
            <a:endParaRPr lang="es-ES" altLang="es-MX" sz="4800" smtClean="0"/>
          </a:p>
        </p:txBody>
      </p:sp>
      <p:pic>
        <p:nvPicPr>
          <p:cNvPr id="4505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29183" y="1600200"/>
            <a:ext cx="7476033" cy="4800600"/>
          </a:xfrm>
          <a:noFill/>
        </p:spPr>
      </p:pic>
    </p:spTree>
    <p:extLst>
      <p:ext uri="{BB962C8B-B14F-4D97-AF65-F5344CB8AC3E}">
        <p14:creationId xmlns:p14="http://schemas.microsoft.com/office/powerpoint/2010/main" val="25735397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1403350" y="549275"/>
            <a:ext cx="8229600" cy="431800"/>
          </a:xfrm>
        </p:spPr>
        <p:txBody>
          <a:bodyPr>
            <a:normAutofit fontScale="90000"/>
          </a:bodyPr>
          <a:lstStyle/>
          <a:p>
            <a:r>
              <a:rPr lang="es-MX" altLang="es-MX" sz="4000" smtClean="0">
                <a:solidFill>
                  <a:schemeClr val="bg1"/>
                </a:solidFill>
              </a:rPr>
              <a:t>Ejemplo</a:t>
            </a:r>
            <a:endParaRPr lang="es-ES" altLang="es-MX" sz="4000" smtClean="0">
              <a:solidFill>
                <a:schemeClr val="bg1"/>
              </a:solidFill>
            </a:endParaRPr>
          </a:p>
        </p:txBody>
      </p:sp>
      <p:pic>
        <p:nvPicPr>
          <p:cNvPr id="4608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668799"/>
            <a:ext cx="7620000" cy="4663402"/>
          </a:xfrm>
          <a:noFill/>
        </p:spPr>
      </p:pic>
    </p:spTree>
    <p:extLst>
      <p:ext uri="{BB962C8B-B14F-4D97-AF65-F5344CB8AC3E}">
        <p14:creationId xmlns:p14="http://schemas.microsoft.com/office/powerpoint/2010/main" val="22161087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68313" y="1484313"/>
            <a:ext cx="6562725" cy="579437"/>
          </a:xfrm>
        </p:spPr>
        <p:txBody>
          <a:bodyPr>
            <a:normAutofit fontScale="90000"/>
          </a:bodyPr>
          <a:lstStyle/>
          <a:p>
            <a:pPr eaLnBrk="1" fontAlgn="auto" hangingPunct="1">
              <a:spcAft>
                <a:spcPts val="0"/>
              </a:spcAft>
              <a:defRPr/>
            </a:pPr>
            <a:r>
              <a:rPr lang="es-ES" sz="3800" dirty="0" smtClean="0"/>
              <a:t>REGLAS NO ESCRITAS  PARA EL BUEN DISEÑO DE BD.</a:t>
            </a:r>
          </a:p>
        </p:txBody>
      </p:sp>
      <p:sp>
        <p:nvSpPr>
          <p:cNvPr id="10243" name="Rectangle 3"/>
          <p:cNvSpPr>
            <a:spLocks noGrp="1" noChangeArrowheads="1"/>
          </p:cNvSpPr>
          <p:nvPr>
            <p:ph idx="1"/>
          </p:nvPr>
        </p:nvSpPr>
        <p:spPr>
          <a:xfrm>
            <a:off x="539750" y="2205038"/>
            <a:ext cx="8135938" cy="4176712"/>
          </a:xfrm>
        </p:spPr>
        <p:txBody>
          <a:bodyPr>
            <a:normAutofit/>
          </a:bodyPr>
          <a:lstStyle/>
          <a:p>
            <a:pPr eaLnBrk="1" hangingPunct="1">
              <a:lnSpc>
                <a:spcPct val="90000"/>
              </a:lnSpc>
            </a:pPr>
            <a:r>
              <a:rPr lang="es-ES" altLang="es-MX" smtClean="0"/>
              <a:t>Mantener los datos bien diferenciados</a:t>
            </a:r>
          </a:p>
          <a:p>
            <a:pPr eaLnBrk="1" hangingPunct="1">
              <a:lnSpc>
                <a:spcPct val="90000"/>
              </a:lnSpc>
            </a:pPr>
            <a:r>
              <a:rPr lang="es-ES" altLang="es-MX" smtClean="0"/>
              <a:t>Definir la clave primaria</a:t>
            </a:r>
          </a:p>
          <a:p>
            <a:pPr eaLnBrk="1" hangingPunct="1">
              <a:lnSpc>
                <a:spcPct val="90000"/>
              </a:lnSpc>
            </a:pPr>
            <a:r>
              <a:rPr lang="es-ES" altLang="es-MX" smtClean="0"/>
              <a:t>Utilizar un nombre descriptivo</a:t>
            </a:r>
          </a:p>
          <a:p>
            <a:pPr eaLnBrk="1" hangingPunct="1">
              <a:lnSpc>
                <a:spcPct val="90000"/>
              </a:lnSpc>
              <a:buFont typeface="Wingdings" pitchFamily="2" charset="2"/>
              <a:buNone/>
            </a:pPr>
            <a:r>
              <a:rPr lang="es-ES" altLang="es-MX" smtClean="0"/>
              <a:t>El uso de nombres descriptivos permite identificar fácilmente que información se almacena en cada columna.</a:t>
            </a:r>
          </a:p>
          <a:p>
            <a:pPr eaLnBrk="1" hangingPunct="1">
              <a:lnSpc>
                <a:spcPct val="90000"/>
              </a:lnSpc>
            </a:pPr>
            <a:r>
              <a:rPr lang="es-ES" altLang="es-MX" smtClean="0"/>
              <a:t>Utilizar claves primarias de una sola columna, las claves primarias de mas de una sola columna se utilizan para las interrelaciones de muchos a muchos  </a:t>
            </a:r>
          </a:p>
          <a:p>
            <a:pPr eaLnBrk="1" hangingPunct="1">
              <a:lnSpc>
                <a:spcPct val="90000"/>
              </a:lnSpc>
              <a:buFont typeface="Wingdings" pitchFamily="2" charset="2"/>
              <a:buNone/>
            </a:pPr>
            <a:endParaRPr lang="es-ES" altLang="es-MX" smtClean="0"/>
          </a:p>
          <a:p>
            <a:pPr eaLnBrk="1" hangingPunct="1">
              <a:lnSpc>
                <a:spcPct val="90000"/>
              </a:lnSpc>
              <a:buFont typeface="Wingdings" pitchFamily="2" charset="2"/>
              <a:buNone/>
            </a:pPr>
            <a:endParaRPr lang="es-ES" altLang="es-MX" smtClean="0"/>
          </a:p>
        </p:txBody>
      </p:sp>
    </p:spTree>
    <p:extLst>
      <p:ext uri="{BB962C8B-B14F-4D97-AF65-F5344CB8AC3E}">
        <p14:creationId xmlns:p14="http://schemas.microsoft.com/office/powerpoint/2010/main" val="2952109721"/>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768" decel="100000"/>
                                        <p:tgtEl>
                                          <p:spTgt spid="10242"/>
                                        </p:tgtEl>
                                      </p:cBhvr>
                                    </p:animEffect>
                                    <p:animScale>
                                      <p:cBhvr>
                                        <p:cTn id="8" dur="768" decel="100000"/>
                                        <p:tgtEl>
                                          <p:spTgt spid="10242"/>
                                        </p:tgtEl>
                                      </p:cBhvr>
                                      <p:from x="10000" y="10000"/>
                                      <p:to x="200000" y="450000"/>
                                    </p:animScale>
                                    <p:animScale>
                                      <p:cBhvr>
                                        <p:cTn id="9" dur="1230" accel="100000" fill="hold">
                                          <p:stCondLst>
                                            <p:cond delay="768"/>
                                          </p:stCondLst>
                                        </p:cTn>
                                        <p:tgtEl>
                                          <p:spTgt spid="10242"/>
                                        </p:tgtEl>
                                      </p:cBhvr>
                                      <p:from x="200000" y="450000"/>
                                      <p:to x="100000" y="100000"/>
                                    </p:animScale>
                                    <p:set>
                                      <p:cBhvr>
                                        <p:cTn id="10" dur="768" fill="hold"/>
                                        <p:tgtEl>
                                          <p:spTgt spid="10242"/>
                                        </p:tgtEl>
                                        <p:attrNameLst>
                                          <p:attrName>ppt_x</p:attrName>
                                        </p:attrNameLst>
                                      </p:cBhvr>
                                      <p:to>
                                        <p:strVal val="(0.5)"/>
                                      </p:to>
                                    </p:set>
                                    <p:anim from="(0.5)" to="(#ppt_x)" calcmode="lin" valueType="num">
                                      <p:cBhvr>
                                        <p:cTn id="11" dur="1230" accel="100000" fill="hold">
                                          <p:stCondLst>
                                            <p:cond delay="768"/>
                                          </p:stCondLst>
                                        </p:cTn>
                                        <p:tgtEl>
                                          <p:spTgt spid="10242"/>
                                        </p:tgtEl>
                                        <p:attrNameLst>
                                          <p:attrName>ppt_x</p:attrName>
                                        </p:attrNameLst>
                                      </p:cBhvr>
                                    </p:anim>
                                    <p:set>
                                      <p:cBhvr>
                                        <p:cTn id="12" dur="768" fill="hold"/>
                                        <p:tgtEl>
                                          <p:spTgt spid="10242"/>
                                        </p:tgtEl>
                                        <p:attrNameLst>
                                          <p:attrName>ppt_y</p:attrName>
                                        </p:attrNameLst>
                                      </p:cBhvr>
                                      <p:to>
                                        <p:strVal val="(#ppt_y+0.4)"/>
                                      </p:to>
                                    </p:set>
                                    <p:anim from="(#ppt_y+0.4)" to="(#ppt_y)" calcmode="lin" valueType="num">
                                      <p:cBhvr>
                                        <p:cTn id="13" dur="1230" accel="100000" fill="hold">
                                          <p:stCondLst>
                                            <p:cond delay="768"/>
                                          </p:stCondLst>
                                        </p:cTn>
                                        <p:tgtEl>
                                          <p:spTgt spid="1024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0243">
                                            <p:txEl>
                                              <p:pRg st="0" end="0"/>
                                            </p:txEl>
                                          </p:spTgt>
                                        </p:tgtEl>
                                        <p:attrNameLst>
                                          <p:attrName>style.visibility</p:attrName>
                                        </p:attrNameLst>
                                      </p:cBhvr>
                                      <p:to>
                                        <p:strVal val="visible"/>
                                      </p:to>
                                    </p:set>
                                    <p:anim calcmode="lin" valueType="num">
                                      <p:cBhvr>
                                        <p:cTn id="18"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024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024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10243">
                                            <p:txEl>
                                              <p:pRg st="1" end="1"/>
                                            </p:txEl>
                                          </p:spTgt>
                                        </p:tgtEl>
                                        <p:attrNameLst>
                                          <p:attrName>style.visibility</p:attrName>
                                        </p:attrNameLst>
                                      </p:cBhvr>
                                      <p:to>
                                        <p:strVal val="visible"/>
                                      </p:to>
                                    </p:set>
                                    <p:anim calcmode="lin" valueType="num">
                                      <p:cBhvr>
                                        <p:cTn id="25"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1024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10243">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10243">
                                            <p:txEl>
                                              <p:pRg st="2" end="2"/>
                                            </p:txEl>
                                          </p:spTgt>
                                        </p:tgtEl>
                                        <p:attrNameLst>
                                          <p:attrName>style.visibility</p:attrName>
                                        </p:attrNameLst>
                                      </p:cBhvr>
                                      <p:to>
                                        <p:strVal val="visible"/>
                                      </p:to>
                                    </p:set>
                                    <p:anim calcmode="lin" valueType="num">
                                      <p:cBhvr>
                                        <p:cTn id="32"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10243">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10243">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10243">
                                            <p:txEl>
                                              <p:pRg st="3" end="3"/>
                                            </p:txEl>
                                          </p:spTgt>
                                        </p:tgtEl>
                                        <p:attrNameLst>
                                          <p:attrName>style.visibility</p:attrName>
                                        </p:attrNameLst>
                                      </p:cBhvr>
                                      <p:to>
                                        <p:strVal val="visible"/>
                                      </p:to>
                                    </p:set>
                                    <p:anim calcmode="lin" valueType="num">
                                      <p:cBhvr>
                                        <p:cTn id="39"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0243">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10243">
                                            <p:txEl>
                                              <p:pRg st="3" end="3"/>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3" presetClass="entr" presetSubtype="0" fill="hold" grpId="0" nodeType="clickEffect">
                                  <p:stCondLst>
                                    <p:cond delay="0"/>
                                  </p:stCondLst>
                                  <p:childTnLst>
                                    <p:set>
                                      <p:cBhvr>
                                        <p:cTn id="45" dur="1" fill="hold">
                                          <p:stCondLst>
                                            <p:cond delay="0"/>
                                          </p:stCondLst>
                                        </p:cTn>
                                        <p:tgtEl>
                                          <p:spTgt spid="10243">
                                            <p:txEl>
                                              <p:pRg st="4" end="4"/>
                                            </p:txEl>
                                          </p:spTgt>
                                        </p:tgtEl>
                                        <p:attrNameLst>
                                          <p:attrName>style.visibility</p:attrName>
                                        </p:attrNameLst>
                                      </p:cBhvr>
                                      <p:to>
                                        <p:strVal val="visible"/>
                                      </p:to>
                                    </p:set>
                                    <p:anim calcmode="lin" valueType="num">
                                      <p:cBhvr>
                                        <p:cTn id="46"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47" dur="500" fill="hold"/>
                                        <p:tgtEl>
                                          <p:spTgt spid="10243">
                                            <p:txEl>
                                              <p:pRg st="4" end="4"/>
                                            </p:txEl>
                                          </p:spTgt>
                                        </p:tgtEl>
                                        <p:attrNameLst>
                                          <p:attrName>ppt_h</p:attrName>
                                        </p:attrNameLst>
                                      </p:cBhvr>
                                      <p:tavLst>
                                        <p:tav tm="0">
                                          <p:val>
                                            <p:fltVal val="0"/>
                                          </p:val>
                                        </p:tav>
                                        <p:tav tm="100000">
                                          <p:val>
                                            <p:strVal val="#ppt_h"/>
                                          </p:val>
                                        </p:tav>
                                      </p:tavLst>
                                    </p:anim>
                                    <p:animEffect transition="in" filter="fade">
                                      <p:cBhvr>
                                        <p:cTn id="48"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684213" y="1628775"/>
            <a:ext cx="8002587" cy="4497388"/>
          </a:xfrm>
        </p:spPr>
        <p:txBody>
          <a:bodyPr>
            <a:normAutofit/>
          </a:bodyPr>
          <a:lstStyle/>
          <a:p>
            <a:pPr eaLnBrk="1" hangingPunct="1">
              <a:lnSpc>
                <a:spcPct val="90000"/>
              </a:lnSpc>
            </a:pPr>
            <a:r>
              <a:rPr lang="es-ES" altLang="es-MX" smtClean="0"/>
              <a:t>Utilizar tablas de referencia en lugar de almacenar valores de gran longitud</a:t>
            </a:r>
          </a:p>
          <a:p>
            <a:pPr eaLnBrk="1" hangingPunct="1">
              <a:lnSpc>
                <a:spcPct val="90000"/>
              </a:lnSpc>
            </a:pPr>
            <a:r>
              <a:rPr lang="es-ES" altLang="es-MX" smtClean="0"/>
              <a:t>Emplear claves de tipo numérico siempre que sea posible.</a:t>
            </a:r>
          </a:p>
          <a:p>
            <a:pPr eaLnBrk="1" hangingPunct="1">
              <a:lnSpc>
                <a:spcPct val="90000"/>
              </a:lnSpc>
            </a:pPr>
            <a:r>
              <a:rPr lang="es-ES" altLang="es-MX" smtClean="0"/>
              <a:t>Evitar las claves auto numéricas (dolo que se requiera para las tablas de referencia)</a:t>
            </a:r>
          </a:p>
          <a:p>
            <a:pPr eaLnBrk="1" hangingPunct="1">
              <a:lnSpc>
                <a:spcPct val="90000"/>
              </a:lnSpc>
            </a:pPr>
            <a:r>
              <a:rPr lang="es-ES" altLang="es-MX" smtClean="0"/>
              <a:t>No incluir dos columnas cuyos valores estén entrelazados</a:t>
            </a:r>
          </a:p>
          <a:p>
            <a:pPr eaLnBrk="1" hangingPunct="1">
              <a:lnSpc>
                <a:spcPct val="90000"/>
              </a:lnSpc>
            </a:pPr>
            <a:r>
              <a:rPr lang="es-ES" altLang="es-MX" smtClean="0"/>
              <a:t>Evitar utilizar varias tablas con estructuras similares para representar pequeñas variaciones de la misma entidad.</a:t>
            </a:r>
          </a:p>
          <a:p>
            <a:pPr eaLnBrk="1" hangingPunct="1">
              <a:lnSpc>
                <a:spcPct val="90000"/>
              </a:lnSpc>
            </a:pPr>
            <a:r>
              <a:rPr lang="es-ES" altLang="es-MX" smtClean="0"/>
              <a:t>Planear con anticipación la transferencia de datos a una base de datos distinta.</a:t>
            </a:r>
          </a:p>
        </p:txBody>
      </p:sp>
    </p:spTree>
    <p:extLst>
      <p:ext uri="{BB962C8B-B14F-4D97-AF65-F5344CB8AC3E}">
        <p14:creationId xmlns:p14="http://schemas.microsoft.com/office/powerpoint/2010/main" val="2697622672"/>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1000" fill="hold"/>
                                        <p:tgtEl>
                                          <p:spTgt spid="1126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126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126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1267">
                                            <p:txEl>
                                              <p:pRg st="1" end="1"/>
                                            </p:txEl>
                                          </p:spTgt>
                                        </p:tgtEl>
                                        <p:attrNameLst>
                                          <p:attrName>style.visibility</p:attrName>
                                        </p:attrNameLst>
                                      </p:cBhvr>
                                      <p:to>
                                        <p:strVal val="visible"/>
                                      </p:to>
                                    </p:set>
                                    <p:anim calcmode="lin" valueType="num">
                                      <p:cBhvr>
                                        <p:cTn id="14" dur="1000" fill="hold"/>
                                        <p:tgtEl>
                                          <p:spTgt spid="11267">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1267">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1267">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1267">
                                            <p:txEl>
                                              <p:pRg st="2" end="2"/>
                                            </p:txEl>
                                          </p:spTgt>
                                        </p:tgtEl>
                                        <p:attrNameLst>
                                          <p:attrName>style.visibility</p:attrName>
                                        </p:attrNameLst>
                                      </p:cBhvr>
                                      <p:to>
                                        <p:strVal val="visible"/>
                                      </p:to>
                                    </p:set>
                                    <p:anim calcmode="lin" valueType="num">
                                      <p:cBhvr>
                                        <p:cTn id="21" dur="1000" fill="hold"/>
                                        <p:tgtEl>
                                          <p:spTgt spid="11267">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11267">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11267">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1267">
                                            <p:txEl>
                                              <p:pRg st="3" end="3"/>
                                            </p:txEl>
                                          </p:spTgt>
                                        </p:tgtEl>
                                        <p:attrNameLst>
                                          <p:attrName>style.visibility</p:attrName>
                                        </p:attrNameLst>
                                      </p:cBhvr>
                                      <p:to>
                                        <p:strVal val="visible"/>
                                      </p:to>
                                    </p:set>
                                    <p:anim calcmode="lin" valueType="num">
                                      <p:cBhvr>
                                        <p:cTn id="28" dur="1000" fill="hold"/>
                                        <p:tgtEl>
                                          <p:spTgt spid="11267">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11267">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11267">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1267">
                                            <p:txEl>
                                              <p:pRg st="4" end="4"/>
                                            </p:txEl>
                                          </p:spTgt>
                                        </p:tgtEl>
                                        <p:attrNameLst>
                                          <p:attrName>style.visibility</p:attrName>
                                        </p:attrNameLst>
                                      </p:cBhvr>
                                      <p:to>
                                        <p:strVal val="visible"/>
                                      </p:to>
                                    </p:set>
                                    <p:anim calcmode="lin" valueType="num">
                                      <p:cBhvr>
                                        <p:cTn id="35" dur="1000" fill="hold"/>
                                        <p:tgtEl>
                                          <p:spTgt spid="11267">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11267">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1126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11267">
                                            <p:txEl>
                                              <p:pRg st="5" end="5"/>
                                            </p:txEl>
                                          </p:spTgt>
                                        </p:tgtEl>
                                        <p:attrNameLst>
                                          <p:attrName>style.visibility</p:attrName>
                                        </p:attrNameLst>
                                      </p:cBhvr>
                                      <p:to>
                                        <p:strVal val="visible"/>
                                      </p:to>
                                    </p:set>
                                    <p:anim calcmode="lin" valueType="num">
                                      <p:cBhvr>
                                        <p:cTn id="42" dur="1000" fill="hold"/>
                                        <p:tgtEl>
                                          <p:spTgt spid="11267">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11267">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112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900113" y="1412875"/>
            <a:ext cx="7786687" cy="4713288"/>
          </a:xfrm>
        </p:spPr>
        <p:txBody>
          <a:bodyPr>
            <a:normAutofit/>
          </a:bodyPr>
          <a:lstStyle/>
          <a:p>
            <a:pPr eaLnBrk="1" hangingPunct="1"/>
            <a:r>
              <a:rPr lang="es-ES" altLang="es-MX" smtClean="0"/>
              <a:t>Evitar poner en los nombres de las columnas caracteres que no sean mayúsculas ,números o el subrayado.</a:t>
            </a:r>
          </a:p>
          <a:p>
            <a:pPr eaLnBrk="1" hangingPunct="1"/>
            <a:r>
              <a:rPr lang="es-ES" altLang="es-MX" smtClean="0"/>
              <a:t>Procurar que el nombre de las columnas sean relativamente cortos</a:t>
            </a:r>
          </a:p>
          <a:p>
            <a:pPr eaLnBrk="1" hangingPunct="1"/>
            <a:r>
              <a:rPr lang="es-ES" altLang="es-MX" smtClean="0"/>
              <a:t>Debemos intentar que los nombres de las columnas tengan variación en los primeros caracteres y no en los últimos, con el fin de que se duplique alguno de los nombres por error al cortarlos para abreviar el proceso de conversión.    </a:t>
            </a:r>
          </a:p>
        </p:txBody>
      </p:sp>
    </p:spTree>
    <p:extLst>
      <p:ext uri="{BB962C8B-B14F-4D97-AF65-F5344CB8AC3E}">
        <p14:creationId xmlns:p14="http://schemas.microsoft.com/office/powerpoint/2010/main" val="3450011734"/>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1000" fill="hold"/>
                                        <p:tgtEl>
                                          <p:spTgt spid="1229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29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291">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2291">
                                            <p:txEl>
                                              <p:pRg st="1" end="1"/>
                                            </p:txEl>
                                          </p:spTgt>
                                        </p:tgtEl>
                                        <p:attrNameLst>
                                          <p:attrName>style.visibility</p:attrName>
                                        </p:attrNameLst>
                                      </p:cBhvr>
                                      <p:to>
                                        <p:strVal val="visible"/>
                                      </p:to>
                                    </p:set>
                                    <p:anim calcmode="lin" valueType="num">
                                      <p:cBhvr>
                                        <p:cTn id="14" dur="1000" fill="hold"/>
                                        <p:tgtEl>
                                          <p:spTgt spid="12291">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229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2291">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2291">
                                            <p:txEl>
                                              <p:pRg st="2" end="2"/>
                                            </p:txEl>
                                          </p:spTgt>
                                        </p:tgtEl>
                                        <p:attrNameLst>
                                          <p:attrName>style.visibility</p:attrName>
                                        </p:attrNameLst>
                                      </p:cBhvr>
                                      <p:to>
                                        <p:strVal val="visible"/>
                                      </p:to>
                                    </p:set>
                                    <p:anim calcmode="lin" valueType="num">
                                      <p:cBhvr>
                                        <p:cTn id="21" dur="1000" fill="hold"/>
                                        <p:tgtEl>
                                          <p:spTgt spid="12291">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12291">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S" altLang="es-MX" smtClean="0"/>
              <a:t>NORMALIZACION</a:t>
            </a:r>
          </a:p>
        </p:txBody>
      </p:sp>
      <p:sp>
        <p:nvSpPr>
          <p:cNvPr id="9219" name="Rectangle 3"/>
          <p:cNvSpPr>
            <a:spLocks noGrp="1" noChangeArrowheads="1"/>
          </p:cNvSpPr>
          <p:nvPr>
            <p:ph idx="1"/>
          </p:nvPr>
        </p:nvSpPr>
        <p:spPr/>
        <p:txBody>
          <a:bodyPr/>
          <a:lstStyle/>
          <a:p>
            <a:pPr eaLnBrk="1" hangingPunct="1"/>
            <a:r>
              <a:rPr lang="es-ES" altLang="es-MX" smtClean="0"/>
              <a:t>Conjunto de reglas:</a:t>
            </a:r>
          </a:p>
          <a:p>
            <a:pPr eaLnBrk="1" hangingPunct="1">
              <a:buFont typeface="Wingdings" pitchFamily="2" charset="2"/>
              <a:buNone/>
            </a:pPr>
            <a:r>
              <a:rPr lang="es-ES" altLang="es-MX" smtClean="0"/>
              <a:t> 1er Regla: los datos deben ser atómicos.</a:t>
            </a:r>
          </a:p>
          <a:p>
            <a:pPr eaLnBrk="1" hangingPunct="1">
              <a:buFont typeface="Wingdings" pitchFamily="2" charset="2"/>
              <a:buNone/>
            </a:pPr>
            <a:r>
              <a:rPr lang="es-ES" altLang="es-MX" smtClean="0"/>
              <a:t> 2da Regla: debe evitarse la redundancia</a:t>
            </a:r>
          </a:p>
          <a:p>
            <a:pPr eaLnBrk="1" hangingPunct="1">
              <a:buFont typeface="Wingdings" pitchFamily="2" charset="2"/>
              <a:buNone/>
            </a:pPr>
            <a:r>
              <a:rPr lang="es-ES" altLang="es-MX" smtClean="0"/>
              <a:t> 3ra Regla: las claves no deben ser dependientes de algún campo del registro</a:t>
            </a:r>
          </a:p>
          <a:p>
            <a:pPr eaLnBrk="1" hangingPunct="1">
              <a:buFont typeface="Wingdings" pitchFamily="2" charset="2"/>
              <a:buNone/>
            </a:pPr>
            <a:r>
              <a:rPr lang="es-ES" altLang="es-MX" smtClean="0"/>
              <a:t>4ta Regla: Campos multievaluados.</a:t>
            </a:r>
          </a:p>
        </p:txBody>
      </p:sp>
    </p:spTree>
    <p:extLst>
      <p:ext uri="{BB962C8B-B14F-4D97-AF65-F5344CB8AC3E}">
        <p14:creationId xmlns:p14="http://schemas.microsoft.com/office/powerpoint/2010/main" val="1882550338"/>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strVal val="#ppt_w+.3"/>
                                          </p:val>
                                        </p:tav>
                                        <p:tav tm="100000">
                                          <p:val>
                                            <p:strVal val="#ppt_w"/>
                                          </p:val>
                                        </p:tav>
                                      </p:tavLst>
                                    </p:anim>
                                    <p:anim calcmode="lin" valueType="num">
                                      <p:cBhvr>
                                        <p:cTn id="8" dur="1000" fill="hold"/>
                                        <p:tgtEl>
                                          <p:spTgt spid="9218"/>
                                        </p:tgtEl>
                                        <p:attrNameLst>
                                          <p:attrName>ppt_h</p:attrName>
                                        </p:attrNameLst>
                                      </p:cBhvr>
                                      <p:tavLst>
                                        <p:tav tm="0">
                                          <p:val>
                                            <p:strVal val="#ppt_h"/>
                                          </p:val>
                                        </p:tav>
                                        <p:tav tm="100000">
                                          <p:val>
                                            <p:strVal val="#ppt_h"/>
                                          </p:val>
                                        </p:tav>
                                      </p:tavLst>
                                    </p:anim>
                                    <p:animEffect transition="in" filter="fade">
                                      <p:cBhvr>
                                        <p:cTn id="9" dur="1000"/>
                                        <p:tgtEl>
                                          <p:spTgt spid="921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219">
                                            <p:txEl>
                                              <p:pRg st="0" end="0"/>
                                            </p:txEl>
                                          </p:spTgt>
                                        </p:tgtEl>
                                        <p:attrNameLst>
                                          <p:attrName>style.visibility</p:attrName>
                                        </p:attrNameLst>
                                      </p:cBhvr>
                                      <p:to>
                                        <p:strVal val="visible"/>
                                      </p:to>
                                    </p:set>
                                    <p:anim calcmode="lin" valueType="num">
                                      <p:cBhvr>
                                        <p:cTn id="14" dur="1000" fill="hold"/>
                                        <p:tgtEl>
                                          <p:spTgt spid="9219">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21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21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9219">
                                            <p:txEl>
                                              <p:pRg st="1" end="1"/>
                                            </p:txEl>
                                          </p:spTgt>
                                        </p:tgtEl>
                                        <p:attrNameLst>
                                          <p:attrName>style.visibility</p:attrName>
                                        </p:attrNameLst>
                                      </p:cBhvr>
                                      <p:to>
                                        <p:strVal val="visible"/>
                                      </p:to>
                                    </p:set>
                                    <p:anim calcmode="lin" valueType="num">
                                      <p:cBhvr>
                                        <p:cTn id="21" dur="1000" fill="hold"/>
                                        <p:tgtEl>
                                          <p:spTgt spid="9219">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9219">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9219">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9219">
                                            <p:txEl>
                                              <p:pRg st="2" end="2"/>
                                            </p:txEl>
                                          </p:spTgt>
                                        </p:tgtEl>
                                        <p:attrNameLst>
                                          <p:attrName>style.visibility</p:attrName>
                                        </p:attrNameLst>
                                      </p:cBhvr>
                                      <p:to>
                                        <p:strVal val="visible"/>
                                      </p:to>
                                    </p:set>
                                    <p:anim calcmode="lin" valueType="num">
                                      <p:cBhvr>
                                        <p:cTn id="28" dur="1000" fill="hold"/>
                                        <p:tgtEl>
                                          <p:spTgt spid="9219">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9219">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9219">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9219">
                                            <p:txEl>
                                              <p:pRg st="3" end="3"/>
                                            </p:txEl>
                                          </p:spTgt>
                                        </p:tgtEl>
                                        <p:attrNameLst>
                                          <p:attrName>style.visibility</p:attrName>
                                        </p:attrNameLst>
                                      </p:cBhvr>
                                      <p:to>
                                        <p:strVal val="visible"/>
                                      </p:to>
                                    </p:set>
                                    <p:anim calcmode="lin" valueType="num">
                                      <p:cBhvr>
                                        <p:cTn id="35" dur="1000" fill="hold"/>
                                        <p:tgtEl>
                                          <p:spTgt spid="9219">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9219">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9219">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9219">
                                            <p:txEl>
                                              <p:pRg st="4" end="4"/>
                                            </p:txEl>
                                          </p:spTgt>
                                        </p:tgtEl>
                                        <p:attrNameLst>
                                          <p:attrName>style.visibility</p:attrName>
                                        </p:attrNameLst>
                                      </p:cBhvr>
                                      <p:to>
                                        <p:strVal val="visible"/>
                                      </p:to>
                                    </p:set>
                                    <p:anim calcmode="lin" valueType="num">
                                      <p:cBhvr>
                                        <p:cTn id="42" dur="1000" fill="hold"/>
                                        <p:tgtEl>
                                          <p:spTgt spid="9219">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9219">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p:txBody>
          <a:bodyPr/>
          <a:lstStyle/>
          <a:p>
            <a:pPr algn="ctr" eaLnBrk="1" hangingPunct="1">
              <a:buFont typeface="Wingdings" pitchFamily="2" charset="2"/>
              <a:buNone/>
            </a:pPr>
            <a:r>
              <a:rPr lang="es-ES" altLang="es-MX" sz="4300" smtClean="0"/>
              <a:t>CARACTERISTICAS DE UN DATA BASE MANAGMENT SYSTEM</a:t>
            </a:r>
          </a:p>
          <a:p>
            <a:pPr algn="ctr" eaLnBrk="1" hangingPunct="1">
              <a:buFont typeface="Wingdings" pitchFamily="2" charset="2"/>
              <a:buNone/>
            </a:pPr>
            <a:r>
              <a:rPr lang="es-ES" altLang="es-MX" sz="4300" smtClean="0"/>
              <a:t>    (DBMS)</a:t>
            </a:r>
          </a:p>
        </p:txBody>
      </p:sp>
    </p:spTree>
    <p:extLst>
      <p:ext uri="{BB962C8B-B14F-4D97-AF65-F5344CB8AC3E}">
        <p14:creationId xmlns:p14="http://schemas.microsoft.com/office/powerpoint/2010/main" val="1617973805"/>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p:cTn id="7" dur="500" fill="hold"/>
                                        <p:tgtEl>
                                          <p:spTgt spid="1433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33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4339">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4339">
                                            <p:txEl>
                                              <p:pRg st="1" end="1"/>
                                            </p:txEl>
                                          </p:spTgt>
                                        </p:tgtEl>
                                        <p:attrNameLst>
                                          <p:attrName>style.visibility</p:attrName>
                                        </p:attrNameLst>
                                      </p:cBhvr>
                                      <p:to>
                                        <p:strVal val="visible"/>
                                      </p:to>
                                    </p:set>
                                    <p:anim calcmode="lin" valueType="num">
                                      <p:cBhvr>
                                        <p:cTn id="14" dur="500" fill="hold"/>
                                        <p:tgtEl>
                                          <p:spTgt spid="1433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1433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143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468313" y="1123950"/>
            <a:ext cx="8218487" cy="5002213"/>
          </a:xfrm>
        </p:spPr>
        <p:txBody>
          <a:bodyPr>
            <a:normAutofit/>
          </a:bodyPr>
          <a:lstStyle/>
          <a:p>
            <a:pPr lvl="1" eaLnBrk="1" hangingPunct="1">
              <a:buFont typeface="Wingdings" pitchFamily="2" charset="2"/>
              <a:buNone/>
            </a:pPr>
            <a:r>
              <a:rPr lang="es-ES" altLang="es-MX" u="sng" smtClean="0"/>
              <a:t>CONTROL DE LA REDUNDANCIA DE DATOS</a:t>
            </a:r>
          </a:p>
          <a:p>
            <a:pPr lvl="1" eaLnBrk="1" hangingPunct="1">
              <a:buFont typeface="Wingdings" pitchFamily="2" charset="2"/>
              <a:buNone/>
            </a:pPr>
            <a:r>
              <a:rPr lang="es-ES" altLang="es-MX" smtClean="0"/>
              <a:t>Logra una mínima cantidad de espacio de almacenamiento de los datos evitando la duplicidad de información y de esta manera lograr ahorrar tiempo de procesamiento, tiene menos inconsistencia, costos operativos y de mantenimiento.</a:t>
            </a:r>
          </a:p>
          <a:p>
            <a:pPr lvl="1" eaLnBrk="1" hangingPunct="1">
              <a:buFont typeface="Wingdings" pitchFamily="2" charset="2"/>
              <a:buNone/>
            </a:pPr>
            <a:r>
              <a:rPr lang="es-ES" altLang="es-MX" u="sng" smtClean="0"/>
              <a:t>COMPORTAMIENTO DE DATOS</a:t>
            </a:r>
          </a:p>
          <a:p>
            <a:pPr lvl="1" eaLnBrk="1" hangingPunct="1">
              <a:buFont typeface="Wingdings" pitchFamily="2" charset="2"/>
              <a:buNone/>
            </a:pPr>
            <a:r>
              <a:rPr lang="es-ES" altLang="es-MX" smtClean="0"/>
              <a:t>Una característica de las BD es que los datos sean compartidos entre muchos usuarios simultáneamente, de esta marea se proveerá de una máxima eficiencia.</a:t>
            </a:r>
          </a:p>
        </p:txBody>
      </p:sp>
    </p:spTree>
    <p:extLst>
      <p:ext uri="{BB962C8B-B14F-4D97-AF65-F5344CB8AC3E}">
        <p14:creationId xmlns:p14="http://schemas.microsoft.com/office/powerpoint/2010/main" val="3872510272"/>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1000" fill="hold"/>
                                        <p:tgtEl>
                                          <p:spTgt spid="13315">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331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3315">
                                            <p:txEl>
                                              <p:pRg st="0" end="0"/>
                                            </p:txEl>
                                          </p:spTgt>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 calcmode="lin" valueType="num">
                                      <p:cBhvr>
                                        <p:cTn id="12" dur="1000" fill="hold"/>
                                        <p:tgtEl>
                                          <p:spTgt spid="13315">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13315">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13315">
                                            <p:txEl>
                                              <p:pRg st="1" end="1"/>
                                            </p:txEl>
                                          </p:spTgt>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 calcmode="lin" valueType="num">
                                      <p:cBhvr>
                                        <p:cTn id="17" dur="1000" fill="hold"/>
                                        <p:tgtEl>
                                          <p:spTgt spid="13315">
                                            <p:txEl>
                                              <p:pRg st="2" end="2"/>
                                            </p:txEl>
                                          </p:spTgt>
                                        </p:tgtEl>
                                        <p:attrNameLst>
                                          <p:attrName>ppt_w</p:attrName>
                                        </p:attrNameLst>
                                      </p:cBhvr>
                                      <p:tavLst>
                                        <p:tav tm="0">
                                          <p:val>
                                            <p:strVal val="#ppt_w+.3"/>
                                          </p:val>
                                        </p:tav>
                                        <p:tav tm="100000">
                                          <p:val>
                                            <p:strVal val="#ppt_w"/>
                                          </p:val>
                                        </p:tav>
                                      </p:tavLst>
                                    </p:anim>
                                    <p:anim calcmode="lin" valueType="num">
                                      <p:cBhvr>
                                        <p:cTn id="18" dur="1000" fill="hold"/>
                                        <p:tgtEl>
                                          <p:spTgt spid="13315">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13315">
                                            <p:txEl>
                                              <p:pRg st="2" end="2"/>
                                            </p:txEl>
                                          </p:spTgt>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 calcmode="lin" valueType="num">
                                      <p:cBhvr>
                                        <p:cTn id="22" dur="1000" fill="hold"/>
                                        <p:tgtEl>
                                          <p:spTgt spid="13315">
                                            <p:txEl>
                                              <p:pRg st="3" end="3"/>
                                            </p:txEl>
                                          </p:spTgt>
                                        </p:tgtEl>
                                        <p:attrNameLst>
                                          <p:attrName>ppt_w</p:attrName>
                                        </p:attrNameLst>
                                      </p:cBhvr>
                                      <p:tavLst>
                                        <p:tav tm="0">
                                          <p:val>
                                            <p:strVal val="#ppt_w+.3"/>
                                          </p:val>
                                        </p:tav>
                                        <p:tav tm="100000">
                                          <p:val>
                                            <p:strVal val="#ppt_w"/>
                                          </p:val>
                                        </p:tav>
                                      </p:tavLst>
                                    </p:anim>
                                    <p:anim calcmode="lin" valueType="num">
                                      <p:cBhvr>
                                        <p:cTn id="23" dur="1000" fill="hold"/>
                                        <p:tgtEl>
                                          <p:spTgt spid="13315">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13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468313" y="1052513"/>
            <a:ext cx="8218487" cy="5073650"/>
          </a:xfrm>
        </p:spPr>
        <p:txBody>
          <a:bodyPr>
            <a:normAutofit/>
          </a:bodyPr>
          <a:lstStyle/>
          <a:p>
            <a:pPr algn="ctr" eaLnBrk="1" hangingPunct="1">
              <a:buFont typeface="Wingdings" pitchFamily="2" charset="2"/>
              <a:buNone/>
            </a:pPr>
            <a:r>
              <a:rPr lang="es-ES" altLang="es-MX" u="sng" smtClean="0"/>
              <a:t>MANTENIMIENTO DE LA INTEGRIDAD</a:t>
            </a:r>
          </a:p>
          <a:p>
            <a:pPr eaLnBrk="1" hangingPunct="1">
              <a:buFont typeface="Wingdings" pitchFamily="2" charset="2"/>
              <a:buNone/>
            </a:pPr>
            <a:r>
              <a:rPr lang="es-ES" altLang="es-MX" smtClean="0"/>
              <a:t>La integridad de los datos garantiza la precisión o exactitud de la información contenida en la DB.</a:t>
            </a:r>
          </a:p>
          <a:p>
            <a:pPr algn="ctr" eaLnBrk="1" hangingPunct="1">
              <a:buFont typeface="Wingdings" pitchFamily="2" charset="2"/>
              <a:buNone/>
            </a:pPr>
            <a:r>
              <a:rPr lang="es-ES" altLang="es-MX" u="sng" smtClean="0"/>
              <a:t>SOPORTE PARA CONTROL DE TRANSACCIONES Y RECUPERACION DE FALLOS</a:t>
            </a:r>
          </a:p>
          <a:p>
            <a:pPr eaLnBrk="1" hangingPunct="1">
              <a:buFont typeface="Wingdings" pitchFamily="2" charset="2"/>
              <a:buNone/>
            </a:pPr>
            <a:r>
              <a:rPr lang="es-ES" altLang="es-MX" smtClean="0"/>
              <a:t>Las transacciones deben de ser controladas de manera que no se altere la integridad de los datos.</a:t>
            </a:r>
          </a:p>
          <a:p>
            <a:pPr eaLnBrk="1" hangingPunct="1">
              <a:buFont typeface="Wingdings" pitchFamily="2" charset="2"/>
              <a:buNone/>
            </a:pPr>
            <a:r>
              <a:rPr lang="es-ES" altLang="es-MX" smtClean="0"/>
              <a:t>La recuperación de fallos se refiere a la capacidad que tiene un DBMS de evitar la perdida de información durante una falla en el Hw o Sw. </a:t>
            </a:r>
          </a:p>
          <a:p>
            <a:pPr eaLnBrk="1" hangingPunct="1">
              <a:buFont typeface="Wingdings" pitchFamily="2" charset="2"/>
              <a:buNone/>
            </a:pPr>
            <a:endParaRPr lang="es-ES" altLang="es-MX" smtClean="0"/>
          </a:p>
        </p:txBody>
      </p:sp>
    </p:spTree>
    <p:extLst>
      <p:ext uri="{BB962C8B-B14F-4D97-AF65-F5344CB8AC3E}">
        <p14:creationId xmlns:p14="http://schemas.microsoft.com/office/powerpoint/2010/main" val="2915040280"/>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1000" fill="hold"/>
                                        <p:tgtEl>
                                          <p:spTgt spid="1536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536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536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5363">
                                            <p:txEl>
                                              <p:pRg st="1" end="1"/>
                                            </p:txEl>
                                          </p:spTgt>
                                        </p:tgtEl>
                                        <p:attrNameLst>
                                          <p:attrName>style.visibility</p:attrName>
                                        </p:attrNameLst>
                                      </p:cBhvr>
                                      <p:to>
                                        <p:strVal val="visible"/>
                                      </p:to>
                                    </p:set>
                                    <p:anim calcmode="lin" valueType="num">
                                      <p:cBhvr>
                                        <p:cTn id="14" dur="1000" fill="hold"/>
                                        <p:tgtEl>
                                          <p:spTgt spid="15363">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536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536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5363">
                                            <p:txEl>
                                              <p:pRg st="2" end="2"/>
                                            </p:txEl>
                                          </p:spTgt>
                                        </p:tgtEl>
                                        <p:attrNameLst>
                                          <p:attrName>style.visibility</p:attrName>
                                        </p:attrNameLst>
                                      </p:cBhvr>
                                      <p:to>
                                        <p:strVal val="visible"/>
                                      </p:to>
                                    </p:set>
                                    <p:anim calcmode="lin" valueType="num">
                                      <p:cBhvr>
                                        <p:cTn id="21" dur="1000" fill="hold"/>
                                        <p:tgtEl>
                                          <p:spTgt spid="15363">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1536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1536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5363">
                                            <p:txEl>
                                              <p:pRg st="3" end="3"/>
                                            </p:txEl>
                                          </p:spTgt>
                                        </p:tgtEl>
                                        <p:attrNameLst>
                                          <p:attrName>style.visibility</p:attrName>
                                        </p:attrNameLst>
                                      </p:cBhvr>
                                      <p:to>
                                        <p:strVal val="visible"/>
                                      </p:to>
                                    </p:set>
                                    <p:anim calcmode="lin" valueType="num">
                                      <p:cBhvr>
                                        <p:cTn id="28" dur="1000" fill="hold"/>
                                        <p:tgtEl>
                                          <p:spTgt spid="15363">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1536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1536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5363">
                                            <p:txEl>
                                              <p:pRg st="4" end="4"/>
                                            </p:txEl>
                                          </p:spTgt>
                                        </p:tgtEl>
                                        <p:attrNameLst>
                                          <p:attrName>style.visibility</p:attrName>
                                        </p:attrNameLst>
                                      </p:cBhvr>
                                      <p:to>
                                        <p:strVal val="visible"/>
                                      </p:to>
                                    </p:set>
                                    <p:anim calcmode="lin" valueType="num">
                                      <p:cBhvr>
                                        <p:cTn id="35" dur="1000" fill="hold"/>
                                        <p:tgtEl>
                                          <p:spTgt spid="15363">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1536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92696"/>
            <a:ext cx="8100392"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179180" y="868070"/>
            <a:ext cx="1851789" cy="369332"/>
          </a:xfrm>
          <a:prstGeom prst="rect">
            <a:avLst/>
          </a:prstGeom>
          <a:noFill/>
        </p:spPr>
        <p:txBody>
          <a:bodyPr wrap="none" rtlCol="0">
            <a:spAutoFit/>
          </a:bodyPr>
          <a:lstStyle/>
          <a:p>
            <a:r>
              <a:rPr lang="es-MX" dirty="0" smtClean="0"/>
              <a:t>ABSTRACCION</a:t>
            </a:r>
            <a:endParaRPr lang="es-MX" dirty="0"/>
          </a:p>
        </p:txBody>
      </p:sp>
    </p:spTree>
    <p:extLst>
      <p:ext uri="{BB962C8B-B14F-4D97-AF65-F5344CB8AC3E}">
        <p14:creationId xmlns:p14="http://schemas.microsoft.com/office/powerpoint/2010/main" val="970403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1557338"/>
            <a:ext cx="8229600" cy="4568825"/>
          </a:xfrm>
        </p:spPr>
        <p:txBody>
          <a:bodyPr>
            <a:normAutofit/>
          </a:bodyPr>
          <a:lstStyle/>
          <a:p>
            <a:pPr algn="ctr" eaLnBrk="1" hangingPunct="1">
              <a:lnSpc>
                <a:spcPct val="90000"/>
              </a:lnSpc>
              <a:buFont typeface="Wingdings" pitchFamily="2" charset="2"/>
              <a:buNone/>
            </a:pPr>
            <a:r>
              <a:rPr lang="es-ES" altLang="es-MX" u="sng" smtClean="0"/>
              <a:t>INDEPENDENCIA DE LOS DATOS</a:t>
            </a:r>
          </a:p>
          <a:p>
            <a:pPr eaLnBrk="1" hangingPunct="1">
              <a:lnSpc>
                <a:spcPct val="90000"/>
              </a:lnSpc>
              <a:buFont typeface="Wingdings" pitchFamily="2" charset="2"/>
              <a:buNone/>
            </a:pPr>
            <a:r>
              <a:rPr lang="es-ES" altLang="es-MX" smtClean="0"/>
              <a:t>Los programas de aplicación no necesitan conocer la organización de los datos en el disco duro, se refiere al acceso de la información (restricción de usuarios).</a:t>
            </a:r>
          </a:p>
          <a:p>
            <a:pPr algn="ctr" eaLnBrk="1" hangingPunct="1">
              <a:lnSpc>
                <a:spcPct val="90000"/>
              </a:lnSpc>
              <a:buFont typeface="Wingdings" pitchFamily="2" charset="2"/>
              <a:buNone/>
            </a:pPr>
            <a:r>
              <a:rPr lang="es-ES" altLang="es-MX" u="sng" smtClean="0"/>
              <a:t>VELOCIDAD</a:t>
            </a:r>
          </a:p>
          <a:p>
            <a:pPr eaLnBrk="1" hangingPunct="1">
              <a:lnSpc>
                <a:spcPct val="90000"/>
              </a:lnSpc>
              <a:buFont typeface="Wingdings" pitchFamily="2" charset="2"/>
              <a:buNone/>
            </a:pPr>
            <a:r>
              <a:rPr lang="es-ES" altLang="es-MX" smtClean="0"/>
              <a:t>Los DBMS deben poseer alta velocidad de respuesta y proceso.</a:t>
            </a:r>
          </a:p>
          <a:p>
            <a:pPr algn="ctr" eaLnBrk="1" hangingPunct="1">
              <a:lnSpc>
                <a:spcPct val="90000"/>
              </a:lnSpc>
              <a:buFont typeface="Wingdings" pitchFamily="2" charset="2"/>
              <a:buNone/>
            </a:pPr>
            <a:r>
              <a:rPr lang="es-ES" altLang="es-MX" u="sng" smtClean="0"/>
              <a:t>INDEPENDENCIA DEL HARDWARE</a:t>
            </a:r>
          </a:p>
          <a:p>
            <a:pPr eaLnBrk="1" hangingPunct="1">
              <a:lnSpc>
                <a:spcPct val="90000"/>
              </a:lnSpc>
              <a:buFont typeface="Wingdings" pitchFamily="2" charset="2"/>
              <a:buNone/>
            </a:pPr>
            <a:r>
              <a:rPr lang="es-ES" altLang="es-MX" smtClean="0"/>
              <a:t>Los DBMS deben estar disponibles para ser instalados en múltiples plataformas del hardware. </a:t>
            </a:r>
          </a:p>
        </p:txBody>
      </p:sp>
    </p:spTree>
    <p:extLst>
      <p:ext uri="{BB962C8B-B14F-4D97-AF65-F5344CB8AC3E}">
        <p14:creationId xmlns:p14="http://schemas.microsoft.com/office/powerpoint/2010/main" val="3635837124"/>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p:cTn id="7" dur="1000" fill="hold"/>
                                        <p:tgtEl>
                                          <p:spTgt spid="1741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741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7411">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 calcmode="lin" valueType="num">
                                      <p:cBhvr>
                                        <p:cTn id="14" dur="1000" fill="hold"/>
                                        <p:tgtEl>
                                          <p:spTgt spid="17411">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741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7411">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 calcmode="lin" valueType="num">
                                      <p:cBhvr>
                                        <p:cTn id="21" dur="1000" fill="hold"/>
                                        <p:tgtEl>
                                          <p:spTgt spid="17411">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17411">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17411">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7411">
                                            <p:txEl>
                                              <p:pRg st="3" end="3"/>
                                            </p:txEl>
                                          </p:spTgt>
                                        </p:tgtEl>
                                        <p:attrNameLst>
                                          <p:attrName>style.visibility</p:attrName>
                                        </p:attrNameLst>
                                      </p:cBhvr>
                                      <p:to>
                                        <p:strVal val="visible"/>
                                      </p:to>
                                    </p:set>
                                    <p:anim calcmode="lin" valueType="num">
                                      <p:cBhvr>
                                        <p:cTn id="28" dur="1000" fill="hold"/>
                                        <p:tgtEl>
                                          <p:spTgt spid="17411">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17411">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17411">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7411">
                                            <p:txEl>
                                              <p:pRg st="4" end="4"/>
                                            </p:txEl>
                                          </p:spTgt>
                                        </p:tgtEl>
                                        <p:attrNameLst>
                                          <p:attrName>style.visibility</p:attrName>
                                        </p:attrNameLst>
                                      </p:cBhvr>
                                      <p:to>
                                        <p:strVal val="visible"/>
                                      </p:to>
                                    </p:set>
                                    <p:anim calcmode="lin" valueType="num">
                                      <p:cBhvr>
                                        <p:cTn id="35" dur="1000" fill="hold"/>
                                        <p:tgtEl>
                                          <p:spTgt spid="17411">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17411">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1741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17411">
                                            <p:txEl>
                                              <p:pRg st="5" end="5"/>
                                            </p:txEl>
                                          </p:spTgt>
                                        </p:tgtEl>
                                        <p:attrNameLst>
                                          <p:attrName>style.visibility</p:attrName>
                                        </p:attrNameLst>
                                      </p:cBhvr>
                                      <p:to>
                                        <p:strVal val="visible"/>
                                      </p:to>
                                    </p:set>
                                    <p:anim calcmode="lin" valueType="num">
                                      <p:cBhvr>
                                        <p:cTn id="42" dur="1000" fill="hold"/>
                                        <p:tgtEl>
                                          <p:spTgt spid="17411">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17411">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a:xfrm>
            <a:off x="457200" y="1412875"/>
            <a:ext cx="8229600" cy="4713288"/>
          </a:xfrm>
        </p:spPr>
        <p:txBody>
          <a:bodyPr>
            <a:normAutofit/>
          </a:bodyPr>
          <a:lstStyle/>
          <a:p>
            <a:pPr eaLnBrk="1" hangingPunct="1"/>
            <a:r>
              <a:rPr lang="es-ES" altLang="es-MX" smtClean="0"/>
              <a:t>Los DBMS (Oracle, My SQL, SQL, Progress, Informix, Postgre SGL) permiten ejecutar las siguientes tareas:</a:t>
            </a:r>
          </a:p>
          <a:p>
            <a:pPr eaLnBrk="1" hangingPunct="1">
              <a:buClr>
                <a:schemeClr val="accent2"/>
              </a:buClr>
              <a:buFont typeface="Wingdings" pitchFamily="2" charset="2"/>
              <a:buChar char="v"/>
            </a:pPr>
            <a:r>
              <a:rPr lang="es-ES" altLang="es-MX" smtClean="0"/>
              <a:t> ingresar datos al sistema</a:t>
            </a:r>
          </a:p>
          <a:p>
            <a:pPr eaLnBrk="1" hangingPunct="1">
              <a:buClr>
                <a:schemeClr val="accent2"/>
              </a:buClr>
              <a:buFont typeface="Wingdings" pitchFamily="2" charset="2"/>
              <a:buChar char="v"/>
            </a:pPr>
            <a:r>
              <a:rPr lang="es-ES" altLang="es-MX" smtClean="0"/>
              <a:t>Almacenar datos</a:t>
            </a:r>
          </a:p>
          <a:p>
            <a:pPr eaLnBrk="1" hangingPunct="1">
              <a:buClr>
                <a:schemeClr val="accent2"/>
              </a:buClr>
              <a:buFont typeface="Wingdings" pitchFamily="2" charset="2"/>
              <a:buChar char="v"/>
            </a:pPr>
            <a:r>
              <a:rPr lang="es-ES" altLang="es-MX" smtClean="0"/>
              <a:t>Recuperar los datos y trabajar con ellos</a:t>
            </a:r>
          </a:p>
          <a:p>
            <a:pPr eaLnBrk="1" hangingPunct="1">
              <a:buClr>
                <a:schemeClr val="accent2"/>
              </a:buClr>
              <a:buFont typeface="Wingdings" pitchFamily="2" charset="2"/>
              <a:buChar char="v"/>
            </a:pPr>
            <a:r>
              <a:rPr lang="es-ES" altLang="es-MX" smtClean="0"/>
              <a:t>Proveer herramientas para capturar, editar y manipular datos.</a:t>
            </a:r>
          </a:p>
          <a:p>
            <a:pPr eaLnBrk="1" hangingPunct="1">
              <a:buClr>
                <a:schemeClr val="accent2"/>
              </a:buClr>
              <a:buFont typeface="Wingdings" pitchFamily="2" charset="2"/>
              <a:buChar char="v"/>
            </a:pPr>
            <a:r>
              <a:rPr lang="es-ES" altLang="es-MX" smtClean="0"/>
              <a:t>Permiten aplicar la seguridad</a:t>
            </a:r>
          </a:p>
          <a:p>
            <a:pPr eaLnBrk="1" hangingPunct="1">
              <a:buClr>
                <a:schemeClr val="accent2"/>
              </a:buClr>
              <a:buFont typeface="Wingdings" pitchFamily="2" charset="2"/>
              <a:buChar char="v"/>
            </a:pPr>
            <a:r>
              <a:rPr lang="es-ES" altLang="es-MX" smtClean="0"/>
              <a:t>Crean reporte de informes de datos.</a:t>
            </a:r>
          </a:p>
          <a:p>
            <a:pPr eaLnBrk="1" hangingPunct="1">
              <a:buClr>
                <a:srgbClr val="FF3300"/>
              </a:buClr>
              <a:buFont typeface="Wingdings" pitchFamily="2" charset="2"/>
              <a:buNone/>
            </a:pPr>
            <a:endParaRPr lang="es-ES" altLang="es-MX" smtClean="0"/>
          </a:p>
        </p:txBody>
      </p:sp>
    </p:spTree>
    <p:extLst>
      <p:ext uri="{BB962C8B-B14F-4D97-AF65-F5344CB8AC3E}">
        <p14:creationId xmlns:p14="http://schemas.microsoft.com/office/powerpoint/2010/main" val="191766742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ctrTitle"/>
          </p:nvPr>
        </p:nvSpPr>
        <p:spPr>
          <a:xfrm>
            <a:off x="458118" y="188641"/>
            <a:ext cx="7543800" cy="1512168"/>
          </a:xfrm>
          <a:ln>
            <a:miter lim="800000"/>
            <a:headEnd/>
            <a:tailEnd/>
          </a:ln>
          <a:extLst/>
        </p:spPr>
        <p:txBody>
          <a:bodyPr>
            <a:noAutofit/>
          </a:bodyPr>
          <a:lstStyle/>
          <a:p>
            <a:pPr eaLnBrk="1" fontAlgn="auto" hangingPunct="1">
              <a:spcAft>
                <a:spcPts val="0"/>
              </a:spcAft>
              <a:defRPr/>
            </a:pPr>
            <a:r>
              <a:rPr lang="es-ES" sz="5400" dirty="0" smtClean="0"/>
              <a:t/>
            </a:r>
            <a:br>
              <a:rPr lang="es-ES" sz="5400" dirty="0" smtClean="0"/>
            </a:br>
            <a:r>
              <a:rPr lang="es-ES" sz="5400" dirty="0" smtClean="0"/>
              <a:t/>
            </a:r>
            <a:br>
              <a:rPr lang="es-ES" sz="5400" dirty="0" smtClean="0"/>
            </a:br>
            <a:r>
              <a:rPr lang="es-ES" sz="5400" dirty="0" smtClean="0"/>
              <a:t>UNIDAD 2</a:t>
            </a:r>
            <a:br>
              <a:rPr lang="es-ES" sz="5400" dirty="0" smtClean="0"/>
            </a:br>
            <a:endParaRPr lang="es-ES" sz="5400" dirty="0" smtClean="0"/>
          </a:p>
        </p:txBody>
      </p:sp>
      <p:sp>
        <p:nvSpPr>
          <p:cNvPr id="2" name="1 Subtítulo"/>
          <p:cNvSpPr>
            <a:spLocks noGrp="1"/>
          </p:cNvSpPr>
          <p:nvPr>
            <p:ph type="subTitle" idx="1"/>
          </p:nvPr>
        </p:nvSpPr>
        <p:spPr/>
        <p:txBody>
          <a:bodyPr/>
          <a:lstStyle/>
          <a:p>
            <a:endParaRPr lang="es-MX"/>
          </a:p>
        </p:txBody>
      </p:sp>
      <p:sp>
        <p:nvSpPr>
          <p:cNvPr id="66564" name="Rectangle 9"/>
          <p:cNvSpPr>
            <a:spLocks noChangeArrowheads="1"/>
          </p:cNvSpPr>
          <p:nvPr/>
        </p:nvSpPr>
        <p:spPr bwMode="auto">
          <a:xfrm>
            <a:off x="323528" y="908720"/>
            <a:ext cx="8101013" cy="373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algn="ctr" eaLnBrk="1" hangingPunct="1">
              <a:buClr>
                <a:schemeClr val="accent2"/>
              </a:buClr>
              <a:buSzPct val="65000"/>
              <a:buFont typeface="Wingdings" pitchFamily="2" charset="2"/>
              <a:buNone/>
            </a:pPr>
            <a:endParaRPr lang="es-ES" altLang="es-MX" sz="3200" b="1" dirty="0">
              <a:solidFill>
                <a:schemeClr val="bg1"/>
              </a:solidFill>
              <a:latin typeface="Arial" charset="0"/>
            </a:endParaRPr>
          </a:p>
          <a:p>
            <a:pPr algn="ctr" eaLnBrk="1" hangingPunct="1">
              <a:buClr>
                <a:schemeClr val="accent2"/>
              </a:buClr>
              <a:buSzPct val="65000"/>
              <a:buFont typeface="Wingdings" pitchFamily="2" charset="2"/>
              <a:buNone/>
            </a:pPr>
            <a:endParaRPr lang="es-ES" altLang="es-MX" sz="3200" b="1" dirty="0">
              <a:solidFill>
                <a:schemeClr val="bg1"/>
              </a:solidFill>
              <a:latin typeface="Arial" charset="0"/>
            </a:endParaRPr>
          </a:p>
          <a:p>
            <a:pPr algn="ctr" eaLnBrk="1" hangingPunct="1">
              <a:buClr>
                <a:schemeClr val="accent2"/>
              </a:buClr>
              <a:buSzPct val="65000"/>
              <a:buFont typeface="Wingdings" pitchFamily="2" charset="2"/>
              <a:buNone/>
            </a:pPr>
            <a:r>
              <a:rPr lang="es-ES" altLang="es-MX" sz="3200" b="1" dirty="0">
                <a:latin typeface="Arial" charset="0"/>
              </a:rPr>
              <a:t>Principios fundamentales para el diseño de una base de datos bajo el modelo relacional para poder aprovechar sus beneficios respecto a la integridad y consistencia de </a:t>
            </a:r>
            <a:r>
              <a:rPr lang="es-ES" altLang="es-MX" sz="3200" b="1" dirty="0">
                <a:solidFill>
                  <a:schemeClr val="bg1"/>
                </a:solidFill>
                <a:latin typeface="Arial" charset="0"/>
              </a:rPr>
              <a:t>datos</a:t>
            </a:r>
          </a:p>
        </p:txBody>
      </p:sp>
    </p:spTree>
    <p:extLst>
      <p:ext uri="{BB962C8B-B14F-4D97-AF65-F5344CB8AC3E}">
        <p14:creationId xmlns:p14="http://schemas.microsoft.com/office/powerpoint/2010/main" val="7680165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altLang="es-MX" smtClean="0"/>
              <a:t>MODELO RELACIONAL.</a:t>
            </a:r>
          </a:p>
        </p:txBody>
      </p:sp>
      <p:sp>
        <p:nvSpPr>
          <p:cNvPr id="40963" name="Rectangle 3"/>
          <p:cNvSpPr>
            <a:spLocks noGrp="1" noChangeArrowheads="1"/>
          </p:cNvSpPr>
          <p:nvPr>
            <p:ph idx="1"/>
          </p:nvPr>
        </p:nvSpPr>
        <p:spPr>
          <a:xfrm>
            <a:off x="468313" y="1935163"/>
            <a:ext cx="8229600" cy="4389437"/>
          </a:xfrm>
        </p:spPr>
        <p:txBody>
          <a:bodyPr/>
          <a:lstStyle/>
          <a:p>
            <a:r>
              <a:rPr lang="es-ES" altLang="es-MX" smtClean="0"/>
              <a:t>Éste es el modelo más utilizado en la actualidad para modelar problemas reales y administrar datos dinámicamente.</a:t>
            </a:r>
          </a:p>
          <a:p>
            <a:r>
              <a:rPr lang="es-ES" altLang="es-MX" smtClean="0"/>
              <a:t>Tras ser postulados sus fundamentos en 1970 por </a:t>
            </a:r>
            <a:r>
              <a:rPr lang="es-ES" altLang="es-MX" b="1" smtClean="0"/>
              <a:t>Edgar Frank Codd,</a:t>
            </a:r>
            <a:r>
              <a:rPr lang="es-ES" altLang="es-MX" smtClean="0"/>
              <a:t> de los laboratorios IBM en San José (California), no tardó en consolidarse como un nuevo paradigma en los modelos de base de datos.</a:t>
            </a:r>
          </a:p>
        </p:txBody>
      </p:sp>
      <p:sp>
        <p:nvSpPr>
          <p:cNvPr id="4" name="Rectangle 8"/>
          <p:cNvSpPr txBox="1">
            <a:spLocks noChangeArrowheads="1"/>
          </p:cNvSpPr>
          <p:nvPr/>
        </p:nvSpPr>
        <p:spPr>
          <a:xfrm>
            <a:off x="539750" y="4005263"/>
            <a:ext cx="7854950" cy="1752600"/>
          </a:xfrm>
          <a:prstGeom prst="rect">
            <a:avLst/>
          </a:prstGeom>
          <a:no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nSpc>
                <a:spcPct val="90000"/>
              </a:lnSpc>
            </a:pPr>
            <a:r>
              <a:rPr lang="es-ES" altLang="es-MX" sz="2400" dirty="0" smtClean="0"/>
              <a:t>Es un lenguaje formal con una serie de operadores que trabajan sobre una o varias relaciones para obtener otra relación como resultado sin que cambien las relaciones originales</a:t>
            </a:r>
          </a:p>
        </p:txBody>
      </p:sp>
    </p:spTree>
    <p:extLst>
      <p:ext uri="{BB962C8B-B14F-4D97-AF65-F5344CB8AC3E}">
        <p14:creationId xmlns:p14="http://schemas.microsoft.com/office/powerpoint/2010/main" val="2814928593"/>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768" decel="100000"/>
                                        <p:tgtEl>
                                          <p:spTgt spid="40962"/>
                                        </p:tgtEl>
                                      </p:cBhvr>
                                    </p:animEffect>
                                    <p:animScale>
                                      <p:cBhvr>
                                        <p:cTn id="8" dur="768" decel="100000"/>
                                        <p:tgtEl>
                                          <p:spTgt spid="40962"/>
                                        </p:tgtEl>
                                      </p:cBhvr>
                                      <p:from x="10000" y="10000"/>
                                      <p:to x="200000" y="450000"/>
                                    </p:animScale>
                                    <p:animScale>
                                      <p:cBhvr>
                                        <p:cTn id="9" dur="1230" accel="100000" fill="hold">
                                          <p:stCondLst>
                                            <p:cond delay="768"/>
                                          </p:stCondLst>
                                        </p:cTn>
                                        <p:tgtEl>
                                          <p:spTgt spid="40962"/>
                                        </p:tgtEl>
                                      </p:cBhvr>
                                      <p:from x="200000" y="450000"/>
                                      <p:to x="100000" y="100000"/>
                                    </p:animScale>
                                    <p:set>
                                      <p:cBhvr>
                                        <p:cTn id="10" dur="768" fill="hold"/>
                                        <p:tgtEl>
                                          <p:spTgt spid="40962"/>
                                        </p:tgtEl>
                                        <p:attrNameLst>
                                          <p:attrName>ppt_x</p:attrName>
                                        </p:attrNameLst>
                                      </p:cBhvr>
                                      <p:to>
                                        <p:strVal val="(0.5)"/>
                                      </p:to>
                                    </p:set>
                                    <p:anim from="(0.5)" to="(#ppt_x)" calcmode="lin" valueType="num">
                                      <p:cBhvr>
                                        <p:cTn id="11" dur="1230" accel="100000" fill="hold">
                                          <p:stCondLst>
                                            <p:cond delay="768"/>
                                          </p:stCondLst>
                                        </p:cTn>
                                        <p:tgtEl>
                                          <p:spTgt spid="40962"/>
                                        </p:tgtEl>
                                        <p:attrNameLst>
                                          <p:attrName>ppt_x</p:attrName>
                                        </p:attrNameLst>
                                      </p:cBhvr>
                                    </p:anim>
                                    <p:set>
                                      <p:cBhvr>
                                        <p:cTn id="12" dur="768" fill="hold"/>
                                        <p:tgtEl>
                                          <p:spTgt spid="40962"/>
                                        </p:tgtEl>
                                        <p:attrNameLst>
                                          <p:attrName>ppt_y</p:attrName>
                                        </p:attrNameLst>
                                      </p:cBhvr>
                                      <p:to>
                                        <p:strVal val="(#ppt_y+0.4)"/>
                                      </p:to>
                                    </p:set>
                                    <p:anim from="(#ppt_y+0.4)" to="(#ppt_y)" calcmode="lin" valueType="num">
                                      <p:cBhvr>
                                        <p:cTn id="13" dur="1230" accel="100000" fill="hold">
                                          <p:stCondLst>
                                            <p:cond delay="768"/>
                                          </p:stCondLst>
                                        </p:cTn>
                                        <p:tgtEl>
                                          <p:spTgt spid="4096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40963">
                                            <p:txEl>
                                              <p:pRg st="0" end="0"/>
                                            </p:txEl>
                                          </p:spTgt>
                                        </p:tgtEl>
                                        <p:attrNameLst>
                                          <p:attrName>style.visibility</p:attrName>
                                        </p:attrNameLst>
                                      </p:cBhvr>
                                      <p:to>
                                        <p:strVal val="visible"/>
                                      </p:to>
                                    </p:set>
                                    <p:anim calcmode="lin" valueType="num">
                                      <p:cBhvr>
                                        <p:cTn id="18" dur="500" fill="hold"/>
                                        <p:tgtEl>
                                          <p:spTgt spid="4096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096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4096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40963">
                                            <p:txEl>
                                              <p:pRg st="1" end="1"/>
                                            </p:txEl>
                                          </p:spTgt>
                                        </p:tgtEl>
                                        <p:attrNameLst>
                                          <p:attrName>style.visibility</p:attrName>
                                        </p:attrNameLst>
                                      </p:cBhvr>
                                      <p:to>
                                        <p:strVal val="visible"/>
                                      </p:to>
                                    </p:set>
                                    <p:anim calcmode="lin" valueType="num">
                                      <p:cBhvr>
                                        <p:cTn id="25" dur="500" fill="hold"/>
                                        <p:tgtEl>
                                          <p:spTgt spid="4096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4096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409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S" altLang="es-MX" b="1" smtClean="0"/>
              <a:t>VENTAJAS</a:t>
            </a:r>
            <a:r>
              <a:rPr lang="es-ES" altLang="es-MX" smtClean="0"/>
              <a:t> </a:t>
            </a:r>
          </a:p>
        </p:txBody>
      </p:sp>
      <p:sp>
        <p:nvSpPr>
          <p:cNvPr id="43011" name="Rectangle 3"/>
          <p:cNvSpPr>
            <a:spLocks noGrp="1" noChangeArrowheads="1"/>
          </p:cNvSpPr>
          <p:nvPr>
            <p:ph idx="1"/>
          </p:nvPr>
        </p:nvSpPr>
        <p:spPr/>
        <p:txBody>
          <a:bodyPr/>
          <a:lstStyle/>
          <a:p>
            <a:pPr marL="609600" indent="-609600"/>
            <a:r>
              <a:rPr lang="es-ES" altLang="es-MX" smtClean="0"/>
              <a:t>Garantiza herramientas para evitar la duplicidad de registros, a través de campos claves o llaves. </a:t>
            </a:r>
          </a:p>
          <a:p>
            <a:pPr marL="609600" indent="-609600"/>
            <a:r>
              <a:rPr lang="es-ES" altLang="es-MX" smtClean="0"/>
              <a:t>Garantiza la integridad referencial: Así al eliminar un registro elimina todos los registros relacionados dependientes. </a:t>
            </a:r>
          </a:p>
          <a:p>
            <a:pPr marL="609600" indent="-609600"/>
            <a:r>
              <a:rPr lang="es-ES" altLang="es-MX" smtClean="0"/>
              <a:t>Favorece la normalización por ser más comprensible y aplicable </a:t>
            </a:r>
          </a:p>
          <a:p>
            <a:pPr marL="609600" indent="-609600"/>
            <a:endParaRPr lang="es-ES" altLang="es-MX" smtClean="0"/>
          </a:p>
        </p:txBody>
      </p:sp>
    </p:spTree>
    <p:extLst>
      <p:ext uri="{BB962C8B-B14F-4D97-AF65-F5344CB8AC3E}">
        <p14:creationId xmlns:p14="http://schemas.microsoft.com/office/powerpoint/2010/main" val="406669177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301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301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3010"/>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43011">
                                            <p:txEl>
                                              <p:pRg st="0" end="0"/>
                                            </p:txEl>
                                          </p:spTgt>
                                        </p:tgtEl>
                                        <p:attrNameLst>
                                          <p:attrName>style.visibility</p:attrName>
                                        </p:attrNameLst>
                                      </p:cBhvr>
                                      <p:to>
                                        <p:strVal val="visible"/>
                                      </p:to>
                                    </p:set>
                                    <p:anim calcmode="lin" valueType="num">
                                      <p:cBhvr>
                                        <p:cTn id="15" dur="500" fill="hold"/>
                                        <p:tgtEl>
                                          <p:spTgt spid="4301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301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301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43011">
                                            <p:txEl>
                                              <p:pRg st="1" end="1"/>
                                            </p:txEl>
                                          </p:spTgt>
                                        </p:tgtEl>
                                        <p:attrNameLst>
                                          <p:attrName>style.visibility</p:attrName>
                                        </p:attrNameLst>
                                      </p:cBhvr>
                                      <p:to>
                                        <p:strVal val="visible"/>
                                      </p:to>
                                    </p:set>
                                    <p:anim calcmode="lin" valueType="num">
                                      <p:cBhvr>
                                        <p:cTn id="23" dur="500" fill="hold"/>
                                        <p:tgtEl>
                                          <p:spTgt spid="4301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4301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4301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430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43011">
                                            <p:txEl>
                                              <p:pRg st="2" end="2"/>
                                            </p:txEl>
                                          </p:spTgt>
                                        </p:tgtEl>
                                        <p:attrNameLst>
                                          <p:attrName>style.visibility</p:attrName>
                                        </p:attrNameLst>
                                      </p:cBhvr>
                                      <p:to>
                                        <p:strVal val="visible"/>
                                      </p:to>
                                    </p:set>
                                    <p:anim calcmode="lin" valueType="num">
                                      <p:cBhvr>
                                        <p:cTn id="31" dur="500" fill="hold"/>
                                        <p:tgtEl>
                                          <p:spTgt spid="4301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4301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4301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430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xit" presetSubtype="0" decel="100000" fill="hold" grpId="1" nodeType="clickEffect">
                                  <p:stCondLst>
                                    <p:cond delay="0"/>
                                  </p:stCondLst>
                                  <p:childTnLst>
                                    <p:anim calcmode="lin" valueType="num">
                                      <p:cBhvr>
                                        <p:cTn id="38" dur="500" fill="hold"/>
                                        <p:tgtEl>
                                          <p:spTgt spid="43010"/>
                                        </p:tgtEl>
                                        <p:attrNameLst>
                                          <p:attrName>ppt_h</p:attrName>
                                        </p:attrNameLst>
                                      </p:cBhvr>
                                      <p:tavLst>
                                        <p:tav tm="0">
                                          <p:val>
                                            <p:strVal val="ppt_h"/>
                                          </p:val>
                                        </p:tav>
                                        <p:tav tm="50000">
                                          <p:val>
                                            <p:strVal val="ppt_h/20"/>
                                          </p:val>
                                        </p:tav>
                                        <p:tav tm="100000">
                                          <p:val>
                                            <p:strVal val="ppt_h/20"/>
                                          </p:val>
                                        </p:tav>
                                      </p:tavLst>
                                    </p:anim>
                                    <p:anim calcmode="lin" valueType="num">
                                      <p:cBhvr>
                                        <p:cTn id="39" dur="500" fill="hold"/>
                                        <p:tgtEl>
                                          <p:spTgt spid="43010"/>
                                        </p:tgtEl>
                                        <p:attrNameLst>
                                          <p:attrName>ppt_w</p:attrName>
                                        </p:attrNameLst>
                                      </p:cBhvr>
                                      <p:tavLst>
                                        <p:tav tm="0">
                                          <p:val>
                                            <p:strVal val="ppt_w"/>
                                          </p:val>
                                        </p:tav>
                                        <p:tav tm="50000">
                                          <p:val>
                                            <p:strVal val="ppt_w+.3"/>
                                          </p:val>
                                        </p:tav>
                                        <p:tav tm="100000">
                                          <p:val>
                                            <p:strVal val="ppt_w+.3"/>
                                          </p:val>
                                        </p:tav>
                                      </p:tavLst>
                                    </p:anim>
                                    <p:anim calcmode="lin" valueType="num">
                                      <p:cBhvr>
                                        <p:cTn id="40" dur="500" fill="hold"/>
                                        <p:tgtEl>
                                          <p:spTgt spid="43010"/>
                                        </p:tgtEl>
                                        <p:attrNameLst>
                                          <p:attrName>ppt_x</p:attrName>
                                        </p:attrNameLst>
                                      </p:cBhvr>
                                      <p:tavLst>
                                        <p:tav tm="0">
                                          <p:val>
                                            <p:strVal val="ppt_x"/>
                                          </p:val>
                                        </p:tav>
                                        <p:tav tm="50000">
                                          <p:val>
                                            <p:strVal val="ppt_x"/>
                                          </p:val>
                                        </p:tav>
                                        <p:tav tm="100000">
                                          <p:val>
                                            <p:strVal val="ppt_x-.3"/>
                                          </p:val>
                                        </p:tav>
                                      </p:tavLst>
                                    </p:anim>
                                    <p:anim calcmode="lin" valueType="num">
                                      <p:cBhvr>
                                        <p:cTn id="41" dur="500" fill="hold"/>
                                        <p:tgtEl>
                                          <p:spTgt spid="43010"/>
                                        </p:tgtEl>
                                        <p:attrNameLst>
                                          <p:attrName>ppt_y</p:attrName>
                                        </p:attrNameLst>
                                      </p:cBhvr>
                                      <p:tavLst>
                                        <p:tav tm="0">
                                          <p:val>
                                            <p:strVal val="ppt_y"/>
                                          </p:val>
                                        </p:tav>
                                        <p:tav tm="100000">
                                          <p:val>
                                            <p:strVal val="ppt_y"/>
                                          </p:val>
                                        </p:tav>
                                      </p:tavLst>
                                    </p:anim>
                                    <p:set>
                                      <p:cBhvr>
                                        <p:cTn id="42" dur="1" fill="hold">
                                          <p:stCondLst>
                                            <p:cond delay="499"/>
                                          </p:stCondLst>
                                        </p:cTn>
                                        <p:tgtEl>
                                          <p:spTgt spid="43010"/>
                                        </p:tgtEl>
                                        <p:attrNameLst>
                                          <p:attrName>style.visibility</p:attrName>
                                        </p:attrNameLst>
                                      </p:cBhvr>
                                      <p:to>
                                        <p:strVal val="hidden"/>
                                      </p:to>
                                    </p:set>
                                  </p:childTnLst>
                                </p:cTn>
                              </p:par>
                              <p:par>
                                <p:cTn id="43" presetID="39" presetClass="exit" presetSubtype="0" decel="100000" fill="hold" grpId="1" nodeType="withEffect">
                                  <p:stCondLst>
                                    <p:cond delay="0"/>
                                  </p:stCondLst>
                                  <p:childTnLst>
                                    <p:anim calcmode="lin" valueType="num">
                                      <p:cBhvr>
                                        <p:cTn id="44" dur="500" fill="hold"/>
                                        <p:tgtEl>
                                          <p:spTgt spid="43011">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45" dur="500" fill="hold"/>
                                        <p:tgtEl>
                                          <p:spTgt spid="43011">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46" dur="500" fill="hold"/>
                                        <p:tgtEl>
                                          <p:spTgt spid="43011">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47" dur="500" fill="hold"/>
                                        <p:tgtEl>
                                          <p:spTgt spid="43011">
                                            <p:txEl>
                                              <p:pRg st="0" end="0"/>
                                            </p:txEl>
                                          </p:spTgt>
                                        </p:tgtEl>
                                        <p:attrNameLst>
                                          <p:attrName>ppt_y</p:attrName>
                                        </p:attrNameLst>
                                      </p:cBhvr>
                                      <p:tavLst>
                                        <p:tav tm="0">
                                          <p:val>
                                            <p:strVal val="ppt_y"/>
                                          </p:val>
                                        </p:tav>
                                        <p:tav tm="100000">
                                          <p:val>
                                            <p:strVal val="ppt_y"/>
                                          </p:val>
                                        </p:tav>
                                      </p:tavLst>
                                    </p:anim>
                                    <p:set>
                                      <p:cBhvr>
                                        <p:cTn id="48" dur="1" fill="hold">
                                          <p:stCondLst>
                                            <p:cond delay="499"/>
                                          </p:stCondLst>
                                        </p:cTn>
                                        <p:tgtEl>
                                          <p:spTgt spid="43011">
                                            <p:txEl>
                                              <p:pRg st="0" end="0"/>
                                            </p:txEl>
                                          </p:spTgt>
                                        </p:tgtEl>
                                        <p:attrNameLst>
                                          <p:attrName>style.visibility</p:attrName>
                                        </p:attrNameLst>
                                      </p:cBhvr>
                                      <p:to>
                                        <p:strVal val="hidden"/>
                                      </p:to>
                                    </p:set>
                                  </p:childTnLst>
                                </p:cTn>
                              </p:par>
                              <p:par>
                                <p:cTn id="49" presetID="39" presetClass="exit" presetSubtype="0" decel="100000" fill="hold" grpId="1" nodeType="withEffect">
                                  <p:stCondLst>
                                    <p:cond delay="0"/>
                                  </p:stCondLst>
                                  <p:childTnLst>
                                    <p:anim calcmode="lin" valueType="num">
                                      <p:cBhvr>
                                        <p:cTn id="50" dur="500" fill="hold"/>
                                        <p:tgtEl>
                                          <p:spTgt spid="43011">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51" dur="500" fill="hold"/>
                                        <p:tgtEl>
                                          <p:spTgt spid="43011">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52" dur="500" fill="hold"/>
                                        <p:tgtEl>
                                          <p:spTgt spid="43011">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53" dur="500" fill="hold"/>
                                        <p:tgtEl>
                                          <p:spTgt spid="43011">
                                            <p:txEl>
                                              <p:pRg st="1" end="1"/>
                                            </p:txEl>
                                          </p:spTgt>
                                        </p:tgtEl>
                                        <p:attrNameLst>
                                          <p:attrName>ppt_y</p:attrName>
                                        </p:attrNameLst>
                                      </p:cBhvr>
                                      <p:tavLst>
                                        <p:tav tm="0">
                                          <p:val>
                                            <p:strVal val="ppt_y"/>
                                          </p:val>
                                        </p:tav>
                                        <p:tav tm="100000">
                                          <p:val>
                                            <p:strVal val="ppt_y"/>
                                          </p:val>
                                        </p:tav>
                                      </p:tavLst>
                                    </p:anim>
                                    <p:set>
                                      <p:cBhvr>
                                        <p:cTn id="54" dur="1" fill="hold">
                                          <p:stCondLst>
                                            <p:cond delay="499"/>
                                          </p:stCondLst>
                                        </p:cTn>
                                        <p:tgtEl>
                                          <p:spTgt spid="43011">
                                            <p:txEl>
                                              <p:pRg st="1" end="1"/>
                                            </p:txEl>
                                          </p:spTgt>
                                        </p:tgtEl>
                                        <p:attrNameLst>
                                          <p:attrName>style.visibility</p:attrName>
                                        </p:attrNameLst>
                                      </p:cBhvr>
                                      <p:to>
                                        <p:strVal val="hidden"/>
                                      </p:to>
                                    </p:set>
                                  </p:childTnLst>
                                </p:cTn>
                              </p:par>
                              <p:par>
                                <p:cTn id="55" presetID="39" presetClass="exit" presetSubtype="0" decel="100000" fill="hold" grpId="1" nodeType="withEffect">
                                  <p:stCondLst>
                                    <p:cond delay="0"/>
                                  </p:stCondLst>
                                  <p:childTnLst>
                                    <p:anim calcmode="lin" valueType="num">
                                      <p:cBhvr>
                                        <p:cTn id="56" dur="500" fill="hold"/>
                                        <p:tgtEl>
                                          <p:spTgt spid="43011">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57" dur="500" fill="hold"/>
                                        <p:tgtEl>
                                          <p:spTgt spid="43011">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58" dur="500" fill="hold"/>
                                        <p:tgtEl>
                                          <p:spTgt spid="43011">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59" dur="500" fill="hold"/>
                                        <p:tgtEl>
                                          <p:spTgt spid="43011">
                                            <p:txEl>
                                              <p:pRg st="2" end="2"/>
                                            </p:txEl>
                                          </p:spTgt>
                                        </p:tgtEl>
                                        <p:attrNameLst>
                                          <p:attrName>ppt_y</p:attrName>
                                        </p:attrNameLst>
                                      </p:cBhvr>
                                      <p:tavLst>
                                        <p:tav tm="0">
                                          <p:val>
                                            <p:strVal val="ppt_y"/>
                                          </p:val>
                                        </p:tav>
                                        <p:tav tm="100000">
                                          <p:val>
                                            <p:strVal val="ppt_y"/>
                                          </p:val>
                                        </p:tav>
                                      </p:tavLst>
                                    </p:anim>
                                    <p:set>
                                      <p:cBhvr>
                                        <p:cTn id="60" dur="1" fill="hold">
                                          <p:stCondLst>
                                            <p:cond delay="499"/>
                                          </p:stCondLst>
                                        </p:cTn>
                                        <p:tgtEl>
                                          <p:spTgt spid="43011">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0" grpId="1"/>
      <p:bldP spid="43011" grpId="0" build="p"/>
      <p:bldP spid="43011" grpId="1" build="allAtOnce"/>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228600" y="620713"/>
            <a:ext cx="8686800" cy="5627687"/>
          </a:xfrm>
        </p:spPr>
        <p:txBody>
          <a:bodyPr/>
          <a:lstStyle/>
          <a:p>
            <a:pPr>
              <a:buFontTx/>
              <a:buNone/>
            </a:pPr>
            <a:endParaRPr lang="es-ES" altLang="es-MX" sz="3600" smtClean="0"/>
          </a:p>
          <a:p>
            <a:pPr>
              <a:buFontTx/>
              <a:buNone/>
            </a:pPr>
            <a:r>
              <a:rPr lang="es-ES" altLang="es-MX" sz="3600" smtClean="0"/>
              <a:t>-El Modelo Relacional se puede dividir en tres partes:</a:t>
            </a:r>
          </a:p>
          <a:p>
            <a:endParaRPr lang="es-ES" altLang="es-MX" sz="3600" smtClean="0"/>
          </a:p>
          <a:p>
            <a:r>
              <a:rPr lang="es-ES" altLang="es-MX" sz="3600" smtClean="0"/>
              <a:t>Estructura de datos</a:t>
            </a:r>
          </a:p>
          <a:p>
            <a:r>
              <a:rPr lang="es-ES" altLang="es-MX" sz="3600" smtClean="0"/>
              <a:t>Integridad de datos </a:t>
            </a:r>
          </a:p>
          <a:p>
            <a:r>
              <a:rPr lang="es-ES" altLang="es-MX" sz="3600" smtClean="0"/>
              <a:t>Manipulación de datos </a:t>
            </a:r>
          </a:p>
          <a:p>
            <a:endParaRPr lang="es-ES" altLang="es-MX" sz="3600" smtClean="0"/>
          </a:p>
        </p:txBody>
      </p:sp>
    </p:spTree>
    <p:extLst>
      <p:ext uri="{BB962C8B-B14F-4D97-AF65-F5344CB8AC3E}">
        <p14:creationId xmlns:p14="http://schemas.microsoft.com/office/powerpoint/2010/main" val="33880155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animEffect transition="in" filter="box(in)">
                                      <p:cBhvr>
                                        <p:cTn id="7" dur="500"/>
                                        <p:tgtEl>
                                          <p:spTgt spid="4403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3" end="3"/>
                                            </p:txEl>
                                          </p:spTgt>
                                        </p:tgtEl>
                                        <p:attrNameLst>
                                          <p:attrName>style.visibility</p:attrName>
                                        </p:attrNameLst>
                                      </p:cBhvr>
                                      <p:to>
                                        <p:strVal val="visible"/>
                                      </p:to>
                                    </p:set>
                                    <p:animEffect transition="in" filter="box(in)">
                                      <p:cBhvr>
                                        <p:cTn id="12" dur="500"/>
                                        <p:tgtEl>
                                          <p:spTgt spid="44035">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4" end="4"/>
                                            </p:txEl>
                                          </p:spTgt>
                                        </p:tgtEl>
                                        <p:attrNameLst>
                                          <p:attrName>style.visibility</p:attrName>
                                        </p:attrNameLst>
                                      </p:cBhvr>
                                      <p:to>
                                        <p:strVal val="visible"/>
                                      </p:to>
                                    </p:set>
                                    <p:animEffect transition="in" filter="box(in)">
                                      <p:cBhvr>
                                        <p:cTn id="17" dur="500"/>
                                        <p:tgtEl>
                                          <p:spTgt spid="4403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5" end="5"/>
                                            </p:txEl>
                                          </p:spTgt>
                                        </p:tgtEl>
                                        <p:attrNameLst>
                                          <p:attrName>style.visibility</p:attrName>
                                        </p:attrNameLst>
                                      </p:cBhvr>
                                      <p:to>
                                        <p:strVal val="visible"/>
                                      </p:to>
                                    </p:set>
                                    <p:animEffect transition="in" filter="box(in)">
                                      <p:cBhvr>
                                        <p:cTn id="22" dur="500"/>
                                        <p:tgtEl>
                                          <p:spTgt spid="44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547687" y="1600200"/>
            <a:ext cx="7439025" cy="4800600"/>
          </a:xfrm>
          <a:noFill/>
        </p:spPr>
      </p:pic>
    </p:spTree>
    <p:extLst>
      <p:ext uri="{BB962C8B-B14F-4D97-AF65-F5344CB8AC3E}">
        <p14:creationId xmlns:p14="http://schemas.microsoft.com/office/powerpoint/2010/main" val="201364356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791811" y="1600200"/>
            <a:ext cx="6950777" cy="4800600"/>
          </a:xfrm>
          <a:noFill/>
        </p:spPr>
      </p:pic>
    </p:spTree>
    <p:extLst>
      <p:ext uri="{BB962C8B-B14F-4D97-AF65-F5344CB8AC3E}">
        <p14:creationId xmlns:p14="http://schemas.microsoft.com/office/powerpoint/2010/main" val="16343122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779399" y="1600200"/>
            <a:ext cx="6975601" cy="4800600"/>
          </a:xfrm>
          <a:noFill/>
        </p:spPr>
      </p:pic>
    </p:spTree>
    <p:extLst>
      <p:ext uri="{BB962C8B-B14F-4D97-AF65-F5344CB8AC3E}">
        <p14:creationId xmlns:p14="http://schemas.microsoft.com/office/powerpoint/2010/main" val="562586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752475" y="2062162"/>
            <a:ext cx="7029450" cy="3876675"/>
          </a:xfrm>
          <a:noFill/>
        </p:spPr>
      </p:pic>
    </p:spTree>
    <p:extLst>
      <p:ext uri="{BB962C8B-B14F-4D97-AF65-F5344CB8AC3E}">
        <p14:creationId xmlns:p14="http://schemas.microsoft.com/office/powerpoint/2010/main" val="3199324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476672"/>
            <a:ext cx="7272808" cy="6063198"/>
          </a:xfrm>
          <a:prstGeom prst="rect">
            <a:avLst/>
          </a:prstGeom>
        </p:spPr>
        <p:txBody>
          <a:bodyPr wrap="square">
            <a:spAutoFit/>
          </a:bodyPr>
          <a:lstStyle/>
          <a:p>
            <a:r>
              <a:rPr lang="es-MX" sz="2800" b="1" dirty="0" smtClean="0"/>
              <a:t>Orientadas a objetos </a:t>
            </a:r>
          </a:p>
          <a:p>
            <a:endParaRPr lang="es-MX" dirty="0" smtClean="0"/>
          </a:p>
          <a:p>
            <a:r>
              <a:rPr lang="es-MX" dirty="0" smtClean="0"/>
              <a:t>Desde la aparición de la programación orientada a objetos (POO u OOP) se empezó a pensar en bases de datos adaptadas a estos lenguajes. En estos lenguajes los datos y los procedimientos se almacenan juntos. Esta es la idea de las bases de datos orientadas a objetos. </a:t>
            </a:r>
          </a:p>
          <a:p>
            <a:endParaRPr lang="es-MX" dirty="0" smtClean="0"/>
          </a:p>
          <a:p>
            <a:r>
              <a:rPr lang="es-MX" dirty="0" smtClean="0"/>
              <a:t>A través de esta idea se intenta que estas bases de datos consiguen arreglar las limitaciones de las relacionales. Por ejemplo el problema de la herencia, tipos definidos por el usuario, disparadores almacenables en la base de datos, soporte multimedia... </a:t>
            </a:r>
          </a:p>
          <a:p>
            <a:endParaRPr lang="es-MX" dirty="0" smtClean="0"/>
          </a:p>
          <a:p>
            <a:r>
              <a:rPr lang="es-MX" dirty="0" smtClean="0"/>
              <a:t>Se supone que son las bases de datos de tercera generación (la primera fue las bases de datos en red y la segunda las relacionales), lo que significa que el futuro parece estar a favor de estas bases de datos. Pero siguen sin reemplazar a las relacionales (aunque cada vez hay más). </a:t>
            </a:r>
          </a:p>
          <a:p>
            <a:endParaRPr lang="es-MX" dirty="0" smtClean="0"/>
          </a:p>
          <a:p>
            <a:r>
              <a:rPr lang="es-MX" dirty="0" smtClean="0"/>
              <a:t>Su modelo conceptual se suele diseñar en UML y el lógico en ODMG 3.0 </a:t>
            </a:r>
          </a:p>
        </p:txBody>
      </p:sp>
    </p:spTree>
    <p:extLst>
      <p:ext uri="{BB962C8B-B14F-4D97-AF65-F5344CB8AC3E}">
        <p14:creationId xmlns:p14="http://schemas.microsoft.com/office/powerpoint/2010/main" val="9746207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925" y="1314450"/>
            <a:ext cx="729615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27321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268413"/>
            <a:ext cx="74009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3218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1341438"/>
            <a:ext cx="7115175"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341438"/>
            <a:ext cx="7115175"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99399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412875"/>
            <a:ext cx="68961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66724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268413"/>
            <a:ext cx="7000875"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12684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341438"/>
            <a:ext cx="7248525"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29954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588" y="1443038"/>
            <a:ext cx="66008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1702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052513"/>
            <a:ext cx="7370762"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85449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268413"/>
            <a:ext cx="7134225"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65099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196975"/>
            <a:ext cx="7315200"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3340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948793"/>
            <a:ext cx="6264696" cy="1908215"/>
          </a:xfrm>
          <a:prstGeom prst="rect">
            <a:avLst/>
          </a:prstGeom>
        </p:spPr>
        <p:txBody>
          <a:bodyPr wrap="square">
            <a:spAutoFit/>
          </a:bodyPr>
          <a:lstStyle/>
          <a:p>
            <a:r>
              <a:rPr lang="es-MX" sz="3200" b="1" dirty="0" smtClean="0"/>
              <a:t>Relacionales </a:t>
            </a:r>
          </a:p>
          <a:p>
            <a:endParaRPr lang="es-MX" sz="3200" b="1" dirty="0" smtClean="0"/>
          </a:p>
          <a:p>
            <a:r>
              <a:rPr lang="es-MX" dirty="0" smtClean="0"/>
              <a:t>Los datos se muestran en forma de tablas y relaciones. Este es el modelo que se comenta en el presente documento. De hecho es el claramente más popular. </a:t>
            </a:r>
          </a:p>
        </p:txBody>
      </p:sp>
    </p:spTree>
    <p:extLst>
      <p:ext uri="{BB962C8B-B14F-4D97-AF65-F5344CB8AC3E}">
        <p14:creationId xmlns:p14="http://schemas.microsoft.com/office/powerpoint/2010/main" val="1825343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268413"/>
            <a:ext cx="809625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7786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5538"/>
            <a:ext cx="8893175"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04039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268413"/>
            <a:ext cx="8280400"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047224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196975"/>
            <a:ext cx="8497888"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769610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125538"/>
            <a:ext cx="8424862"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02348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125538"/>
            <a:ext cx="8353425"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13932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228600" y="1125538"/>
            <a:ext cx="8686800" cy="5122862"/>
          </a:xfrm>
        </p:spPr>
        <p:txBody>
          <a:bodyPr>
            <a:normAutofit/>
          </a:bodyPr>
          <a:lstStyle/>
          <a:p>
            <a:pPr>
              <a:lnSpc>
                <a:spcPct val="80000"/>
              </a:lnSpc>
              <a:buFontTx/>
              <a:buNone/>
            </a:pPr>
            <a:r>
              <a:rPr lang="es-ES" altLang="es-MX" sz="2800" smtClean="0"/>
              <a:t>-Las relaciones tienen las siguientes </a:t>
            </a:r>
            <a:r>
              <a:rPr lang="es-ES" altLang="es-MX" sz="2800" b="1" smtClean="0"/>
              <a:t>características</a:t>
            </a:r>
            <a:r>
              <a:rPr lang="es-ES" altLang="es-MX" sz="2800" smtClean="0"/>
              <a:t>: </a:t>
            </a:r>
          </a:p>
          <a:p>
            <a:pPr>
              <a:lnSpc>
                <a:spcPct val="80000"/>
              </a:lnSpc>
            </a:pPr>
            <a:r>
              <a:rPr lang="es-ES" altLang="es-MX" sz="2800" smtClean="0"/>
              <a:t>Cada relación tiene un nombre y éste es distinto del nombre de todas las demás. </a:t>
            </a:r>
          </a:p>
          <a:p>
            <a:pPr>
              <a:lnSpc>
                <a:spcPct val="80000"/>
              </a:lnSpc>
            </a:pPr>
            <a:r>
              <a:rPr lang="es-ES" altLang="es-MX" sz="2800" smtClean="0"/>
              <a:t>Los valores de los atributos son atómicos: en cada tupla, cada atributo toma un solo valor. Se dice que las relaciones están </a:t>
            </a:r>
            <a:r>
              <a:rPr lang="es-ES" altLang="es-MX" sz="2800" i="1" smtClean="0"/>
              <a:t>normalizadas</a:t>
            </a:r>
            <a:r>
              <a:rPr lang="es-ES" altLang="es-MX" sz="2800" smtClean="0"/>
              <a:t>. </a:t>
            </a:r>
          </a:p>
          <a:p>
            <a:pPr>
              <a:lnSpc>
                <a:spcPct val="80000"/>
              </a:lnSpc>
            </a:pPr>
            <a:r>
              <a:rPr lang="es-ES" altLang="es-MX" sz="2800" smtClean="0"/>
              <a:t>No hay dos atributos que se llamen igual. </a:t>
            </a:r>
          </a:p>
          <a:p>
            <a:pPr>
              <a:lnSpc>
                <a:spcPct val="80000"/>
              </a:lnSpc>
            </a:pPr>
            <a:r>
              <a:rPr lang="es-ES" altLang="es-MX" sz="2800" smtClean="0"/>
              <a:t>El orden de los atributos no importa: los atributos no están ordenados. </a:t>
            </a:r>
          </a:p>
          <a:p>
            <a:pPr>
              <a:lnSpc>
                <a:spcPct val="80000"/>
              </a:lnSpc>
            </a:pPr>
            <a:r>
              <a:rPr lang="es-ES" altLang="es-MX" sz="2800" smtClean="0"/>
              <a:t>Cada tupla es distinta de las demás: no hay tuplas duplicadas. </a:t>
            </a:r>
          </a:p>
          <a:p>
            <a:pPr>
              <a:lnSpc>
                <a:spcPct val="80000"/>
              </a:lnSpc>
            </a:pPr>
            <a:r>
              <a:rPr lang="es-ES" altLang="es-MX" sz="2800" smtClean="0"/>
              <a:t>El orden de las tuplas no importa: las tuplas no están ordenadas </a:t>
            </a:r>
          </a:p>
        </p:txBody>
      </p:sp>
    </p:spTree>
    <p:extLst>
      <p:ext uri="{BB962C8B-B14F-4D97-AF65-F5344CB8AC3E}">
        <p14:creationId xmlns:p14="http://schemas.microsoft.com/office/powerpoint/2010/main" val="27714587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box(in)">
                                      <p:cBhvr>
                                        <p:cTn id="7" dur="500"/>
                                        <p:tgtEl>
                                          <p:spTgt spid="45059">
                                            <p:txEl>
                                              <p:pRg st="0" end="0"/>
                                            </p:txEl>
                                          </p:spTgt>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animEffect transition="in" filter="box(in)">
                                      <p:cBhvr>
                                        <p:cTn id="11" dur="500"/>
                                        <p:tgtEl>
                                          <p:spTgt spid="45059">
                                            <p:txEl>
                                              <p:pRg st="1" end="1"/>
                                            </p:txEl>
                                          </p:spTgt>
                                        </p:tgtEl>
                                      </p:cBhvr>
                                    </p:animEffect>
                                  </p:childTnLst>
                                </p:cTn>
                              </p:par>
                            </p:childTnLst>
                          </p:cTn>
                        </p:par>
                        <p:par>
                          <p:cTn id="12" fill="hold" nodeType="afterGroup">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Effect transition="in" filter="box(in)">
                                      <p:cBhvr>
                                        <p:cTn id="15" dur="500"/>
                                        <p:tgtEl>
                                          <p:spTgt spid="45059">
                                            <p:txEl>
                                              <p:pRg st="2" end="2"/>
                                            </p:txEl>
                                          </p:spTgt>
                                        </p:tgtEl>
                                      </p:cBhvr>
                                    </p:animEffect>
                                  </p:childTnLst>
                                </p:cTn>
                              </p:par>
                            </p:childTnLst>
                          </p:cTn>
                        </p:par>
                        <p:par>
                          <p:cTn id="16" fill="hold" nodeType="afterGroup">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animEffect transition="in" filter="box(in)">
                                      <p:cBhvr>
                                        <p:cTn id="19" dur="500"/>
                                        <p:tgtEl>
                                          <p:spTgt spid="45059">
                                            <p:txEl>
                                              <p:pRg st="3" end="3"/>
                                            </p:txEl>
                                          </p:spTgt>
                                        </p:tgtEl>
                                      </p:cBhvr>
                                    </p:animEffect>
                                  </p:childTnLst>
                                </p:cTn>
                              </p:par>
                            </p:childTnLst>
                          </p:cTn>
                        </p:par>
                        <p:par>
                          <p:cTn id="20" fill="hold" nodeType="afterGroup">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animEffect transition="in" filter="box(in)">
                                      <p:cBhvr>
                                        <p:cTn id="23" dur="500"/>
                                        <p:tgtEl>
                                          <p:spTgt spid="45059">
                                            <p:txEl>
                                              <p:pRg st="4" end="4"/>
                                            </p:txEl>
                                          </p:spTgt>
                                        </p:tgtEl>
                                      </p:cBhvr>
                                    </p:animEffect>
                                  </p:childTnLst>
                                </p:cTn>
                              </p:par>
                            </p:childTnLst>
                          </p:cTn>
                        </p:par>
                        <p:par>
                          <p:cTn id="24" fill="hold" nodeType="afterGroup">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animEffect transition="in" filter="box(in)">
                                      <p:cBhvr>
                                        <p:cTn id="27" dur="500"/>
                                        <p:tgtEl>
                                          <p:spTgt spid="45059">
                                            <p:txEl>
                                              <p:pRg st="5" end="5"/>
                                            </p:txEl>
                                          </p:spTgt>
                                        </p:tgtEl>
                                      </p:cBhvr>
                                    </p:animEffect>
                                  </p:childTnLst>
                                </p:cTn>
                              </p:par>
                            </p:childTnLst>
                          </p:cTn>
                        </p:par>
                        <p:par>
                          <p:cTn id="28" fill="hold" nodeType="afterGroup">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animEffect transition="in" filter="box(in)">
                                      <p:cBhvr>
                                        <p:cTn id="31" dur="500"/>
                                        <p:tgtEl>
                                          <p:spTgt spid="450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1"/>
          </p:nvPr>
        </p:nvSpPr>
        <p:spPr>
          <a:xfrm>
            <a:off x="228600" y="620713"/>
            <a:ext cx="8591550" cy="5627687"/>
          </a:xfrm>
        </p:spPr>
        <p:txBody>
          <a:bodyPr>
            <a:normAutofit/>
          </a:bodyPr>
          <a:lstStyle/>
          <a:p>
            <a:pPr>
              <a:buFontTx/>
              <a:buNone/>
            </a:pPr>
            <a:r>
              <a:rPr lang="es-MX" altLang="es-MX" sz="2800" b="1" smtClean="0"/>
              <a:t>Ejemplo:</a:t>
            </a:r>
          </a:p>
          <a:p>
            <a:pPr>
              <a:buFontTx/>
              <a:buNone/>
            </a:pPr>
            <a:r>
              <a:rPr lang="es-MX" altLang="es-MX" sz="2800" b="1" smtClean="0"/>
              <a:t>Tabla de empleado</a:t>
            </a:r>
            <a:r>
              <a:rPr lang="es-MX" altLang="es-MX" sz="2800" smtClean="0"/>
              <a:t>	</a:t>
            </a:r>
          </a:p>
          <a:p>
            <a:pPr algn="r"/>
            <a:r>
              <a:rPr lang="es-MX" altLang="es-MX" sz="2800" smtClean="0"/>
              <a:t> Cada una de las columnas representa a los            atributos de la entidad empleado  </a:t>
            </a:r>
          </a:p>
          <a:p>
            <a:pPr>
              <a:buFontTx/>
              <a:buNone/>
            </a:pPr>
            <a:endParaRPr lang="es-MX" altLang="es-MX" sz="2800" smtClean="0"/>
          </a:p>
          <a:p>
            <a:pPr>
              <a:buFontTx/>
              <a:buNone/>
            </a:pPr>
            <a:endParaRPr lang="es-MX" altLang="es-MX" sz="2800" smtClean="0"/>
          </a:p>
          <a:p>
            <a:pPr>
              <a:buFontTx/>
              <a:buNone/>
            </a:pPr>
            <a:endParaRPr lang="es-MX" altLang="es-MX" sz="2800" smtClean="0"/>
          </a:p>
          <a:p>
            <a:pPr>
              <a:buFontTx/>
              <a:buNone/>
            </a:pPr>
            <a:endParaRPr lang="es-MX" altLang="es-MX" sz="2800" smtClean="0"/>
          </a:p>
          <a:p>
            <a:pPr algn="ctr"/>
            <a:endParaRPr lang="es-MX" altLang="es-MX" sz="2800" smtClean="0"/>
          </a:p>
          <a:p>
            <a:pPr algn="ctr"/>
            <a:r>
              <a:rPr lang="es-MX" altLang="es-MX" sz="2800" smtClean="0"/>
              <a:t>Registros que contiene la Información de la Entidad Empleado</a:t>
            </a:r>
            <a:endParaRPr lang="es-ES" altLang="es-MX" sz="2800" smtClean="0"/>
          </a:p>
        </p:txBody>
      </p:sp>
      <p:graphicFrame>
        <p:nvGraphicFramePr>
          <p:cNvPr id="28755" name="Group 83"/>
          <p:cNvGraphicFramePr>
            <a:graphicFrameLocks noGrp="1"/>
          </p:cNvGraphicFramePr>
          <p:nvPr>
            <p:ph sz="half" idx="2"/>
          </p:nvPr>
        </p:nvGraphicFramePr>
        <p:xfrm>
          <a:off x="1187450" y="3429000"/>
          <a:ext cx="6719888" cy="1536701"/>
        </p:xfrm>
        <a:graphic>
          <a:graphicData uri="http://schemas.openxmlformats.org/drawingml/2006/table">
            <a:tbl>
              <a:tblPr/>
              <a:tblGrid>
                <a:gridCol w="2547938"/>
                <a:gridCol w="1158875"/>
                <a:gridCol w="1004887"/>
                <a:gridCol w="2008188"/>
              </a:tblGrid>
              <a:tr h="512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600" b="1" i="0" u="none" strike="noStrike" cap="none" normalizeH="0" baseline="0" dirty="0" smtClean="0">
                          <a:ln>
                            <a:noFill/>
                          </a:ln>
                          <a:solidFill>
                            <a:schemeClr val="tx1"/>
                          </a:solidFill>
                          <a:effectLst/>
                          <a:latin typeface="Arial" charset="0"/>
                        </a:rPr>
                        <a:t>Nombre</a:t>
                      </a:r>
                      <a:r>
                        <a:rPr kumimoji="0" lang="es-ES" sz="16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600" b="1" i="0" u="none" strike="noStrike" cap="none" normalizeH="0" baseline="0" dirty="0" smtClean="0">
                          <a:ln>
                            <a:noFill/>
                          </a:ln>
                          <a:solidFill>
                            <a:schemeClr val="tx1"/>
                          </a:solidFill>
                          <a:effectLst/>
                          <a:latin typeface="Arial" charset="0"/>
                        </a:rPr>
                        <a:t>Puesto</a:t>
                      </a:r>
                      <a:r>
                        <a:rPr kumimoji="0" lang="es-ES" sz="16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600" b="1" i="0" u="none" strike="noStrike" cap="none" normalizeH="0" baseline="0" smtClean="0">
                          <a:ln>
                            <a:noFill/>
                          </a:ln>
                          <a:solidFill>
                            <a:schemeClr val="tx1"/>
                          </a:solidFill>
                          <a:effectLst/>
                          <a:latin typeface="Arial" charset="0"/>
                        </a:rPr>
                        <a:t>Salario</a:t>
                      </a:r>
                      <a:r>
                        <a:rPr kumimoji="0" lang="es-ES" sz="16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600" b="1" i="0" u="none" strike="noStrike" cap="none" normalizeH="0" baseline="0" smtClean="0">
                          <a:ln>
                            <a:noFill/>
                          </a:ln>
                          <a:solidFill>
                            <a:schemeClr val="bg1"/>
                          </a:solidFill>
                          <a:effectLst/>
                          <a:latin typeface="Arial" charset="0"/>
                        </a:rPr>
                        <a:t>R.F.C</a:t>
                      </a:r>
                      <a:r>
                        <a:rPr kumimoji="0" lang="es-ES" sz="16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66FF"/>
                    </a:solidFill>
                  </a:tcPr>
                </a:tc>
              </a:tr>
              <a:tr h="511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charset="0"/>
                        </a:rPr>
                        <a:t>Diego Bastida Gutiérrez</a:t>
                      </a:r>
                      <a:r>
                        <a:rPr kumimoji="0" lang="es-ES" sz="16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charset="0"/>
                        </a:rPr>
                        <a:t>Vendedor</a:t>
                      </a:r>
                      <a:endParaRPr kumimoji="0" lang="es-E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smtClean="0">
                          <a:ln>
                            <a:noFill/>
                          </a:ln>
                          <a:solidFill>
                            <a:schemeClr val="tx1"/>
                          </a:solidFill>
                          <a:effectLst/>
                          <a:latin typeface="Arial" charset="0"/>
                        </a:rPr>
                        <a:t>$ 7,000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smtClean="0">
                          <a:ln>
                            <a:noFill/>
                          </a:ln>
                          <a:solidFill>
                            <a:schemeClr val="bg1"/>
                          </a:solidFill>
                          <a:effectLst/>
                          <a:latin typeface="Arial" charset="0"/>
                        </a:rPr>
                        <a:t>PECJ500922XYZ</a:t>
                      </a:r>
                      <a:r>
                        <a:rPr kumimoji="0" lang="es-ES" sz="16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512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charset="0"/>
                        </a:rPr>
                        <a:t>Claudia </a:t>
                      </a:r>
                      <a:r>
                        <a:rPr kumimoji="0" lang="es-MX" sz="1600" b="0" i="0" u="none" strike="noStrike" cap="none" normalizeH="0" baseline="0" dirty="0" err="1" smtClean="0">
                          <a:ln>
                            <a:noFill/>
                          </a:ln>
                          <a:solidFill>
                            <a:schemeClr val="tx1"/>
                          </a:solidFill>
                          <a:effectLst/>
                          <a:latin typeface="Arial" charset="0"/>
                        </a:rPr>
                        <a:t>Neri</a:t>
                      </a:r>
                      <a:r>
                        <a:rPr kumimoji="0" lang="es-MX" sz="1600" b="0" i="0" u="none" strike="noStrike" cap="none" normalizeH="0" baseline="0" dirty="0" smtClean="0">
                          <a:ln>
                            <a:noFill/>
                          </a:ln>
                          <a:solidFill>
                            <a:schemeClr val="tx1"/>
                          </a:solidFill>
                          <a:effectLst/>
                          <a:latin typeface="Arial" charset="0"/>
                        </a:rPr>
                        <a:t> Guerrero</a:t>
                      </a:r>
                      <a:r>
                        <a:rPr kumimoji="0" lang="es-ES" sz="16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charset="0"/>
                        </a:rPr>
                        <a:t>Vendedor</a:t>
                      </a:r>
                      <a:endParaRPr kumimoji="0" lang="es-E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charset="0"/>
                        </a:rPr>
                        <a:t>$ 7,000</a:t>
                      </a:r>
                      <a:endParaRPr kumimoji="0" lang="es-E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dirty="0" smtClean="0">
                          <a:ln>
                            <a:noFill/>
                          </a:ln>
                          <a:solidFill>
                            <a:schemeClr val="bg1"/>
                          </a:solidFill>
                          <a:effectLst/>
                          <a:latin typeface="Arial" charset="0"/>
                        </a:rPr>
                        <a:t>MEAN761014ABC</a:t>
                      </a:r>
                      <a:r>
                        <a:rPr kumimoji="0" lang="es-ES" sz="1600" b="0" i="0" u="none" strike="noStrike" cap="none" normalizeH="0" baseline="0" dirty="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r>
            </a:tbl>
          </a:graphicData>
        </a:graphic>
      </p:graphicFrame>
      <p:sp>
        <p:nvSpPr>
          <p:cNvPr id="28748" name="Line 76"/>
          <p:cNvSpPr>
            <a:spLocks noChangeShapeType="1"/>
          </p:cNvSpPr>
          <p:nvPr/>
        </p:nvSpPr>
        <p:spPr bwMode="auto">
          <a:xfrm>
            <a:off x="1476375" y="1916113"/>
            <a:ext cx="3816350" cy="1512887"/>
          </a:xfrm>
          <a:prstGeom prst="line">
            <a:avLst/>
          </a:prstGeom>
          <a:noFill/>
          <a:ln w="28575">
            <a:solidFill>
              <a:srgbClr val="FF9999"/>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749" name="Line 77"/>
          <p:cNvSpPr>
            <a:spLocks noChangeShapeType="1"/>
          </p:cNvSpPr>
          <p:nvPr/>
        </p:nvSpPr>
        <p:spPr bwMode="auto">
          <a:xfrm>
            <a:off x="1476375" y="1916113"/>
            <a:ext cx="2663825" cy="1441450"/>
          </a:xfrm>
          <a:prstGeom prst="line">
            <a:avLst/>
          </a:prstGeom>
          <a:noFill/>
          <a:ln w="28575">
            <a:solidFill>
              <a:srgbClr val="CCCC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750" name="Line 78"/>
          <p:cNvSpPr>
            <a:spLocks noChangeShapeType="1"/>
          </p:cNvSpPr>
          <p:nvPr/>
        </p:nvSpPr>
        <p:spPr bwMode="auto">
          <a:xfrm>
            <a:off x="1476375" y="1916113"/>
            <a:ext cx="863600" cy="1441450"/>
          </a:xfrm>
          <a:prstGeom prst="line">
            <a:avLst/>
          </a:prstGeom>
          <a:noFill/>
          <a:ln w="28575">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93212" name="Line 79"/>
          <p:cNvSpPr>
            <a:spLocks noChangeShapeType="1"/>
          </p:cNvSpPr>
          <p:nvPr/>
        </p:nvSpPr>
        <p:spPr bwMode="auto">
          <a:xfrm>
            <a:off x="900113" y="4149725"/>
            <a:ext cx="0" cy="1295400"/>
          </a:xfrm>
          <a:prstGeom prst="line">
            <a:avLst/>
          </a:prstGeom>
          <a:noFill/>
          <a:ln w="28575">
            <a:solidFill>
              <a:srgbClr val="E066D7"/>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3213" name="Line 84"/>
          <p:cNvSpPr>
            <a:spLocks noChangeShapeType="1"/>
          </p:cNvSpPr>
          <p:nvPr/>
        </p:nvSpPr>
        <p:spPr bwMode="auto">
          <a:xfrm>
            <a:off x="900113" y="4149725"/>
            <a:ext cx="287337" cy="0"/>
          </a:xfrm>
          <a:prstGeom prst="line">
            <a:avLst/>
          </a:prstGeom>
          <a:noFill/>
          <a:ln w="28575">
            <a:solidFill>
              <a:srgbClr val="FF99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93214" name="Line 85"/>
          <p:cNvSpPr>
            <a:spLocks noChangeShapeType="1"/>
          </p:cNvSpPr>
          <p:nvPr/>
        </p:nvSpPr>
        <p:spPr bwMode="auto">
          <a:xfrm>
            <a:off x="900113" y="4652963"/>
            <a:ext cx="287337" cy="0"/>
          </a:xfrm>
          <a:prstGeom prst="line">
            <a:avLst/>
          </a:prstGeom>
          <a:noFill/>
          <a:ln w="28575">
            <a:solidFill>
              <a:srgbClr val="FF99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14515169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p:cTn id="7" dur="1000" fill="hold"/>
                                        <p:tgtEl>
                                          <p:spTgt spid="2867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867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8675">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 calcmode="lin" valueType="num">
                                      <p:cBhvr>
                                        <p:cTn id="12" dur="1000" fill="hold"/>
                                        <p:tgtEl>
                                          <p:spTgt spid="28675">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28675">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28675">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calcmode="lin" valueType="num">
                                      <p:cBhvr>
                                        <p:cTn id="17" dur="1000" fill="hold"/>
                                        <p:tgtEl>
                                          <p:spTgt spid="28675">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28675">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28675">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28675">
                                            <p:txEl>
                                              <p:pRg st="8" end="8"/>
                                            </p:txEl>
                                          </p:spTgt>
                                        </p:tgtEl>
                                        <p:attrNameLst>
                                          <p:attrName>style.visibility</p:attrName>
                                        </p:attrNameLst>
                                      </p:cBhvr>
                                      <p:to>
                                        <p:strVal val="visible"/>
                                      </p:to>
                                    </p:set>
                                    <p:anim calcmode="lin" valueType="num">
                                      <p:cBhvr>
                                        <p:cTn id="22" dur="1000" fill="hold"/>
                                        <p:tgtEl>
                                          <p:spTgt spid="28675">
                                            <p:txEl>
                                              <p:pRg st="8" end="8"/>
                                            </p:txEl>
                                          </p:spTgt>
                                        </p:tgtEl>
                                        <p:attrNameLst>
                                          <p:attrName>ppt_w</p:attrName>
                                        </p:attrNameLst>
                                      </p:cBhvr>
                                      <p:tavLst>
                                        <p:tav tm="0">
                                          <p:val>
                                            <p:strVal val="#ppt_w*0.70"/>
                                          </p:val>
                                        </p:tav>
                                        <p:tav tm="100000">
                                          <p:val>
                                            <p:strVal val="#ppt_w"/>
                                          </p:val>
                                        </p:tav>
                                      </p:tavLst>
                                    </p:anim>
                                    <p:anim calcmode="lin" valueType="num">
                                      <p:cBhvr>
                                        <p:cTn id="23" dur="1000" fill="hold"/>
                                        <p:tgtEl>
                                          <p:spTgt spid="28675">
                                            <p:txEl>
                                              <p:pRg st="8" end="8"/>
                                            </p:txEl>
                                          </p:spTgt>
                                        </p:tgtEl>
                                        <p:attrNameLst>
                                          <p:attrName>ppt_h</p:attrName>
                                        </p:attrNameLst>
                                      </p:cBhvr>
                                      <p:tavLst>
                                        <p:tav tm="0">
                                          <p:val>
                                            <p:strVal val="#ppt_h"/>
                                          </p:val>
                                        </p:tav>
                                        <p:tav tm="100000">
                                          <p:val>
                                            <p:strVal val="#ppt_h"/>
                                          </p:val>
                                        </p:tav>
                                      </p:tavLst>
                                    </p:anim>
                                    <p:animEffect transition="in" filter="fade">
                                      <p:cBhvr>
                                        <p:cTn id="24" dur="1000"/>
                                        <p:tgtEl>
                                          <p:spTgt spid="28675">
                                            <p:txEl>
                                              <p:pRg st="8" end="8"/>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6" presetClass="emph" presetSubtype="0" fill="hold" nodeType="clickEffect">
                                  <p:stCondLst>
                                    <p:cond delay="0"/>
                                  </p:stCondLst>
                                  <p:childTnLst>
                                    <p:animEffect transition="out" filter="fade">
                                      <p:cBhvr>
                                        <p:cTn id="28" dur="500" tmFilter="0, 0; .2, .5; .8, .5; 1, 0"/>
                                        <p:tgtEl>
                                          <p:spTgt spid="28755"/>
                                        </p:tgtEl>
                                      </p:cBhvr>
                                    </p:animEffect>
                                    <p:animScale>
                                      <p:cBhvr>
                                        <p:cTn id="29" dur="250" autoRev="1" fill="hold"/>
                                        <p:tgtEl>
                                          <p:spTgt spid="28755"/>
                                        </p:tgtEl>
                                      </p:cBhvr>
                                      <p:by x="105000" y="105000"/>
                                    </p:animScale>
                                  </p:childTnLst>
                                </p:cTn>
                              </p:par>
                            </p:childTnLst>
                          </p:cTn>
                        </p:par>
                      </p:childTnLst>
                    </p:cTn>
                  </p:par>
                  <p:par>
                    <p:cTn id="30" fill="hold" nodeType="clickPar">
                      <p:stCondLst>
                        <p:cond delay="indefinite"/>
                      </p:stCondLst>
                      <p:childTnLst>
                        <p:par>
                          <p:cTn id="31" fill="hold" nodeType="withGroup">
                            <p:stCondLst>
                              <p:cond delay="0"/>
                            </p:stCondLst>
                            <p:childTnLst>
                              <p:par>
                                <p:cTn id="32" presetID="26" presetClass="emph" presetSubtype="0" fill="hold" grpId="0" nodeType="clickEffect">
                                  <p:stCondLst>
                                    <p:cond delay="0"/>
                                  </p:stCondLst>
                                  <p:childTnLst>
                                    <p:animEffect transition="out" filter="fade">
                                      <p:cBhvr>
                                        <p:cTn id="33" dur="500" tmFilter="0, 0; .2, .5; .8, .5; 1, 0"/>
                                        <p:tgtEl>
                                          <p:spTgt spid="28748"/>
                                        </p:tgtEl>
                                      </p:cBhvr>
                                    </p:animEffect>
                                    <p:animScale>
                                      <p:cBhvr>
                                        <p:cTn id="34" dur="250" autoRev="1" fill="hold"/>
                                        <p:tgtEl>
                                          <p:spTgt spid="28748"/>
                                        </p:tgtEl>
                                      </p:cBhvr>
                                      <p:by x="105000" y="105000"/>
                                    </p:animScale>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mph" presetSubtype="0" fill="hold" grpId="0" nodeType="clickEffect">
                                  <p:stCondLst>
                                    <p:cond delay="0"/>
                                  </p:stCondLst>
                                  <p:childTnLst>
                                    <p:animEffect transition="out" filter="fade">
                                      <p:cBhvr>
                                        <p:cTn id="38" dur="500" tmFilter="0, 0; .2, .5; .8, .5; 1, 0"/>
                                        <p:tgtEl>
                                          <p:spTgt spid="28749"/>
                                        </p:tgtEl>
                                      </p:cBhvr>
                                    </p:animEffect>
                                    <p:animScale>
                                      <p:cBhvr>
                                        <p:cTn id="39" dur="250" autoRev="1" fill="hold"/>
                                        <p:tgtEl>
                                          <p:spTgt spid="28749"/>
                                        </p:tgtEl>
                                      </p:cBhvr>
                                      <p:by x="105000" y="105000"/>
                                    </p:animScale>
                                  </p:childTnLst>
                                </p:cTn>
                              </p:par>
                            </p:childTnLst>
                          </p:cTn>
                        </p:par>
                      </p:childTnLst>
                    </p:cTn>
                  </p:par>
                  <p:par>
                    <p:cTn id="40" fill="hold" nodeType="clickPar">
                      <p:stCondLst>
                        <p:cond delay="indefinite"/>
                      </p:stCondLst>
                      <p:childTnLst>
                        <p:par>
                          <p:cTn id="41" fill="hold" nodeType="withGroup">
                            <p:stCondLst>
                              <p:cond delay="0"/>
                            </p:stCondLst>
                            <p:childTnLst>
                              <p:par>
                                <p:cTn id="42" presetID="26" presetClass="emph" presetSubtype="0" fill="hold" grpId="0" nodeType="clickEffect">
                                  <p:stCondLst>
                                    <p:cond delay="0"/>
                                  </p:stCondLst>
                                  <p:childTnLst>
                                    <p:animEffect transition="out" filter="fade">
                                      <p:cBhvr>
                                        <p:cTn id="43" dur="500" tmFilter="0, 0; .2, .5; .8, .5; 1, 0"/>
                                        <p:tgtEl>
                                          <p:spTgt spid="28750"/>
                                        </p:tgtEl>
                                      </p:cBhvr>
                                    </p:animEffect>
                                    <p:animScale>
                                      <p:cBhvr>
                                        <p:cTn id="44" dur="250" autoRev="1" fill="hold"/>
                                        <p:tgtEl>
                                          <p:spTgt spid="287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48" grpId="0" animBg="1"/>
      <p:bldP spid="28749" grpId="0" animBg="1"/>
      <p:bldP spid="28750"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body" sz="half" idx="1"/>
          </p:nvPr>
        </p:nvSpPr>
        <p:spPr>
          <a:xfrm>
            <a:off x="2443163" y="1704975"/>
            <a:ext cx="4510087" cy="1042988"/>
          </a:xfrm>
        </p:spPr>
        <p:txBody>
          <a:bodyPr/>
          <a:lstStyle/>
          <a:p>
            <a:pPr algn="ctr">
              <a:buFontTx/>
              <a:buNone/>
            </a:pPr>
            <a:r>
              <a:rPr lang="es-MX" altLang="es-MX" sz="2800" b="1" smtClean="0"/>
              <a:t>Tabla Artículo:</a:t>
            </a:r>
            <a:endParaRPr lang="es-ES" altLang="es-MX" sz="2800" b="1" smtClean="0"/>
          </a:p>
          <a:p>
            <a:pPr algn="ctr">
              <a:buFontTx/>
              <a:buNone/>
            </a:pPr>
            <a:endParaRPr lang="es-ES" altLang="es-MX" sz="2800" smtClean="0"/>
          </a:p>
        </p:txBody>
      </p:sp>
      <p:graphicFrame>
        <p:nvGraphicFramePr>
          <p:cNvPr id="32804" name="Group 36"/>
          <p:cNvGraphicFramePr>
            <a:graphicFrameLocks noGrp="1"/>
          </p:cNvGraphicFramePr>
          <p:nvPr>
            <p:ph sz="half" idx="2"/>
          </p:nvPr>
        </p:nvGraphicFramePr>
        <p:xfrm>
          <a:off x="2555875" y="3141663"/>
          <a:ext cx="4392613" cy="1762126"/>
        </p:xfrm>
        <a:graphic>
          <a:graphicData uri="http://schemas.openxmlformats.org/drawingml/2006/table">
            <a:tbl>
              <a:tblPr/>
              <a:tblGrid>
                <a:gridCol w="1006475"/>
                <a:gridCol w="2039938"/>
                <a:gridCol w="1346200"/>
              </a:tblGrid>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dirty="0" smtClean="0">
                          <a:ln>
                            <a:noFill/>
                          </a:ln>
                          <a:solidFill>
                            <a:schemeClr val="bg1"/>
                          </a:solidFill>
                          <a:effectLst/>
                          <a:latin typeface="Arial" charset="0"/>
                        </a:rPr>
                        <a:t>Clave</a:t>
                      </a:r>
                      <a:endParaRPr kumimoji="0" lang="es-ES" sz="1800" b="1" i="0" u="none" strike="noStrike" cap="none" normalizeH="0" baseline="0" dirty="0" smtClean="0">
                        <a:ln>
                          <a:noFill/>
                        </a:ln>
                        <a:solidFill>
                          <a:schemeClr val="bg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dirty="0" smtClean="0">
                          <a:ln>
                            <a:noFill/>
                          </a:ln>
                          <a:solidFill>
                            <a:schemeClr val="tx1"/>
                          </a:solidFill>
                          <a:effectLst/>
                          <a:latin typeface="Arial" charset="0"/>
                        </a:rPr>
                        <a:t>Descripción</a:t>
                      </a:r>
                      <a:endParaRPr kumimoji="0" lang="es-ES" sz="18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smtClean="0">
                          <a:ln>
                            <a:noFill/>
                          </a:ln>
                          <a:solidFill>
                            <a:schemeClr val="tx1"/>
                          </a:solidFill>
                          <a:effectLst/>
                          <a:latin typeface="Arial" charset="0"/>
                        </a:rPr>
                        <a:t>Costo</a:t>
                      </a:r>
                      <a:endParaRPr kumimoji="0" lang="es-ES" sz="1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C001</a:t>
                      </a:r>
                      <a:r>
                        <a:rPr kumimoji="0" lang="es-ES" sz="1800" b="0" i="0" u="none" strike="noStrike" cap="none" normalizeH="0" baseline="0" smtClean="0">
                          <a:ln>
                            <a:noFill/>
                          </a:ln>
                          <a:solidFill>
                            <a:schemeClr val="bg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Cama Matrimonial</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tx1"/>
                          </a:solidFill>
                          <a:effectLst/>
                          <a:latin typeface="Arial" charset="0"/>
                        </a:rPr>
                        <a:t>$ 200.00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B002</a:t>
                      </a:r>
                      <a:r>
                        <a:rPr kumimoji="0" lang="es-ES" sz="1800" b="0" i="0" u="none" strike="noStrike" cap="none" normalizeH="0" baseline="0" smtClean="0">
                          <a:ln>
                            <a:noFill/>
                          </a:ln>
                          <a:solidFill>
                            <a:schemeClr val="bg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Comedor Sencillo</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$ 1,200.00</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752062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2804"/>
                                        </p:tgtEl>
                                        <p:attrNameLst>
                                          <p:attrName>style.visibility</p:attrName>
                                        </p:attrNameLst>
                                      </p:cBhvr>
                                      <p:to>
                                        <p:strVal val="visible"/>
                                      </p:to>
                                    </p:set>
                                    <p:animEffect transition="in" filter="box(in)">
                                      <p:cBhvr>
                                        <p:cTn id="7" dur="500"/>
                                        <p:tgtEl>
                                          <p:spTgt spid="32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250825" y="404813"/>
            <a:ext cx="8686800" cy="1223962"/>
          </a:xfrm>
        </p:spPr>
        <p:txBody>
          <a:bodyPr>
            <a:normAutofit/>
          </a:bodyPr>
          <a:lstStyle/>
          <a:p>
            <a:r>
              <a:rPr lang="es-MX" altLang="es-MX" sz="2800" b="1" smtClean="0"/>
              <a:t>¿</a:t>
            </a:r>
            <a:r>
              <a:rPr lang="es-MX" altLang="es-MX" sz="2800" b="1" smtClean="0">
                <a:solidFill>
                  <a:schemeClr val="tx1"/>
                </a:solidFill>
              </a:rPr>
              <a:t>CÓMO SE REPRESENTAN LAS RELACIONES ENTRE LAS ENTIDADES DE ESTE MODELO?</a:t>
            </a:r>
            <a:endParaRPr lang="es-ES" altLang="es-MX" sz="2800" b="1" smtClean="0">
              <a:solidFill>
                <a:schemeClr val="tx1"/>
              </a:solidFill>
            </a:endParaRPr>
          </a:p>
        </p:txBody>
      </p:sp>
      <p:sp>
        <p:nvSpPr>
          <p:cNvPr id="35843" name="Rectangle 3"/>
          <p:cNvSpPr>
            <a:spLocks noGrp="1" noChangeArrowheads="1"/>
          </p:cNvSpPr>
          <p:nvPr>
            <p:ph idx="1"/>
          </p:nvPr>
        </p:nvSpPr>
        <p:spPr>
          <a:xfrm>
            <a:off x="457200" y="1844824"/>
            <a:ext cx="7499176" cy="4608512"/>
          </a:xfrm>
        </p:spPr>
        <p:txBody>
          <a:bodyPr>
            <a:normAutofit/>
          </a:bodyPr>
          <a:lstStyle/>
          <a:p>
            <a:pPr>
              <a:buFontTx/>
              <a:buNone/>
            </a:pPr>
            <a:r>
              <a:rPr lang="es-MX" altLang="es-MX" sz="2400" dirty="0" smtClean="0"/>
              <a:t>Existen dos formas de representarla, pero para ello se utiliza lo que es la llave primaria (la cual es un atributo definido como principal, es una forma única de identificar una entidad). </a:t>
            </a:r>
          </a:p>
          <a:p>
            <a:pPr>
              <a:buFontTx/>
              <a:buNone/>
            </a:pPr>
            <a:r>
              <a:rPr lang="es-MX" altLang="es-MX" sz="2400" b="1" dirty="0" smtClean="0"/>
              <a:t>Por ejemplo</a:t>
            </a:r>
            <a:r>
              <a:rPr lang="es-MX" altLang="es-MX" sz="2400" dirty="0" smtClean="0"/>
              <a:t>, el RFC de un empleado se distingue de otro por que los RFC no pueden ser iguales.</a:t>
            </a:r>
            <a:endParaRPr lang="es-ES" altLang="es-MX" sz="2400" dirty="0" smtClean="0"/>
          </a:p>
        </p:txBody>
      </p:sp>
    </p:spTree>
    <p:extLst>
      <p:ext uri="{BB962C8B-B14F-4D97-AF65-F5344CB8AC3E}">
        <p14:creationId xmlns:p14="http://schemas.microsoft.com/office/powerpoint/2010/main" val="21571447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anim calcmode="lin" valueType="num">
                                      <p:cBhvr additive="base">
                                        <p:cTn id="11"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484784"/>
            <a:ext cx="7128792" cy="4708981"/>
          </a:xfrm>
          <a:prstGeom prst="rect">
            <a:avLst/>
          </a:prstGeom>
        </p:spPr>
        <p:txBody>
          <a:bodyPr wrap="square">
            <a:spAutoFit/>
          </a:bodyPr>
          <a:lstStyle/>
          <a:p>
            <a:pPr algn="just"/>
            <a:r>
              <a:rPr lang="es-MX" sz="2400" b="1" dirty="0" smtClean="0"/>
              <a:t>Objeto relacionales</a:t>
            </a:r>
          </a:p>
          <a:p>
            <a:pPr algn="just"/>
            <a:endParaRPr lang="es-MX" sz="2400" b="1" dirty="0" smtClean="0"/>
          </a:p>
          <a:p>
            <a:pPr algn="just"/>
            <a:r>
              <a:rPr lang="es-MX" dirty="0" smtClean="0"/>
              <a:t> Tratan de ser un híbrido entre el modelo relacional y el orientado a objetos. El problema de las bases de datos orientadas a objetos es que requieren reinvertir de nuevo para convertir las bases de datos. En las bases de datos objeto relacionales se intenta conseguir </a:t>
            </a:r>
          </a:p>
          <a:p>
            <a:pPr algn="just"/>
            <a:r>
              <a:rPr lang="es-MX" dirty="0" smtClean="0"/>
              <a:t>una compatibilidad relacional dando la posibilidad de integrar mejoras de la orientación a objetos. </a:t>
            </a:r>
          </a:p>
          <a:p>
            <a:pPr algn="just"/>
            <a:r>
              <a:rPr lang="es-MX" dirty="0" smtClean="0"/>
              <a:t>Estas bases de datos se basan en el estándar SQL 99 que dictó las normas para estas bases de datos. En ese estándar se añade a las bases relacionales la posibilidad de almacenar procedimientos de usuario, </a:t>
            </a:r>
            <a:r>
              <a:rPr lang="es-MX" dirty="0" err="1" smtClean="0"/>
              <a:t>triggers</a:t>
            </a:r>
            <a:r>
              <a:rPr lang="es-MX" dirty="0" smtClean="0"/>
              <a:t>, tipos definidos por el usuario, consultas recursivas, bases de datos OLAP, tipos LOB,... </a:t>
            </a:r>
          </a:p>
          <a:p>
            <a:pPr algn="just"/>
            <a:r>
              <a:rPr lang="es-MX" dirty="0" smtClean="0"/>
              <a:t>Las últimas versiones de la mayoría de las grandes bases de datos relacionales (Oracle, SQL Server, </a:t>
            </a:r>
            <a:r>
              <a:rPr lang="es-MX" dirty="0" err="1" smtClean="0"/>
              <a:t>Informix</a:t>
            </a:r>
            <a:r>
              <a:rPr lang="es-MX" dirty="0" smtClean="0"/>
              <a:t>, ...) son objeto Relacionales. </a:t>
            </a:r>
            <a:endParaRPr lang="es-MX" dirty="0"/>
          </a:p>
        </p:txBody>
      </p:sp>
    </p:spTree>
    <p:extLst>
      <p:ext uri="{BB962C8B-B14F-4D97-AF65-F5344CB8AC3E}">
        <p14:creationId xmlns:p14="http://schemas.microsoft.com/office/powerpoint/2010/main" val="63248505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sz="half" idx="1"/>
          </p:nvPr>
        </p:nvSpPr>
        <p:spPr>
          <a:xfrm>
            <a:off x="407988" y="1125538"/>
            <a:ext cx="8736012" cy="3671887"/>
          </a:xfrm>
        </p:spPr>
        <p:txBody>
          <a:bodyPr>
            <a:normAutofit/>
          </a:bodyPr>
          <a:lstStyle/>
          <a:p>
            <a:pPr>
              <a:buFontTx/>
              <a:buNone/>
            </a:pPr>
            <a:r>
              <a:rPr lang="es-MX" altLang="es-MX" sz="2400" smtClean="0"/>
              <a:t>Las formas de representar las relaciones en este modelo son:</a:t>
            </a:r>
            <a:endParaRPr lang="es-MX" altLang="es-MX" sz="2400" b="1" smtClean="0"/>
          </a:p>
          <a:p>
            <a:pPr>
              <a:buFontTx/>
              <a:buNone/>
            </a:pPr>
            <a:r>
              <a:rPr lang="es-MX" altLang="es-MX" sz="2400" b="1" smtClean="0"/>
              <a:t>1. Haciendo una tabla que contenga cada una de las llaves primarias de las entidades involucradas en la relación.</a:t>
            </a:r>
            <a:endParaRPr lang="es-MX" altLang="es-MX" sz="2400" smtClean="0"/>
          </a:p>
          <a:p>
            <a:pPr>
              <a:buFontTx/>
              <a:buNone/>
            </a:pPr>
            <a:r>
              <a:rPr lang="es-MX" altLang="es-MX" sz="2400" smtClean="0"/>
              <a:t>      Tomando en cuenta que la llave primaria del </a:t>
            </a:r>
            <a:r>
              <a:rPr lang="es-MX" altLang="es-MX" sz="2400" b="1" smtClean="0"/>
              <a:t>Empleado</a:t>
            </a:r>
            <a:r>
              <a:rPr lang="es-MX" altLang="es-MX" sz="2400" smtClean="0"/>
              <a:t> es su </a:t>
            </a:r>
            <a:r>
              <a:rPr lang="es-MX" altLang="es-MX" sz="2400" b="1" smtClean="0"/>
              <a:t>RFC</a:t>
            </a:r>
            <a:r>
              <a:rPr lang="es-MX" altLang="es-MX" sz="2400" smtClean="0"/>
              <a:t>, y la llave primaria del </a:t>
            </a:r>
            <a:r>
              <a:rPr lang="es-MX" altLang="es-MX" sz="2400" b="1" smtClean="0"/>
              <a:t>Artículo</a:t>
            </a:r>
            <a:r>
              <a:rPr lang="es-MX" altLang="es-MX" sz="2400" smtClean="0"/>
              <a:t> es </a:t>
            </a:r>
            <a:r>
              <a:rPr lang="es-MX" altLang="es-MX" sz="2400" b="1" smtClean="0"/>
              <a:t>Clave.</a:t>
            </a:r>
          </a:p>
          <a:p>
            <a:pPr>
              <a:buFontTx/>
              <a:buNone/>
            </a:pPr>
            <a:endParaRPr lang="es-MX" altLang="es-MX" sz="2400" b="1" smtClean="0"/>
          </a:p>
          <a:p>
            <a:pPr algn="ctr">
              <a:buFontTx/>
              <a:buNone/>
            </a:pPr>
            <a:r>
              <a:rPr lang="es-MX" altLang="es-MX" sz="2400" b="1" smtClean="0"/>
              <a:t>La relación de nuestro Modelo Resulta</a:t>
            </a:r>
            <a:endParaRPr lang="es-ES" altLang="es-MX" sz="2400" b="1" smtClean="0"/>
          </a:p>
        </p:txBody>
      </p:sp>
      <p:graphicFrame>
        <p:nvGraphicFramePr>
          <p:cNvPr id="36898" name="Group 34"/>
          <p:cNvGraphicFramePr>
            <a:graphicFrameLocks noGrp="1"/>
          </p:cNvGraphicFramePr>
          <p:nvPr>
            <p:ph sz="half" idx="2"/>
          </p:nvPr>
        </p:nvGraphicFramePr>
        <p:xfrm>
          <a:off x="3132138" y="5084763"/>
          <a:ext cx="2947987" cy="1223963"/>
        </p:xfrm>
        <a:graphic>
          <a:graphicData uri="http://schemas.openxmlformats.org/drawingml/2006/table">
            <a:tbl>
              <a:tblPr/>
              <a:tblGrid>
                <a:gridCol w="2143125"/>
                <a:gridCol w="804862"/>
              </a:tblGrid>
              <a:tr h="403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dirty="0" smtClean="0">
                          <a:ln>
                            <a:noFill/>
                          </a:ln>
                          <a:solidFill>
                            <a:schemeClr val="bg1"/>
                          </a:solidFill>
                          <a:effectLst/>
                          <a:latin typeface="Arial" charset="0"/>
                        </a:rPr>
                        <a:t>R.F.C</a:t>
                      </a:r>
                      <a:r>
                        <a:rPr kumimoji="0" lang="es-ES" sz="1800" b="0" i="0" u="none" strike="noStrike" cap="none" normalizeH="0" baseline="0" dirty="0" smtClean="0">
                          <a:ln>
                            <a:noFill/>
                          </a:ln>
                          <a:solidFill>
                            <a:schemeClr val="bg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66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dirty="0" smtClean="0">
                          <a:ln>
                            <a:noFill/>
                          </a:ln>
                          <a:solidFill>
                            <a:schemeClr val="bg1"/>
                          </a:solidFill>
                          <a:effectLst/>
                          <a:latin typeface="Arial" charset="0"/>
                        </a:rPr>
                        <a:t>Clave</a:t>
                      </a:r>
                      <a:endParaRPr kumimoji="0" lang="es-ES" sz="1800" b="1"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99"/>
                    </a:solid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PECJ500922XYZ</a:t>
                      </a:r>
                      <a:r>
                        <a:rPr kumimoji="0" lang="es-ES" sz="1800" b="0" i="0" u="none" strike="noStrike" cap="none" normalizeH="0" baseline="0" smtClean="0">
                          <a:ln>
                            <a:noFill/>
                          </a:ln>
                          <a:solidFill>
                            <a:schemeClr val="bg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C001</a:t>
                      </a:r>
                      <a:r>
                        <a:rPr kumimoji="0" lang="es-ES" sz="18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FF"/>
                    </a:solidFill>
                  </a:tcPr>
                </a:tc>
              </a:tr>
              <a:tr h="409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MEAN761014ABC</a:t>
                      </a:r>
                      <a:r>
                        <a:rPr kumimoji="0" lang="es-ES" sz="1800" b="0" i="0" u="none" strike="noStrike" cap="none" normalizeH="0" baseline="0" smtClean="0">
                          <a:ln>
                            <a:noFill/>
                          </a:ln>
                          <a:solidFill>
                            <a:schemeClr val="bg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B002</a:t>
                      </a:r>
                      <a:r>
                        <a:rPr kumimoji="0" lang="es-ES" sz="18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sp>
        <p:nvSpPr>
          <p:cNvPr id="96259" name="Line 4"/>
          <p:cNvSpPr>
            <a:spLocks noChangeShapeType="1"/>
          </p:cNvSpPr>
          <p:nvPr/>
        </p:nvSpPr>
        <p:spPr bwMode="auto">
          <a:xfrm>
            <a:off x="4500563" y="4581525"/>
            <a:ext cx="0" cy="504825"/>
          </a:xfrm>
          <a:prstGeom prst="line">
            <a:avLst/>
          </a:prstGeom>
          <a:noFill/>
          <a:ln w="38100">
            <a:solidFill>
              <a:srgbClr val="99FFCC"/>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19746516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box(in)">
                                      <p:cBhvr>
                                        <p:cTn id="7" dur="500"/>
                                        <p:tgtEl>
                                          <p:spTgt spid="36867">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6867">
                                            <p:txEl>
                                              <p:pRg st="1" end="1"/>
                                            </p:txEl>
                                          </p:spTgt>
                                        </p:tgtEl>
                                        <p:attrNameLst>
                                          <p:attrName>style.visibility</p:attrName>
                                        </p:attrNameLst>
                                      </p:cBhvr>
                                      <p:to>
                                        <p:strVal val="visible"/>
                                      </p:to>
                                    </p:set>
                                    <p:animEffect transition="in" filter="box(in)">
                                      <p:cBhvr>
                                        <p:cTn id="10" dur="500"/>
                                        <p:tgtEl>
                                          <p:spTgt spid="36867">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animEffect transition="in" filter="box(in)">
                                      <p:cBhvr>
                                        <p:cTn id="13" dur="500"/>
                                        <p:tgtEl>
                                          <p:spTgt spid="36867">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6867">
                                            <p:txEl>
                                              <p:pRg st="4" end="4"/>
                                            </p:txEl>
                                          </p:spTgt>
                                        </p:tgtEl>
                                        <p:attrNameLst>
                                          <p:attrName>style.visibility</p:attrName>
                                        </p:attrNameLst>
                                      </p:cBhvr>
                                      <p:to>
                                        <p:strVal val="visible"/>
                                      </p:to>
                                    </p:set>
                                    <p:animEffect transition="in" filter="box(in)">
                                      <p:cBhvr>
                                        <p:cTn id="16" dur="500"/>
                                        <p:tgtEl>
                                          <p:spTgt spid="36867">
                                            <p:txEl>
                                              <p:pRg st="4" end="4"/>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36898"/>
                                        </p:tgtEl>
                                      </p:cBhvr>
                                    </p:animEffect>
                                    <p:animScale>
                                      <p:cBhvr>
                                        <p:cTn id="21" dur="250" autoRev="1" fill="hold"/>
                                        <p:tgtEl>
                                          <p:spTgt spid="368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sz="half" idx="1"/>
          </p:nvPr>
        </p:nvSpPr>
        <p:spPr>
          <a:xfrm>
            <a:off x="250825" y="1628775"/>
            <a:ext cx="8642350" cy="1512888"/>
          </a:xfrm>
        </p:spPr>
        <p:txBody>
          <a:bodyPr>
            <a:normAutofit/>
          </a:bodyPr>
          <a:lstStyle/>
          <a:p>
            <a:pPr>
              <a:lnSpc>
                <a:spcPct val="90000"/>
              </a:lnSpc>
              <a:buFontTx/>
              <a:buNone/>
            </a:pPr>
            <a:r>
              <a:rPr lang="es-MX" altLang="es-MX" sz="2000" b="1" smtClean="0"/>
              <a:t>2. Incluyendo en alguna de las tablas de las entidades involucradas, la llave de la otra tabla.</a:t>
            </a:r>
          </a:p>
          <a:p>
            <a:pPr>
              <a:lnSpc>
                <a:spcPct val="90000"/>
              </a:lnSpc>
              <a:buFontTx/>
              <a:buNone/>
            </a:pPr>
            <a:endParaRPr lang="es-MX" altLang="es-MX" sz="2000" b="1" smtClean="0"/>
          </a:p>
          <a:p>
            <a:pPr>
              <a:lnSpc>
                <a:spcPct val="90000"/>
              </a:lnSpc>
              <a:buFontTx/>
              <a:buNone/>
            </a:pPr>
            <a:r>
              <a:rPr lang="es-MX" altLang="es-MX" sz="2000" b="1" smtClean="0"/>
              <a:t>Incrustamos la llave primaria del Artículo en la tabla del Empleado</a:t>
            </a:r>
            <a:endParaRPr lang="es-ES" altLang="es-MX" sz="2000" smtClean="0"/>
          </a:p>
        </p:txBody>
      </p:sp>
      <p:graphicFrame>
        <p:nvGraphicFramePr>
          <p:cNvPr id="38969" name="Group 57"/>
          <p:cNvGraphicFramePr>
            <a:graphicFrameLocks noGrp="1"/>
          </p:cNvGraphicFramePr>
          <p:nvPr>
            <p:ph sz="half" idx="2"/>
          </p:nvPr>
        </p:nvGraphicFramePr>
        <p:xfrm>
          <a:off x="611188" y="3789363"/>
          <a:ext cx="7850187" cy="2133600"/>
        </p:xfrm>
        <a:graphic>
          <a:graphicData uri="http://schemas.openxmlformats.org/drawingml/2006/table">
            <a:tbl>
              <a:tblPr/>
              <a:tblGrid>
                <a:gridCol w="2763837"/>
                <a:gridCol w="1195388"/>
                <a:gridCol w="1009650"/>
                <a:gridCol w="2087562"/>
                <a:gridCol w="793750"/>
              </a:tblGrid>
              <a:tr h="711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dirty="0" smtClean="0">
                          <a:ln>
                            <a:noFill/>
                          </a:ln>
                          <a:solidFill>
                            <a:schemeClr val="tx1"/>
                          </a:solidFill>
                          <a:effectLst/>
                          <a:latin typeface="Arial" charset="0"/>
                        </a:rPr>
                        <a:t>Nombre</a:t>
                      </a:r>
                      <a:r>
                        <a:rPr kumimoji="0" lang="es-ES" sz="1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smtClean="0">
                          <a:ln>
                            <a:noFill/>
                          </a:ln>
                          <a:solidFill>
                            <a:schemeClr val="tx1"/>
                          </a:solidFill>
                          <a:effectLst/>
                          <a:latin typeface="Arial" charset="0"/>
                        </a:rPr>
                        <a:t>Puesto</a:t>
                      </a:r>
                      <a:r>
                        <a:rPr kumimoji="0" lang="es-ES"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smtClean="0">
                          <a:ln>
                            <a:noFill/>
                          </a:ln>
                          <a:solidFill>
                            <a:schemeClr val="tx1"/>
                          </a:solidFill>
                          <a:effectLst/>
                          <a:latin typeface="Arial" charset="0"/>
                        </a:rPr>
                        <a:t>Salario</a:t>
                      </a:r>
                      <a:r>
                        <a:rPr kumimoji="0" lang="es-ES"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smtClean="0">
                          <a:ln>
                            <a:noFill/>
                          </a:ln>
                          <a:solidFill>
                            <a:schemeClr val="tx1"/>
                          </a:solidFill>
                          <a:effectLst/>
                          <a:latin typeface="Arial" charset="0"/>
                        </a:rPr>
                        <a:t>R.F.C</a:t>
                      </a:r>
                      <a:r>
                        <a:rPr kumimoji="0" lang="es-ES"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66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b="1" i="0" u="none" strike="noStrike" cap="none" normalizeH="0" baseline="0" smtClean="0">
                          <a:ln>
                            <a:noFill/>
                          </a:ln>
                          <a:solidFill>
                            <a:schemeClr val="bg1"/>
                          </a:solidFill>
                          <a:effectLst/>
                          <a:latin typeface="Arial" charset="0"/>
                        </a:rPr>
                        <a:t>Clave</a:t>
                      </a:r>
                      <a:endParaRPr kumimoji="0" lang="es-ES" sz="1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99"/>
                    </a:solidFill>
                  </a:tcPr>
                </a:tc>
              </a:tr>
              <a:tr h="711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Diego Bastida Gutiérrez</a:t>
                      </a:r>
                      <a:r>
                        <a:rPr kumimoji="0" lang="es-ES" sz="1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tx1"/>
                          </a:solidFill>
                          <a:effectLst/>
                          <a:latin typeface="Arial" charset="0"/>
                        </a:rPr>
                        <a:t>Vendedor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tx1"/>
                          </a:solidFill>
                          <a:effectLst/>
                          <a:latin typeface="Arial" charset="0"/>
                        </a:rPr>
                        <a:t>$ 7,000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tx1"/>
                          </a:solidFill>
                          <a:effectLst/>
                          <a:latin typeface="Arial" charset="0"/>
                        </a:rPr>
                        <a:t>PECJ500922XYZ</a:t>
                      </a:r>
                      <a:r>
                        <a:rPr kumimoji="0" lang="es-ES"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C001</a:t>
                      </a:r>
                      <a:r>
                        <a:rPr kumimoji="0" lang="es-ES" sz="18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FF"/>
                    </a:solidFill>
                  </a:tcPr>
                </a:tc>
              </a:tr>
              <a:tr h="711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Claudia </a:t>
                      </a:r>
                      <a:r>
                        <a:rPr kumimoji="0" lang="es-MX" sz="1800" b="0" i="0" u="none" strike="noStrike" cap="none" normalizeH="0" baseline="0" dirty="0" err="1" smtClean="0">
                          <a:ln>
                            <a:noFill/>
                          </a:ln>
                          <a:solidFill>
                            <a:schemeClr val="tx1"/>
                          </a:solidFill>
                          <a:effectLst/>
                          <a:latin typeface="Arial" charset="0"/>
                        </a:rPr>
                        <a:t>Neri</a:t>
                      </a:r>
                      <a:r>
                        <a:rPr kumimoji="0" lang="es-MX" sz="1800" b="0" i="0" u="none" strike="noStrike" cap="none" normalizeH="0" baseline="0" dirty="0" smtClean="0">
                          <a:ln>
                            <a:noFill/>
                          </a:ln>
                          <a:solidFill>
                            <a:schemeClr val="tx1"/>
                          </a:solidFill>
                          <a:effectLst/>
                          <a:latin typeface="Arial" charset="0"/>
                        </a:rPr>
                        <a:t> Guerrero</a:t>
                      </a:r>
                      <a:r>
                        <a:rPr kumimoji="0" lang="es-ES" sz="1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Vendedor</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$ 7,000</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rPr>
                        <a:t>MEAN761014ABC</a:t>
                      </a:r>
                      <a:r>
                        <a:rPr kumimoji="0" lang="es-ES" sz="18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800" b="0" i="0" u="none" strike="noStrike" cap="none" normalizeH="0" baseline="0" smtClean="0">
                          <a:ln>
                            <a:noFill/>
                          </a:ln>
                          <a:solidFill>
                            <a:schemeClr val="bg1"/>
                          </a:solidFill>
                          <a:effectLst/>
                          <a:latin typeface="Arial" charset="0"/>
                        </a:rPr>
                        <a:t>B002</a:t>
                      </a:r>
                      <a:r>
                        <a:rPr kumimoji="0" lang="es-ES" sz="1800" b="0" i="0" u="none" strike="noStrike" cap="none" normalizeH="0" baseline="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sp>
        <p:nvSpPr>
          <p:cNvPr id="97283" name="Line 4"/>
          <p:cNvSpPr>
            <a:spLocks noChangeShapeType="1"/>
          </p:cNvSpPr>
          <p:nvPr/>
        </p:nvSpPr>
        <p:spPr bwMode="auto">
          <a:xfrm>
            <a:off x="4572000" y="3213100"/>
            <a:ext cx="0" cy="504825"/>
          </a:xfrm>
          <a:prstGeom prst="line">
            <a:avLst/>
          </a:prstGeom>
          <a:noFill/>
          <a:ln w="38100">
            <a:solidFill>
              <a:srgbClr val="99FFCC"/>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2686511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ox(in)">
                                      <p:cBhvr>
                                        <p:cTn id="7" dur="500"/>
                                        <p:tgtEl>
                                          <p:spTgt spid="3891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8915">
                                            <p:txEl>
                                              <p:pRg st="2" end="2"/>
                                            </p:txEl>
                                          </p:spTgt>
                                        </p:tgtEl>
                                        <p:attrNameLst>
                                          <p:attrName>style.visibility</p:attrName>
                                        </p:attrNameLst>
                                      </p:cBhvr>
                                      <p:to>
                                        <p:strVal val="visible"/>
                                      </p:to>
                                    </p:set>
                                    <p:animEffect transition="in" filter="box(in)">
                                      <p:cBhvr>
                                        <p:cTn id="10" dur="500"/>
                                        <p:tgtEl>
                                          <p:spTgt spid="38915">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mph" presetSubtype="0" fill="hold" nodeType="clickEffect">
                                  <p:stCondLst>
                                    <p:cond delay="0"/>
                                  </p:stCondLst>
                                  <p:childTnLst>
                                    <p:animEffect transition="out" filter="fade">
                                      <p:cBhvr>
                                        <p:cTn id="14" dur="500" tmFilter="0, 0; .2, .5; .8, .5; 1, 0"/>
                                        <p:tgtEl>
                                          <p:spTgt spid="38969"/>
                                        </p:tgtEl>
                                      </p:cBhvr>
                                    </p:animEffect>
                                    <p:animScale>
                                      <p:cBhvr>
                                        <p:cTn id="15" dur="250" autoRev="1" fill="hold"/>
                                        <p:tgtEl>
                                          <p:spTgt spid="3896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39" y="836712"/>
            <a:ext cx="702386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7236296" y="5301208"/>
            <a:ext cx="36004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7026015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859" y="1124744"/>
            <a:ext cx="6895041"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7236296" y="5445224"/>
            <a:ext cx="72008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6896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19238"/>
            <a:ext cx="6788795" cy="479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797991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28584"/>
            <a:ext cx="6782891" cy="4704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7041866" y="494116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8046686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72816"/>
            <a:ext cx="6725171" cy="403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6951539" y="5157192"/>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7953003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45572"/>
            <a:ext cx="6513909" cy="4547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364373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07428"/>
            <a:ext cx="6950719" cy="4118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7164288" y="4725144"/>
            <a:ext cx="576064" cy="500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3438054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449" y="1052737"/>
            <a:ext cx="6574339" cy="4219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5026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332656"/>
            <a:ext cx="8136904" cy="5570756"/>
          </a:xfrm>
          <a:prstGeom prst="rect">
            <a:avLst/>
          </a:prstGeom>
        </p:spPr>
        <p:txBody>
          <a:bodyPr wrap="square">
            <a:spAutoFit/>
          </a:bodyPr>
          <a:lstStyle/>
          <a:p>
            <a:pPr algn="just"/>
            <a:r>
              <a:rPr lang="es-MX" sz="3200" b="1" dirty="0" smtClean="0"/>
              <a:t>Introducción </a:t>
            </a:r>
          </a:p>
          <a:p>
            <a:pPr algn="just"/>
            <a:r>
              <a:rPr lang="es-MX" dirty="0" smtClean="0"/>
              <a:t>Edgar Frank </a:t>
            </a:r>
            <a:r>
              <a:rPr lang="es-MX" dirty="0" err="1" smtClean="0"/>
              <a:t>Codd</a:t>
            </a:r>
            <a:r>
              <a:rPr lang="es-MX" dirty="0" smtClean="0"/>
              <a:t> a finales definió las bases del modelo relacional a finales de los 60. </a:t>
            </a:r>
          </a:p>
          <a:p>
            <a:pPr algn="just"/>
            <a:r>
              <a:rPr lang="es-MX" dirty="0" smtClean="0"/>
              <a:t>Trabajaba para IBM empresa que tardó un poco en implementar sus bases. Pocos años después el modelo se empezó a implementar cada vez más, hasta ser el modelo de bases de datos más popular. </a:t>
            </a:r>
          </a:p>
          <a:p>
            <a:pPr algn="just"/>
            <a:r>
              <a:rPr lang="es-MX" dirty="0" smtClean="0"/>
              <a:t>En las bases de </a:t>
            </a:r>
            <a:r>
              <a:rPr lang="es-MX" dirty="0" err="1" smtClean="0"/>
              <a:t>Codd</a:t>
            </a:r>
            <a:r>
              <a:rPr lang="es-MX" dirty="0" smtClean="0"/>
              <a:t> se definían los objetivos de este modelo:  Independencia física. La forma de almacenar los datos, no debe influir en su manipulación lógica </a:t>
            </a:r>
          </a:p>
          <a:p>
            <a:pPr algn="just"/>
            <a:r>
              <a:rPr lang="es-MX" dirty="0" smtClean="0"/>
              <a:t> Independencia lógica. Las aplicaciones que utilizan la base de datos no deben ser modificadas por que se modifiquen elementos de la base de datos.  Flexibilidad. La base de datos ofrece fácilmente distintas vistas en función de los usuarios y aplicaciones. </a:t>
            </a:r>
          </a:p>
          <a:p>
            <a:pPr algn="just"/>
            <a:r>
              <a:rPr lang="es-MX" dirty="0" smtClean="0"/>
              <a:t> Uniformidad. Las estructuras lógicas siempre tienen una única forma conceptual (las tablas) </a:t>
            </a:r>
          </a:p>
          <a:p>
            <a:pPr algn="just"/>
            <a:r>
              <a:rPr lang="es-MX" dirty="0" smtClean="0"/>
              <a:t> Sencillez. En 1978, IBM desarrolla el lenguaje QBE. Que aproximaba la idea relacional a sus ficheros VSAM. En 1979 Oracle se convierte en el primer producto comercial DBMS relacional (RDBMS). En 1980 aparece Ingres que utilizaba el lenguaje </a:t>
            </a:r>
            <a:r>
              <a:rPr lang="es-MX" dirty="0" err="1" smtClean="0"/>
              <a:t>Quel</a:t>
            </a:r>
            <a:r>
              <a:rPr lang="es-MX" dirty="0" smtClean="0"/>
              <a:t> que implementaba el cálculo relacional. </a:t>
            </a:r>
            <a:endParaRPr lang="es-MX" dirty="0"/>
          </a:p>
        </p:txBody>
      </p:sp>
    </p:spTree>
    <p:extLst>
      <p:ext uri="{BB962C8B-B14F-4D97-AF65-F5344CB8AC3E}">
        <p14:creationId xmlns:p14="http://schemas.microsoft.com/office/powerpoint/2010/main" val="156704637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200" y="1412776"/>
            <a:ext cx="7012614"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88144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44824"/>
            <a:ext cx="6367413" cy="4482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592090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3" y="1224480"/>
            <a:ext cx="6925196" cy="4157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6948264" y="4509120"/>
            <a:ext cx="876525"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7168729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ctrTitle"/>
          </p:nvPr>
        </p:nvSpPr>
        <p:spPr>
          <a:ln>
            <a:miter lim="800000"/>
            <a:headEnd/>
            <a:tailEnd/>
          </a:ln>
          <a:extLst/>
        </p:spPr>
        <p:txBody>
          <a:bodyPr>
            <a:normAutofit fontScale="90000"/>
          </a:bodyPr>
          <a:lstStyle/>
          <a:p>
            <a:pPr eaLnBrk="1" fontAlgn="auto" hangingPunct="1">
              <a:spcAft>
                <a:spcPts val="0"/>
              </a:spcAft>
              <a:defRPr/>
            </a:pPr>
            <a:r>
              <a:rPr lang="es-ES" sz="8400" dirty="0" smtClean="0"/>
              <a:t/>
            </a:r>
            <a:br>
              <a:rPr lang="es-ES" sz="8400" dirty="0" smtClean="0"/>
            </a:br>
            <a:r>
              <a:rPr lang="es-ES" sz="8400" dirty="0" smtClean="0"/>
              <a:t/>
            </a:r>
            <a:br>
              <a:rPr lang="es-ES" sz="8400" dirty="0" smtClean="0"/>
            </a:br>
            <a:r>
              <a:rPr lang="es-ES" sz="8400" dirty="0" smtClean="0"/>
              <a:t>UNIDAD 3</a:t>
            </a:r>
            <a:br>
              <a:rPr lang="es-ES" sz="8400" dirty="0" smtClean="0"/>
            </a:br>
            <a:endParaRPr lang="es-ES" sz="8400" dirty="0" smtClean="0"/>
          </a:p>
        </p:txBody>
      </p:sp>
      <p:sp>
        <p:nvSpPr>
          <p:cNvPr id="2" name="1 Subtítulo"/>
          <p:cNvSpPr>
            <a:spLocks noGrp="1"/>
          </p:cNvSpPr>
          <p:nvPr>
            <p:ph type="subTitle" idx="1"/>
          </p:nvPr>
        </p:nvSpPr>
        <p:spPr/>
        <p:txBody>
          <a:bodyPr/>
          <a:lstStyle/>
          <a:p>
            <a:endParaRPr lang="es-MX"/>
          </a:p>
        </p:txBody>
      </p:sp>
      <p:sp>
        <p:nvSpPr>
          <p:cNvPr id="5" name="4 Rectángulo"/>
          <p:cNvSpPr>
            <a:spLocks noChangeArrowheads="1"/>
          </p:cNvSpPr>
          <p:nvPr/>
        </p:nvSpPr>
        <p:spPr bwMode="auto">
          <a:xfrm>
            <a:off x="683568" y="3717032"/>
            <a:ext cx="6985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50A426"/>
              </a:buClr>
              <a:buSzPct val="95000"/>
              <a:buFont typeface="Wingdings 2" pitchFamily="18" charset="2"/>
              <a:buChar char=""/>
              <a:defRPr sz="2600">
                <a:solidFill>
                  <a:schemeClr val="tx1"/>
                </a:solidFill>
                <a:latin typeface="Constantia" pitchFamily="18" charset="0"/>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defRPr>
            </a:lvl3pPr>
            <a:lvl4pPr marL="1600200" indent="-228600" eaLnBrk="0" hangingPunct="0">
              <a:spcBef>
                <a:spcPct val="20000"/>
              </a:spcBef>
              <a:buClr>
                <a:srgbClr val="50A426"/>
              </a:buClr>
              <a:buSzPct val="65000"/>
              <a:buFont typeface="Wingdings 2" pitchFamily="18" charset="2"/>
              <a:buChar char=""/>
              <a:defRPr sz="2000">
                <a:solidFill>
                  <a:schemeClr val="tx1"/>
                </a:solidFill>
                <a:latin typeface="Constantia" pitchFamily="18" charset="0"/>
              </a:defRPr>
            </a:lvl4pPr>
            <a:lvl5pPr marL="2057400" indent="-228600" eaLnBrk="0" hangingPunct="0">
              <a:spcBef>
                <a:spcPct val="20000"/>
              </a:spcBef>
              <a:buClr>
                <a:srgbClr val="66C959"/>
              </a:buClr>
              <a:buSzPct val="65000"/>
              <a:buFont typeface="Wingdings 2" pitchFamily="18" charset="2"/>
              <a:buChar char=""/>
              <a:defRPr sz="2000">
                <a:solidFill>
                  <a:schemeClr val="tx1"/>
                </a:solidFill>
                <a:latin typeface="Constantia" pitchFamily="18" charset="0"/>
              </a:defRPr>
            </a:lvl5pPr>
            <a:lvl6pPr marL="25146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6pPr>
            <a:lvl7pPr marL="29718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7pPr>
            <a:lvl8pPr marL="34290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8pPr>
            <a:lvl9pPr marL="3886200" indent="-228600" eaLnBrk="0" fontAlgn="base" hangingPunct="0">
              <a:spcBef>
                <a:spcPct val="20000"/>
              </a:spcBef>
              <a:spcAft>
                <a:spcPct val="0"/>
              </a:spcAft>
              <a:buClr>
                <a:srgbClr val="66C959"/>
              </a:buClr>
              <a:buSzPct val="65000"/>
              <a:buFont typeface="Wingdings 2" pitchFamily="18" charset="2"/>
              <a:buChar char=""/>
              <a:defRPr sz="2000">
                <a:solidFill>
                  <a:schemeClr val="tx1"/>
                </a:solidFill>
                <a:latin typeface="Constantia" pitchFamily="18" charset="0"/>
              </a:defRPr>
            </a:lvl9pPr>
          </a:lstStyle>
          <a:p>
            <a:pPr eaLnBrk="1" hangingPunct="1">
              <a:spcBef>
                <a:spcPct val="0"/>
              </a:spcBef>
              <a:buClrTx/>
              <a:buSzTx/>
              <a:buFontTx/>
              <a:buNone/>
            </a:pPr>
            <a:r>
              <a:rPr lang="es-MX" altLang="es-MX" sz="3600" dirty="0">
                <a:latin typeface="Times New Roman" pitchFamily="18" charset="0"/>
                <a:cs typeface="Times New Roman" pitchFamily="18" charset="0"/>
              </a:rPr>
              <a:t>Comprender la re</a:t>
            </a:r>
            <a:r>
              <a:rPr lang="es-ES" altLang="es-MX" sz="3600" dirty="0" err="1">
                <a:latin typeface="Times New Roman" pitchFamily="18" charset="0"/>
                <a:cs typeface="Times New Roman" pitchFamily="18" charset="0"/>
              </a:rPr>
              <a:t>lación</a:t>
            </a:r>
            <a:r>
              <a:rPr lang="es-ES" altLang="es-MX" sz="3600" dirty="0">
                <a:latin typeface="Times New Roman" pitchFamily="18" charset="0"/>
                <a:cs typeface="Times New Roman" pitchFamily="18" charset="0"/>
              </a:rPr>
              <a:t> existente entre el modelo relacional y los principios de algebra relacional para su mejor comprensión en la práctica</a:t>
            </a:r>
          </a:p>
        </p:txBody>
      </p:sp>
    </p:spTree>
    <p:extLst>
      <p:ext uri="{BB962C8B-B14F-4D97-AF65-F5344CB8AC3E}">
        <p14:creationId xmlns:p14="http://schemas.microsoft.com/office/powerpoint/2010/main" val="409718367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txBox="1">
            <a:spLocks noChangeArrowheads="1"/>
          </p:cNvSpPr>
          <p:nvPr/>
        </p:nvSpPr>
        <p:spPr>
          <a:xfrm>
            <a:off x="467544" y="2564904"/>
            <a:ext cx="7854950" cy="3192760"/>
          </a:xfrm>
          <a:prstGeom prst="rect">
            <a:avLst/>
          </a:prstGeom>
          <a:noFill/>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nSpc>
                <a:spcPct val="90000"/>
              </a:lnSpc>
            </a:pPr>
            <a:r>
              <a:rPr lang="es-ES" altLang="es-MX" sz="2400" dirty="0" smtClean="0"/>
              <a:t>Es un lenguaje formal con una serie de operadores que trabajan sobre una o varias relaciones para obtener otra relación como resultado sin que cambien las relaciones originales</a:t>
            </a:r>
          </a:p>
        </p:txBody>
      </p:sp>
    </p:spTree>
    <p:extLst>
      <p:ext uri="{BB962C8B-B14F-4D97-AF65-F5344CB8AC3E}">
        <p14:creationId xmlns:p14="http://schemas.microsoft.com/office/powerpoint/2010/main" val="229814677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2 Marcador de contenido"/>
          <p:cNvSpPr>
            <a:spLocks noGrp="1"/>
          </p:cNvSpPr>
          <p:nvPr>
            <p:ph idx="1"/>
          </p:nvPr>
        </p:nvSpPr>
        <p:spPr/>
        <p:txBody>
          <a:bodyPr/>
          <a:lstStyle/>
          <a:p>
            <a:pPr eaLnBrk="1" hangingPunct="1"/>
            <a:endParaRPr lang="es-MX" altLang="es-MX" smtClean="0"/>
          </a:p>
        </p:txBody>
      </p:sp>
      <p:pic>
        <p:nvPicPr>
          <p:cNvPr id="993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395" y="260648"/>
            <a:ext cx="8148022" cy="619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1331913" y="6021388"/>
            <a:ext cx="4535487" cy="431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extLst>
      <p:ext uri="{BB962C8B-B14F-4D97-AF65-F5344CB8AC3E}">
        <p14:creationId xmlns:p14="http://schemas.microsoft.com/office/powerpoint/2010/main" val="251179931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250825" y="944563"/>
            <a:ext cx="8191500" cy="5913437"/>
          </a:xfrm>
          <a:noFill/>
        </p:spPr>
      </p:pic>
    </p:spTree>
    <p:extLst>
      <p:ext uri="{BB962C8B-B14F-4D97-AF65-F5344CB8AC3E}">
        <p14:creationId xmlns:p14="http://schemas.microsoft.com/office/powerpoint/2010/main" val="198131743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9" name="Picture 2"/>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611188" y="981075"/>
            <a:ext cx="7794625" cy="5583238"/>
          </a:xfrm>
          <a:noFill/>
        </p:spPr>
      </p:pic>
    </p:spTree>
    <p:extLst>
      <p:ext uri="{BB962C8B-B14F-4D97-AF65-F5344CB8AC3E}">
        <p14:creationId xmlns:p14="http://schemas.microsoft.com/office/powerpoint/2010/main" val="314312133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Título"/>
          <p:cNvSpPr>
            <a:spLocks noGrp="1"/>
          </p:cNvSpPr>
          <p:nvPr>
            <p:ph type="title"/>
          </p:nvPr>
        </p:nvSpPr>
        <p:spPr/>
        <p:txBody>
          <a:bodyPr/>
          <a:lstStyle/>
          <a:p>
            <a:pPr eaLnBrk="1" hangingPunct="1"/>
            <a:endParaRPr lang="es-MX" altLang="es-MX" smtClean="0"/>
          </a:p>
        </p:txBody>
      </p:sp>
      <p:sp>
        <p:nvSpPr>
          <p:cNvPr id="102403" name="2 Marcador de tabla"/>
          <p:cNvSpPr>
            <a:spLocks noGrp="1" noTextEdit="1"/>
          </p:cNvSpPr>
          <p:nvPr>
            <p:ph type="tbl" idx="1"/>
          </p:nvPr>
        </p:nvSpPr>
        <p:spPr/>
      </p:sp>
      <p:pic>
        <p:nvPicPr>
          <p:cNvPr id="10240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052513"/>
            <a:ext cx="8351838"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67417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052513"/>
            <a:ext cx="7632700" cy="536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48723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152</TotalTime>
  <Words>3074</Words>
  <Application>Microsoft Office PowerPoint</Application>
  <PresentationFormat>Presentación en pantalla (4:3)</PresentationFormat>
  <Paragraphs>489</Paragraphs>
  <Slides>124</Slides>
  <Notes>1</Notes>
  <HiddenSlides>0</HiddenSlides>
  <MMClips>0</MMClips>
  <ScaleCrop>false</ScaleCrop>
  <HeadingPairs>
    <vt:vector size="4" baseType="variant">
      <vt:variant>
        <vt:lpstr>Tema</vt:lpstr>
      </vt:variant>
      <vt:variant>
        <vt:i4>1</vt:i4>
      </vt:variant>
      <vt:variant>
        <vt:lpstr>Títulos de diapositiva</vt:lpstr>
      </vt:variant>
      <vt:variant>
        <vt:i4>124</vt:i4>
      </vt:variant>
    </vt:vector>
  </HeadingPairs>
  <TitlesOfParts>
    <vt:vector size="125" baseType="lpstr">
      <vt:lpstr>Adyacencia</vt:lpstr>
      <vt:lpstr>BASE DE DATOS RELACIONALES </vt:lpstr>
      <vt:lpstr>Mapa curricular</vt:lpstr>
      <vt:lpstr>Presentación de PowerPoint</vt:lpstr>
      <vt:lpstr>UNIDAD DE COMPETENCIA I:-Comprender e indagar sobre los conceptos principales de bases de datos relacionales  PROPÓSITO DE LA UNIDAD DE COMPETENCIA: Que el alumno sea capaz de identificar los conceptos básicos evaluar y de desarrollo en sistemas de manejo de bases de datos relacionales.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BASES DE DATOS</vt:lpstr>
      <vt:lpstr>COMPONENTES</vt:lpstr>
      <vt:lpstr>Presentación de PowerPoint</vt:lpstr>
      <vt:lpstr>Presentación de PowerPoint</vt:lpstr>
      <vt:lpstr>Diseño de base de datos</vt:lpstr>
      <vt:lpstr>Modelo E-R</vt:lpstr>
      <vt:lpstr>Presentación de PowerPoint</vt:lpstr>
      <vt:lpstr>Entidades debil</vt:lpstr>
      <vt:lpstr>Entidades debiles</vt:lpstr>
      <vt:lpstr>Presentación de PowerPoint</vt:lpstr>
      <vt:lpstr>Dominios y valores</vt:lpstr>
      <vt:lpstr>Atributos</vt:lpstr>
      <vt:lpstr>Ejemplo de atributo</vt:lpstr>
      <vt:lpstr>Atributos</vt:lpstr>
      <vt:lpstr>ATRIBUTOS…</vt:lpstr>
      <vt:lpstr>Relación</vt:lpstr>
      <vt:lpstr>Cardinalidad</vt:lpstr>
      <vt:lpstr>CARDINALIDAD</vt:lpstr>
      <vt:lpstr>Cardinalidad de atributos</vt:lpstr>
      <vt:lpstr>Atributos sobre las relaciones</vt:lpstr>
      <vt:lpstr>Grado de la relación</vt:lpstr>
      <vt:lpstr>Principios de diseño</vt:lpstr>
      <vt:lpstr>Principios de diseño</vt:lpstr>
      <vt:lpstr>Principios de diseño</vt:lpstr>
      <vt:lpstr>Principios de diseño</vt:lpstr>
      <vt:lpstr>Presentación de PowerPoint</vt:lpstr>
      <vt:lpstr>Restricción de Particpación</vt:lpstr>
      <vt:lpstr>Notación</vt:lpstr>
      <vt:lpstr>Restricciones al modelo</vt:lpstr>
      <vt:lpstr>Bases de datos de una compañia</vt:lpstr>
      <vt:lpstr>Ejemplo</vt:lpstr>
      <vt:lpstr>REGLAS NO ESCRITAS  PARA EL BUEN DISEÑO DE BD.</vt:lpstr>
      <vt:lpstr>Presentación de PowerPoint</vt:lpstr>
      <vt:lpstr>Presentación de PowerPoint</vt:lpstr>
      <vt:lpstr>NORMALIZACION</vt:lpstr>
      <vt:lpstr>Presentación de PowerPoint</vt:lpstr>
      <vt:lpstr>Presentación de PowerPoint</vt:lpstr>
      <vt:lpstr>Presentación de PowerPoint</vt:lpstr>
      <vt:lpstr>Presentación de PowerPoint</vt:lpstr>
      <vt:lpstr>Presentación de PowerPoint</vt:lpstr>
      <vt:lpstr>  UNIDAD 2 </vt:lpstr>
      <vt:lpstr>MODELO RELACIONAL.</vt:lpstr>
      <vt:lpstr>VENTAJAS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¿CÓMO SE REPRESENTAN LAS RELACIONES ENTRE LAS ENTIDADES DE ESTE MODELO?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UNIDAD 3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RESUELVE LAS SIGUIENTES</vt:lpstr>
      <vt:lpstr>Presentación de PowerPoint</vt:lpstr>
      <vt:lpstr>UNIDAD 4 SQL</vt:lpstr>
      <vt:lpstr>SQL</vt:lpstr>
      <vt:lpstr>SQL</vt:lpstr>
      <vt:lpstr>Presentación de PowerPoint</vt:lpstr>
      <vt:lpstr>    Comandos DDL Lenguaje de Definición de Datos    </vt:lpstr>
      <vt:lpstr>Índice  Nos permite ordenar la información de una tabla.     create unique index medico on medico(RFC_medico)</vt:lpstr>
      <vt:lpstr>Presentación de PowerPoint</vt:lpstr>
      <vt:lpstr> Comandos DML Lenguaje de Manipulación de Datos </vt:lpstr>
      <vt:lpstr>Presentación de PowerPoint</vt:lpstr>
      <vt:lpstr>Operadores Lógicos</vt:lpstr>
      <vt:lpstr>Operadores Relacionales</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 DE DATOS RELACIONALES</dc:title>
  <dc:creator>Rocio</dc:creator>
  <cp:lastModifiedBy>rocio palma</cp:lastModifiedBy>
  <cp:revision>17</cp:revision>
  <dcterms:created xsi:type="dcterms:W3CDTF">2014-08-08T01:21:16Z</dcterms:created>
  <dcterms:modified xsi:type="dcterms:W3CDTF">2015-10-03T03:47:11Z</dcterms:modified>
</cp:coreProperties>
</file>