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38"/>
  </p:notesMasterIdLst>
  <p:handoutMasterIdLst>
    <p:handoutMasterId r:id="rId39"/>
  </p:handoutMasterIdLst>
  <p:sldIdLst>
    <p:sldId id="256" r:id="rId2"/>
    <p:sldId id="309" r:id="rId3"/>
    <p:sldId id="311" r:id="rId4"/>
    <p:sldId id="451" r:id="rId5"/>
    <p:sldId id="314" r:id="rId6"/>
    <p:sldId id="310" r:id="rId7"/>
    <p:sldId id="452" r:id="rId8"/>
    <p:sldId id="485" r:id="rId9"/>
    <p:sldId id="462" r:id="rId10"/>
    <p:sldId id="463" r:id="rId11"/>
    <p:sldId id="453" r:id="rId12"/>
    <p:sldId id="481" r:id="rId13"/>
    <p:sldId id="464" r:id="rId14"/>
    <p:sldId id="465" r:id="rId15"/>
    <p:sldId id="466" r:id="rId16"/>
    <p:sldId id="467" r:id="rId17"/>
    <p:sldId id="468" r:id="rId18"/>
    <p:sldId id="469" r:id="rId19"/>
    <p:sldId id="470" r:id="rId20"/>
    <p:sldId id="471" r:id="rId21"/>
    <p:sldId id="472" r:id="rId22"/>
    <p:sldId id="473" r:id="rId23"/>
    <p:sldId id="474" r:id="rId24"/>
    <p:sldId id="475" r:id="rId25"/>
    <p:sldId id="476" r:id="rId26"/>
    <p:sldId id="477" r:id="rId27"/>
    <p:sldId id="484" r:id="rId28"/>
    <p:sldId id="478" r:id="rId29"/>
    <p:sldId id="482" r:id="rId30"/>
    <p:sldId id="483" r:id="rId31"/>
    <p:sldId id="479" r:id="rId32"/>
    <p:sldId id="457" r:id="rId33"/>
    <p:sldId id="459" r:id="rId34"/>
    <p:sldId id="373" r:id="rId35"/>
    <p:sldId id="375" r:id="rId36"/>
    <p:sldId id="448" r:id="rId3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AC00"/>
    <a:srgbClr val="CC0000"/>
    <a:srgbClr val="993300"/>
    <a:srgbClr val="FF3300"/>
    <a:srgbClr val="0000FF"/>
    <a:srgbClr val="44AD27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71" autoAdjust="0"/>
  </p:normalViewPr>
  <p:slideViewPr>
    <p:cSldViewPr>
      <p:cViewPr>
        <p:scale>
          <a:sx n="87" d="100"/>
          <a:sy n="87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F7E0E-8B5C-4AAE-AE22-5F6CC8D0C019}" type="doc">
      <dgm:prSet loTypeId="urn:microsoft.com/office/officeart/2005/8/layout/vList5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7F20A83D-5BA1-4301-940C-93EB70AF51CA}">
      <dgm:prSet phldrT="[Texto]"/>
      <dgm:spPr/>
      <dgm:t>
        <a:bodyPr/>
        <a:lstStyle/>
        <a:p>
          <a:r>
            <a:rPr lang="es-MX" dirty="0" smtClean="0"/>
            <a:t>Introducción</a:t>
          </a:r>
          <a:endParaRPr lang="es-ES" dirty="0"/>
        </a:p>
      </dgm:t>
    </dgm:pt>
    <dgm:pt modelId="{6C3A270C-45DE-4C13-87EF-0D9E85A94FFD}" type="parTrans" cxnId="{AEE52258-3E9A-40CF-8D8D-3EC74D4A9813}">
      <dgm:prSet/>
      <dgm:spPr/>
      <dgm:t>
        <a:bodyPr/>
        <a:lstStyle/>
        <a:p>
          <a:endParaRPr lang="es-ES"/>
        </a:p>
      </dgm:t>
    </dgm:pt>
    <dgm:pt modelId="{E8E64046-3BDB-44BA-A8A5-6217C1BFDF07}" type="sibTrans" cxnId="{AEE52258-3E9A-40CF-8D8D-3EC74D4A9813}">
      <dgm:prSet/>
      <dgm:spPr/>
      <dgm:t>
        <a:bodyPr/>
        <a:lstStyle/>
        <a:p>
          <a:endParaRPr lang="es-ES"/>
        </a:p>
      </dgm:t>
    </dgm:pt>
    <dgm:pt modelId="{3A21BFC7-CD89-4B9B-850D-FA1520A42B09}">
      <dgm:prSet custT="1"/>
      <dgm:spPr/>
      <dgm:t>
        <a:bodyPr/>
        <a:lstStyle/>
        <a:p>
          <a:r>
            <a:rPr lang="es-ES" sz="1600" dirty="0" smtClean="0"/>
            <a:t>Sistemas Basados en Conocimiento </a:t>
          </a:r>
          <a:endParaRPr lang="es-ES" sz="1600" dirty="0"/>
        </a:p>
      </dgm:t>
    </dgm:pt>
    <dgm:pt modelId="{8D1D0815-4E60-45C1-9244-EBC117560C4F}" type="parTrans" cxnId="{B4446175-9842-4B27-A341-CBF95DF28615}">
      <dgm:prSet/>
      <dgm:spPr/>
      <dgm:t>
        <a:bodyPr/>
        <a:lstStyle/>
        <a:p>
          <a:endParaRPr lang="es-ES"/>
        </a:p>
      </dgm:t>
    </dgm:pt>
    <dgm:pt modelId="{AB078A89-3963-4889-8ADF-2C7C78F3D7E0}" type="sibTrans" cxnId="{B4446175-9842-4B27-A341-CBF95DF28615}">
      <dgm:prSet/>
      <dgm:spPr/>
      <dgm:t>
        <a:bodyPr/>
        <a:lstStyle/>
        <a:p>
          <a:endParaRPr lang="es-ES"/>
        </a:p>
      </dgm:t>
    </dgm:pt>
    <dgm:pt modelId="{9DEF451F-4DD1-4DF1-A0C6-81680E7E943B}">
      <dgm:prSet custT="1"/>
      <dgm:spPr/>
      <dgm:t>
        <a:bodyPr/>
        <a:lstStyle/>
        <a:p>
          <a:r>
            <a:rPr lang="es-ES" sz="1600" dirty="0" smtClean="0"/>
            <a:t>Representación del Conocimiento</a:t>
          </a:r>
          <a:endParaRPr lang="es-ES" sz="1600" dirty="0"/>
        </a:p>
      </dgm:t>
    </dgm:pt>
    <dgm:pt modelId="{D604BF47-2FCD-424A-933B-B8F46322909A}" type="parTrans" cxnId="{9116B3FE-54D5-4AA5-8639-AA0859CFD530}">
      <dgm:prSet/>
      <dgm:spPr/>
      <dgm:t>
        <a:bodyPr/>
        <a:lstStyle/>
        <a:p>
          <a:endParaRPr lang="es-ES"/>
        </a:p>
      </dgm:t>
    </dgm:pt>
    <dgm:pt modelId="{5AA97AC6-301A-4BC7-BD5F-3E1BB67C1EE4}" type="sibTrans" cxnId="{9116B3FE-54D5-4AA5-8639-AA0859CFD530}">
      <dgm:prSet/>
      <dgm:spPr/>
      <dgm:t>
        <a:bodyPr/>
        <a:lstStyle/>
        <a:p>
          <a:endParaRPr lang="es-ES"/>
        </a:p>
      </dgm:t>
    </dgm:pt>
    <dgm:pt modelId="{BCA95A3F-8AA6-4B69-8C3A-277A0917FB48}">
      <dgm:prSet/>
      <dgm:spPr/>
      <dgm:t>
        <a:bodyPr/>
        <a:lstStyle/>
        <a:p>
          <a:r>
            <a:rPr lang="es-ES" dirty="0" smtClean="0"/>
            <a:t>Conjuntos Difusos </a:t>
          </a:r>
          <a:endParaRPr lang="es-ES" dirty="0"/>
        </a:p>
      </dgm:t>
    </dgm:pt>
    <dgm:pt modelId="{53A01696-8F2A-47C0-ADAC-9DFD11BEAE71}" type="parTrans" cxnId="{524EBA89-0596-4725-8F0C-1F52416B3CFC}">
      <dgm:prSet/>
      <dgm:spPr/>
      <dgm:t>
        <a:bodyPr/>
        <a:lstStyle/>
        <a:p>
          <a:endParaRPr lang="es-ES"/>
        </a:p>
      </dgm:t>
    </dgm:pt>
    <dgm:pt modelId="{308B31DA-0748-426D-8035-A3117B27209B}" type="sibTrans" cxnId="{524EBA89-0596-4725-8F0C-1F52416B3CFC}">
      <dgm:prSet/>
      <dgm:spPr/>
      <dgm:t>
        <a:bodyPr/>
        <a:lstStyle/>
        <a:p>
          <a:endParaRPr lang="es-ES"/>
        </a:p>
      </dgm:t>
    </dgm:pt>
    <dgm:pt modelId="{D657AB2C-A931-4C0C-9F60-C4E4DCC0F7D4}">
      <dgm:prSet custT="1"/>
      <dgm:spPr/>
      <dgm:t>
        <a:bodyPr/>
        <a:lstStyle/>
        <a:p>
          <a:r>
            <a:rPr lang="es-ES" sz="1200" dirty="0" smtClean="0"/>
            <a:t>Conjuntos Clásicos</a:t>
          </a:r>
          <a:endParaRPr lang="es-ES" sz="1200" dirty="0"/>
        </a:p>
      </dgm:t>
    </dgm:pt>
    <dgm:pt modelId="{7D8525D4-7310-4078-9788-8D62C78797B9}" type="parTrans" cxnId="{2A3A26BB-B57A-4578-9D9F-2503E9EADE5A}">
      <dgm:prSet/>
      <dgm:spPr/>
      <dgm:t>
        <a:bodyPr/>
        <a:lstStyle/>
        <a:p>
          <a:endParaRPr lang="es-ES"/>
        </a:p>
      </dgm:t>
    </dgm:pt>
    <dgm:pt modelId="{521107BE-CFD5-46A4-9D42-C66D1737E5A8}" type="sibTrans" cxnId="{2A3A26BB-B57A-4578-9D9F-2503E9EADE5A}">
      <dgm:prSet/>
      <dgm:spPr/>
      <dgm:t>
        <a:bodyPr/>
        <a:lstStyle/>
        <a:p>
          <a:endParaRPr lang="es-ES"/>
        </a:p>
      </dgm:t>
    </dgm:pt>
    <dgm:pt modelId="{863F5125-9538-43EB-A486-DD81F285F1AF}">
      <dgm:prSet custT="1"/>
      <dgm:spPr/>
      <dgm:t>
        <a:bodyPr/>
        <a:lstStyle/>
        <a:p>
          <a:r>
            <a:rPr lang="es-ES" sz="1200" dirty="0" smtClean="0"/>
            <a:t>Conjuntos Difusos</a:t>
          </a:r>
          <a:endParaRPr lang="es-ES" sz="1200" dirty="0"/>
        </a:p>
      </dgm:t>
    </dgm:pt>
    <dgm:pt modelId="{2B11E8E0-8089-4F3F-979B-FA890A52A58D}" type="parTrans" cxnId="{57C3AA06-8118-4BDC-A939-F28EAD79D604}">
      <dgm:prSet/>
      <dgm:spPr/>
      <dgm:t>
        <a:bodyPr/>
        <a:lstStyle/>
        <a:p>
          <a:endParaRPr lang="es-ES"/>
        </a:p>
      </dgm:t>
    </dgm:pt>
    <dgm:pt modelId="{2D111D19-0BD6-400F-AEE3-16681787BD42}" type="sibTrans" cxnId="{57C3AA06-8118-4BDC-A939-F28EAD79D604}">
      <dgm:prSet/>
      <dgm:spPr/>
      <dgm:t>
        <a:bodyPr/>
        <a:lstStyle/>
        <a:p>
          <a:endParaRPr lang="es-ES"/>
        </a:p>
      </dgm:t>
    </dgm:pt>
    <dgm:pt modelId="{CC5F35F0-6471-401C-9762-043A2149D992}">
      <dgm:prSet custT="1"/>
      <dgm:spPr/>
      <dgm:t>
        <a:bodyPr/>
        <a:lstStyle/>
        <a:p>
          <a:r>
            <a:rPr lang="es-ES" sz="1200" dirty="0" smtClean="0"/>
            <a:t>Propiedades de los Conjuntos Difusos</a:t>
          </a:r>
          <a:endParaRPr lang="es-ES" sz="1200" dirty="0"/>
        </a:p>
      </dgm:t>
    </dgm:pt>
    <dgm:pt modelId="{F9900723-391A-46BA-97B8-925425656EBC}" type="parTrans" cxnId="{71546147-F8A8-4540-A351-D55004519FAE}">
      <dgm:prSet/>
      <dgm:spPr/>
      <dgm:t>
        <a:bodyPr/>
        <a:lstStyle/>
        <a:p>
          <a:endParaRPr lang="es-ES"/>
        </a:p>
      </dgm:t>
    </dgm:pt>
    <dgm:pt modelId="{D0CD24D7-BD5D-4279-B9CF-87A93895761D}" type="sibTrans" cxnId="{71546147-F8A8-4540-A351-D55004519FAE}">
      <dgm:prSet/>
      <dgm:spPr/>
      <dgm:t>
        <a:bodyPr/>
        <a:lstStyle/>
        <a:p>
          <a:endParaRPr lang="es-ES"/>
        </a:p>
      </dgm:t>
    </dgm:pt>
    <dgm:pt modelId="{F56EB9AA-137C-4FF2-87D8-223CC5D5A707}">
      <dgm:prSet custT="1"/>
      <dgm:spPr/>
      <dgm:t>
        <a:bodyPr/>
        <a:lstStyle/>
        <a:p>
          <a:r>
            <a:rPr lang="es-ES" sz="1200" dirty="0" smtClean="0"/>
            <a:t>Operaciones con conjuntos difusos</a:t>
          </a:r>
          <a:endParaRPr lang="es-ES" sz="1200" dirty="0"/>
        </a:p>
      </dgm:t>
    </dgm:pt>
    <dgm:pt modelId="{1FD23A33-DFDF-4E0E-88F5-9BD764DE1982}" type="parTrans" cxnId="{EF31991F-3134-4DEE-8F89-DCB9812E590B}">
      <dgm:prSet/>
      <dgm:spPr/>
      <dgm:t>
        <a:bodyPr/>
        <a:lstStyle/>
        <a:p>
          <a:endParaRPr lang="es-ES"/>
        </a:p>
      </dgm:t>
    </dgm:pt>
    <dgm:pt modelId="{E152D8A1-61AA-4801-BF54-78BF7FC554BA}" type="sibTrans" cxnId="{EF31991F-3134-4DEE-8F89-DCB9812E590B}">
      <dgm:prSet/>
      <dgm:spPr/>
      <dgm:t>
        <a:bodyPr/>
        <a:lstStyle/>
        <a:p>
          <a:endParaRPr lang="es-ES"/>
        </a:p>
      </dgm:t>
    </dgm:pt>
    <dgm:pt modelId="{2557CC39-53B6-4CE9-A792-72AF4C7C85E9}">
      <dgm:prSet/>
      <dgm:spPr/>
      <dgm:t>
        <a:bodyPr/>
        <a:lstStyle/>
        <a:p>
          <a:r>
            <a:rPr lang="es-ES" dirty="0" smtClean="0"/>
            <a:t> Relaciones Difusas</a:t>
          </a:r>
          <a:endParaRPr lang="es-ES" dirty="0"/>
        </a:p>
      </dgm:t>
    </dgm:pt>
    <dgm:pt modelId="{4E38153A-F48D-419E-9353-917CEAD463B6}" type="parTrans" cxnId="{6FD5B972-F9D0-4376-8900-580BB41D7FE9}">
      <dgm:prSet/>
      <dgm:spPr/>
      <dgm:t>
        <a:bodyPr/>
        <a:lstStyle/>
        <a:p>
          <a:endParaRPr lang="es-ES"/>
        </a:p>
      </dgm:t>
    </dgm:pt>
    <dgm:pt modelId="{5E1B3BDF-A25E-4787-BD74-7273DCAF86A8}" type="sibTrans" cxnId="{6FD5B972-F9D0-4376-8900-580BB41D7FE9}">
      <dgm:prSet/>
      <dgm:spPr/>
      <dgm:t>
        <a:bodyPr/>
        <a:lstStyle/>
        <a:p>
          <a:endParaRPr lang="es-ES"/>
        </a:p>
      </dgm:t>
    </dgm:pt>
    <dgm:pt modelId="{DA7075EF-DF3E-4C71-B2A0-92C1B61D4FDE}">
      <dgm:prSet custT="1"/>
      <dgm:spPr/>
      <dgm:t>
        <a:bodyPr/>
        <a:lstStyle/>
        <a:p>
          <a:r>
            <a:rPr lang="es-ES" sz="1600" dirty="0" smtClean="0"/>
            <a:t>Relaciones Clásicas </a:t>
          </a:r>
          <a:endParaRPr lang="es-ES" sz="1600" dirty="0"/>
        </a:p>
      </dgm:t>
    </dgm:pt>
    <dgm:pt modelId="{2F5685D4-67F7-44A1-B2C1-8DA6EA0B3309}" type="parTrans" cxnId="{72D7B372-08FF-495B-A53D-6262768D4DC2}">
      <dgm:prSet/>
      <dgm:spPr/>
      <dgm:t>
        <a:bodyPr/>
        <a:lstStyle/>
        <a:p>
          <a:endParaRPr lang="es-ES"/>
        </a:p>
      </dgm:t>
    </dgm:pt>
    <dgm:pt modelId="{A5BAE8E7-D20F-4F2B-937E-93C262A72AE8}" type="sibTrans" cxnId="{72D7B372-08FF-495B-A53D-6262768D4DC2}">
      <dgm:prSet/>
      <dgm:spPr/>
      <dgm:t>
        <a:bodyPr/>
        <a:lstStyle/>
        <a:p>
          <a:endParaRPr lang="es-ES"/>
        </a:p>
      </dgm:t>
    </dgm:pt>
    <dgm:pt modelId="{C154DCCA-2111-4D91-A7D7-A4BD515AAA7B}">
      <dgm:prSet custT="1"/>
      <dgm:spPr/>
      <dgm:t>
        <a:bodyPr/>
        <a:lstStyle/>
        <a:p>
          <a:r>
            <a:rPr lang="es-ES" sz="1600" dirty="0" smtClean="0"/>
            <a:t> Relaciones Difusas</a:t>
          </a:r>
          <a:endParaRPr lang="es-ES" sz="1600" dirty="0"/>
        </a:p>
      </dgm:t>
    </dgm:pt>
    <dgm:pt modelId="{61ADFA18-CA3C-4653-BC64-55DC19A5398E}" type="parTrans" cxnId="{7354E38A-50D2-4182-9E48-747A799E0C0C}">
      <dgm:prSet/>
      <dgm:spPr/>
      <dgm:t>
        <a:bodyPr/>
        <a:lstStyle/>
        <a:p>
          <a:endParaRPr lang="es-ES"/>
        </a:p>
      </dgm:t>
    </dgm:pt>
    <dgm:pt modelId="{9B7300B5-9DAD-48DB-84D0-CBA3133471CA}" type="sibTrans" cxnId="{7354E38A-50D2-4182-9E48-747A799E0C0C}">
      <dgm:prSet/>
      <dgm:spPr/>
      <dgm:t>
        <a:bodyPr/>
        <a:lstStyle/>
        <a:p>
          <a:endParaRPr lang="es-ES"/>
        </a:p>
      </dgm:t>
    </dgm:pt>
    <dgm:pt modelId="{7C710F9A-E60B-4738-AA63-5C30CE9EFF0F}">
      <dgm:prSet custT="1"/>
      <dgm:spPr/>
      <dgm:t>
        <a:bodyPr/>
        <a:lstStyle/>
        <a:p>
          <a:r>
            <a:rPr lang="es-ES" sz="1600" dirty="0" smtClean="0"/>
            <a:t>Operaciones sobre relaciones difusas </a:t>
          </a:r>
          <a:endParaRPr lang="es-ES" sz="1600" dirty="0"/>
        </a:p>
      </dgm:t>
    </dgm:pt>
    <dgm:pt modelId="{577BA4ED-30C1-44D7-8C12-65E158A58FF2}" type="parTrans" cxnId="{92F9BD86-7209-4B70-9CF0-AF975A8F1AE8}">
      <dgm:prSet/>
      <dgm:spPr/>
      <dgm:t>
        <a:bodyPr/>
        <a:lstStyle/>
        <a:p>
          <a:endParaRPr lang="es-ES"/>
        </a:p>
      </dgm:t>
    </dgm:pt>
    <dgm:pt modelId="{1806D6AA-8214-4536-B83A-3C0D3AE33709}" type="sibTrans" cxnId="{92F9BD86-7209-4B70-9CF0-AF975A8F1AE8}">
      <dgm:prSet/>
      <dgm:spPr/>
      <dgm:t>
        <a:bodyPr/>
        <a:lstStyle/>
        <a:p>
          <a:endParaRPr lang="es-ES"/>
        </a:p>
      </dgm:t>
    </dgm:pt>
    <dgm:pt modelId="{EA21D0F4-26DD-4595-9DD7-F07B0D5A6444}">
      <dgm:prSet/>
      <dgm:spPr/>
      <dgm:t>
        <a:bodyPr/>
        <a:lstStyle/>
        <a:p>
          <a:r>
            <a:rPr lang="es-ES" dirty="0" smtClean="0"/>
            <a:t> Razonamiento Aproximado</a:t>
          </a:r>
          <a:br>
            <a:rPr lang="es-ES" dirty="0" smtClean="0"/>
          </a:br>
          <a:r>
            <a:rPr lang="es-ES" dirty="0" smtClean="0"/>
            <a:t>    	Introducción</a:t>
          </a:r>
          <a:endParaRPr lang="es-ES" dirty="0"/>
        </a:p>
      </dgm:t>
    </dgm:pt>
    <dgm:pt modelId="{D9A57BEC-02FB-4060-BAC6-B31DB98FE387}" type="parTrans" cxnId="{59E37D61-A914-4B60-8D9D-A821AAEF6D19}">
      <dgm:prSet/>
      <dgm:spPr/>
      <dgm:t>
        <a:bodyPr/>
        <a:lstStyle/>
        <a:p>
          <a:endParaRPr lang="es-ES"/>
        </a:p>
      </dgm:t>
    </dgm:pt>
    <dgm:pt modelId="{9515968E-BFC5-460E-ABA2-4B8D7EDE9ABE}" type="sibTrans" cxnId="{59E37D61-A914-4B60-8D9D-A821AAEF6D19}">
      <dgm:prSet/>
      <dgm:spPr/>
      <dgm:t>
        <a:bodyPr/>
        <a:lstStyle/>
        <a:p>
          <a:endParaRPr lang="es-ES"/>
        </a:p>
      </dgm:t>
    </dgm:pt>
    <dgm:pt modelId="{8132C1AB-F1EB-45B8-A688-0E94C9FABF99}">
      <dgm:prSet custT="1"/>
      <dgm:spPr/>
      <dgm:t>
        <a:bodyPr/>
        <a:lstStyle/>
        <a:p>
          <a:r>
            <a:rPr lang="es-ES" sz="1200" dirty="0" smtClean="0"/>
            <a:t>Reglas si-entonces</a:t>
          </a:r>
          <a:endParaRPr lang="es-ES" sz="1200" dirty="0"/>
        </a:p>
      </dgm:t>
    </dgm:pt>
    <dgm:pt modelId="{4DDC4D7C-52BB-41A4-B52A-2892A619CC0B}" type="parTrans" cxnId="{44DF81C2-F426-4D7E-BAF3-7CAE0823C0D8}">
      <dgm:prSet/>
      <dgm:spPr/>
      <dgm:t>
        <a:bodyPr/>
        <a:lstStyle/>
        <a:p>
          <a:endParaRPr lang="es-ES"/>
        </a:p>
      </dgm:t>
    </dgm:pt>
    <dgm:pt modelId="{F4EF4625-52AE-4DBD-807C-521842C36D6F}" type="sibTrans" cxnId="{44DF81C2-F426-4D7E-BAF3-7CAE0823C0D8}">
      <dgm:prSet/>
      <dgm:spPr/>
      <dgm:t>
        <a:bodyPr/>
        <a:lstStyle/>
        <a:p>
          <a:endParaRPr lang="es-ES"/>
        </a:p>
      </dgm:t>
    </dgm:pt>
    <dgm:pt modelId="{0E38B012-EE92-449B-999D-D8AB18B14E94}">
      <dgm:prSet custT="1"/>
      <dgm:spPr/>
      <dgm:t>
        <a:bodyPr/>
        <a:lstStyle/>
        <a:p>
          <a:r>
            <a:rPr lang="es-ES" sz="1200" dirty="0" smtClean="0"/>
            <a:t>Inferencia</a:t>
          </a:r>
          <a:endParaRPr lang="es-ES" sz="1200" dirty="0"/>
        </a:p>
      </dgm:t>
    </dgm:pt>
    <dgm:pt modelId="{F3BF31B4-D44C-456C-8675-9E1BBDAE76F8}" type="parTrans" cxnId="{E10BC4AF-3E63-4701-8F76-D33A717921C3}">
      <dgm:prSet/>
      <dgm:spPr/>
      <dgm:t>
        <a:bodyPr/>
        <a:lstStyle/>
        <a:p>
          <a:endParaRPr lang="es-ES"/>
        </a:p>
      </dgm:t>
    </dgm:pt>
    <dgm:pt modelId="{B469A961-BC26-4F80-AF3A-3A5E1080F88C}" type="sibTrans" cxnId="{E10BC4AF-3E63-4701-8F76-D33A717921C3}">
      <dgm:prSet/>
      <dgm:spPr/>
      <dgm:t>
        <a:bodyPr/>
        <a:lstStyle/>
        <a:p>
          <a:endParaRPr lang="es-ES"/>
        </a:p>
      </dgm:t>
    </dgm:pt>
    <dgm:pt modelId="{48F38AC6-4218-4A48-B7B1-A76223F401B2}">
      <dgm:prSet/>
      <dgm:spPr/>
      <dgm:t>
        <a:bodyPr/>
        <a:lstStyle/>
        <a:p>
          <a:r>
            <a:rPr lang="es-ES" dirty="0" smtClean="0"/>
            <a:t> Representación </a:t>
          </a:r>
          <a:r>
            <a:rPr lang="es-ES" smtClean="0"/>
            <a:t>de Reglas</a:t>
          </a:r>
          <a:endParaRPr lang="es-ES" dirty="0"/>
        </a:p>
      </dgm:t>
    </dgm:pt>
    <dgm:pt modelId="{77F3FB10-DED8-4E92-894F-9DBF1FD3805E}" type="parTrans" cxnId="{F23646B5-ACF1-41B4-BAAF-9E868B876706}">
      <dgm:prSet/>
      <dgm:spPr/>
      <dgm:t>
        <a:bodyPr/>
        <a:lstStyle/>
        <a:p>
          <a:endParaRPr lang="es-ES"/>
        </a:p>
      </dgm:t>
    </dgm:pt>
    <dgm:pt modelId="{BC2685BC-9DFA-43A2-A7C7-6B2214445D45}" type="sibTrans" cxnId="{F23646B5-ACF1-41B4-BAAF-9E868B876706}">
      <dgm:prSet/>
      <dgm:spPr/>
      <dgm:t>
        <a:bodyPr/>
        <a:lstStyle/>
        <a:p>
          <a:endParaRPr lang="es-ES"/>
        </a:p>
      </dgm:t>
    </dgm:pt>
    <dgm:pt modelId="{F2FAD656-686D-40D7-B564-A059356A03F9}">
      <dgm:prSet custT="1"/>
      <dgm:spPr/>
      <dgm:t>
        <a:bodyPr/>
        <a:lstStyle/>
        <a:p>
          <a:r>
            <a:rPr lang="es-ES" sz="1400" dirty="0" err="1" smtClean="0"/>
            <a:t>Fuzzificación</a:t>
          </a:r>
          <a:endParaRPr lang="es-ES" sz="1400" dirty="0"/>
        </a:p>
      </dgm:t>
    </dgm:pt>
    <dgm:pt modelId="{9577B192-04A0-4F64-B446-BA70DD0CA112}" type="parTrans" cxnId="{08B9BD36-7E98-41BA-9C4E-9C99E151042C}">
      <dgm:prSet/>
      <dgm:spPr/>
      <dgm:t>
        <a:bodyPr/>
        <a:lstStyle/>
        <a:p>
          <a:endParaRPr lang="es-ES"/>
        </a:p>
      </dgm:t>
    </dgm:pt>
    <dgm:pt modelId="{A48E1DFF-A285-4B85-8B8E-39BE68A7047D}" type="sibTrans" cxnId="{08B9BD36-7E98-41BA-9C4E-9C99E151042C}">
      <dgm:prSet/>
      <dgm:spPr/>
      <dgm:t>
        <a:bodyPr/>
        <a:lstStyle/>
        <a:p>
          <a:endParaRPr lang="es-ES"/>
        </a:p>
      </dgm:t>
    </dgm:pt>
    <dgm:pt modelId="{6DE3EC1D-AE5D-4688-9F89-F4DD83F2E9D9}">
      <dgm:prSet custT="1"/>
      <dgm:spPr/>
      <dgm:t>
        <a:bodyPr/>
        <a:lstStyle/>
        <a:p>
          <a:r>
            <a:rPr lang="es-ES" sz="1400" dirty="0" smtClean="0"/>
            <a:t>Base de conocimiento </a:t>
          </a:r>
          <a:endParaRPr lang="es-ES" sz="1400" dirty="0"/>
        </a:p>
      </dgm:t>
    </dgm:pt>
    <dgm:pt modelId="{0AB37713-ABF0-4259-9B64-E477543F7A8F}" type="parTrans" cxnId="{FA3CC8DD-10DD-4C45-9D98-F9500DDBE410}">
      <dgm:prSet/>
      <dgm:spPr/>
      <dgm:t>
        <a:bodyPr/>
        <a:lstStyle/>
        <a:p>
          <a:endParaRPr lang="es-ES"/>
        </a:p>
      </dgm:t>
    </dgm:pt>
    <dgm:pt modelId="{E9B94A93-869C-4264-9315-15054B7A28D7}" type="sibTrans" cxnId="{FA3CC8DD-10DD-4C45-9D98-F9500DDBE410}">
      <dgm:prSet/>
      <dgm:spPr/>
      <dgm:t>
        <a:bodyPr/>
        <a:lstStyle/>
        <a:p>
          <a:endParaRPr lang="es-ES"/>
        </a:p>
      </dgm:t>
    </dgm:pt>
    <dgm:pt modelId="{FDEF2C91-6B9E-485E-A1FF-9145140B411D}">
      <dgm:prSet custT="1"/>
      <dgm:spPr/>
      <dgm:t>
        <a:bodyPr/>
        <a:lstStyle/>
        <a:p>
          <a:r>
            <a:rPr lang="es-ES" sz="1400" dirty="0" smtClean="0"/>
            <a:t>Inferencia</a:t>
          </a:r>
          <a:endParaRPr lang="es-ES" sz="1400" dirty="0"/>
        </a:p>
      </dgm:t>
    </dgm:pt>
    <dgm:pt modelId="{1E1992CA-542B-46D5-9E7E-F6D3A68B9EBF}" type="parTrans" cxnId="{8326A88F-AC12-446D-966C-FB687805389A}">
      <dgm:prSet/>
      <dgm:spPr/>
      <dgm:t>
        <a:bodyPr/>
        <a:lstStyle/>
        <a:p>
          <a:endParaRPr lang="es-ES"/>
        </a:p>
      </dgm:t>
    </dgm:pt>
    <dgm:pt modelId="{088DE70D-EA60-472C-8031-E0E3662D682D}" type="sibTrans" cxnId="{8326A88F-AC12-446D-966C-FB687805389A}">
      <dgm:prSet/>
      <dgm:spPr/>
      <dgm:t>
        <a:bodyPr/>
        <a:lstStyle/>
        <a:p>
          <a:endParaRPr lang="es-ES"/>
        </a:p>
      </dgm:t>
    </dgm:pt>
    <dgm:pt modelId="{F6E5DFEC-C69A-4AB2-AE9C-1E8870903F0A}">
      <dgm:prSet custT="1"/>
      <dgm:spPr/>
      <dgm:t>
        <a:bodyPr/>
        <a:lstStyle/>
        <a:p>
          <a:r>
            <a:rPr lang="es-ES" sz="1400" dirty="0" smtClean="0"/>
            <a:t> </a:t>
          </a:r>
          <a:r>
            <a:rPr lang="es-ES" sz="1400" dirty="0" err="1" smtClean="0"/>
            <a:t>Defuzzificación</a:t>
          </a:r>
          <a:endParaRPr lang="es-ES" sz="1400" dirty="0"/>
        </a:p>
      </dgm:t>
    </dgm:pt>
    <dgm:pt modelId="{48C6858E-ABF6-4959-8739-5271AAB491F0}" type="parTrans" cxnId="{0009026E-936A-4A99-A5BF-2931BFFDF1D1}">
      <dgm:prSet/>
      <dgm:spPr/>
      <dgm:t>
        <a:bodyPr/>
        <a:lstStyle/>
        <a:p>
          <a:endParaRPr lang="es-ES"/>
        </a:p>
      </dgm:t>
    </dgm:pt>
    <dgm:pt modelId="{2230C3DC-C8F3-42BA-9C56-ABB2990FE974}" type="sibTrans" cxnId="{0009026E-936A-4A99-A5BF-2931BFFDF1D1}">
      <dgm:prSet/>
      <dgm:spPr/>
      <dgm:t>
        <a:bodyPr/>
        <a:lstStyle/>
        <a:p>
          <a:endParaRPr lang="es-ES"/>
        </a:p>
      </dgm:t>
    </dgm:pt>
    <dgm:pt modelId="{04F0C87F-0917-4F7B-8420-1446D3A269D6}">
      <dgm:prSet custT="1"/>
      <dgm:spPr/>
      <dgm:t>
        <a:bodyPr/>
        <a:lstStyle/>
        <a:p>
          <a:r>
            <a:rPr lang="es-ES" sz="1200" dirty="0" smtClean="0"/>
            <a:t>Variables Lingüística</a:t>
          </a:r>
          <a:endParaRPr lang="es-ES" sz="1200" dirty="0"/>
        </a:p>
      </dgm:t>
    </dgm:pt>
    <dgm:pt modelId="{5740AC17-1F42-4633-BAE8-2BE051247802}" type="sibTrans" cxnId="{356A51AA-7246-4638-9A32-162F58A94DB7}">
      <dgm:prSet/>
      <dgm:spPr/>
      <dgm:t>
        <a:bodyPr/>
        <a:lstStyle/>
        <a:p>
          <a:endParaRPr lang="es-ES"/>
        </a:p>
      </dgm:t>
    </dgm:pt>
    <dgm:pt modelId="{D1E0E748-6F36-47FB-A905-1240B0A530C5}" type="parTrans" cxnId="{356A51AA-7246-4638-9A32-162F58A94DB7}">
      <dgm:prSet/>
      <dgm:spPr/>
      <dgm:t>
        <a:bodyPr/>
        <a:lstStyle/>
        <a:p>
          <a:endParaRPr lang="es-ES"/>
        </a:p>
      </dgm:t>
    </dgm:pt>
    <dgm:pt modelId="{4B87E50C-BB67-4E44-B828-CCC44B94FF87}">
      <dgm:prSet custT="1"/>
      <dgm:spPr/>
      <dgm:t>
        <a:bodyPr/>
        <a:lstStyle/>
        <a:p>
          <a:r>
            <a:rPr lang="es-ES" sz="1200" smtClean="0"/>
            <a:t>Proposiciones Difusas</a:t>
          </a:r>
          <a:endParaRPr lang="es-ES" sz="1200" dirty="0"/>
        </a:p>
      </dgm:t>
    </dgm:pt>
    <dgm:pt modelId="{46DDFCA7-D9D9-48B8-8BFC-7B37F164AF46}" type="parTrans" cxnId="{EAB22D76-E236-4A01-9B1A-5617151C447B}">
      <dgm:prSet/>
      <dgm:spPr/>
      <dgm:t>
        <a:bodyPr/>
        <a:lstStyle/>
        <a:p>
          <a:endParaRPr lang="es-ES"/>
        </a:p>
      </dgm:t>
    </dgm:pt>
    <dgm:pt modelId="{6AD9360F-4203-4CB2-A72D-42AF93350984}" type="sibTrans" cxnId="{EAB22D76-E236-4A01-9B1A-5617151C447B}">
      <dgm:prSet/>
      <dgm:spPr/>
      <dgm:t>
        <a:bodyPr/>
        <a:lstStyle/>
        <a:p>
          <a:endParaRPr lang="es-ES"/>
        </a:p>
      </dgm:t>
    </dgm:pt>
    <dgm:pt modelId="{EB25D34B-870F-4FA7-B6E1-56A0EA5AD705}" type="pres">
      <dgm:prSet presAssocID="{934F7E0E-8B5C-4AAE-AE22-5F6CC8D0C0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87DF9E-4745-4034-AE63-0A0D81EF6B68}" type="pres">
      <dgm:prSet presAssocID="{7F20A83D-5BA1-4301-940C-93EB70AF51CA}" presName="linNode" presStyleCnt="0"/>
      <dgm:spPr/>
    </dgm:pt>
    <dgm:pt modelId="{77BBBA47-9A71-47CD-BE90-534E07ABBD39}" type="pres">
      <dgm:prSet presAssocID="{7F20A83D-5BA1-4301-940C-93EB70AF51C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E74EDC-3B9D-4DD7-A94D-5AB18AB90517}" type="pres">
      <dgm:prSet presAssocID="{7F20A83D-5BA1-4301-940C-93EB70AF51CA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BC369B-0718-4AB9-9AD4-1FEB7488F8F2}" type="pres">
      <dgm:prSet presAssocID="{E8E64046-3BDB-44BA-A8A5-6217C1BFDF07}" presName="sp" presStyleCnt="0"/>
      <dgm:spPr/>
    </dgm:pt>
    <dgm:pt modelId="{7D4E8A68-1FDB-4C76-8EBC-9F5A5A160C13}" type="pres">
      <dgm:prSet presAssocID="{BCA95A3F-8AA6-4B69-8C3A-277A0917FB48}" presName="linNode" presStyleCnt="0"/>
      <dgm:spPr/>
    </dgm:pt>
    <dgm:pt modelId="{5BF96C4F-785B-4152-B36D-0FE304537B09}" type="pres">
      <dgm:prSet presAssocID="{BCA95A3F-8AA6-4B69-8C3A-277A0917FB4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0D7D2A-16BF-4E41-9C38-575F9495F914}" type="pres">
      <dgm:prSet presAssocID="{BCA95A3F-8AA6-4B69-8C3A-277A0917FB48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DFADA3-D777-4CDA-890F-65E31779563B}" type="pres">
      <dgm:prSet presAssocID="{308B31DA-0748-426D-8035-A3117B27209B}" presName="sp" presStyleCnt="0"/>
      <dgm:spPr/>
    </dgm:pt>
    <dgm:pt modelId="{3ED47B22-9292-4B64-A2C6-4BE7083E1F12}" type="pres">
      <dgm:prSet presAssocID="{2557CC39-53B6-4CE9-A792-72AF4C7C85E9}" presName="linNode" presStyleCnt="0"/>
      <dgm:spPr/>
    </dgm:pt>
    <dgm:pt modelId="{C5B43957-4C30-4BB3-81BA-0AA258786D6A}" type="pres">
      <dgm:prSet presAssocID="{2557CC39-53B6-4CE9-A792-72AF4C7C85E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8A540-0BD6-409C-9751-AFA594B6FEAA}" type="pres">
      <dgm:prSet presAssocID="{2557CC39-53B6-4CE9-A792-72AF4C7C85E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C81E83-2B37-4DEA-89A0-1F4C37A82D76}" type="pres">
      <dgm:prSet presAssocID="{5E1B3BDF-A25E-4787-BD74-7273DCAF86A8}" presName="sp" presStyleCnt="0"/>
      <dgm:spPr/>
    </dgm:pt>
    <dgm:pt modelId="{B9E11FC5-CFFC-47B5-9CBB-5FA96E9B8234}" type="pres">
      <dgm:prSet presAssocID="{EA21D0F4-26DD-4595-9DD7-F07B0D5A6444}" presName="linNode" presStyleCnt="0"/>
      <dgm:spPr/>
    </dgm:pt>
    <dgm:pt modelId="{69127850-1302-4C17-9AF2-5D35D6914D21}" type="pres">
      <dgm:prSet presAssocID="{EA21D0F4-26DD-4595-9DD7-F07B0D5A6444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EA798C-BB45-4A46-AAFF-E98F6F36BBEB}" type="pres">
      <dgm:prSet presAssocID="{EA21D0F4-26DD-4595-9DD7-F07B0D5A6444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559E09-1D83-416D-BBB2-D75C485DB877}" type="pres">
      <dgm:prSet presAssocID="{9515968E-BFC5-460E-ABA2-4B8D7EDE9ABE}" presName="sp" presStyleCnt="0"/>
      <dgm:spPr/>
    </dgm:pt>
    <dgm:pt modelId="{032D99CC-7EC8-4878-9553-6FD1A729A86B}" type="pres">
      <dgm:prSet presAssocID="{48F38AC6-4218-4A48-B7B1-A76223F401B2}" presName="linNode" presStyleCnt="0"/>
      <dgm:spPr/>
    </dgm:pt>
    <dgm:pt modelId="{47F20928-7AFF-4959-A35B-483755B9F7C5}" type="pres">
      <dgm:prSet presAssocID="{48F38AC6-4218-4A48-B7B1-A76223F401B2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F0AD5F-B074-4AC0-8789-2D661007B1E4}" type="pres">
      <dgm:prSet presAssocID="{48F38AC6-4218-4A48-B7B1-A76223F401B2}" presName="descendantText" presStyleLbl="alignAccFollowNode1" presStyleIdx="4" presStyleCnt="5" custLinFactNeighborX="-419" custLinFactNeighborY="-80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A3CC8DD-10DD-4C45-9D98-F9500DDBE410}" srcId="{48F38AC6-4218-4A48-B7B1-A76223F401B2}" destId="{6DE3EC1D-AE5D-4688-9F89-F4DD83F2E9D9}" srcOrd="1" destOrd="0" parTransId="{0AB37713-ABF0-4259-9B64-E477543F7A8F}" sibTransId="{E9B94A93-869C-4264-9315-15054B7A28D7}"/>
    <dgm:cxn modelId="{2FAC6DA9-7E75-4070-8386-B24723CAD04D}" type="presOf" srcId="{8132C1AB-F1EB-45B8-A688-0E94C9FABF99}" destId="{3DEA798C-BB45-4A46-AAFF-E98F6F36BBEB}" srcOrd="0" destOrd="2" presId="urn:microsoft.com/office/officeart/2005/8/layout/vList5"/>
    <dgm:cxn modelId="{1FEDEE71-3E1E-44DF-A7D1-5B3C0FCDB8A2}" type="presOf" srcId="{2557CC39-53B6-4CE9-A792-72AF4C7C85E9}" destId="{C5B43957-4C30-4BB3-81BA-0AA258786D6A}" srcOrd="0" destOrd="0" presId="urn:microsoft.com/office/officeart/2005/8/layout/vList5"/>
    <dgm:cxn modelId="{DEEF6C57-CD23-472D-9991-A978F4164FA2}" type="presOf" srcId="{CC5F35F0-6471-401C-9762-043A2149D992}" destId="{920D7D2A-16BF-4E41-9C38-575F9495F914}" srcOrd="0" destOrd="2" presId="urn:microsoft.com/office/officeart/2005/8/layout/vList5"/>
    <dgm:cxn modelId="{3D9C0B48-909F-45E1-A609-AC967015A44C}" type="presOf" srcId="{04F0C87F-0917-4F7B-8420-1446D3A269D6}" destId="{3DEA798C-BB45-4A46-AAFF-E98F6F36BBEB}" srcOrd="0" destOrd="0" presId="urn:microsoft.com/office/officeart/2005/8/layout/vList5"/>
    <dgm:cxn modelId="{0009026E-936A-4A99-A5BF-2931BFFDF1D1}" srcId="{48F38AC6-4218-4A48-B7B1-A76223F401B2}" destId="{F6E5DFEC-C69A-4AB2-AE9C-1E8870903F0A}" srcOrd="3" destOrd="0" parTransId="{48C6858E-ABF6-4959-8739-5271AAB491F0}" sibTransId="{2230C3DC-C8F3-42BA-9C56-ABB2990FE974}"/>
    <dgm:cxn modelId="{B0DC2E9D-7A92-48B3-A03E-2C82572BDA66}" type="presOf" srcId="{48F38AC6-4218-4A48-B7B1-A76223F401B2}" destId="{47F20928-7AFF-4959-A35B-483755B9F7C5}" srcOrd="0" destOrd="0" presId="urn:microsoft.com/office/officeart/2005/8/layout/vList5"/>
    <dgm:cxn modelId="{DFD78AEB-D632-427F-A6F8-666224F6327E}" type="presOf" srcId="{D657AB2C-A931-4C0C-9F60-C4E4DCC0F7D4}" destId="{920D7D2A-16BF-4E41-9C38-575F9495F914}" srcOrd="0" destOrd="0" presId="urn:microsoft.com/office/officeart/2005/8/layout/vList5"/>
    <dgm:cxn modelId="{92F9BD86-7209-4B70-9CF0-AF975A8F1AE8}" srcId="{2557CC39-53B6-4CE9-A792-72AF4C7C85E9}" destId="{7C710F9A-E60B-4738-AA63-5C30CE9EFF0F}" srcOrd="2" destOrd="0" parTransId="{577BA4ED-30C1-44D7-8C12-65E158A58FF2}" sibTransId="{1806D6AA-8214-4536-B83A-3C0D3AE33709}"/>
    <dgm:cxn modelId="{72D7B372-08FF-495B-A53D-6262768D4DC2}" srcId="{2557CC39-53B6-4CE9-A792-72AF4C7C85E9}" destId="{DA7075EF-DF3E-4C71-B2A0-92C1B61D4FDE}" srcOrd="0" destOrd="0" parTransId="{2F5685D4-67F7-44A1-B2C1-8DA6EA0B3309}" sibTransId="{A5BAE8E7-D20F-4F2B-937E-93C262A72AE8}"/>
    <dgm:cxn modelId="{E7D990DF-3A76-4025-95A8-711EB3DC561D}" type="presOf" srcId="{934F7E0E-8B5C-4AAE-AE22-5F6CC8D0C019}" destId="{EB25D34B-870F-4FA7-B6E1-56A0EA5AD705}" srcOrd="0" destOrd="0" presId="urn:microsoft.com/office/officeart/2005/8/layout/vList5"/>
    <dgm:cxn modelId="{356A51AA-7246-4638-9A32-162F58A94DB7}" srcId="{EA21D0F4-26DD-4595-9DD7-F07B0D5A6444}" destId="{04F0C87F-0917-4F7B-8420-1446D3A269D6}" srcOrd="0" destOrd="0" parTransId="{D1E0E748-6F36-47FB-A905-1240B0A530C5}" sibTransId="{5740AC17-1F42-4633-BAE8-2BE051247802}"/>
    <dgm:cxn modelId="{F4D06619-0FE9-4D34-9625-883952B0BF58}" type="presOf" srcId="{6DE3EC1D-AE5D-4688-9F89-F4DD83F2E9D9}" destId="{36F0AD5F-B074-4AC0-8789-2D661007B1E4}" srcOrd="0" destOrd="1" presId="urn:microsoft.com/office/officeart/2005/8/layout/vList5"/>
    <dgm:cxn modelId="{31160B77-933C-4217-BDAD-B790BC204391}" type="presOf" srcId="{4B87E50C-BB67-4E44-B828-CCC44B94FF87}" destId="{3DEA798C-BB45-4A46-AAFF-E98F6F36BBEB}" srcOrd="0" destOrd="1" presId="urn:microsoft.com/office/officeart/2005/8/layout/vList5"/>
    <dgm:cxn modelId="{41DEAE1F-5B58-4546-8682-137059902E2D}" type="presOf" srcId="{EA21D0F4-26DD-4595-9DD7-F07B0D5A6444}" destId="{69127850-1302-4C17-9AF2-5D35D6914D21}" srcOrd="0" destOrd="0" presId="urn:microsoft.com/office/officeart/2005/8/layout/vList5"/>
    <dgm:cxn modelId="{B4446175-9842-4B27-A341-CBF95DF28615}" srcId="{7F20A83D-5BA1-4301-940C-93EB70AF51CA}" destId="{3A21BFC7-CD89-4B9B-850D-FA1520A42B09}" srcOrd="0" destOrd="0" parTransId="{8D1D0815-4E60-45C1-9244-EBC117560C4F}" sibTransId="{AB078A89-3963-4889-8ADF-2C7C78F3D7E0}"/>
    <dgm:cxn modelId="{456682CE-8072-40DF-89BF-4C32314A61BE}" type="presOf" srcId="{7F20A83D-5BA1-4301-940C-93EB70AF51CA}" destId="{77BBBA47-9A71-47CD-BE90-534E07ABBD39}" srcOrd="0" destOrd="0" presId="urn:microsoft.com/office/officeart/2005/8/layout/vList5"/>
    <dgm:cxn modelId="{DF96E8EB-89EA-485F-BFA9-56029D291923}" type="presOf" srcId="{3A21BFC7-CD89-4B9B-850D-FA1520A42B09}" destId="{32E74EDC-3B9D-4DD7-A94D-5AB18AB90517}" srcOrd="0" destOrd="0" presId="urn:microsoft.com/office/officeart/2005/8/layout/vList5"/>
    <dgm:cxn modelId="{6FD5B972-F9D0-4376-8900-580BB41D7FE9}" srcId="{934F7E0E-8B5C-4AAE-AE22-5F6CC8D0C019}" destId="{2557CC39-53B6-4CE9-A792-72AF4C7C85E9}" srcOrd="2" destOrd="0" parTransId="{4E38153A-F48D-419E-9353-917CEAD463B6}" sibTransId="{5E1B3BDF-A25E-4787-BD74-7273DCAF86A8}"/>
    <dgm:cxn modelId="{57C3AA06-8118-4BDC-A939-F28EAD79D604}" srcId="{BCA95A3F-8AA6-4B69-8C3A-277A0917FB48}" destId="{863F5125-9538-43EB-A486-DD81F285F1AF}" srcOrd="1" destOrd="0" parTransId="{2B11E8E0-8089-4F3F-979B-FA890A52A58D}" sibTransId="{2D111D19-0BD6-400F-AEE3-16681787BD42}"/>
    <dgm:cxn modelId="{59E37D61-A914-4B60-8D9D-A821AAEF6D19}" srcId="{934F7E0E-8B5C-4AAE-AE22-5F6CC8D0C019}" destId="{EA21D0F4-26DD-4595-9DD7-F07B0D5A6444}" srcOrd="3" destOrd="0" parTransId="{D9A57BEC-02FB-4060-BAC6-B31DB98FE387}" sibTransId="{9515968E-BFC5-460E-ABA2-4B8D7EDE9ABE}"/>
    <dgm:cxn modelId="{9116B3FE-54D5-4AA5-8639-AA0859CFD530}" srcId="{7F20A83D-5BA1-4301-940C-93EB70AF51CA}" destId="{9DEF451F-4DD1-4DF1-A0C6-81680E7E943B}" srcOrd="1" destOrd="0" parTransId="{D604BF47-2FCD-424A-933B-B8F46322909A}" sibTransId="{5AA97AC6-301A-4BC7-BD5F-3E1BB67C1EE4}"/>
    <dgm:cxn modelId="{8326A88F-AC12-446D-966C-FB687805389A}" srcId="{48F38AC6-4218-4A48-B7B1-A76223F401B2}" destId="{FDEF2C91-6B9E-485E-A1FF-9145140B411D}" srcOrd="2" destOrd="0" parTransId="{1E1992CA-542B-46D5-9E7E-F6D3A68B9EBF}" sibTransId="{088DE70D-EA60-472C-8031-E0E3662D682D}"/>
    <dgm:cxn modelId="{2A3A26BB-B57A-4578-9D9F-2503E9EADE5A}" srcId="{BCA95A3F-8AA6-4B69-8C3A-277A0917FB48}" destId="{D657AB2C-A931-4C0C-9F60-C4E4DCC0F7D4}" srcOrd="0" destOrd="0" parTransId="{7D8525D4-7310-4078-9788-8D62C78797B9}" sibTransId="{521107BE-CFD5-46A4-9D42-C66D1737E5A8}"/>
    <dgm:cxn modelId="{EF31991F-3134-4DEE-8F89-DCB9812E590B}" srcId="{BCA95A3F-8AA6-4B69-8C3A-277A0917FB48}" destId="{F56EB9AA-137C-4FF2-87D8-223CC5D5A707}" srcOrd="3" destOrd="0" parTransId="{1FD23A33-DFDF-4E0E-88F5-9BD764DE1982}" sibTransId="{E152D8A1-61AA-4801-BF54-78BF7FC554BA}"/>
    <dgm:cxn modelId="{E10BC4AF-3E63-4701-8F76-D33A717921C3}" srcId="{EA21D0F4-26DD-4595-9DD7-F07B0D5A6444}" destId="{0E38B012-EE92-449B-999D-D8AB18B14E94}" srcOrd="3" destOrd="0" parTransId="{F3BF31B4-D44C-456C-8675-9E1BBDAE76F8}" sibTransId="{B469A961-BC26-4F80-AF3A-3A5E1080F88C}"/>
    <dgm:cxn modelId="{300E0D38-64F9-4AD9-9D49-F77CF16366B8}" type="presOf" srcId="{9DEF451F-4DD1-4DF1-A0C6-81680E7E943B}" destId="{32E74EDC-3B9D-4DD7-A94D-5AB18AB90517}" srcOrd="0" destOrd="1" presId="urn:microsoft.com/office/officeart/2005/8/layout/vList5"/>
    <dgm:cxn modelId="{08B9BD36-7E98-41BA-9C4E-9C99E151042C}" srcId="{48F38AC6-4218-4A48-B7B1-A76223F401B2}" destId="{F2FAD656-686D-40D7-B564-A059356A03F9}" srcOrd="0" destOrd="0" parTransId="{9577B192-04A0-4F64-B446-BA70DD0CA112}" sibTransId="{A48E1DFF-A285-4B85-8B8E-39BE68A7047D}"/>
    <dgm:cxn modelId="{EAB22D76-E236-4A01-9B1A-5617151C447B}" srcId="{EA21D0F4-26DD-4595-9DD7-F07B0D5A6444}" destId="{4B87E50C-BB67-4E44-B828-CCC44B94FF87}" srcOrd="1" destOrd="0" parTransId="{46DDFCA7-D9D9-48B8-8BFC-7B37F164AF46}" sibTransId="{6AD9360F-4203-4CB2-A72D-42AF93350984}"/>
    <dgm:cxn modelId="{0E3C74A9-5E28-4C9D-BD33-FA08103F1530}" type="presOf" srcId="{BCA95A3F-8AA6-4B69-8C3A-277A0917FB48}" destId="{5BF96C4F-785B-4152-B36D-0FE304537B09}" srcOrd="0" destOrd="0" presId="urn:microsoft.com/office/officeart/2005/8/layout/vList5"/>
    <dgm:cxn modelId="{71546147-F8A8-4540-A351-D55004519FAE}" srcId="{BCA95A3F-8AA6-4B69-8C3A-277A0917FB48}" destId="{CC5F35F0-6471-401C-9762-043A2149D992}" srcOrd="2" destOrd="0" parTransId="{F9900723-391A-46BA-97B8-925425656EBC}" sibTransId="{D0CD24D7-BD5D-4279-B9CF-87A93895761D}"/>
    <dgm:cxn modelId="{B80BEA97-18D0-43E5-A98F-0790257321A8}" type="presOf" srcId="{7C710F9A-E60B-4738-AA63-5C30CE9EFF0F}" destId="{3D18A540-0BD6-409C-9751-AFA594B6FEAA}" srcOrd="0" destOrd="2" presId="urn:microsoft.com/office/officeart/2005/8/layout/vList5"/>
    <dgm:cxn modelId="{AEE52258-3E9A-40CF-8D8D-3EC74D4A9813}" srcId="{934F7E0E-8B5C-4AAE-AE22-5F6CC8D0C019}" destId="{7F20A83D-5BA1-4301-940C-93EB70AF51CA}" srcOrd="0" destOrd="0" parTransId="{6C3A270C-45DE-4C13-87EF-0D9E85A94FFD}" sibTransId="{E8E64046-3BDB-44BA-A8A5-6217C1BFDF07}"/>
    <dgm:cxn modelId="{41F46CCA-FCDF-44C8-A82E-005D3606506F}" type="presOf" srcId="{F6E5DFEC-C69A-4AB2-AE9C-1E8870903F0A}" destId="{36F0AD5F-B074-4AC0-8789-2D661007B1E4}" srcOrd="0" destOrd="3" presId="urn:microsoft.com/office/officeart/2005/8/layout/vList5"/>
    <dgm:cxn modelId="{CE32272F-1ABC-4AAC-976E-6BF0CC9EED10}" type="presOf" srcId="{F2FAD656-686D-40D7-B564-A059356A03F9}" destId="{36F0AD5F-B074-4AC0-8789-2D661007B1E4}" srcOrd="0" destOrd="0" presId="urn:microsoft.com/office/officeart/2005/8/layout/vList5"/>
    <dgm:cxn modelId="{52DB90E9-B3A4-4C96-91ED-06F0F71C7F8E}" type="presOf" srcId="{C154DCCA-2111-4D91-A7D7-A4BD515AAA7B}" destId="{3D18A540-0BD6-409C-9751-AFA594B6FEAA}" srcOrd="0" destOrd="1" presId="urn:microsoft.com/office/officeart/2005/8/layout/vList5"/>
    <dgm:cxn modelId="{6469816B-E7F1-44DC-A6D5-192171389F17}" type="presOf" srcId="{F56EB9AA-137C-4FF2-87D8-223CC5D5A707}" destId="{920D7D2A-16BF-4E41-9C38-575F9495F914}" srcOrd="0" destOrd="3" presId="urn:microsoft.com/office/officeart/2005/8/layout/vList5"/>
    <dgm:cxn modelId="{44DF81C2-F426-4D7E-BAF3-7CAE0823C0D8}" srcId="{EA21D0F4-26DD-4595-9DD7-F07B0D5A6444}" destId="{8132C1AB-F1EB-45B8-A688-0E94C9FABF99}" srcOrd="2" destOrd="0" parTransId="{4DDC4D7C-52BB-41A4-B52A-2892A619CC0B}" sibTransId="{F4EF4625-52AE-4DBD-807C-521842C36D6F}"/>
    <dgm:cxn modelId="{524EBA89-0596-4725-8F0C-1F52416B3CFC}" srcId="{934F7E0E-8B5C-4AAE-AE22-5F6CC8D0C019}" destId="{BCA95A3F-8AA6-4B69-8C3A-277A0917FB48}" srcOrd="1" destOrd="0" parTransId="{53A01696-8F2A-47C0-ADAC-9DFD11BEAE71}" sibTransId="{308B31DA-0748-426D-8035-A3117B27209B}"/>
    <dgm:cxn modelId="{7354E38A-50D2-4182-9E48-747A799E0C0C}" srcId="{2557CC39-53B6-4CE9-A792-72AF4C7C85E9}" destId="{C154DCCA-2111-4D91-A7D7-A4BD515AAA7B}" srcOrd="1" destOrd="0" parTransId="{61ADFA18-CA3C-4653-BC64-55DC19A5398E}" sibTransId="{9B7300B5-9DAD-48DB-84D0-CBA3133471CA}"/>
    <dgm:cxn modelId="{F23646B5-ACF1-41B4-BAAF-9E868B876706}" srcId="{934F7E0E-8B5C-4AAE-AE22-5F6CC8D0C019}" destId="{48F38AC6-4218-4A48-B7B1-A76223F401B2}" srcOrd="4" destOrd="0" parTransId="{77F3FB10-DED8-4E92-894F-9DBF1FD3805E}" sibTransId="{BC2685BC-9DFA-43A2-A7C7-6B2214445D45}"/>
    <dgm:cxn modelId="{D3DB70F6-95B2-4264-9120-0A82DEBE6F4A}" type="presOf" srcId="{0E38B012-EE92-449B-999D-D8AB18B14E94}" destId="{3DEA798C-BB45-4A46-AAFF-E98F6F36BBEB}" srcOrd="0" destOrd="3" presId="urn:microsoft.com/office/officeart/2005/8/layout/vList5"/>
    <dgm:cxn modelId="{C2E09FBF-C9B7-421D-9563-F9078F8112EA}" type="presOf" srcId="{863F5125-9538-43EB-A486-DD81F285F1AF}" destId="{920D7D2A-16BF-4E41-9C38-575F9495F914}" srcOrd="0" destOrd="1" presId="urn:microsoft.com/office/officeart/2005/8/layout/vList5"/>
    <dgm:cxn modelId="{D1FEB1A3-DFCC-41B8-8503-0F72FE896A62}" type="presOf" srcId="{FDEF2C91-6B9E-485E-A1FF-9145140B411D}" destId="{36F0AD5F-B074-4AC0-8789-2D661007B1E4}" srcOrd="0" destOrd="2" presId="urn:microsoft.com/office/officeart/2005/8/layout/vList5"/>
    <dgm:cxn modelId="{4801455E-439B-47AB-B422-16B6530B5CAF}" type="presOf" srcId="{DA7075EF-DF3E-4C71-B2A0-92C1B61D4FDE}" destId="{3D18A540-0BD6-409C-9751-AFA594B6FEAA}" srcOrd="0" destOrd="0" presId="urn:microsoft.com/office/officeart/2005/8/layout/vList5"/>
    <dgm:cxn modelId="{449DEEA4-3D15-4D8B-B1DB-D81787067978}" type="presParOf" srcId="{EB25D34B-870F-4FA7-B6E1-56A0EA5AD705}" destId="{C287DF9E-4745-4034-AE63-0A0D81EF6B68}" srcOrd="0" destOrd="0" presId="urn:microsoft.com/office/officeart/2005/8/layout/vList5"/>
    <dgm:cxn modelId="{8704154C-ABC4-49FD-B70B-24CC32DEED98}" type="presParOf" srcId="{C287DF9E-4745-4034-AE63-0A0D81EF6B68}" destId="{77BBBA47-9A71-47CD-BE90-534E07ABBD39}" srcOrd="0" destOrd="0" presId="urn:microsoft.com/office/officeart/2005/8/layout/vList5"/>
    <dgm:cxn modelId="{BA167489-F22C-478F-BEE0-5C44974D4D80}" type="presParOf" srcId="{C287DF9E-4745-4034-AE63-0A0D81EF6B68}" destId="{32E74EDC-3B9D-4DD7-A94D-5AB18AB90517}" srcOrd="1" destOrd="0" presId="urn:microsoft.com/office/officeart/2005/8/layout/vList5"/>
    <dgm:cxn modelId="{43A53728-CBFC-496E-A62E-EB9458600E17}" type="presParOf" srcId="{EB25D34B-870F-4FA7-B6E1-56A0EA5AD705}" destId="{63BC369B-0718-4AB9-9AD4-1FEB7488F8F2}" srcOrd="1" destOrd="0" presId="urn:microsoft.com/office/officeart/2005/8/layout/vList5"/>
    <dgm:cxn modelId="{49136F58-CD8E-461F-9E80-7D8855582075}" type="presParOf" srcId="{EB25D34B-870F-4FA7-B6E1-56A0EA5AD705}" destId="{7D4E8A68-1FDB-4C76-8EBC-9F5A5A160C13}" srcOrd="2" destOrd="0" presId="urn:microsoft.com/office/officeart/2005/8/layout/vList5"/>
    <dgm:cxn modelId="{28FF740F-184D-49D1-BCAA-E1641006A84F}" type="presParOf" srcId="{7D4E8A68-1FDB-4C76-8EBC-9F5A5A160C13}" destId="{5BF96C4F-785B-4152-B36D-0FE304537B09}" srcOrd="0" destOrd="0" presId="urn:microsoft.com/office/officeart/2005/8/layout/vList5"/>
    <dgm:cxn modelId="{97B9DBC0-0DDD-41FA-9C8B-5005B2AEF30F}" type="presParOf" srcId="{7D4E8A68-1FDB-4C76-8EBC-9F5A5A160C13}" destId="{920D7D2A-16BF-4E41-9C38-575F9495F914}" srcOrd="1" destOrd="0" presId="urn:microsoft.com/office/officeart/2005/8/layout/vList5"/>
    <dgm:cxn modelId="{918D480D-A53B-4BD9-9A0A-1F12553FEE7F}" type="presParOf" srcId="{EB25D34B-870F-4FA7-B6E1-56A0EA5AD705}" destId="{A0DFADA3-D777-4CDA-890F-65E31779563B}" srcOrd="3" destOrd="0" presId="urn:microsoft.com/office/officeart/2005/8/layout/vList5"/>
    <dgm:cxn modelId="{DB5C55D4-9BBA-45A6-AC0C-3C7DD294D6FC}" type="presParOf" srcId="{EB25D34B-870F-4FA7-B6E1-56A0EA5AD705}" destId="{3ED47B22-9292-4B64-A2C6-4BE7083E1F12}" srcOrd="4" destOrd="0" presId="urn:microsoft.com/office/officeart/2005/8/layout/vList5"/>
    <dgm:cxn modelId="{4622CEAF-52FB-4C20-8427-73AC6A1F8BAA}" type="presParOf" srcId="{3ED47B22-9292-4B64-A2C6-4BE7083E1F12}" destId="{C5B43957-4C30-4BB3-81BA-0AA258786D6A}" srcOrd="0" destOrd="0" presId="urn:microsoft.com/office/officeart/2005/8/layout/vList5"/>
    <dgm:cxn modelId="{F9FAD1C0-FA3D-469F-A00B-35E0F8379DA2}" type="presParOf" srcId="{3ED47B22-9292-4B64-A2C6-4BE7083E1F12}" destId="{3D18A540-0BD6-409C-9751-AFA594B6FEAA}" srcOrd="1" destOrd="0" presId="urn:microsoft.com/office/officeart/2005/8/layout/vList5"/>
    <dgm:cxn modelId="{7FD1B742-3BA3-4C7A-8D64-E4D452B4758A}" type="presParOf" srcId="{EB25D34B-870F-4FA7-B6E1-56A0EA5AD705}" destId="{A0C81E83-2B37-4DEA-89A0-1F4C37A82D76}" srcOrd="5" destOrd="0" presId="urn:microsoft.com/office/officeart/2005/8/layout/vList5"/>
    <dgm:cxn modelId="{ED637B8C-C8AB-4A80-AD42-079FE0FA695C}" type="presParOf" srcId="{EB25D34B-870F-4FA7-B6E1-56A0EA5AD705}" destId="{B9E11FC5-CFFC-47B5-9CBB-5FA96E9B8234}" srcOrd="6" destOrd="0" presId="urn:microsoft.com/office/officeart/2005/8/layout/vList5"/>
    <dgm:cxn modelId="{E242BFC6-C115-4280-8333-220043A3957B}" type="presParOf" srcId="{B9E11FC5-CFFC-47B5-9CBB-5FA96E9B8234}" destId="{69127850-1302-4C17-9AF2-5D35D6914D21}" srcOrd="0" destOrd="0" presId="urn:microsoft.com/office/officeart/2005/8/layout/vList5"/>
    <dgm:cxn modelId="{0F411F68-EAA6-4642-BDE6-08DC1B9E0F36}" type="presParOf" srcId="{B9E11FC5-CFFC-47B5-9CBB-5FA96E9B8234}" destId="{3DEA798C-BB45-4A46-AAFF-E98F6F36BBEB}" srcOrd="1" destOrd="0" presId="urn:microsoft.com/office/officeart/2005/8/layout/vList5"/>
    <dgm:cxn modelId="{794C9200-8404-467B-9B0E-EA94F722C616}" type="presParOf" srcId="{EB25D34B-870F-4FA7-B6E1-56A0EA5AD705}" destId="{4E559E09-1D83-416D-BBB2-D75C485DB877}" srcOrd="7" destOrd="0" presId="urn:microsoft.com/office/officeart/2005/8/layout/vList5"/>
    <dgm:cxn modelId="{D5FBD024-D553-42D1-A20A-CADE2281879B}" type="presParOf" srcId="{EB25D34B-870F-4FA7-B6E1-56A0EA5AD705}" destId="{032D99CC-7EC8-4878-9553-6FD1A729A86B}" srcOrd="8" destOrd="0" presId="urn:microsoft.com/office/officeart/2005/8/layout/vList5"/>
    <dgm:cxn modelId="{165129A8-041D-4FF2-A01E-1F34C4D06E44}" type="presParOf" srcId="{032D99CC-7EC8-4878-9553-6FD1A729A86B}" destId="{47F20928-7AFF-4959-A35B-483755B9F7C5}" srcOrd="0" destOrd="0" presId="urn:microsoft.com/office/officeart/2005/8/layout/vList5"/>
    <dgm:cxn modelId="{E40D3F35-56A9-4BF4-9D06-E29CCD5B2CE4}" type="presParOf" srcId="{032D99CC-7EC8-4878-9553-6FD1A729A86B}" destId="{36F0AD5F-B074-4AC0-8789-2D661007B1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4108AB-FA1B-4829-B78F-6CED57540B02}" type="doc">
      <dgm:prSet loTypeId="urn:microsoft.com/office/officeart/2005/8/layout/vList5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369DA745-CE93-4484-BF1A-F0AC46C07C20}">
      <dgm:prSet phldrT="[Texto]"/>
      <dgm:spPr/>
      <dgm:t>
        <a:bodyPr/>
        <a:lstStyle/>
        <a:p>
          <a:r>
            <a:rPr lang="es-ES" dirty="0" smtClean="0"/>
            <a:t>Relaciones Difusas</a:t>
          </a:r>
          <a:endParaRPr lang="es-MX" dirty="0"/>
        </a:p>
      </dgm:t>
    </dgm:pt>
    <dgm:pt modelId="{6A52038E-3304-4EFA-93E9-23C8DA63828F}" type="parTrans" cxnId="{5987B8E3-0D99-420C-B4A1-F24A75438AA8}">
      <dgm:prSet/>
      <dgm:spPr/>
      <dgm:t>
        <a:bodyPr/>
        <a:lstStyle/>
        <a:p>
          <a:endParaRPr lang="es-MX"/>
        </a:p>
      </dgm:t>
    </dgm:pt>
    <dgm:pt modelId="{05DFEEF9-B486-41F5-AD18-957F51FE2656}" type="sibTrans" cxnId="{5987B8E3-0D99-420C-B4A1-F24A75438AA8}">
      <dgm:prSet/>
      <dgm:spPr/>
      <dgm:t>
        <a:bodyPr/>
        <a:lstStyle/>
        <a:p>
          <a:endParaRPr lang="es-MX"/>
        </a:p>
      </dgm:t>
    </dgm:pt>
    <dgm:pt modelId="{56643DD5-96EB-4703-B8F1-AE0A271DBA41}">
      <dgm:prSet/>
      <dgm:spPr/>
      <dgm:t>
        <a:bodyPr/>
        <a:lstStyle/>
        <a:p>
          <a:r>
            <a:rPr lang="es-ES" dirty="0" smtClean="0"/>
            <a:t>Relaciones Clásicas </a:t>
          </a:r>
          <a:endParaRPr lang="es-ES" dirty="0"/>
        </a:p>
      </dgm:t>
    </dgm:pt>
    <dgm:pt modelId="{99EABCC5-8BE5-4D65-8669-471BFB754406}" type="parTrans" cxnId="{8ED93CE0-1DE9-4270-8ACD-81C3B4F09345}">
      <dgm:prSet/>
      <dgm:spPr/>
      <dgm:t>
        <a:bodyPr/>
        <a:lstStyle/>
        <a:p>
          <a:endParaRPr lang="es-MX"/>
        </a:p>
      </dgm:t>
    </dgm:pt>
    <dgm:pt modelId="{866858AB-5415-4088-8EEE-AB75E04C4A5D}" type="sibTrans" cxnId="{8ED93CE0-1DE9-4270-8ACD-81C3B4F09345}">
      <dgm:prSet/>
      <dgm:spPr/>
      <dgm:t>
        <a:bodyPr/>
        <a:lstStyle/>
        <a:p>
          <a:endParaRPr lang="es-MX"/>
        </a:p>
      </dgm:t>
    </dgm:pt>
    <dgm:pt modelId="{C278BC19-0472-4675-80C6-004E4A1AF4F6}">
      <dgm:prSet/>
      <dgm:spPr/>
      <dgm:t>
        <a:bodyPr/>
        <a:lstStyle/>
        <a:p>
          <a:r>
            <a:rPr lang="es-ES" dirty="0" smtClean="0"/>
            <a:t> Relaciones Difusas</a:t>
          </a:r>
          <a:endParaRPr lang="es-ES" dirty="0"/>
        </a:p>
      </dgm:t>
    </dgm:pt>
    <dgm:pt modelId="{2AD2249C-4562-42D0-97F6-0A283D85E86E}" type="parTrans" cxnId="{54A5BF6D-BC8B-4393-BFA7-74B795C1B700}">
      <dgm:prSet/>
      <dgm:spPr/>
      <dgm:t>
        <a:bodyPr/>
        <a:lstStyle/>
        <a:p>
          <a:endParaRPr lang="es-MX"/>
        </a:p>
      </dgm:t>
    </dgm:pt>
    <dgm:pt modelId="{ECCD9C44-8C36-4DE4-AA29-6DA6A04EC852}" type="sibTrans" cxnId="{54A5BF6D-BC8B-4393-BFA7-74B795C1B700}">
      <dgm:prSet/>
      <dgm:spPr/>
      <dgm:t>
        <a:bodyPr/>
        <a:lstStyle/>
        <a:p>
          <a:endParaRPr lang="es-MX"/>
        </a:p>
      </dgm:t>
    </dgm:pt>
    <dgm:pt modelId="{0B87A3C4-7F6D-4320-92C1-94CC46232B05}">
      <dgm:prSet/>
      <dgm:spPr/>
      <dgm:t>
        <a:bodyPr/>
        <a:lstStyle/>
        <a:p>
          <a:r>
            <a:rPr lang="es-ES" dirty="0" smtClean="0"/>
            <a:t>Operaciones sobre relaciones difusas </a:t>
          </a:r>
          <a:endParaRPr lang="es-ES" dirty="0"/>
        </a:p>
      </dgm:t>
    </dgm:pt>
    <dgm:pt modelId="{C6E5ECCC-B07C-498C-9904-A230CB633B6E}" type="parTrans" cxnId="{C067F7B9-9755-475E-88C6-05EE9763AAF5}">
      <dgm:prSet/>
      <dgm:spPr/>
      <dgm:t>
        <a:bodyPr/>
        <a:lstStyle/>
        <a:p>
          <a:endParaRPr lang="es-MX"/>
        </a:p>
      </dgm:t>
    </dgm:pt>
    <dgm:pt modelId="{4005B39F-5D99-4627-AEE5-9C5AEFAA5F2C}" type="sibTrans" cxnId="{C067F7B9-9755-475E-88C6-05EE9763AAF5}">
      <dgm:prSet/>
      <dgm:spPr/>
      <dgm:t>
        <a:bodyPr/>
        <a:lstStyle/>
        <a:p>
          <a:endParaRPr lang="es-MX"/>
        </a:p>
      </dgm:t>
    </dgm:pt>
    <dgm:pt modelId="{4752EC52-B60C-4A85-B952-10B269315C0E}" type="pres">
      <dgm:prSet presAssocID="{6F4108AB-FA1B-4829-B78F-6CED57540B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8E70C38-175F-49D9-8865-B23BDCC10713}" type="pres">
      <dgm:prSet presAssocID="{369DA745-CE93-4484-BF1A-F0AC46C07C20}" presName="linNode" presStyleCnt="0"/>
      <dgm:spPr/>
    </dgm:pt>
    <dgm:pt modelId="{5D5E94ED-50AA-494F-8EBA-FA86CC680B0A}" type="pres">
      <dgm:prSet presAssocID="{369DA745-CE93-4484-BF1A-F0AC46C07C20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DB89A6-2508-4EFF-9B30-A45FE98B68CD}" type="pres">
      <dgm:prSet presAssocID="{369DA745-CE93-4484-BF1A-F0AC46C07C20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85DBB70-835B-4A4F-B4DF-8BBAD48C451E}" type="presOf" srcId="{6F4108AB-FA1B-4829-B78F-6CED57540B02}" destId="{4752EC52-B60C-4A85-B952-10B269315C0E}" srcOrd="0" destOrd="0" presId="urn:microsoft.com/office/officeart/2005/8/layout/vList5"/>
    <dgm:cxn modelId="{1C0BDBDB-4BB8-49A2-B28D-A751B81F7596}" type="presOf" srcId="{56643DD5-96EB-4703-B8F1-AE0A271DBA41}" destId="{AEDB89A6-2508-4EFF-9B30-A45FE98B68CD}" srcOrd="0" destOrd="0" presId="urn:microsoft.com/office/officeart/2005/8/layout/vList5"/>
    <dgm:cxn modelId="{54A5BF6D-BC8B-4393-BFA7-74B795C1B700}" srcId="{369DA745-CE93-4484-BF1A-F0AC46C07C20}" destId="{C278BC19-0472-4675-80C6-004E4A1AF4F6}" srcOrd="1" destOrd="0" parTransId="{2AD2249C-4562-42D0-97F6-0A283D85E86E}" sibTransId="{ECCD9C44-8C36-4DE4-AA29-6DA6A04EC852}"/>
    <dgm:cxn modelId="{9856FC45-6180-488A-8381-CC1BA4132415}" type="presOf" srcId="{C278BC19-0472-4675-80C6-004E4A1AF4F6}" destId="{AEDB89A6-2508-4EFF-9B30-A45FE98B68CD}" srcOrd="0" destOrd="1" presId="urn:microsoft.com/office/officeart/2005/8/layout/vList5"/>
    <dgm:cxn modelId="{56CBEDA9-E608-417A-BAED-BDD653C3936A}" type="presOf" srcId="{0B87A3C4-7F6D-4320-92C1-94CC46232B05}" destId="{AEDB89A6-2508-4EFF-9B30-A45FE98B68CD}" srcOrd="0" destOrd="2" presId="urn:microsoft.com/office/officeart/2005/8/layout/vList5"/>
    <dgm:cxn modelId="{D41DB399-5AA6-4256-801B-11E468C96985}" type="presOf" srcId="{369DA745-CE93-4484-BF1A-F0AC46C07C20}" destId="{5D5E94ED-50AA-494F-8EBA-FA86CC680B0A}" srcOrd="0" destOrd="0" presId="urn:microsoft.com/office/officeart/2005/8/layout/vList5"/>
    <dgm:cxn modelId="{C067F7B9-9755-475E-88C6-05EE9763AAF5}" srcId="{369DA745-CE93-4484-BF1A-F0AC46C07C20}" destId="{0B87A3C4-7F6D-4320-92C1-94CC46232B05}" srcOrd="2" destOrd="0" parTransId="{C6E5ECCC-B07C-498C-9904-A230CB633B6E}" sibTransId="{4005B39F-5D99-4627-AEE5-9C5AEFAA5F2C}"/>
    <dgm:cxn modelId="{8ED93CE0-1DE9-4270-8ACD-81C3B4F09345}" srcId="{369DA745-CE93-4484-BF1A-F0AC46C07C20}" destId="{56643DD5-96EB-4703-B8F1-AE0A271DBA41}" srcOrd="0" destOrd="0" parTransId="{99EABCC5-8BE5-4D65-8669-471BFB754406}" sibTransId="{866858AB-5415-4088-8EEE-AB75E04C4A5D}"/>
    <dgm:cxn modelId="{5987B8E3-0D99-420C-B4A1-F24A75438AA8}" srcId="{6F4108AB-FA1B-4829-B78F-6CED57540B02}" destId="{369DA745-CE93-4484-BF1A-F0AC46C07C20}" srcOrd="0" destOrd="0" parTransId="{6A52038E-3304-4EFA-93E9-23C8DA63828F}" sibTransId="{05DFEEF9-B486-41F5-AD18-957F51FE2656}"/>
    <dgm:cxn modelId="{D8F59D19-1A4C-4221-A91C-8829F15D8AAB}" type="presParOf" srcId="{4752EC52-B60C-4A85-B952-10B269315C0E}" destId="{78E70C38-175F-49D9-8865-B23BDCC10713}" srcOrd="0" destOrd="0" presId="urn:microsoft.com/office/officeart/2005/8/layout/vList5"/>
    <dgm:cxn modelId="{C33D7813-ADF5-4D15-81DC-F97B1A9D915B}" type="presParOf" srcId="{78E70C38-175F-49D9-8865-B23BDCC10713}" destId="{5D5E94ED-50AA-494F-8EBA-FA86CC680B0A}" srcOrd="0" destOrd="0" presId="urn:microsoft.com/office/officeart/2005/8/layout/vList5"/>
    <dgm:cxn modelId="{1BAE1143-EE9D-4DE5-9A74-6CD261020E76}" type="presParOf" srcId="{78E70C38-175F-49D9-8865-B23BDCC10713}" destId="{AEDB89A6-2508-4EFF-9B30-A45FE98B68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74EDC-3B9D-4DD7-A94D-5AB18AB90517}">
      <dsp:nvSpPr>
        <dsp:cNvPr id="0" name=""/>
        <dsp:cNvSpPr/>
      </dsp:nvSpPr>
      <dsp:spPr>
        <a:xfrm rot="5400000">
          <a:off x="5289530" y="-2167478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Sistemas Basados en Conocimiento 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Representación del Conocimiento</a:t>
          </a:r>
          <a:endParaRPr lang="es-ES" sz="1600" kern="1200" dirty="0"/>
        </a:p>
      </dsp:txBody>
      <dsp:txXfrm rot="-5400000">
        <a:off x="3017270" y="144787"/>
        <a:ext cx="5324030" cy="739503"/>
      </dsp:txXfrm>
    </dsp:sp>
    <dsp:sp modelId="{77BBBA47-9A71-47CD-BE90-534E07ABBD39}">
      <dsp:nvSpPr>
        <dsp:cNvPr id="0" name=""/>
        <dsp:cNvSpPr/>
      </dsp:nvSpPr>
      <dsp:spPr>
        <a:xfrm>
          <a:off x="0" y="2342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Introducción</a:t>
          </a:r>
          <a:endParaRPr lang="es-ES" sz="2000" kern="1200" dirty="0"/>
        </a:p>
      </dsp:txBody>
      <dsp:txXfrm>
        <a:off x="50007" y="52349"/>
        <a:ext cx="2917255" cy="924378"/>
      </dsp:txXfrm>
    </dsp:sp>
    <dsp:sp modelId="{920D7D2A-16BF-4E41-9C38-575F9495F914}">
      <dsp:nvSpPr>
        <dsp:cNvPr id="0" name=""/>
        <dsp:cNvSpPr/>
      </dsp:nvSpPr>
      <dsp:spPr>
        <a:xfrm rot="5400000">
          <a:off x="5289530" y="-1091866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Conjuntos Clásicos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Conjuntos Difusos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Propiedades de los Conjuntos Difusos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Operaciones con conjuntos difusos</a:t>
          </a:r>
          <a:endParaRPr lang="es-ES" sz="1200" kern="1200" dirty="0"/>
        </a:p>
      </dsp:txBody>
      <dsp:txXfrm rot="-5400000">
        <a:off x="3017270" y="1220399"/>
        <a:ext cx="5324030" cy="739503"/>
      </dsp:txXfrm>
    </dsp:sp>
    <dsp:sp modelId="{5BF96C4F-785B-4152-B36D-0FE304537B09}">
      <dsp:nvSpPr>
        <dsp:cNvPr id="0" name=""/>
        <dsp:cNvSpPr/>
      </dsp:nvSpPr>
      <dsp:spPr>
        <a:xfrm>
          <a:off x="0" y="1077954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Conjuntos Difusos </a:t>
          </a:r>
          <a:endParaRPr lang="es-ES" sz="2000" kern="1200" dirty="0"/>
        </a:p>
      </dsp:txBody>
      <dsp:txXfrm>
        <a:off x="50007" y="1127961"/>
        <a:ext cx="2917255" cy="924378"/>
      </dsp:txXfrm>
    </dsp:sp>
    <dsp:sp modelId="{3D18A540-0BD6-409C-9751-AFA594B6FEAA}">
      <dsp:nvSpPr>
        <dsp:cNvPr id="0" name=""/>
        <dsp:cNvSpPr/>
      </dsp:nvSpPr>
      <dsp:spPr>
        <a:xfrm rot="5400000">
          <a:off x="5289530" y="-16255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Relaciones Clásicas 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 Relaciones Difusas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Operaciones sobre relaciones difusas </a:t>
          </a:r>
          <a:endParaRPr lang="es-ES" sz="1600" kern="1200" dirty="0"/>
        </a:p>
      </dsp:txBody>
      <dsp:txXfrm rot="-5400000">
        <a:off x="3017270" y="2296011"/>
        <a:ext cx="5324030" cy="739503"/>
      </dsp:txXfrm>
    </dsp:sp>
    <dsp:sp modelId="{C5B43957-4C30-4BB3-81BA-0AA258786D6A}">
      <dsp:nvSpPr>
        <dsp:cNvPr id="0" name=""/>
        <dsp:cNvSpPr/>
      </dsp:nvSpPr>
      <dsp:spPr>
        <a:xfrm>
          <a:off x="0" y="2153566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 Relaciones Difusas</a:t>
          </a:r>
          <a:endParaRPr lang="es-ES" sz="2000" kern="1200" dirty="0"/>
        </a:p>
      </dsp:txBody>
      <dsp:txXfrm>
        <a:off x="50007" y="2203573"/>
        <a:ext cx="2917255" cy="924378"/>
      </dsp:txXfrm>
    </dsp:sp>
    <dsp:sp modelId="{3DEA798C-BB45-4A46-AAFF-E98F6F36BBEB}">
      <dsp:nvSpPr>
        <dsp:cNvPr id="0" name=""/>
        <dsp:cNvSpPr/>
      </dsp:nvSpPr>
      <dsp:spPr>
        <a:xfrm rot="5400000">
          <a:off x="5289530" y="1059356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Variables Lingüística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Proposiciones Difusas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Reglas si-entonces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Inferencia</a:t>
          </a:r>
          <a:endParaRPr lang="es-ES" sz="1200" kern="1200" dirty="0"/>
        </a:p>
      </dsp:txBody>
      <dsp:txXfrm rot="-5400000">
        <a:off x="3017270" y="3371622"/>
        <a:ext cx="5324030" cy="739503"/>
      </dsp:txXfrm>
    </dsp:sp>
    <dsp:sp modelId="{69127850-1302-4C17-9AF2-5D35D6914D21}">
      <dsp:nvSpPr>
        <dsp:cNvPr id="0" name=""/>
        <dsp:cNvSpPr/>
      </dsp:nvSpPr>
      <dsp:spPr>
        <a:xfrm>
          <a:off x="0" y="3229178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 Razonamiento Aproximado</a:t>
          </a:r>
          <a:br>
            <a:rPr lang="es-ES" sz="2000" kern="1200" dirty="0" smtClean="0"/>
          </a:br>
          <a:r>
            <a:rPr lang="es-ES" sz="2000" kern="1200" dirty="0" smtClean="0"/>
            <a:t>    	Introducción</a:t>
          </a:r>
          <a:endParaRPr lang="es-ES" sz="2000" kern="1200" dirty="0"/>
        </a:p>
      </dsp:txBody>
      <dsp:txXfrm>
        <a:off x="50007" y="3279185"/>
        <a:ext cx="2917255" cy="924378"/>
      </dsp:txXfrm>
    </dsp:sp>
    <dsp:sp modelId="{36F0AD5F-B074-4AC0-8789-2D661007B1E4}">
      <dsp:nvSpPr>
        <dsp:cNvPr id="0" name=""/>
        <dsp:cNvSpPr/>
      </dsp:nvSpPr>
      <dsp:spPr>
        <a:xfrm rot="5400000">
          <a:off x="5276888" y="2069128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err="1" smtClean="0"/>
            <a:t>Fuzzificación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Base de conocimiento 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Inferencia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</a:t>
          </a:r>
          <a:r>
            <a:rPr lang="es-ES" sz="1400" kern="1200" dirty="0" err="1" smtClean="0"/>
            <a:t>Defuzzificación</a:t>
          </a:r>
          <a:endParaRPr lang="es-ES" sz="1400" kern="1200" dirty="0"/>
        </a:p>
      </dsp:txBody>
      <dsp:txXfrm rot="-5400000">
        <a:off x="3004628" y="4381394"/>
        <a:ext cx="5324030" cy="739503"/>
      </dsp:txXfrm>
    </dsp:sp>
    <dsp:sp modelId="{47F20928-7AFF-4959-A35B-483755B9F7C5}">
      <dsp:nvSpPr>
        <dsp:cNvPr id="0" name=""/>
        <dsp:cNvSpPr/>
      </dsp:nvSpPr>
      <dsp:spPr>
        <a:xfrm>
          <a:off x="0" y="4304789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 Representación </a:t>
          </a:r>
          <a:r>
            <a:rPr lang="es-ES" sz="2000" kern="1200" smtClean="0"/>
            <a:t>de Reglas</a:t>
          </a:r>
          <a:endParaRPr lang="es-ES" sz="2000" kern="1200" dirty="0"/>
        </a:p>
      </dsp:txBody>
      <dsp:txXfrm>
        <a:off x="50007" y="4354796"/>
        <a:ext cx="2917255" cy="924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B89A6-2508-4EFF-9B30-A45FE98B68CD}">
      <dsp:nvSpPr>
        <dsp:cNvPr id="0" name=""/>
        <dsp:cNvSpPr/>
      </dsp:nvSpPr>
      <dsp:spPr>
        <a:xfrm rot="5400000">
          <a:off x="2879704" y="300499"/>
          <a:ext cx="4248471" cy="47095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500" kern="1200" dirty="0" smtClean="0"/>
            <a:t>Relaciones Clásicas </a:t>
          </a:r>
          <a:endParaRPr lang="es-ES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500" kern="1200" dirty="0" smtClean="0"/>
            <a:t> Relaciones Difusas</a:t>
          </a:r>
          <a:endParaRPr lang="es-ES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500" kern="1200" dirty="0" smtClean="0"/>
            <a:t>Operaciones sobre relaciones difusas </a:t>
          </a:r>
          <a:endParaRPr lang="es-ES" sz="3500" kern="1200" dirty="0"/>
        </a:p>
      </dsp:txBody>
      <dsp:txXfrm rot="-5400000">
        <a:off x="2649145" y="738452"/>
        <a:ext cx="4502197" cy="3833685"/>
      </dsp:txXfrm>
    </dsp:sp>
    <dsp:sp modelId="{5D5E94ED-50AA-494F-8EBA-FA86CC680B0A}">
      <dsp:nvSpPr>
        <dsp:cNvPr id="0" name=""/>
        <dsp:cNvSpPr/>
      </dsp:nvSpPr>
      <dsp:spPr>
        <a:xfrm>
          <a:off x="0" y="0"/>
          <a:ext cx="2649144" cy="531058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Relaciones Difusas</a:t>
          </a:r>
          <a:endParaRPr lang="es-MX" sz="3100" kern="1200" dirty="0"/>
        </a:p>
      </dsp:txBody>
      <dsp:txXfrm>
        <a:off x="129321" y="129321"/>
        <a:ext cx="2390502" cy="5051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D1A771D-ACCB-4D00-8C74-7FB22AAA8D0E}" type="datetimeFigureOut">
              <a:rPr lang="es-ES"/>
              <a:pPr>
                <a:defRPr/>
              </a:pPr>
              <a:t>02/10/2015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E041A66-3146-4BAF-97D9-0BA1D080DD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5827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B379BC-1590-4B6F-8F78-7760D90B27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1059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 smtClean="0"/>
          </a:p>
        </p:txBody>
      </p:sp>
      <p:sp>
        <p:nvSpPr>
          <p:cNvPr id="3891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7DFA4A-0E5A-4050-BB9B-D61D56B8702C}" type="slidenum">
              <a:rPr lang="es-ES" altLang="es-ES" smtClean="0"/>
              <a:pPr/>
              <a:t>1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985517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smtClean="0"/>
          </a:p>
        </p:txBody>
      </p:sp>
      <p:sp>
        <p:nvSpPr>
          <p:cNvPr id="10547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3B221F-4C25-43BD-A3E8-A269862C57A0}" type="slidenum">
              <a:rPr lang="es-ES" altLang="es-ES" smtClean="0"/>
              <a:pPr/>
              <a:t>35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2877901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22351-6582-438F-AA16-6CCD2342A043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977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B875F0-51DF-4937-9873-7189247E53E7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069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CA400C-604F-4170-808B-AB696CEAE7B1}" type="slidenum">
              <a:rPr lang="es-ES"/>
              <a:pPr/>
              <a:t>7</a:t>
            </a:fld>
            <a:endParaRPr lang="es-E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965CFF-7223-4504-A70E-880B98A352C9}" type="slidenum">
              <a:rPr lang="es-ES"/>
              <a:pPr/>
              <a:t>11</a:t>
            </a:fld>
            <a:endParaRPr lang="es-E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A08EEC-9630-463D-9F91-1DE4AB88823A}" type="slidenum">
              <a:rPr lang="es-ES"/>
              <a:pPr/>
              <a:t>27</a:t>
            </a:fld>
            <a:endParaRPr lang="es-E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379BC-1590-4B6F-8F78-7760D90B277E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7883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E4502-26DC-43EB-A830-767839B20FA1}" type="slidenum">
              <a:rPr lang="es-ES"/>
              <a:pPr/>
              <a:t>32</a:t>
            </a:fld>
            <a:endParaRPr lang="es-E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2524B-7D11-4A8F-855A-BAF8CE224141}" type="slidenum">
              <a:rPr lang="es-ES"/>
              <a:pPr/>
              <a:t>33</a:t>
            </a:fld>
            <a:endParaRPr lang="es-E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006217 w 8042"/>
              <a:gd name="T1" fmla="*/ 781050 h 10000"/>
              <a:gd name="T2" fmla="*/ 1034327 w 8042"/>
              <a:gd name="T3" fmla="*/ 771677 h 10000"/>
              <a:gd name="T4" fmla="*/ 1039012 w 8042"/>
              <a:gd name="T5" fmla="*/ 766991 h 10000"/>
              <a:gd name="T6" fmla="*/ 1395413 w 8042"/>
              <a:gd name="T7" fmla="*/ 410832 h 10000"/>
              <a:gd name="T8" fmla="*/ 1395413 w 8042"/>
              <a:gd name="T9" fmla="*/ 368734 h 10000"/>
              <a:gd name="T10" fmla="*/ 1039012 w 8042"/>
              <a:gd name="T11" fmla="*/ 17261 h 10000"/>
              <a:gd name="T12" fmla="*/ 1034327 w 8042"/>
              <a:gd name="T13" fmla="*/ 12497 h 10000"/>
              <a:gd name="T14" fmla="*/ 1006217 w 8042"/>
              <a:gd name="T15" fmla="*/ 3202 h 10000"/>
              <a:gd name="T16" fmla="*/ 3123 w 8042"/>
              <a:gd name="T17" fmla="*/ 0 h 10000"/>
              <a:gd name="T18" fmla="*/ 0 w 8042"/>
              <a:gd name="T19" fmla="*/ 780347 h 10000"/>
              <a:gd name="T20" fmla="*/ 1006217 w 8042"/>
              <a:gd name="T21" fmla="*/ 78105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B3063-4B3E-4A5C-B0C8-463ECF3C98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703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CCEA-5A3C-4146-85CF-408278FCC8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64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79B05-9348-40B6-A9A1-1440670320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119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7888-D236-4E3A-9E07-37CA64C0E4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697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09216-6393-4A4A-94C0-C6E9FC4AA3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12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22440-47E0-4C07-BB09-9752922FED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7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2101-511F-4190-BBB0-E3179DCC68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19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9C26-E152-423F-B53B-4D1BE620A1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38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A1F7-A9C4-47C6-AEAA-E8D3CC5329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12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CCFA-188C-49A4-A377-4293C7FF16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53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AD9F-0931-4443-BC13-2B0727FA11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065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BC0B-334C-4200-A3B6-F8AE2300E5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0E3D9-25F0-4C9E-B9B5-73F0D2830A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93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750F4-79FB-4A84-8D3E-A2317DEBB6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3793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684F-D7BD-41C1-8D31-153E0D3EBF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43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BB87-E3AA-46CC-8A1D-74C41403C9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97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125663" y="17463"/>
            <a:ext cx="65881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n-US" altLang="es-E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03425" y="1703388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A8E268C9-3762-48DB-A6DF-B0C599BF4B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31800" y="2930525"/>
            <a:ext cx="8391525" cy="14605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</a:rPr>
              <a:t>Unidad de aprendizaje: </a:t>
            </a:r>
            <a:endParaRPr lang="es-ES" sz="4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2">
                    <a:lumMod val="50000"/>
                  </a:schemeClr>
                </a:solidFill>
              </a:rPr>
              <a:t>Lógica </a:t>
            </a:r>
            <a:r>
              <a:rPr lang="es-ES" sz="4000" b="1" dirty="0" smtClean="0">
                <a:solidFill>
                  <a:schemeClr val="accent2">
                    <a:lumMod val="50000"/>
                  </a:schemeClr>
                </a:solidFill>
              </a:rPr>
              <a:t>Difusa</a:t>
            </a:r>
            <a:endParaRPr lang="es-E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891" name="Subtítulo 2"/>
          <p:cNvSpPr txBox="1">
            <a:spLocks/>
          </p:cNvSpPr>
          <p:nvPr/>
        </p:nvSpPr>
        <p:spPr bwMode="auto">
          <a:xfrm>
            <a:off x="731838" y="6256338"/>
            <a:ext cx="809625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s-ES" altLang="es-ES" sz="2400" b="1">
                <a:solidFill>
                  <a:schemeClr val="tx1"/>
                </a:solidFill>
                <a:latin typeface="Baskerville Old Face" panose="02020602080505020303" pitchFamily="18" charset="0"/>
              </a:rPr>
              <a:t>Dra. Dora María Calderón Nepamuceno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81175" y="-63500"/>
            <a:ext cx="7239000" cy="11049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</a:p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Unidad Académica Profesional Nezahualcóyotl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876298" y="4745501"/>
            <a:ext cx="8094663" cy="919162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MX" b="1" i="1" dirty="0" smtClean="0">
                <a:solidFill>
                  <a:srgbClr val="E2AC00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Relaciones Difusas</a:t>
            </a:r>
            <a:endParaRPr lang="es-ES" b="1" i="1" dirty="0">
              <a:solidFill>
                <a:srgbClr val="E2AC00"/>
              </a:solidFill>
              <a:effectLst/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36588" y="1825625"/>
            <a:ext cx="8186737" cy="1104900"/>
          </a:xfrm>
          <a:prstGeom prst="rect">
            <a:avLst/>
          </a:prstGeom>
        </p:spPr>
        <p:txBody>
          <a:bodyPr anchor="b"/>
          <a:lstStyle>
            <a:defPPr>
              <a:defRPr lang="es-ES"/>
            </a:defPPr>
            <a:lvl1pPr algn="r" defTabSz="914400" eaLnBrk="1" latinLnBrk="0" hangingPunct="1">
              <a:buNone/>
              <a:defRPr sz="6600" i="1" cap="none" spc="-100" baseline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nch Script MT" pitchFamily="66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>Licenciatura en Ingeniería en Sistemas Inteligentes</a:t>
            </a:r>
          </a:p>
        </p:txBody>
      </p:sp>
      <p:pic>
        <p:nvPicPr>
          <p:cNvPr id="37895" name="3 Image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3813"/>
            <a:ext cx="161925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2000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1245" y="233645"/>
            <a:ext cx="6589199" cy="1280890"/>
          </a:xfrm>
        </p:spPr>
        <p:txBody>
          <a:bodyPr/>
          <a:lstStyle/>
          <a:p>
            <a:pPr algn="r"/>
            <a:r>
              <a:rPr lang="es-MX" dirty="0" smtClean="0"/>
              <a:t>Relación Difusa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881590" y="4869160"/>
                <a:ext cx="7560840" cy="632697"/>
              </a:xfrm>
              <a:prstGeom prst="rect">
                <a:avLst/>
              </a:prstGeom>
              <a:ln/>
              <a:ex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600" i="1" dirty="0" smtClean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</a:rPr>
                        <m:t>𝑅</m:t>
                      </m:r>
                      <m:r>
                        <a:rPr lang="pt-BR" sz="3600" i="1" dirty="0" smtClean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</a:rPr>
                        <m:t> = 0.9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/(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𝑎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,3),1/(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𝑏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,2),0.8/(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𝑐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,1)}</m:t>
                      </m:r>
                    </m:oMath>
                  </m:oMathPara>
                </a14:m>
                <a:endParaRPr lang="pt-BR" sz="3600" dirty="0">
                  <a:solidFill>
                    <a:srgbClr val="262626"/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23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1590" y="4869160"/>
                <a:ext cx="7560840" cy="6326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24 Rectángulo"/>
          <p:cNvSpPr/>
          <p:nvPr/>
        </p:nvSpPr>
        <p:spPr>
          <a:xfrm>
            <a:off x="1167154" y="1091883"/>
            <a:ext cx="6678431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ES_tradnl" sz="2400" dirty="0">
                <a:solidFill>
                  <a:srgbClr val="404040"/>
                </a:solidFill>
                <a:latin typeface="+mn-lt"/>
              </a:rPr>
              <a:t>Asociado a cada elemento de la relación. </a:t>
            </a:r>
          </a:p>
        </p:txBody>
      </p:sp>
      <p:grpSp>
        <p:nvGrpSpPr>
          <p:cNvPr id="24" name="23 Grupo"/>
          <p:cNvGrpSpPr/>
          <p:nvPr/>
        </p:nvGrpSpPr>
        <p:grpSpPr>
          <a:xfrm>
            <a:off x="3324681" y="2073926"/>
            <a:ext cx="2605764" cy="2281238"/>
            <a:chOff x="4301449" y="3317875"/>
            <a:chExt cx="2605764" cy="2281238"/>
          </a:xfrm>
        </p:grpSpPr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4301449" y="3732213"/>
              <a:ext cx="52070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6126163" y="3732213"/>
              <a:ext cx="52070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4436985" y="3802063"/>
              <a:ext cx="650875" cy="173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a</a:t>
              </a:r>
            </a:p>
            <a:p>
              <a:pPr defTabSz="668338" eaLnBrk="0" hangingPunct="0"/>
              <a:endParaRPr lang="pt-BR" sz="2100" b="1" dirty="0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b</a:t>
              </a:r>
            </a:p>
            <a:p>
              <a:pPr defTabSz="668338" eaLnBrk="0" hangingPunct="0"/>
              <a:endParaRPr lang="pt-BR" sz="2100" b="1" dirty="0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c</a:t>
              </a: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6191250" y="3802063"/>
              <a:ext cx="650875" cy="173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1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2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3</a:t>
              </a:r>
            </a:p>
          </p:txBody>
        </p:sp>
        <p:sp>
          <p:nvSpPr>
            <p:cNvPr id="30" name="Line 24"/>
            <p:cNvSpPr>
              <a:spLocks noChangeShapeType="1"/>
            </p:cNvSpPr>
            <p:nvPr/>
          </p:nvSpPr>
          <p:spPr bwMode="auto">
            <a:xfrm>
              <a:off x="4822825" y="4078288"/>
              <a:ext cx="1368425" cy="1244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 flipV="1">
              <a:off x="4887913" y="4010025"/>
              <a:ext cx="1238250" cy="131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2" name="Line 26"/>
            <p:cNvSpPr>
              <a:spLocks noChangeShapeType="1"/>
            </p:cNvSpPr>
            <p:nvPr/>
          </p:nvSpPr>
          <p:spPr bwMode="auto">
            <a:xfrm>
              <a:off x="4719637" y="4630738"/>
              <a:ext cx="1303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4627563" y="3317875"/>
              <a:ext cx="2279650" cy="412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A      R     B</a:t>
              </a:r>
            </a:p>
          </p:txBody>
        </p:sp>
        <p:sp>
          <p:nvSpPr>
            <p:cNvPr id="34" name="Line 28"/>
            <p:cNvSpPr>
              <a:spLocks noChangeShapeType="1"/>
            </p:cNvSpPr>
            <p:nvPr/>
          </p:nvSpPr>
          <p:spPr bwMode="auto">
            <a:xfrm>
              <a:off x="4849812" y="3634921"/>
              <a:ext cx="11731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4960938" y="3802063"/>
              <a:ext cx="763587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0.9</a:t>
              </a:r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5018088" y="5122863"/>
              <a:ext cx="706437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0.8</a:t>
              </a: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4819762" y="4354513"/>
              <a:ext cx="587375" cy="412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 dirty="0">
                  <a:latin typeface="Comic Sans MS" pitchFamily="66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15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9575" name="Rectangle 7"/>
              <p:cNvSpPr>
                <a:spLocks noChangeArrowheads="1"/>
              </p:cNvSpPr>
              <p:nvPr/>
            </p:nvSpPr>
            <p:spPr bwMode="auto">
              <a:xfrm>
                <a:off x="539750" y="1341438"/>
                <a:ext cx="7820025" cy="4838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sz="2400" dirty="0" smtClean="0">
                    <a:solidFill>
                      <a:srgbClr val="404040"/>
                    </a:solidFill>
                    <a:latin typeface="+mn-lt"/>
                  </a:rPr>
                  <a:t>Sean </a:t>
                </a:r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dos conjuntos universales  </a:t>
                </a:r>
                <a14:m>
                  <m:oMath xmlns:m="http://schemas.openxmlformats.org/officeDocument/2006/math"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𝑈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𝑦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𝑊</m:t>
                    </m:r>
                  </m:oMath>
                </a14:m>
                <a:r>
                  <a:rPr lang="es-ES_tradnl" sz="2400" dirty="0" smtClean="0">
                    <a:solidFill>
                      <a:srgbClr val="404040"/>
                    </a:solidFill>
                    <a:latin typeface="+mn-lt"/>
                  </a:rPr>
                  <a:t>. </a:t>
                </a:r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Una relación </a:t>
                </a:r>
                <a14:m>
                  <m:oMath xmlns:m="http://schemas.openxmlformats.org/officeDocument/2006/math"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𝑅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𝑈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𝑊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 es un conjunto difuso  definido en el producto cartesiano </a:t>
                </a:r>
                <a14:m>
                  <m:oMath xmlns:m="http://schemas.openxmlformats.org/officeDocument/2006/math"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𝑈𝑥𝑊</m:t>
                    </m:r>
                  </m:oMath>
                </a14:m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. </a:t>
                </a: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sz="2400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sz="2400" dirty="0" smtClean="0">
                    <a:solidFill>
                      <a:srgbClr val="404040"/>
                    </a:solidFill>
                    <a:latin typeface="+mn-lt"/>
                  </a:rPr>
                  <a:t>Una </a:t>
                </a:r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relación R es caracterizada por su función de pertenencia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dirty="0" smtClean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sz="2400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ES_tradnl" sz="2400" i="1" dirty="0">
                            <a:solidFill>
                              <a:srgbClr val="404040"/>
                            </a:solidFill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sub>
                    </m:sSub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  <a:sym typeface="Symbol" pitchFamily="18" charset="2"/>
                      </a:rPr>
                      <m:t>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𝑢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) </m:t>
                    </m:r>
                  </m:oMath>
                </a14:m>
                <a:r>
                  <a:rPr lang="es-ES_tradnl" sz="2400" dirty="0">
                    <a:solidFill>
                      <a:srgbClr val="404040"/>
                    </a:solidFill>
                    <a:latin typeface="+mn-lt"/>
                  </a:rPr>
                  <a:t>donde </a:t>
                </a:r>
                <a14:m>
                  <m:oMath xmlns:m="http://schemas.openxmlformats.org/officeDocument/2006/math"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𝑢</m:t>
                    </m:r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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𝑈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𝑦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 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𝑊</m:t>
                    </m:r>
                  </m:oMath>
                </a14:m>
                <a:endParaRPr lang="es-ES_tradnl" sz="2400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sz="2400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    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𝑅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(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𝑈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𝑊</m:t>
                      </m:r>
                      <m:r>
                        <a:rPr lang="es-ES_tradnl" sz="2400" i="1" dirty="0" smtClean="0">
                          <a:solidFill>
                            <a:srgbClr val="404040"/>
                          </a:solidFill>
                          <a:latin typeface="Cambria Math"/>
                        </a:rPr>
                        <m:t>) = { ((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),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𝜇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𝑅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(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sz="2400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)), / 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  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𝑈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 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𝑦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  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  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𝑊</m:t>
                      </m:r>
                      <m:r>
                        <a:rPr lang="es-ES_tradnl" sz="2400" i="1" dirty="0">
                          <a:solidFill>
                            <a:srgbClr val="404040"/>
                          </a:solidFill>
                          <a:latin typeface="Cambria Math"/>
                        </a:rPr>
                        <m:t>} </m:t>
                      </m:r>
                    </m:oMath>
                  </m:oMathPara>
                </a14:m>
                <a:endParaRPr lang="es-ES_tradnl" sz="2400" dirty="0" smtClean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sz="2400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sz="2400" dirty="0" smtClean="0">
                    <a:solidFill>
                      <a:srgbClr val="404040"/>
                    </a:solidFill>
                    <a:latin typeface="+mn-lt"/>
                  </a:rPr>
                  <a:t>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sz="2400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ES_tradnl" sz="2400" i="1" dirty="0">
                            <a:solidFill>
                              <a:srgbClr val="404040"/>
                            </a:solidFill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sub>
                    </m:sSub>
                    <m:r>
                      <a:rPr lang="es-ES_tradnl" sz="2400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𝑢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sz="2400" i="1" dirty="0" err="1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) 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  <a:sym typeface="Symbol" pitchFamily="18" charset="2"/>
                      </a:rPr>
                      <m:t></m:t>
                    </m:r>
                    <m:r>
                      <a:rPr lang="es-ES_tradnl" sz="2400" i="1" dirty="0">
                        <a:solidFill>
                          <a:srgbClr val="404040"/>
                        </a:solidFill>
                        <a:latin typeface="Cambria Math"/>
                      </a:rPr>
                      <m:t> [0,1] </m:t>
                    </m:r>
                  </m:oMath>
                </a14:m>
                <a:endParaRPr lang="es-ES_tradnl" sz="2400" dirty="0">
                  <a:solidFill>
                    <a:srgbClr val="40404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10957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750" y="1341438"/>
                <a:ext cx="7820025" cy="4838700"/>
              </a:xfrm>
              <a:prstGeom prst="rect">
                <a:avLst/>
              </a:prstGeom>
              <a:blipFill rotWithShape="1">
                <a:blip r:embed="rId3"/>
                <a:stretch>
                  <a:fillRect l="-1248" t="-1008" r="-12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5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6705" y="212895"/>
            <a:ext cx="6589199" cy="1280890"/>
          </a:xfrm>
        </p:spPr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718810"/>
            <a:ext cx="778782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La relación difusa sobre dos conjuntos, A y B, es un subconjunto </a:t>
            </a:r>
            <a:r>
              <a:rPr lang="es-MX" dirty="0" smtClean="0"/>
              <a:t>difuso sobre </a:t>
            </a:r>
            <a:r>
              <a:rPr lang="es-MX" dirty="0"/>
              <a:t>su producto cartesiano – a cada miembro del conjunto producto se le asigna un grado de membresía</a:t>
            </a:r>
          </a:p>
          <a:p>
            <a:pPr marL="0" indent="0">
              <a:buNone/>
            </a:pPr>
            <a:endParaRPr lang="es-MX" dirty="0"/>
          </a:p>
          <a:p>
            <a:pPr>
              <a:buFontTx/>
              <a:buNone/>
            </a:pPr>
            <a:r>
              <a:rPr lang="es-MX" dirty="0"/>
              <a:t>	</a:t>
            </a:r>
            <a:r>
              <a:rPr lang="es-MX" sz="2400" dirty="0"/>
              <a:t>	B \ A		</a:t>
            </a:r>
            <a:r>
              <a:rPr lang="es-MX" sz="2400" dirty="0" smtClean="0"/>
              <a:t>  0</a:t>
            </a:r>
            <a:r>
              <a:rPr lang="es-MX" sz="2400" dirty="0"/>
              <a:t>	</a:t>
            </a:r>
            <a:r>
              <a:rPr lang="es-MX" sz="2400" dirty="0" smtClean="0"/>
              <a:t>        1</a:t>
            </a:r>
            <a:r>
              <a:rPr lang="es-MX" sz="2400" dirty="0"/>
              <a:t>	</a:t>
            </a:r>
            <a:r>
              <a:rPr lang="es-MX" sz="2400" dirty="0" smtClean="0"/>
              <a:t>       2</a:t>
            </a:r>
            <a:endParaRPr lang="es-MX" sz="2400" dirty="0"/>
          </a:p>
          <a:p>
            <a:pPr>
              <a:buFontTx/>
              <a:buNone/>
            </a:pPr>
            <a:r>
              <a:rPr lang="es-MX" sz="2400" dirty="0"/>
              <a:t>		0		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0.1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0.7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	0.9</a:t>
            </a:r>
          </a:p>
          <a:p>
            <a:pPr>
              <a:buFontTx/>
              <a:buNone/>
            </a:pPr>
            <a:r>
              <a:rPr lang="es-MX" sz="2400" dirty="0"/>
              <a:t>		1		</a:t>
            </a:r>
            <a:r>
              <a:rPr lang="es-MX" sz="2400" dirty="0" smtClean="0"/>
              <a:t>       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0.6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	0.5</a:t>
            </a:r>
          </a:p>
        </p:txBody>
      </p:sp>
    </p:spTree>
    <p:extLst>
      <p:ext uri="{BB962C8B-B14F-4D97-AF65-F5344CB8AC3E}">
        <p14:creationId xmlns:p14="http://schemas.microsoft.com/office/powerpoint/2010/main" val="399491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368660"/>
            <a:ext cx="6589199" cy="1280890"/>
          </a:xfrm>
        </p:spPr>
        <p:txBody>
          <a:bodyPr/>
          <a:lstStyle/>
          <a:p>
            <a:r>
              <a:rPr lang="es-MX" dirty="0"/>
              <a:t>Transformación difusa</a:t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81590" y="1493784"/>
                <a:ext cx="7470830" cy="436548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sz="2000" dirty="0" smtClean="0"/>
                  <a:t>Considere una transformación en un universo 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sz="2000" dirty="0" smtClean="0"/>
                  <a:t> a un universo 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sz="2000" dirty="0" smtClean="0"/>
                  <a:t>. El universo 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sz="2000" dirty="0" smtClean="0"/>
                  <a:t>es el dominio y el universo Y es el </a:t>
                </a:r>
                <a:r>
                  <a:rPr lang="es-MX" sz="2000" dirty="0"/>
                  <a:t>  rango  de  </a:t>
                </a:r>
                <a14:m>
                  <m:oMath xmlns:m="http://schemas.openxmlformats.org/officeDocument/2006/math">
                    <m:r>
                      <a:rPr lang="es-MX" sz="2000" dirty="0"/>
                      <m:t>𝒇</m:t>
                    </m:r>
                  </m:oMath>
                </a14:m>
                <a:r>
                  <a:rPr lang="es-MX" sz="2000" dirty="0"/>
                  <a:t>, </a:t>
                </a:r>
                <a:r>
                  <a:rPr lang="es-MX" sz="2000" dirty="0"/>
                  <a:t> donde</a:t>
                </a:r>
                <a:r>
                  <a:rPr lang="es-MX" sz="2000" dirty="0"/>
                  <a:t> </a:t>
                </a:r>
                <a14:m>
                  <m:oMath xmlns:m="http://schemas.openxmlformats.org/officeDocument/2006/math">
                    <m:r>
                      <a:rPr lang="es-MX" sz="2000" dirty="0"/>
                      <m:t> </m:t>
                    </m:r>
                    <m:r>
                      <a:rPr lang="es-MX" sz="2000" dirty="0"/>
                      <m:t>𝒇</m:t>
                    </m:r>
                    <m:r>
                      <a:rPr lang="es-MX" sz="2000" dirty="0"/>
                      <m:t>  </m:t>
                    </m:r>
                  </m:oMath>
                </a14:m>
                <a:r>
                  <a:rPr lang="es-MX" sz="2000" dirty="0"/>
                  <a:t>puede  considerarse  una  </a:t>
                </a:r>
                <a:r>
                  <a:rPr lang="es-MX" sz="2000" dirty="0" smtClean="0"/>
                  <a:t>regla que asignan</a:t>
                </a:r>
                <a:r>
                  <a:rPr lang="es-MX" sz="2000" dirty="0"/>
                  <a:t>  algún </a:t>
                </a:r>
                <a:r>
                  <a:rPr lang="es-MX" sz="2000" dirty="0"/>
                  <a:t> elemento</a:t>
                </a:r>
                <a:r>
                  <a:rPr lang="es-MX" sz="2000" dirty="0"/>
                  <a:t>  y </a:t>
                </a:r>
                <a:r>
                  <a:rPr lang="es-MX" sz="2000" dirty="0" smtClean="0"/>
                  <a:t>en</a:t>
                </a:r>
                <a:r>
                  <a:rPr lang="es-MX" sz="2000" dirty="0"/>
                  <a:t> </a:t>
                </a:r>
                <a:r>
                  <a:rPr lang="es-MX" sz="2000" dirty="0" smtClean="0"/>
                  <a:t>Y</a:t>
                </a:r>
                <a:r>
                  <a:rPr lang="es-MX" sz="2000" dirty="0"/>
                  <a:t> </a:t>
                </a:r>
                <a:r>
                  <a:rPr lang="es-MX" sz="2000" dirty="0" smtClean="0"/>
                  <a:t>para</a:t>
                </a:r>
                <a:r>
                  <a:rPr lang="es-MX" sz="2000" dirty="0"/>
                  <a:t> </a:t>
                </a:r>
                <a:r>
                  <a:rPr lang="es-MX" sz="2000" dirty="0" smtClean="0"/>
                  <a:t>cada</a:t>
                </a:r>
                <a:r>
                  <a:rPr lang="es-MX" sz="2000" dirty="0"/>
                  <a:t> </a:t>
                </a:r>
                <a:r>
                  <a:rPr lang="es-MX" sz="2000" dirty="0" smtClean="0"/>
                  <a:t>elemento</a:t>
                </a:r>
                <a:r>
                  <a:rPr lang="es-MX" sz="2000" dirty="0"/>
                  <a:t>  </a:t>
                </a:r>
                <a14:m>
                  <m:oMath xmlns:m="http://schemas.openxmlformats.org/officeDocument/2006/math">
                    <m:r>
                      <a:rPr lang="es-MX" sz="2000" dirty="0"/>
                      <m:t>𝑥</m:t>
                    </m:r>
                  </m:oMath>
                </a14:m>
                <a:r>
                  <a:rPr lang="es-MX" sz="2000" dirty="0"/>
                  <a:t> en  </a:t>
                </a:r>
                <a14:m>
                  <m:oMath xmlns:m="http://schemas.openxmlformats.org/officeDocument/2006/math">
                    <m:r>
                      <a:rPr lang="es-MX" sz="2000" dirty="0"/>
                      <m:t>𝑋</m:t>
                    </m:r>
                  </m:oMath>
                </a14:m>
                <a:r>
                  <a:rPr lang="es-MX" sz="2000" dirty="0"/>
                  <a:t>.  Si  </a:t>
                </a:r>
                <a14:m>
                  <m:oMath xmlns:m="http://schemas.openxmlformats.org/officeDocument/2006/math">
                    <m:r>
                      <a:rPr lang="es-MX" sz="2000" dirty="0"/>
                      <m:t>𝑋</m:t>
                    </m:r>
                  </m:oMath>
                </a14:m>
                <a:r>
                  <a:rPr lang="es-MX" sz="2000" dirty="0"/>
                  <a:t>  y  </a:t>
                </a:r>
                <a14:m>
                  <m:oMath xmlns:m="http://schemas.openxmlformats.org/officeDocument/2006/math">
                    <m:r>
                      <a:rPr lang="es-MX" sz="2000" dirty="0"/>
                      <m:t>𝑌</m:t>
                    </m:r>
                  </m:oMath>
                </a14:m>
                <a:r>
                  <a:rPr lang="es-MX" sz="2000" dirty="0"/>
                  <a:t>  son </a:t>
                </a:r>
                <a:r>
                  <a:rPr lang="es-MX" sz="2000" dirty="0"/>
                  <a:t> reales</a:t>
                </a:r>
                <a:r>
                  <a:rPr lang="es-MX" sz="2000" dirty="0"/>
                  <a:t>, la transformación </a:t>
                </a:r>
                <a14:m>
                  <m:oMath xmlns:m="http://schemas.openxmlformats.org/officeDocument/2006/math">
                    <m:r>
                      <a:rPr lang="es-MX" sz="2000" dirty="0"/>
                      <m:t>𝒇</m:t>
                    </m:r>
                  </m:oMath>
                </a14:m>
                <a:r>
                  <a:rPr lang="es-MX" sz="2000" dirty="0"/>
                  <a:t> es una función.</a:t>
                </a:r>
              </a:p>
              <a:p>
                <a:pPr marL="0" indent="0" algn="just">
                  <a:buNone/>
                </a:pPr>
                <a:r>
                  <a:rPr lang="es-MX" sz="2000" dirty="0" smtClean="0"/>
                  <a:t>Si 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s-MX" sz="2000" dirty="0"/>
                  <a:t> </a:t>
                </a:r>
                <a:r>
                  <a:rPr lang="es-MX" sz="2000" dirty="0" smtClean="0"/>
                  <a:t>es un subconjunto de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/>
                      </a:rPr>
                      <m:t>𝑋</m:t>
                    </m:r>
                    <m:r>
                      <a:rPr lang="es-MX" sz="20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s-MX" sz="2000" dirty="0" smtClean="0"/>
                  <a:t>la imagen </a:t>
                </a:r>
                <a:r>
                  <a:rPr lang="es-MX" sz="2000" dirty="0"/>
                  <a:t>de 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 </m:t>
                    </m:r>
                    <m:r>
                      <a:rPr lang="es-MX" sz="2000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s-MX" sz="2000" dirty="0"/>
                  <a:t>  a </a:t>
                </a:r>
                <a:r>
                  <a:rPr lang="es-MX" sz="2000" dirty="0" smtClean="0"/>
                  <a:t>través</a:t>
                </a:r>
                <a:r>
                  <a:rPr lang="es-MX" sz="2000" dirty="0"/>
                  <a:t>  de 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 </m:t>
                    </m:r>
                    <m:r>
                      <a:rPr lang="es-MX" sz="2000" i="1" dirty="0" smtClean="0">
                        <a:latin typeface="Cambria Math"/>
                      </a:rPr>
                      <m:t>𝑓</m:t>
                    </m:r>
                    <m:r>
                      <a:rPr lang="es-MX" sz="200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s-MX" sz="2000" i="1" dirty="0"/>
                  <a:t> </a:t>
                </a:r>
                <a:r>
                  <a:rPr lang="es-MX" sz="2000" dirty="0"/>
                  <a:t>denotada por  </a:t>
                </a:r>
                <a:endParaRPr lang="es-MX" sz="2000" i="1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𝑓</m:t>
                    </m:r>
                    <m:r>
                      <a:rPr lang="es-MX" sz="2000" i="1" dirty="0" smtClean="0">
                        <a:latin typeface="Cambria Math"/>
                      </a:rPr>
                      <m:t>(</m:t>
                    </m:r>
                    <m:r>
                      <a:rPr lang="es-MX" sz="2000" i="1" dirty="0" smtClean="0">
                        <a:latin typeface="Cambria Math"/>
                      </a:rPr>
                      <m:t>𝐴</m:t>
                    </m:r>
                    <m:r>
                      <a:rPr lang="es-MX" sz="2000" i="1" dirty="0" smtClean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}"/>
                        <m:ctrlPr>
                          <a:rPr lang="es-MX" sz="20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MX" sz="2000" b="0" i="1" dirty="0" smtClean="0">
                            <a:latin typeface="Cambria Math"/>
                          </a:rPr>
                          <m:t>𝑦</m:t>
                        </m:r>
                        <m:r>
                          <a:rPr lang="es-MX" sz="2000" b="0" i="1" dirty="0" smtClean="0">
                            <a:latin typeface="Cambria Math"/>
                          </a:rPr>
                          <m:t>|</m:t>
                        </m:r>
                        <m:r>
                          <a:rPr lang="es-MX" sz="2000" b="0" i="1" dirty="0" smtClean="0">
                            <a:latin typeface="Cambria Math"/>
                          </a:rPr>
                          <m:t>𝑦</m:t>
                        </m:r>
                        <m:r>
                          <a:rPr lang="es-MX" sz="2000" b="0" i="1" dirty="0" smtClean="0">
                            <a:latin typeface="Cambria Math"/>
                          </a:rPr>
                          <m:t>=</m:t>
                        </m:r>
                        <m:r>
                          <a:rPr lang="es-MX" sz="2000" b="0" i="1" dirty="0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s-MX" sz="20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MX" sz="20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s-MX" sz="2000" b="0" i="1" dirty="0" smtClean="0">
                            <a:latin typeface="Cambria Math"/>
                          </a:rPr>
                          <m:t>,</m:t>
                        </m:r>
                        <m:r>
                          <a:rPr lang="es-MX" sz="20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s-MX" sz="2000" b="0" i="1" dirty="0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s-MX" sz="2000" b="0" i="1" dirty="0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</m:oMath>
                </a14:m>
                <a:r>
                  <a:rPr lang="es-MX" sz="2000" dirty="0" smtClean="0"/>
                  <a:t> es un subconjunto de 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sz="2000" dirty="0" smtClean="0"/>
                  <a:t>.</a:t>
                </a:r>
                <a:r>
                  <a:rPr lang="es-MX" sz="2000" dirty="0"/>
                  <a:t>                                </a:t>
                </a:r>
              </a:p>
              <a:p>
                <a:pPr marL="0" indent="0" algn="just">
                  <a:buNone/>
                </a:pPr>
                <a:r>
                  <a:rPr lang="es-MX" sz="2000" dirty="0"/>
                  <a:t>Donde  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latin typeface="Cambria Math"/>
                      </a:rPr>
                      <m:t>𝑓</m:t>
                    </m:r>
                    <m:r>
                      <a:rPr lang="es-MX" sz="2000" i="1" dirty="0" smtClean="0">
                        <a:latin typeface="Cambria Math"/>
                      </a:rPr>
                      <m:t>(</m:t>
                    </m:r>
                    <m:r>
                      <a:rPr lang="es-MX" sz="2000" i="1" dirty="0" smtClean="0">
                        <a:latin typeface="Cambria Math"/>
                      </a:rPr>
                      <m:t>𝐴</m:t>
                    </m:r>
                    <m:r>
                      <a:rPr lang="es-MX" sz="2000" i="1" dirty="0" smtClean="0">
                        <a:latin typeface="Cambria Math"/>
                      </a:rPr>
                      <m:t>)=</m:t>
                    </m:r>
                    <m:r>
                      <a:rPr lang="es-MX" sz="2000" i="1" dirty="0" smtClean="0">
                        <a:latin typeface="Cambria Math"/>
                      </a:rPr>
                      <m:t>𝐵</m:t>
                    </m:r>
                  </m:oMath>
                </a14:m>
                <a:endParaRPr lang="es-MX" sz="2000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1590" y="1493784"/>
                <a:ext cx="7470830" cy="4365485"/>
              </a:xfrm>
              <a:blipFill rotWithShape="1">
                <a:blip r:embed="rId2"/>
                <a:stretch>
                  <a:fillRect l="-898" t="-698" r="-81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165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Transformación difusa</a:t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46575" y="1583795"/>
                <a:ext cx="7515835" cy="37776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 smtClean="0"/>
                  <a:t>La función de membresía para el conjunto difuso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s-MX" dirty="0"/>
                  <a:t> en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, el</a:t>
                </a:r>
              </a:p>
              <a:p>
                <a:pPr marL="0" indent="0">
                  <a:buNone/>
                </a:pPr>
                <a:r>
                  <a:rPr lang="es-MX" dirty="0"/>
                  <a:t>cual se induce a través de la transformación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𝑓</m:t>
                    </m:r>
                    <m:r>
                      <a:rPr lang="es-MX" i="1" dirty="0" smtClean="0">
                        <a:latin typeface="Cambria Math"/>
                      </a:rPr>
                      <m:t>: </m:t>
                    </m:r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</a:rPr>
                      <m:t>→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, está dada</a:t>
                </a:r>
              </a:p>
              <a:p>
                <a:pPr marL="0" indent="0">
                  <a:buNone/>
                </a:pPr>
                <a:r>
                  <a:rPr lang="es-MX" dirty="0"/>
                  <a:t>por</a:t>
                </a:r>
                <a:r>
                  <a:rPr lang="es-MX" dirty="0" smtClean="0"/>
                  <a:t>:</a:t>
                </a: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 dirty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MX" i="1" dirty="0">
                              <a:latin typeface="Cambria Math"/>
                            </a:rPr>
                            <m:t>𝑓</m:t>
                          </m:r>
                          <m:r>
                            <a:rPr lang="es-MX" i="1" dirty="0">
                              <a:latin typeface="Cambria Math"/>
                            </a:rPr>
                            <m:t>( </m:t>
                          </m:r>
                          <m:r>
                            <a:rPr lang="es-MX" i="1" dirty="0">
                              <a:latin typeface="Cambria Math"/>
                            </a:rPr>
                            <m:t>𝐴</m:t>
                          </m:r>
                          <m:r>
                            <a:rPr lang="es-MX" i="1" dirty="0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s-MX" i="1" dirty="0" smtClean="0">
                          <a:latin typeface="Cambria Math"/>
                        </a:rPr>
                        <m:t> ( </m:t>
                      </m:r>
                      <m:r>
                        <a:rPr lang="es-MX" i="1" dirty="0" smtClean="0">
                          <a:latin typeface="Cambria Math"/>
                        </a:rPr>
                        <m:t>𝑦</m:t>
                      </m:r>
                      <m:r>
                        <a:rPr lang="es-MX" i="1" dirty="0" smtClean="0">
                          <a:latin typeface="Cambria Math"/>
                        </a:rPr>
                        <m:t>) =</m:t>
                      </m:r>
                      <m:sSub>
                        <m:sSubPr>
                          <m:ctrlPr>
                            <a:rPr lang="es-MX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 dirty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MX" i="1" dirty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s-MX" i="1" dirty="0" smtClean="0">
                          <a:latin typeface="Cambria Math"/>
                        </a:rPr>
                        <m:t> </m:t>
                      </m:r>
                      <m:r>
                        <a:rPr lang="es-MX" i="1" dirty="0">
                          <a:latin typeface="Cambria Math"/>
                        </a:rPr>
                        <m:t>( </m:t>
                      </m:r>
                      <m:r>
                        <a:rPr lang="es-MX" i="1" dirty="0">
                          <a:latin typeface="Cambria Math"/>
                        </a:rPr>
                        <m:t>𝑥</m:t>
                      </m:r>
                      <m:r>
                        <a:rPr lang="es-MX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/>
                  <a:t>Si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𝐵</m:t>
                    </m:r>
                    <m:r>
                      <a:rPr lang="es-MX" i="1" dirty="0" smtClean="0">
                        <a:latin typeface="Cambria Math"/>
                      </a:rPr>
                      <m:t> ⊂ 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,  la imagen inversa de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s-MX" dirty="0"/>
                  <a:t> </a:t>
                </a:r>
                <a:r>
                  <a:rPr lang="es-MX" dirty="0" smtClean="0"/>
                  <a:t>para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{</m:t>
                    </m:r>
                    <m:r>
                      <a:rPr lang="es-MX" i="1" dirty="0">
                        <a:latin typeface="Cambria Math"/>
                      </a:rPr>
                      <m:t>𝑥</m:t>
                    </m:r>
                    <m:r>
                      <a:rPr lang="es-MX" i="1" dirty="0">
                        <a:latin typeface="Cambria Math"/>
                      </a:rPr>
                      <m:t> |</m:t>
                    </m:r>
                    <m:r>
                      <a:rPr lang="es-MX" i="1" dirty="0" smtClean="0">
                        <a:latin typeface="Cambria Math"/>
                      </a:rPr>
                      <m:t>𝑓</m:t>
                    </m:r>
                    <m:r>
                      <a:rPr lang="es-MX" i="1" dirty="0" smtClean="0">
                        <a:latin typeface="Cambria Math"/>
                      </a:rPr>
                      <m:t> ( </m:t>
                    </m:r>
                    <m:r>
                      <a:rPr lang="es-MX" i="1" dirty="0">
                        <a:latin typeface="Cambria Math"/>
                      </a:rPr>
                      <m:t>𝑥</m:t>
                    </m:r>
                    <m:r>
                      <a:rPr lang="es-MX" i="1" dirty="0">
                        <a:latin typeface="Cambria Math"/>
                      </a:rPr>
                      <m:t>) =</m:t>
                    </m:r>
                    <m:r>
                      <a:rPr lang="es-MX" i="1" dirty="0" smtClean="0">
                        <a:latin typeface="Cambria Math"/>
                      </a:rPr>
                      <m:t>𝑦</m:t>
                    </m:r>
                    <m:r>
                      <a:rPr lang="es-MX" i="1" dirty="0">
                        <a:latin typeface="Cambria Math"/>
                      </a:rPr>
                      <m:t>, </m:t>
                    </m:r>
                    <m:r>
                      <a:rPr lang="es-MX" i="1" dirty="0">
                        <a:latin typeface="Cambria Math"/>
                      </a:rPr>
                      <m:t>𝑦</m:t>
                    </m:r>
                    <m:r>
                      <a:rPr lang="es-MX" i="1" dirty="0">
                        <a:latin typeface="Cambria Math"/>
                      </a:rPr>
                      <m:t> ⊂ </m:t>
                    </m:r>
                    <m:r>
                      <a:rPr lang="es-MX" i="1" dirty="0">
                        <a:latin typeface="Cambria Math"/>
                      </a:rPr>
                      <m:t>𝐵</m:t>
                    </m:r>
                    <m:r>
                      <a:rPr lang="es-MX" i="1" dirty="0">
                        <a:latin typeface="Cambria Math"/>
                      </a:rPr>
                      <m:t>}</m:t>
                    </m:r>
                  </m:oMath>
                </a14:m>
                <a:r>
                  <a:rPr lang="es-MX" dirty="0" smtClean="0"/>
                  <a:t> es un subconjunto </a:t>
                </a:r>
                <a:r>
                  <a:rPr lang="es-MX" dirty="0"/>
                  <a:t>de X. Por lo tanto, la </a:t>
                </a:r>
                <a:r>
                  <a:rPr lang="es-MX" b="1" dirty="0"/>
                  <a:t>transformación inversa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MX" b="1" i="1" dirty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es-MX" b="1" i="1" dirty="0">
                            <a:latin typeface="Cambria Math"/>
                          </a:rPr>
                          <m:t>‐</m:t>
                        </m:r>
                        <m:r>
                          <a:rPr lang="es-MX" b="1" i="1" dirty="0"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s-MX" dirty="0" smtClean="0"/>
                  <a:t> induce   </a:t>
                </a:r>
                <a:r>
                  <a:rPr lang="es-MX" dirty="0"/>
                  <a:t>un   conjunto   difuso 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s-MX" dirty="0"/>
                  <a:t>  en 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dirty="0"/>
                  <a:t>  con  su  función  </a:t>
                </a:r>
                <a:r>
                  <a:rPr lang="es-MX" dirty="0" smtClean="0"/>
                  <a:t>de </a:t>
                </a:r>
                <a:r>
                  <a:rPr lang="es-MX" dirty="0"/>
                  <a:t/>
                </a:r>
                <a:br>
                  <a:rPr lang="es-MX" dirty="0"/>
                </a:br>
                <a:r>
                  <a:rPr lang="es-MX" dirty="0"/>
                  <a:t>membresía definida </a:t>
                </a:r>
                <a:r>
                  <a:rPr lang="es-MX" dirty="0" smtClean="0"/>
                  <a:t>como</a:t>
                </a:r>
              </a:p>
              <a:p>
                <a:pPr marL="0" indent="0" algn="just">
                  <a:buNone/>
                </a:pPr>
                <a:r>
                  <a:rPr lang="es-MX" dirty="0" smtClean="0"/>
                  <a:t> </a:t>
                </a:r>
                <a:r>
                  <a:rPr lang="es-MX" dirty="0"/>
                  <a:t/>
                </a:r>
                <a:br>
                  <a:rPr lang="es-MX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 dirty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MX" i="1" dirty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s-MX" i="1" dirty="0">
                          <a:latin typeface="Cambria Math"/>
                        </a:rPr>
                        <m:t> ( </m:t>
                      </m:r>
                      <m:r>
                        <a:rPr lang="es-MX" i="1" dirty="0">
                          <a:latin typeface="Cambria Math"/>
                        </a:rPr>
                        <m:t>𝑥</m:t>
                      </m:r>
                      <m:r>
                        <a:rPr lang="es-MX" i="1" dirty="0">
                          <a:latin typeface="Cambria Math"/>
                        </a:rPr>
                        <m:t>) =</m:t>
                      </m:r>
                      <m:sSub>
                        <m:sSubPr>
                          <m:ctrlPr>
                            <a:rPr lang="es-MX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i="1" dirty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MX" b="0" i="1" dirty="0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s-MX" i="1" dirty="0">
                          <a:latin typeface="Cambria Math"/>
                        </a:rPr>
                        <m:t>( </m:t>
                      </m:r>
                      <m:r>
                        <a:rPr lang="es-MX" i="1" dirty="0">
                          <a:latin typeface="Cambria Math"/>
                        </a:rPr>
                        <m:t>𝑓</m:t>
                      </m:r>
                      <m:r>
                        <a:rPr lang="es-MX" i="1" dirty="0">
                          <a:latin typeface="Cambria Math"/>
                        </a:rPr>
                        <m:t> ( </m:t>
                      </m:r>
                      <m:r>
                        <a:rPr lang="es-MX" i="1" dirty="0">
                          <a:latin typeface="Cambria Math"/>
                        </a:rPr>
                        <m:t>𝑥</m:t>
                      </m:r>
                      <m:r>
                        <a:rPr lang="es-MX" i="1" dirty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r>
                  <a:rPr lang="es-MX" dirty="0" smtClean="0"/>
                  <a:t>Para toda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 </m:t>
                    </m:r>
                    <m:r>
                      <a:rPr lang="es-MX" i="1" dirty="0" err="1" smtClean="0">
                        <a:latin typeface="Cambria Math"/>
                      </a:rPr>
                      <m:t>𝑦</m:t>
                    </m:r>
                    <m:r>
                      <a:rPr lang="es-MX" i="1" dirty="0" smtClean="0">
                        <a:latin typeface="Cambria Math"/>
                      </a:rPr>
                      <m:t> </m:t>
                    </m:r>
                    <m:r>
                      <a:rPr lang="es-MX" i="1" dirty="0">
                        <a:latin typeface="Cambria Math"/>
                      </a:rPr>
                      <m:t>⊂</m:t>
                    </m:r>
                    <m:r>
                      <a:rPr lang="es-MX" i="1" dirty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 smtClean="0"/>
                  <a:t>.</a:t>
                </a:r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6575" y="1583795"/>
                <a:ext cx="7515835" cy="3777622"/>
              </a:xfrm>
              <a:blipFill rotWithShape="1">
                <a:blip r:embed="rId2"/>
                <a:stretch>
                  <a:fillRect l="-649" t="-808" r="-730" b="-1405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87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Supremum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91580" y="2078850"/>
                <a:ext cx="7785865" cy="144016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 smtClean="0"/>
                  <a:t>Cuando  dos  elementos  o  más  del  universo  X  apuntan  a  un </a:t>
                </a:r>
              </a:p>
              <a:p>
                <a:pPr marL="0" indent="0">
                  <a:buNone/>
                </a:pPr>
                <a:r>
                  <a:rPr lang="es-MX" dirty="0"/>
                  <a:t>mismo elemento en el universo Y, </a:t>
                </a:r>
                <a:r>
                  <a:rPr lang="es-MX" dirty="0" err="1"/>
                  <a:t>Zadeh</a:t>
                </a:r>
                <a:r>
                  <a:rPr lang="es-MX" dirty="0"/>
                  <a:t> propuso: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 dirty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MX" i="1" dirty="0">
                            <a:latin typeface="Cambria Math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s-MX" b="0" i="0" dirty="0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MX" b="0" i="0" dirty="0" smtClean="0">
                            <a:latin typeface="Cambria Math"/>
                          </a:rPr>
                          <m:t>y</m:t>
                        </m:r>
                      </m:e>
                    </m:d>
                    <m:r>
                      <a:rPr lang="es-MX" b="0" i="0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s-MX" b="0" i="0" dirty="0" smtClean="0">
                        <a:latin typeface="Cambria Math"/>
                      </a:rPr>
                      <m:t>supremum</m:t>
                    </m:r>
                    <m:sSub>
                      <m:sSubPr>
                        <m:ctrlPr>
                          <a:rPr lang="es-MX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s-MX" i="1" dirty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MX" b="0" i="1" dirty="0" smtClean="0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s-MX" b="0" i="0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s-MX" b="0" i="0" dirty="0" smtClean="0">
                        <a:latin typeface="Cambria Math"/>
                      </a:rPr>
                      <m:t>x</m:t>
                    </m:r>
                    <m:r>
                      <a:rPr lang="es-MX" b="0" i="0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s-MX" dirty="0" smtClean="0"/>
                  <a:t>  para toda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/>
                      </a:rPr>
                      <m:t>𝑥</m:t>
                    </m:r>
                    <m:r>
                      <a:rPr lang="es-MX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s-MX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s-MX" i="1" dirty="0" smtClean="0">
                        <a:latin typeface="Cambria Math"/>
                      </a:rPr>
                      <m:t>(</m:t>
                    </m:r>
                    <m:r>
                      <a:rPr lang="es-MX" i="1" dirty="0" smtClean="0">
                        <a:latin typeface="Cambria Math"/>
                      </a:rPr>
                      <m:t>𝑦</m:t>
                    </m:r>
                    <m:r>
                      <a:rPr lang="es-MX" i="1" dirty="0" smtClean="0">
                        <a:latin typeface="Cambria Math"/>
                      </a:rPr>
                      <m:t>)</m:t>
                    </m:r>
                  </m:oMath>
                </a14:m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1580" y="2078850"/>
                <a:ext cx="7785865" cy="1440160"/>
              </a:xfrm>
              <a:blipFill rotWithShape="1">
                <a:blip r:embed="rId2"/>
                <a:stretch>
                  <a:fillRect l="-705" t="-211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278" y="3744035"/>
            <a:ext cx="6381750" cy="263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22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413665"/>
            <a:ext cx="6589199" cy="1280890"/>
          </a:xfrm>
        </p:spPr>
        <p:txBody>
          <a:bodyPr/>
          <a:lstStyle/>
          <a:p>
            <a:r>
              <a:rPr lang="es-MX" sz="3200" dirty="0"/>
              <a:t>Principio de extensión de una </a:t>
            </a:r>
            <a:r>
              <a:rPr lang="es-MX" sz="3200" dirty="0" smtClean="0"/>
              <a:t>transformación </a:t>
            </a:r>
            <a:r>
              <a:rPr lang="es-MX" sz="3200" dirty="0"/>
              <a:t>difusa</a:t>
            </a:r>
            <a:br>
              <a:rPr lang="es-MX" sz="3200" dirty="0"/>
            </a:br>
            <a:endParaRPr lang="es-MX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81590" y="1853825"/>
                <a:ext cx="7742820" cy="37776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 smtClean="0"/>
                  <a:t>Dada  una  función  </a:t>
                </a:r>
                <a:r>
                  <a:rPr lang="es-MX" i="1" dirty="0" smtClean="0"/>
                  <a:t>fue</a:t>
                </a:r>
                <a:r>
                  <a:rPr lang="es-MX" i="1" dirty="0"/>
                  <a:t>  transforme  puntos  del  universo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i="1" dirty="0"/>
                  <a:t>  a </a:t>
                </a:r>
              </a:p>
              <a:p>
                <a:pPr marL="0" indent="0">
                  <a:buNone/>
                </a:pPr>
                <a:r>
                  <a:rPr lang="es-MX" dirty="0"/>
                  <a:t>puntos  en  el  universo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,  y  cualquier  conjunto  difuso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s-MX" dirty="0"/>
                  <a:t>  en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dirty="0"/>
                  <a:t>, </a:t>
                </a:r>
              </a:p>
              <a:p>
                <a:pPr marL="0" indent="0">
                  <a:buNone/>
                </a:pPr>
                <a:r>
                  <a:rPr lang="es-MX" dirty="0"/>
                  <a:t>donde </a:t>
                </a:r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endParaRPr lang="es-MX" dirty="0" smtClean="0"/>
              </a:p>
              <a:p>
                <a:pPr marL="0" indent="0">
                  <a:buNone/>
                </a:pPr>
                <a:r>
                  <a:rPr lang="es-MX" dirty="0"/>
                  <a:t>El </a:t>
                </a:r>
                <a:r>
                  <a:rPr lang="es-MX" b="1" dirty="0"/>
                  <a:t>principio de extensión establece que</a:t>
                </a:r>
                <a:r>
                  <a:rPr lang="es-MX" b="1" dirty="0" smtClean="0"/>
                  <a:t>: </a:t>
                </a:r>
                <a14:m>
                  <m:oMath xmlns:m="http://schemas.openxmlformats.org/officeDocument/2006/math">
                    <m:r>
                      <a:rPr lang="es-MX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s-MX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MX" b="1" i="1" smtClean="0">
                            <a:latin typeface="Cambria Math"/>
                          </a:rPr>
                          <m:t>𝑨</m:t>
                        </m:r>
                      </m:e>
                    </m:d>
                  </m:oMath>
                </a14:m>
                <a:r>
                  <a:rPr lang="es-MX" dirty="0" smtClean="0"/>
                  <a:t> =</a:t>
                </a:r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1590" y="1853825"/>
                <a:ext cx="7742820" cy="3777622"/>
              </a:xfrm>
              <a:blipFill rotWithShape="1">
                <a:blip r:embed="rId2"/>
                <a:stretch>
                  <a:fillRect l="-709" t="-80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330" y="2753925"/>
            <a:ext cx="40195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75" y="4239090"/>
            <a:ext cx="78676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8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853825"/>
            <a:ext cx="7515835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Se  tiene  un  conjunto  difuso  A  en  el  universo  X,  realice  una </a:t>
            </a:r>
            <a:r>
              <a:rPr lang="es-MX" dirty="0" smtClean="0"/>
              <a:t>  transformación</a:t>
            </a:r>
            <a:r>
              <a:rPr lang="es-MX" dirty="0"/>
              <a:t> difusa utilizando el principio de extensión. 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A = Alrededor de </a:t>
            </a:r>
            <a:r>
              <a:rPr lang="es-MX" dirty="0" smtClean="0"/>
              <a:t>4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Aplicando el principio de extensión:</a:t>
            </a: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645" y="3248980"/>
            <a:ext cx="23907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29967"/>
            <a:ext cx="14478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695" y="5102568"/>
            <a:ext cx="128587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6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1571" y="2133600"/>
            <a:ext cx="7832830" cy="3777622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Realice  una  transformación  difusa  del  conjunto  difuso  A </a:t>
            </a:r>
            <a:r>
              <a:rPr lang="es-MX" dirty="0" smtClean="0"/>
              <a:t>definido</a:t>
            </a:r>
            <a:r>
              <a:rPr lang="es-MX" dirty="0"/>
              <a:t> en el universo X aplicando el principio de extensión.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Aplicando el principio de extensión</a:t>
            </a:r>
          </a:p>
          <a:p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990850"/>
            <a:ext cx="49530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043" y="4779150"/>
            <a:ext cx="11715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 cartesiano difuso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6595" y="1673805"/>
            <a:ext cx="738082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Es una relación entre dos o más conjuntos </a:t>
            </a:r>
            <a:r>
              <a:rPr lang="es-MX" dirty="0" smtClean="0"/>
              <a:t>difusos. Sea</a:t>
            </a:r>
            <a:r>
              <a:rPr lang="es-MX" dirty="0"/>
              <a:t>  A  un  conjunto  difuso  en  el  universo  X  y  B  un  </a:t>
            </a:r>
            <a:r>
              <a:rPr lang="es-MX" dirty="0" smtClean="0"/>
              <a:t>conjunto difuso en el universo Y,</a:t>
            </a:r>
            <a:r>
              <a:rPr lang="es-MX" dirty="0"/>
              <a:t> </a:t>
            </a:r>
            <a:r>
              <a:rPr lang="es-MX" dirty="0" smtClean="0"/>
              <a:t>entonces, el </a:t>
            </a:r>
            <a:r>
              <a:rPr lang="es-MX" dirty="0"/>
              <a:t>producto </a:t>
            </a:r>
            <a:r>
              <a:rPr lang="es-MX" dirty="0" smtClean="0"/>
              <a:t>cartesiano</a:t>
            </a:r>
            <a:r>
              <a:rPr lang="es-MX" dirty="0"/>
              <a:t> </a:t>
            </a:r>
            <a:r>
              <a:rPr lang="es-MX" dirty="0" smtClean="0"/>
              <a:t>entre</a:t>
            </a:r>
            <a:r>
              <a:rPr lang="es-MX" dirty="0"/>
              <a:t>  los  conjuntos  difusos  A  y  B  </a:t>
            </a:r>
            <a:r>
              <a:rPr lang="es-MX" dirty="0" err="1" smtClean="0"/>
              <a:t>resultaen</a:t>
            </a:r>
            <a:r>
              <a:rPr lang="es-MX" dirty="0" smtClean="0"/>
              <a:t> una relación difusa R</a:t>
            </a:r>
            <a:r>
              <a:rPr lang="es-MX" dirty="0"/>
              <a:t>,  contenida  dentro  del  espacio  de  </a:t>
            </a:r>
            <a:r>
              <a:rPr lang="es-MX" dirty="0" smtClean="0"/>
              <a:t>producto cartesiano</a:t>
            </a:r>
            <a:r>
              <a:rPr lang="es-MX" dirty="0"/>
              <a:t>:</a:t>
            </a:r>
            <a:endParaRPr lang="es-MX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3621339"/>
            <a:ext cx="23241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4374105"/>
            <a:ext cx="574357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36685" y="683695"/>
            <a:ext cx="7239000" cy="5632450"/>
          </a:xfrm>
          <a:prstGeom prst="rect">
            <a:avLst/>
          </a:prstGeom>
        </p:spPr>
        <p:txBody>
          <a:bodyPr/>
          <a:lstStyle/>
          <a:p>
            <a:pPr marL="114300" algn="just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/>
            </a:pPr>
            <a:r>
              <a:rPr lang="es-ES" sz="4400" dirty="0">
                <a:latin typeface="Gabriola" pitchFamily="82" charset="0"/>
                <a:cs typeface="AngsanaUPC" pitchFamily="18" charset="-34"/>
              </a:rPr>
              <a:t>La unidad de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aprendizaje (UA)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de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Lógica Difusa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tiene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como área curricular </a:t>
            </a:r>
            <a:r>
              <a:rPr lang="es-ES" sz="4400" b="1" dirty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Herramientas para los sistemas inteligentes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 y forma parte del núcleo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integral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 esta UA  es parte del cierre de los sistemas basados en conocimiento.</a:t>
            </a:r>
            <a:endParaRPr lang="es-MX" sz="4400" dirty="0">
              <a:latin typeface="Gabriola" pitchFamily="82" charset="0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91581" y="2133600"/>
            <a:ext cx="7742820" cy="3777622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Realizar </a:t>
            </a:r>
            <a:r>
              <a:rPr lang="es-MX" dirty="0" smtClean="0"/>
              <a:t>el</a:t>
            </a:r>
            <a:r>
              <a:rPr lang="es-MX" dirty="0"/>
              <a:t> </a:t>
            </a:r>
            <a:r>
              <a:rPr lang="es-MX" dirty="0" smtClean="0"/>
              <a:t>producto </a:t>
            </a:r>
            <a:r>
              <a:rPr lang="es-MX" dirty="0"/>
              <a:t>cartesiano </a:t>
            </a:r>
            <a:r>
              <a:rPr lang="es-MX" dirty="0" smtClean="0"/>
              <a:t>de </a:t>
            </a:r>
            <a:r>
              <a:rPr lang="es-MX" dirty="0"/>
              <a:t>los </a:t>
            </a:r>
            <a:r>
              <a:rPr lang="es-MX" dirty="0" smtClean="0"/>
              <a:t>siguientes </a:t>
            </a:r>
            <a:r>
              <a:rPr lang="es-MX" dirty="0"/>
              <a:t>conjuntos </a:t>
            </a:r>
            <a:r>
              <a:rPr lang="es-MX" dirty="0" smtClean="0"/>
              <a:t>difusos</a:t>
            </a:r>
            <a:r>
              <a:rPr lang="es-MX" dirty="0"/>
              <a:t>:</a:t>
            </a:r>
            <a:endParaRPr lang="es-MX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2895600"/>
            <a:ext cx="44672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099" y="4419110"/>
            <a:ext cx="14954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05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Proyección difusa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369728" y="1358770"/>
                <a:ext cx="8117707" cy="377762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dirty="0"/>
                  <a:t>Suponiendo dos universos de discurso 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(</m:t>
                    </m:r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</a:rPr>
                      <m:t> </m:t>
                    </m:r>
                    <m:r>
                      <a:rPr lang="es-MX" i="1" dirty="0" smtClean="0">
                        <a:latin typeface="Cambria Math"/>
                      </a:rPr>
                      <m:t>𝑦</m:t>
                    </m:r>
                    <m:r>
                      <a:rPr lang="es-MX" i="1" dirty="0" smtClean="0">
                        <a:latin typeface="Cambria Math"/>
                      </a:rPr>
                      <m:t> 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  <m:r>
                      <a:rPr lang="es-MX" i="1" dirty="0" smtClean="0">
                        <a:latin typeface="Cambria Math"/>
                      </a:rPr>
                      <m:t>),</m:t>
                    </m:r>
                  </m:oMath>
                </a14:m>
                <a:r>
                  <a:rPr lang="es-MX" dirty="0"/>
                  <a:t> </a:t>
                </a:r>
                <a:r>
                  <a:rPr lang="es-MX" dirty="0" smtClean="0"/>
                  <a:t>donde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s-MX" dirty="0" smtClean="0"/>
                  <a:t>. Sea</a:t>
                </a:r>
                <a:r>
                  <a:rPr lang="es-MX" dirty="0"/>
                  <a:t> R una </a:t>
                </a:r>
                <a:r>
                  <a:rPr lang="es-MX" dirty="0" smtClean="0"/>
                  <a:t>relación difusa: </a:t>
                </a:r>
                <a:endParaRPr lang="es-MX" dirty="0"/>
              </a:p>
              <a:p>
                <a:pPr marL="0" indent="0" algn="just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 smtClean="0"/>
                  <a:t>sobre</a:t>
                </a:r>
                <a:r>
                  <a:rPr lang="es-MX" dirty="0"/>
                  <a:t> el producto cartesiano 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</a:rPr>
                      <m:t> × </m:t>
                    </m:r>
                    <m:r>
                      <a:rPr lang="es-MX" i="1" dirty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. </a:t>
                </a:r>
              </a:p>
              <a:p>
                <a:pPr marL="0" indent="0" algn="just">
                  <a:buNone/>
                </a:pPr>
                <a:r>
                  <a:rPr lang="es-MX" dirty="0"/>
                  <a:t>La proyección de R sobre X es un conjunto definido por: </a:t>
                </a:r>
                <a:endParaRPr lang="es-MX" dirty="0" smtClean="0"/>
              </a:p>
              <a:p>
                <a:pPr marL="0" indent="0" algn="just">
                  <a:buNone/>
                </a:pPr>
                <a:endParaRPr lang="es-MX" dirty="0" smtClean="0"/>
              </a:p>
              <a:p>
                <a:pPr marL="0" indent="0" algn="just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endParaRPr lang="es-MX" dirty="0" smtClean="0"/>
              </a:p>
              <a:p>
                <a:pPr marL="0" indent="0" algn="just">
                  <a:buNone/>
                </a:pPr>
                <a:r>
                  <a:rPr lang="es-MX" dirty="0"/>
                  <a:t>La proyección de R sobre Y es un conjunto definido por:</a:t>
                </a: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728" y="1358770"/>
                <a:ext cx="8117707" cy="3777622"/>
              </a:xfrm>
              <a:blipFill rotWithShape="1">
                <a:blip r:embed="rId2"/>
                <a:stretch>
                  <a:fillRect l="-676" r="-6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656" y="1987205"/>
            <a:ext cx="45720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11" y="3293985"/>
            <a:ext cx="58293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7" y="4959170"/>
            <a:ext cx="62198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77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91580" y="1718810"/>
            <a:ext cx="6591985" cy="377762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Sea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Obtener la proyección de R en X y de R en Y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765" y="1943835"/>
            <a:ext cx="36480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6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8249" y="368660"/>
            <a:ext cx="6589199" cy="1280890"/>
          </a:xfrm>
        </p:spPr>
        <p:txBody>
          <a:bodyPr/>
          <a:lstStyle/>
          <a:p>
            <a:r>
              <a:rPr lang="es-MX" dirty="0"/>
              <a:t>Extensión cilíndrica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01570" y="1538790"/>
                <a:ext cx="7380820" cy="377762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dirty="0"/>
                  <a:t>Sea  A  un  conjunto  difuso  sobre  el  </a:t>
                </a:r>
                <a:r>
                  <a:rPr lang="es-MX" dirty="0" smtClean="0"/>
                  <a:t>universo </a:t>
                </a:r>
                <a:r>
                  <a:rPr lang="es-MX" dirty="0"/>
                  <a:t>X.  La  </a:t>
                </a:r>
                <a:r>
                  <a:rPr lang="es-MX" dirty="0" smtClean="0"/>
                  <a:t>extensión</a:t>
                </a:r>
                <a:r>
                  <a:rPr lang="es-MX" dirty="0"/>
                  <a:t> </a:t>
                </a:r>
                <a:r>
                  <a:rPr lang="es-MX" dirty="0" smtClean="0"/>
                  <a:t>cilíndrica C(A)</a:t>
                </a:r>
                <a:r>
                  <a:rPr lang="es-MX" dirty="0"/>
                  <a:t> </a:t>
                </a:r>
                <a:r>
                  <a:rPr lang="es-MX" dirty="0" smtClean="0"/>
                  <a:t>de </a:t>
                </a:r>
                <a:r>
                  <a:rPr lang="es-MX" dirty="0"/>
                  <a:t>A  sobre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  puede </a:t>
                </a:r>
                <a:r>
                  <a:rPr lang="es-MX" dirty="0" smtClean="0"/>
                  <a:t>definirse por</a:t>
                </a:r>
                <a:r>
                  <a:rPr lang="es-MX" dirty="0"/>
                  <a:t> </a:t>
                </a:r>
                <a:r>
                  <a:rPr lang="es-MX" dirty="0" smtClean="0"/>
                  <a:t>la siguiente</a:t>
                </a:r>
                <a:r>
                  <a:rPr lang="es-MX" dirty="0"/>
                  <a:t> </a:t>
                </a:r>
                <a:r>
                  <a:rPr lang="es-MX" dirty="0" smtClean="0"/>
                  <a:t>matriz difusa</a:t>
                </a:r>
                <a:r>
                  <a:rPr lang="es-MX" dirty="0"/>
                  <a:t>:</a:t>
                </a: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1570" y="1538790"/>
                <a:ext cx="7380820" cy="3777622"/>
              </a:xfrm>
              <a:blipFill rotWithShape="1">
                <a:blip r:embed="rId2"/>
                <a:stretch>
                  <a:fillRect l="-661" t="-806" r="-7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27" y="2573905"/>
            <a:ext cx="52863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9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Extensión cilíndrica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01570" y="1988840"/>
                <a:ext cx="7470830" cy="377762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dirty="0"/>
                  <a:t>Sea B un conjunto difuso definido en el universo Y. </a:t>
                </a:r>
                <a:r>
                  <a:rPr lang="es-MX" dirty="0" smtClean="0"/>
                  <a:t>La extensión </a:t>
                </a:r>
                <a:r>
                  <a:rPr lang="es-MX" dirty="0"/>
                  <a:t>cilíndrica C(B) de B sobre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 puede definirse por la </a:t>
                </a:r>
                <a:r>
                  <a:rPr lang="es-MX" dirty="0" smtClean="0"/>
                  <a:t> siguiente matriz difusa:</a:t>
                </a:r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1570" y="1988840"/>
                <a:ext cx="7470830" cy="3777622"/>
              </a:xfrm>
              <a:blipFill rotWithShape="1">
                <a:blip r:embed="rId2"/>
                <a:stretch>
                  <a:fillRect l="-653" t="-806" r="-65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745" y="2933945"/>
            <a:ext cx="523875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2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836585" y="2133600"/>
                <a:ext cx="7697815" cy="37776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/>
                  <a:t>Realice la extensión cilíndrica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𝐶</m:t>
                    </m:r>
                    <m:r>
                      <a:rPr lang="es-MX" i="1" dirty="0" smtClean="0">
                        <a:latin typeface="Cambria Math"/>
                      </a:rPr>
                      <m:t>(</m:t>
                    </m:r>
                    <m:r>
                      <a:rPr lang="es-MX" i="1" dirty="0" smtClean="0">
                        <a:latin typeface="Cambria Math"/>
                      </a:rPr>
                      <m:t>𝐴</m:t>
                    </m:r>
                    <m:r>
                      <a:rPr lang="es-MX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s-MX" dirty="0"/>
                  <a:t>del conjunto difuso </a:t>
                </a:r>
                <a:r>
                  <a:rPr lang="es-MX" dirty="0" smtClean="0"/>
                  <a:t>A definido </a:t>
                </a:r>
                <a:r>
                  <a:rPr lang="es-MX" dirty="0"/>
                  <a:t>en el universo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dirty="0"/>
                  <a:t> y la extensión cilíndrica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𝐶</m:t>
                    </m:r>
                    <m:r>
                      <a:rPr lang="es-MX" i="1" dirty="0" smtClean="0">
                        <a:latin typeface="Cambria Math"/>
                      </a:rPr>
                      <m:t>(</m:t>
                    </m:r>
                    <m:r>
                      <a:rPr lang="es-MX" i="1" dirty="0" smtClean="0">
                        <a:latin typeface="Cambria Math"/>
                      </a:rPr>
                      <m:t>𝐵</m:t>
                    </m:r>
                    <m:r>
                      <a:rPr lang="es-MX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s-MX" dirty="0"/>
                  <a:t>del </a:t>
                </a:r>
                <a:r>
                  <a:rPr lang="es-MX" dirty="0" smtClean="0"/>
                  <a:t>conjunto </a:t>
                </a:r>
                <a:r>
                  <a:rPr lang="es-MX" dirty="0"/>
                  <a:t>difuso B definido en el universo Y al espacio de </a:t>
                </a:r>
                <a:r>
                  <a:rPr lang="es-MX" dirty="0" smtClean="0"/>
                  <a:t>producto </a:t>
                </a:r>
                <a:r>
                  <a:rPr lang="es-MX" dirty="0"/>
                  <a:t>cartesiano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.</a:t>
                </a:r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6585" y="2133600"/>
                <a:ext cx="7697815" cy="3777622"/>
              </a:xfrm>
              <a:blipFill rotWithShape="1">
                <a:blip r:embed="rId2"/>
                <a:stretch>
                  <a:fillRect l="-633" t="-80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60" y="3609020"/>
            <a:ext cx="6334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8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Composición difusa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46575" y="1583795"/>
                <a:ext cx="7515835" cy="37776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dirty="0"/>
                  <a:t>Sea  A  un  conjunto  difuso  definido  sobre  el  universo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s-MX" dirty="0"/>
                  <a:t>  y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s-MX" dirty="0"/>
                  <a:t>  una </a:t>
                </a:r>
                <a:r>
                  <a:rPr lang="es-MX" dirty="0" smtClean="0"/>
                  <a:t>relación</a:t>
                </a:r>
                <a:r>
                  <a:rPr lang="es-MX" dirty="0"/>
                  <a:t>  difusa  definida  sobre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𝑋</m:t>
                    </m:r>
                    <m:r>
                      <a:rPr lang="es-MX" i="1" dirty="0" smtClean="0">
                        <a:latin typeface="Cambria Math"/>
                      </a:rPr>
                      <m:t>  ×  </m:t>
                    </m:r>
                    <m:r>
                      <a:rPr lang="es-MX" i="1" dirty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.  La  composición  de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s-MX" dirty="0"/>
                  <a:t>  y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s-MX" dirty="0"/>
                  <a:t> </a:t>
                </a:r>
                <a:r>
                  <a:rPr lang="es-MX" dirty="0" smtClean="0"/>
                  <a:t> resulta</a:t>
                </a:r>
                <a:r>
                  <a:rPr lang="es-MX" dirty="0"/>
                  <a:t>  en  un  conjunto  difuso  B  definido  sobre  </a:t>
                </a:r>
                <a14:m>
                  <m:oMath xmlns:m="http://schemas.openxmlformats.org/officeDocument/2006/math">
                    <m:r>
                      <a:rPr lang="es-MX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s-MX" dirty="0"/>
                  <a:t>  y  está dado </a:t>
                </a:r>
                <a:r>
                  <a:rPr lang="es-MX" dirty="0" smtClean="0"/>
                  <a:t> por: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 smtClean="0"/>
                  <a:t>                                                                                  sobre 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/>
                  <a:t>También  pueden  existir  composiciones  difusas  de  </a:t>
                </a:r>
                <a:r>
                  <a:rPr lang="es-MX" dirty="0" smtClean="0"/>
                  <a:t>relaciones difusas</a:t>
                </a:r>
                <a:r>
                  <a:rPr lang="es-MX" dirty="0"/>
                  <a:t>  existentes  en  espacios  de  producto  cartesiano, </a:t>
                </a:r>
                <a:r>
                  <a:rPr lang="es-MX" dirty="0" smtClean="0"/>
                  <a:t>siempre y</a:t>
                </a:r>
                <a:r>
                  <a:rPr lang="es-MX" dirty="0"/>
                  <a:t> cuando exista al menos una variable compartida.</a:t>
                </a:r>
                <a:endParaRPr lang="es-MX" dirty="0"/>
              </a:p>
            </p:txBody>
          </p:sp>
        </mc:Choice>
        <mc:Fallback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6575" y="1583795"/>
                <a:ext cx="7515835" cy="3777622"/>
              </a:xfrm>
              <a:blipFill rotWithShape="1">
                <a:blip r:embed="rId2"/>
                <a:stretch>
                  <a:fillRect l="-649" t="-808" r="-73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690" y="3158970"/>
            <a:ext cx="41433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52788"/>
            <a:ext cx="3810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5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015388" y="1853760"/>
            <a:ext cx="7487343" cy="1270879"/>
            <a:chOff x="1015388" y="2419350"/>
            <a:chExt cx="7487343" cy="127087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15" name="Rectangle 7"/>
                <p:cNvSpPr>
                  <a:spLocks noChangeArrowheads="1"/>
                </p:cNvSpPr>
                <p:nvPr/>
              </p:nvSpPr>
              <p:spPr bwMode="auto">
                <a:xfrm>
                  <a:off x="2346325" y="2627313"/>
                  <a:ext cx="1303338" cy="690562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lIns="80155" tIns="40078" rIns="80155" bIns="40078" anchor="ctr"/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𝑃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𝑣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15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46325" y="2627313"/>
                  <a:ext cx="1303338" cy="69056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>
                  <a:headEnd/>
                  <a:tailEnd/>
                </a:ln>
                <a:ex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16" name="Rectangle 8"/>
                <p:cNvSpPr>
                  <a:spLocks noChangeArrowheads="1"/>
                </p:cNvSpPr>
                <p:nvPr/>
              </p:nvSpPr>
              <p:spPr bwMode="auto">
                <a:xfrm>
                  <a:off x="4692650" y="2627313"/>
                  <a:ext cx="1303338" cy="690562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lIns="80155" tIns="40078" rIns="80155" bIns="40078" anchor="ctr"/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𝑄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𝑣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𝑤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16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92650" y="2627313"/>
                  <a:ext cx="1303338" cy="69056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headEnd/>
                  <a:tailEnd/>
                </a:ln>
                <a:ex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817" name="Line 9"/>
            <p:cNvSpPr>
              <a:spLocks noChangeShapeType="1"/>
            </p:cNvSpPr>
            <p:nvPr/>
          </p:nvSpPr>
          <p:spPr bwMode="auto">
            <a:xfrm>
              <a:off x="1758950" y="2971800"/>
              <a:ext cx="587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9818" name="Line 10"/>
            <p:cNvSpPr>
              <a:spLocks noChangeShapeType="1"/>
            </p:cNvSpPr>
            <p:nvPr/>
          </p:nvSpPr>
          <p:spPr bwMode="auto">
            <a:xfrm>
              <a:off x="3649663" y="2971800"/>
              <a:ext cx="1042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9819" name="Line 11"/>
            <p:cNvSpPr>
              <a:spLocks noChangeShapeType="1"/>
            </p:cNvSpPr>
            <p:nvPr/>
          </p:nvSpPr>
          <p:spPr bwMode="auto">
            <a:xfrm>
              <a:off x="5995988" y="2971800"/>
              <a:ext cx="846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0" name="Rectangle 12"/>
                <p:cNvSpPr>
                  <a:spLocks noChangeArrowheads="1"/>
                </p:cNvSpPr>
                <p:nvPr/>
              </p:nvSpPr>
              <p:spPr bwMode="auto">
                <a:xfrm>
                  <a:off x="1015388" y="2489200"/>
                  <a:ext cx="858476" cy="396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 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 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𝑈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0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5388" y="2489200"/>
                  <a:ext cx="858476" cy="39666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1" name="Rectangle 13"/>
                <p:cNvSpPr>
                  <a:spLocks noChangeArrowheads="1"/>
                </p:cNvSpPr>
                <p:nvPr/>
              </p:nvSpPr>
              <p:spPr bwMode="auto">
                <a:xfrm>
                  <a:off x="3798603" y="2489200"/>
                  <a:ext cx="757808" cy="357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1800" i="1" dirty="0" smtClean="0">
                            <a:latin typeface="Cambria Math"/>
                          </a:rPr>
                          <m:t>𝑣</m:t>
                        </m:r>
                        <m:r>
                          <a:rPr lang="es-ES_tradnl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s-ES_tradnl" sz="2100" i="1" dirty="0">
                            <a:latin typeface="Cambria Math"/>
                            <a:sym typeface="Symbol" pitchFamily="18" charset="2"/>
                          </a:rPr>
                          <m:t>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1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98603" y="2489200"/>
                  <a:ext cx="757808" cy="35793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2" name="Rectangle 14"/>
                <p:cNvSpPr>
                  <a:spLocks noChangeArrowheads="1"/>
                </p:cNvSpPr>
                <p:nvPr/>
              </p:nvSpPr>
              <p:spPr bwMode="auto">
                <a:xfrm>
                  <a:off x="6199589" y="2419350"/>
                  <a:ext cx="931060" cy="357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1800" i="1" dirty="0" smtClean="0">
                            <a:latin typeface="Cambria Math"/>
                          </a:rPr>
                          <m:t>𝑤</m:t>
                        </m:r>
                        <m:r>
                          <a:rPr lang="es-ES_tradnl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s-ES_tradnl" sz="2100" i="1" dirty="0">
                            <a:latin typeface="Cambria Math"/>
                            <a:sym typeface="Symbol" pitchFamily="18" charset="2"/>
                          </a:rPr>
                          <m:t>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 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2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199589" y="2419350"/>
                  <a:ext cx="931060" cy="357938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3" name="Rectangle 15"/>
                <p:cNvSpPr>
                  <a:spLocks noChangeArrowheads="1"/>
                </p:cNvSpPr>
                <p:nvPr/>
              </p:nvSpPr>
              <p:spPr bwMode="auto">
                <a:xfrm>
                  <a:off x="6992858" y="2765425"/>
                  <a:ext cx="1509873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𝑃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𝑜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𝑄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𝑤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3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92858" y="2765425"/>
                  <a:ext cx="1509873" cy="40410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03" b="-1969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731647" y="3286125"/>
                  <a:ext cx="402519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>
                  <a:lvl1pPr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400050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80168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20173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1603375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0605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5177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29749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4321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sz="2100" i="1" dirty="0" smtClean="0">
                            <a:latin typeface="Cambria Math"/>
                          </a:rPr>
                          <m:t>𝑃</m:t>
                        </m:r>
                      </m:oMath>
                    </m:oMathPara>
                  </a14:m>
                  <a:endParaRPr lang="es-CO" sz="2100" dirty="0">
                    <a:latin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119824" name="Text 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731647" y="3286125"/>
                  <a:ext cx="402519" cy="40410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303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5135197" y="3286125"/>
                  <a:ext cx="419831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>
                  <a:lvl1pPr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400050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80168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20173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1603375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0605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5177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29749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4321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sz="2100" i="1" dirty="0" smtClean="0">
                            <a:latin typeface="Cambria Math"/>
                          </a:rPr>
                          <m:t>𝑄</m:t>
                        </m:r>
                      </m:oMath>
                    </m:oMathPara>
                  </a14:m>
                  <a:endParaRPr lang="es-CO" sz="2100" dirty="0">
                    <a:latin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119825" name="Text 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35197" y="3286125"/>
                  <a:ext cx="419831" cy="404104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7246" b="-14925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1300588" y="282232"/>
            <a:ext cx="7064325" cy="6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>
              <a:defRPr sz="36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CO" sz="3200" dirty="0"/>
              <a:t>Operación de composición de forma gráfica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335416" y="4244267"/>
            <a:ext cx="8714468" cy="1797050"/>
            <a:chOff x="166075" y="4424363"/>
            <a:chExt cx="8714468" cy="179705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6" name="Rectangle 18"/>
                <p:cNvSpPr>
                  <a:spLocks noChangeArrowheads="1"/>
                </p:cNvSpPr>
                <p:nvPr/>
              </p:nvSpPr>
              <p:spPr bwMode="auto">
                <a:xfrm>
                  <a:off x="1108075" y="4976813"/>
                  <a:ext cx="1303338" cy="692150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lIns="80155" tIns="40078" rIns="80155" bIns="40078" anchor="ctr"/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𝑃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𝑣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6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8075" y="4976813"/>
                  <a:ext cx="1303338" cy="69215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>
                  <a:headEnd/>
                  <a:tailEnd/>
                </a:ln>
                <a:ex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27" name="Rectangle 19"/>
                <p:cNvSpPr>
                  <a:spLocks noChangeArrowheads="1"/>
                </p:cNvSpPr>
                <p:nvPr/>
              </p:nvSpPr>
              <p:spPr bwMode="auto">
                <a:xfrm>
                  <a:off x="3194050" y="4976813"/>
                  <a:ext cx="1303338" cy="692150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lIns="80155" tIns="40078" rIns="80155" bIns="40078" anchor="ctr"/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𝑄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𝑣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𝑤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27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4050" y="4976813"/>
                  <a:ext cx="1303338" cy="69215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>
                  <a:headEnd/>
                  <a:tailEnd/>
                </a:ln>
                <a:ex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828" name="Line 20"/>
            <p:cNvSpPr>
              <a:spLocks noChangeShapeType="1"/>
            </p:cNvSpPr>
            <p:nvPr/>
          </p:nvSpPr>
          <p:spPr bwMode="auto">
            <a:xfrm>
              <a:off x="520700" y="5322888"/>
              <a:ext cx="587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9829" name="Line 21"/>
            <p:cNvSpPr>
              <a:spLocks noChangeShapeType="1"/>
            </p:cNvSpPr>
            <p:nvPr/>
          </p:nvSpPr>
          <p:spPr bwMode="auto">
            <a:xfrm>
              <a:off x="2411413" y="5322888"/>
              <a:ext cx="7826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9830" name="Line 22"/>
            <p:cNvSpPr>
              <a:spLocks noChangeShapeType="1"/>
            </p:cNvSpPr>
            <p:nvPr/>
          </p:nvSpPr>
          <p:spPr bwMode="auto">
            <a:xfrm>
              <a:off x="4497388" y="5322888"/>
              <a:ext cx="7810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1" name="Rectangle 23"/>
                <p:cNvSpPr>
                  <a:spLocks noChangeArrowheads="1"/>
                </p:cNvSpPr>
                <p:nvPr/>
              </p:nvSpPr>
              <p:spPr bwMode="auto">
                <a:xfrm>
                  <a:off x="166075" y="4838700"/>
                  <a:ext cx="858476" cy="396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 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 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𝑈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31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6075" y="4838700"/>
                  <a:ext cx="858476" cy="396666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2" name="Rectangle 24"/>
                <p:cNvSpPr>
                  <a:spLocks noChangeArrowheads="1"/>
                </p:cNvSpPr>
                <p:nvPr/>
              </p:nvSpPr>
              <p:spPr bwMode="auto">
                <a:xfrm>
                  <a:off x="2493678" y="4838700"/>
                  <a:ext cx="757808" cy="357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1800" i="1" dirty="0" smtClean="0">
                            <a:latin typeface="Cambria Math"/>
                          </a:rPr>
                          <m:t>𝑣</m:t>
                        </m:r>
                        <m:r>
                          <a:rPr lang="es-ES_tradnl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s-ES_tradnl" sz="2100" i="1" dirty="0">
                            <a:latin typeface="Cambria Math"/>
                            <a:sym typeface="Symbol" pitchFamily="18" charset="2"/>
                          </a:rPr>
                          <m:t>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32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93678" y="4838700"/>
                  <a:ext cx="757808" cy="357938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3" name="Rectangle 25"/>
                <p:cNvSpPr>
                  <a:spLocks noChangeArrowheads="1"/>
                </p:cNvSpPr>
                <p:nvPr/>
              </p:nvSpPr>
              <p:spPr bwMode="auto">
                <a:xfrm>
                  <a:off x="4442227" y="4770438"/>
                  <a:ext cx="931060" cy="357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1800" i="1" dirty="0" smtClean="0">
                            <a:latin typeface="Cambria Math"/>
                          </a:rPr>
                          <m:t>𝑤</m:t>
                        </m:r>
                        <m:r>
                          <a:rPr lang="es-ES_tradnl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s-ES_tradnl" sz="2100" i="1" dirty="0">
                            <a:latin typeface="Cambria Math"/>
                            <a:sym typeface="Symbol" pitchFamily="18" charset="2"/>
                          </a:rPr>
                          <m:t>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 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33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42227" y="4770438"/>
                  <a:ext cx="931060" cy="357938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4" name="Rectangle 26"/>
                <p:cNvSpPr>
                  <a:spLocks noChangeArrowheads="1"/>
                </p:cNvSpPr>
                <p:nvPr/>
              </p:nvSpPr>
              <p:spPr bwMode="auto">
                <a:xfrm>
                  <a:off x="7005570" y="4700588"/>
                  <a:ext cx="1874973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𝑃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𝑜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𝑄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𝑜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 </m:t>
                        </m:r>
                        <m:r>
                          <a:rPr lang="es-ES_tradnl" sz="2100" i="1" baseline="-25000" dirty="0">
                            <a:latin typeface="Cambria Math"/>
                          </a:rPr>
                          <m:t>𝑀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𝑢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𝑚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34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05570" y="4700588"/>
                  <a:ext cx="1874973" cy="404104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l="-325" b="-1969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5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493397" y="5637213"/>
                  <a:ext cx="402519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>
                  <a:lvl1pPr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400050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80168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20173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1603375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0605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5177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29749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4321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sz="2100" i="1" dirty="0" smtClean="0">
                            <a:latin typeface="Cambria Math"/>
                          </a:rPr>
                          <m:t>𝑃</m:t>
                        </m:r>
                      </m:oMath>
                    </m:oMathPara>
                  </a14:m>
                  <a:endParaRPr lang="es-CO" sz="2100" dirty="0">
                    <a:latin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119835" name="Text 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93397" y="5637213"/>
                  <a:ext cx="402519" cy="404104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l="-303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635010" y="5637213"/>
                  <a:ext cx="419831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>
                  <a:lvl1pPr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400050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80168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20173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1603375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0605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5177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29749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4321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sz="2100" i="1" dirty="0" smtClean="0">
                            <a:latin typeface="Cambria Math"/>
                          </a:rPr>
                          <m:t>𝑄</m:t>
                        </m:r>
                      </m:oMath>
                    </m:oMathPara>
                  </a14:m>
                  <a:endParaRPr lang="es-CO" sz="2100" dirty="0">
                    <a:latin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119836" name="Text 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35010" y="5637213"/>
                  <a:ext cx="419831" cy="404104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l="-8696" b="-1666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7" name="Rectangle 29"/>
                <p:cNvSpPr>
                  <a:spLocks noChangeArrowheads="1"/>
                </p:cNvSpPr>
                <p:nvPr/>
              </p:nvSpPr>
              <p:spPr bwMode="auto">
                <a:xfrm>
                  <a:off x="5311775" y="4934177"/>
                  <a:ext cx="1303337" cy="692150"/>
                </a:xfrm>
                <a:prstGeom prst="rect">
                  <a:avLst/>
                </a:prstGeom>
                <a:ln>
                  <a:headEnd/>
                  <a:tailEnd/>
                </a:ln>
                <a:extLst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lIns="80155" tIns="40078" rIns="80155" bIns="40078" anchor="ctr"/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2100" i="1" dirty="0" smtClean="0">
                            <a:latin typeface="Cambria Math"/>
                          </a:rPr>
                          <m:t>𝜇</m:t>
                        </m:r>
                        <m:r>
                          <a:rPr lang="es-ES_tradnl" sz="2100" i="1" baseline="-25000" dirty="0" err="1">
                            <a:latin typeface="Cambria Math"/>
                          </a:rPr>
                          <m:t>𝑀</m:t>
                        </m:r>
                        <m:r>
                          <a:rPr lang="es-ES_tradnl" sz="2100" i="1" dirty="0">
                            <a:latin typeface="Cambria Math"/>
                          </a:rPr>
                          <m:t>(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𝑤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,</m:t>
                        </m:r>
                        <m:r>
                          <a:rPr lang="es-ES_tradnl" sz="2100" i="1" dirty="0" err="1">
                            <a:latin typeface="Cambria Math"/>
                          </a:rPr>
                          <m:t>𝑚</m:t>
                        </m:r>
                        <m:r>
                          <a:rPr lang="es-ES_tradnl" sz="2100" i="1" dirty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s-CO" sz="21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37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311775" y="4934177"/>
                  <a:ext cx="1303337" cy="692150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l="-463"/>
                  </a:stretch>
                </a:blipFill>
                <a:ln>
                  <a:headEnd/>
                  <a:tailEnd/>
                </a:ln>
                <a:extLst/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838" name="Line 30"/>
            <p:cNvSpPr>
              <a:spLocks noChangeShapeType="1"/>
            </p:cNvSpPr>
            <p:nvPr/>
          </p:nvSpPr>
          <p:spPr bwMode="auto">
            <a:xfrm>
              <a:off x="6581775" y="5322888"/>
              <a:ext cx="8477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3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5698383" y="5637213"/>
                  <a:ext cx="465035" cy="4041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>
                  <a:lvl1pPr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400050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80168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201738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1603375" defTabSz="801688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0605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5177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29749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432175" defTabSz="801688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sz="2100" i="1" dirty="0" smtClean="0">
                            <a:latin typeface="Cambria Math"/>
                          </a:rPr>
                          <m:t>𝑀</m:t>
                        </m:r>
                      </m:oMath>
                    </m:oMathPara>
                  </a14:m>
                  <a:endParaRPr lang="es-CO" sz="2100" dirty="0">
                    <a:latin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119839" name="Text 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98383" y="5637213"/>
                  <a:ext cx="465035" cy="404104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l="-263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9840" name="Rectangle 32"/>
                <p:cNvSpPr>
                  <a:spLocks noChangeArrowheads="1"/>
                </p:cNvSpPr>
                <p:nvPr/>
              </p:nvSpPr>
              <p:spPr bwMode="auto">
                <a:xfrm>
                  <a:off x="6657478" y="5530850"/>
                  <a:ext cx="926507" cy="3579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80155" tIns="40078" rIns="80155" bIns="40078">
                  <a:spAutoFit/>
                </a:bodyPr>
                <a:lstStyle/>
                <a:p>
                  <a:pPr algn="ctr" defTabSz="801688"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_tradnl" sz="1800" i="1" dirty="0" smtClean="0">
                            <a:latin typeface="Cambria Math"/>
                          </a:rPr>
                          <m:t>𝑚</m:t>
                        </m:r>
                        <m:r>
                          <a:rPr lang="es-ES_tradnl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s-ES_tradnl" sz="2100" i="1" dirty="0">
                            <a:latin typeface="Cambria Math"/>
                            <a:sym typeface="Symbol" pitchFamily="18" charset="2"/>
                          </a:rPr>
                          <m:t></m:t>
                        </m:r>
                        <m:r>
                          <a:rPr lang="es-ES_tradnl" sz="1800" i="1" dirty="0">
                            <a:latin typeface="Cambria Math"/>
                          </a:rPr>
                          <m:t> </m:t>
                        </m:r>
                        <m:r>
                          <a:rPr lang="es-ES_tradnl" sz="1800" i="1" dirty="0">
                            <a:latin typeface="Cambria Math"/>
                          </a:rPr>
                          <m:t>𝑀</m:t>
                        </m:r>
                      </m:oMath>
                    </m:oMathPara>
                  </a14:m>
                  <a:endParaRPr lang="es-CO" sz="1800" dirty="0">
                    <a:latin typeface="Comic Sans MS" pitchFamily="66" charset="0"/>
                  </a:endParaRPr>
                </a:p>
              </p:txBody>
            </p:sp>
          </mc:Choice>
          <mc:Fallback>
            <p:sp>
              <p:nvSpPr>
                <p:cNvPr id="119840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57478" y="5530850"/>
                  <a:ext cx="926507" cy="357938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842" name="Rectangle 34"/>
            <p:cNvSpPr>
              <a:spLocks noChangeArrowheads="1"/>
            </p:cNvSpPr>
            <p:nvPr/>
          </p:nvSpPr>
          <p:spPr bwMode="auto">
            <a:xfrm>
              <a:off x="782638" y="4424363"/>
              <a:ext cx="4105275" cy="179705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380599" y="3465093"/>
            <a:ext cx="4312051" cy="45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55" tIns="40078" rIns="80155" bIns="40078">
            <a:spAutoFit/>
          </a:bodyPr>
          <a:lstStyle>
            <a:defPPr>
              <a:defRPr lang="es-ES"/>
            </a:defPPr>
            <a:lvl1pPr algn="ctr" defTabSz="801688">
              <a:defRPr sz="2400">
                <a:solidFill>
                  <a:srgbClr val="404040"/>
                </a:solidFill>
                <a:latin typeface="+mn-lt"/>
              </a:defRPr>
            </a:lvl1pPr>
            <a:lvl2pPr marL="400050" defTabSz="801688"/>
            <a:lvl3pPr marL="801688" defTabSz="801688"/>
            <a:lvl4pPr marL="1201738" defTabSz="801688"/>
            <a:lvl5pPr marL="1603375" defTabSz="801688"/>
            <a:lvl6pPr marL="2060575" defTabSz="801688" fontAlgn="base">
              <a:spcBef>
                <a:spcPct val="0"/>
              </a:spcBef>
              <a:spcAft>
                <a:spcPct val="0"/>
              </a:spcAft>
            </a:lvl6pPr>
            <a:lvl7pPr marL="2517775" defTabSz="801688" fontAlgn="base">
              <a:spcBef>
                <a:spcPct val="0"/>
              </a:spcBef>
              <a:spcAft>
                <a:spcPct val="0"/>
              </a:spcAft>
            </a:lvl7pPr>
            <a:lvl8pPr marL="2974975" defTabSz="801688" fontAlgn="base">
              <a:spcBef>
                <a:spcPct val="0"/>
              </a:spcBef>
              <a:spcAft>
                <a:spcPct val="0"/>
              </a:spcAft>
            </a:lvl8pPr>
            <a:lvl9pPr marL="3432175" defTabSz="801688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CO" dirty="0"/>
              <a:t>Cuando son tres relaciones:</a:t>
            </a:r>
          </a:p>
        </p:txBody>
      </p:sp>
    </p:spTree>
    <p:extLst>
      <p:ext uri="{BB962C8B-B14F-4D97-AF65-F5344CB8AC3E}">
        <p14:creationId xmlns:p14="http://schemas.microsoft.com/office/powerpoint/2010/main" val="31011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composición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538790"/>
            <a:ext cx="8190910" cy="3777622"/>
          </a:xfrm>
        </p:spPr>
        <p:txBody>
          <a:bodyPr/>
          <a:lstStyle/>
          <a:p>
            <a:r>
              <a:rPr lang="es-MX" dirty="0"/>
              <a:t>Composición </a:t>
            </a:r>
            <a:r>
              <a:rPr lang="es-MX" b="1" dirty="0" err="1"/>
              <a:t>max</a:t>
            </a:r>
            <a:r>
              <a:rPr lang="es-MX" b="1" dirty="0"/>
              <a:t>-min.</a:t>
            </a:r>
          </a:p>
          <a:p>
            <a:pPr marL="0" indent="0" algn="just">
              <a:buNone/>
            </a:pPr>
            <a:r>
              <a:rPr lang="es-MX" dirty="0"/>
              <a:t>Si la </a:t>
            </a:r>
            <a:r>
              <a:rPr lang="es-MX" dirty="0" smtClean="0"/>
              <a:t>intersección se realiza</a:t>
            </a:r>
            <a:r>
              <a:rPr lang="es-MX" dirty="0"/>
              <a:t> con la operación </a:t>
            </a:r>
            <a:r>
              <a:rPr lang="es-MX" b="1" dirty="0"/>
              <a:t>min </a:t>
            </a:r>
            <a:r>
              <a:rPr lang="es-MX" dirty="0"/>
              <a:t>y </a:t>
            </a:r>
            <a:r>
              <a:rPr lang="es-MX" dirty="0" smtClean="0"/>
              <a:t>la proyección</a:t>
            </a:r>
            <a:r>
              <a:rPr lang="es-MX" dirty="0"/>
              <a:t> con la operación </a:t>
            </a:r>
            <a:r>
              <a:rPr lang="es-MX" b="1" dirty="0" err="1"/>
              <a:t>max</a:t>
            </a:r>
            <a:r>
              <a:rPr lang="es-MX" b="1" dirty="0"/>
              <a:t>, </a:t>
            </a:r>
            <a:r>
              <a:rPr lang="es-MX" dirty="0"/>
              <a:t>se </a:t>
            </a:r>
            <a:r>
              <a:rPr lang="es-MX" dirty="0" smtClean="0"/>
              <a:t>tiene</a:t>
            </a:r>
            <a:r>
              <a:rPr lang="es-MX" b="1" dirty="0" smtClean="0"/>
              <a:t>:</a:t>
            </a:r>
          </a:p>
          <a:p>
            <a:pPr marL="0" indent="0" algn="just">
              <a:buNone/>
            </a:pPr>
            <a:endParaRPr lang="es-MX" b="1" dirty="0"/>
          </a:p>
          <a:p>
            <a:pPr marL="0" indent="0" algn="just">
              <a:buNone/>
            </a:pPr>
            <a:endParaRPr lang="es-MX" b="1" dirty="0" smtClean="0"/>
          </a:p>
          <a:p>
            <a:r>
              <a:rPr lang="es-MX" dirty="0"/>
              <a:t>Composición </a:t>
            </a:r>
            <a:r>
              <a:rPr lang="es-MX" b="1" dirty="0" err="1"/>
              <a:t>max</a:t>
            </a:r>
            <a:r>
              <a:rPr lang="es-MX" b="1" dirty="0"/>
              <a:t>-producto.</a:t>
            </a:r>
          </a:p>
          <a:p>
            <a:pPr marL="0" indent="0">
              <a:buNone/>
            </a:pPr>
            <a:r>
              <a:rPr lang="es-MX" dirty="0"/>
              <a:t>Si  la  intersección  se  realiza  con  el  producto  punto  y  la </a:t>
            </a:r>
            <a:r>
              <a:rPr lang="es-MX" dirty="0" smtClean="0"/>
              <a:t>proyección</a:t>
            </a:r>
            <a:r>
              <a:rPr lang="es-MX" dirty="0"/>
              <a:t> con la operación </a:t>
            </a:r>
            <a:r>
              <a:rPr lang="es-MX" b="1" dirty="0" err="1"/>
              <a:t>max</a:t>
            </a:r>
            <a:r>
              <a:rPr lang="es-MX" b="1" dirty="0"/>
              <a:t>, </a:t>
            </a:r>
            <a:r>
              <a:rPr lang="es-MX" dirty="0"/>
              <a:t>se tiene</a:t>
            </a:r>
            <a:r>
              <a:rPr lang="es-MX" b="1" dirty="0" smtClean="0"/>
              <a:t>: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dirty="0"/>
              <a:t>También se conoce como </a:t>
            </a:r>
            <a:r>
              <a:rPr lang="es-MX" b="1" dirty="0"/>
              <a:t>composición </a:t>
            </a:r>
            <a:r>
              <a:rPr lang="es-MX" b="1" dirty="0" err="1"/>
              <a:t>max</a:t>
            </a:r>
            <a:r>
              <a:rPr lang="es-MX" b="1" dirty="0"/>
              <a:t>-punto.</a:t>
            </a:r>
            <a:endParaRPr lang="es-MX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557463"/>
            <a:ext cx="4362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790" y="4509120"/>
            <a:ext cx="39719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3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458670"/>
            <a:ext cx="6589199" cy="1280890"/>
          </a:xfrm>
        </p:spPr>
        <p:txBody>
          <a:bodyPr/>
          <a:lstStyle/>
          <a:p>
            <a:r>
              <a:rPr lang="es-MX" dirty="0" smtClean="0"/>
              <a:t>Ejemplo de Composición</a:t>
            </a:r>
            <a:endParaRPr lang="es-MX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3568" y="1556792"/>
            <a:ext cx="7218802" cy="457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MX" dirty="0" smtClean="0"/>
              <a:t>Relación a-b: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/>
              <a:t>				b1	b2	b3	b4	b5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/>
              <a:t>		a1		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0.1</a:t>
            </a:r>
            <a:r>
              <a:rPr lang="es-MX" dirty="0" smtClean="0">
                <a:solidFill>
                  <a:srgbClr val="FF00FF"/>
                </a:solidFill>
              </a:rPr>
              <a:t>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0.2	0	1	0.7</a:t>
            </a:r>
          </a:p>
          <a:p>
            <a:pPr>
              <a:lnSpc>
                <a:spcPct val="90000"/>
              </a:lnSpc>
              <a:buNone/>
            </a:pPr>
            <a:r>
              <a:rPr lang="es-MX" dirty="0" smtClean="0"/>
              <a:t>		a2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0.3	0.5	0	0.2	1</a:t>
            </a:r>
          </a:p>
          <a:p>
            <a:pPr>
              <a:lnSpc>
                <a:spcPct val="90000"/>
              </a:lnSpc>
              <a:buNone/>
            </a:pPr>
            <a:r>
              <a:rPr lang="es-MX" dirty="0" smtClean="0">
                <a:solidFill>
                  <a:srgbClr val="FF00FF"/>
                </a:solidFill>
              </a:rPr>
              <a:t>		</a:t>
            </a:r>
            <a:r>
              <a:rPr lang="es-MX" dirty="0" smtClean="0"/>
              <a:t>a3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0.8	0	1	0.4	0.3</a:t>
            </a:r>
          </a:p>
          <a:p>
            <a:pPr>
              <a:lnSpc>
                <a:spcPct val="90000"/>
              </a:lnSpc>
            </a:pPr>
            <a:r>
              <a:rPr lang="es-MX" dirty="0" smtClean="0"/>
              <a:t>Relación b-c: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/>
              <a:t>				c1	c2	c3	c4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/>
              <a:t>		b1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0.9	0	0.3	0.4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/>
              <a:t>		b2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0.2	1	0.8	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>
                <a:solidFill>
                  <a:srgbClr val="FF00FF"/>
                </a:solidFill>
              </a:rPr>
              <a:t>		</a:t>
            </a:r>
            <a:r>
              <a:rPr lang="es-MX" dirty="0" smtClean="0"/>
              <a:t>b3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0.8	0	0.7	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 smtClean="0">
                <a:solidFill>
                  <a:srgbClr val="FF00FF"/>
                </a:solidFill>
              </a:rPr>
              <a:t>		</a:t>
            </a:r>
            <a:r>
              <a:rPr lang="es-MX" dirty="0" smtClean="0"/>
              <a:t>b4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0.4	0.2	0.3	0</a:t>
            </a:r>
          </a:p>
          <a:p>
            <a:pPr>
              <a:lnSpc>
                <a:spcPct val="90000"/>
              </a:lnSpc>
              <a:buNone/>
            </a:pPr>
            <a:r>
              <a:rPr lang="es-MX" dirty="0" smtClean="0"/>
              <a:t>		b5		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0	1	0	0.8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68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16605" y="2135881"/>
            <a:ext cx="74676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3200" dirty="0">
                <a:latin typeface="+mn-lt"/>
              </a:rPr>
              <a:t>El presente material tiene como objetivo cubrir la  </a:t>
            </a:r>
            <a:r>
              <a:rPr lang="es-MX" sz="3200" dirty="0" smtClean="0">
                <a:latin typeface="+mn-lt"/>
              </a:rPr>
              <a:t>segunda </a:t>
            </a:r>
            <a:r>
              <a:rPr lang="es-MX" sz="3200" dirty="0" smtClean="0">
                <a:latin typeface="+mn-lt"/>
              </a:rPr>
              <a:t>unidad del programa por competencia.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it-IT" sz="3200" dirty="0">
              <a:latin typeface="+mn-lt"/>
            </a:endParaRPr>
          </a:p>
          <a:p>
            <a:pPr algn="just">
              <a:defRPr/>
            </a:pPr>
            <a:r>
              <a:rPr lang="es-MX" sz="3200" dirty="0">
                <a:latin typeface="+mn-lt"/>
              </a:rPr>
              <a:t>El alumno será capaz de </a:t>
            </a:r>
            <a:r>
              <a:rPr lang="es-MX" sz="3200" dirty="0" smtClean="0">
                <a:latin typeface="+mn-lt"/>
              </a:rPr>
              <a:t>realizar operaciones sobre relaciones difusas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es-MX" sz="3200" dirty="0">
              <a:latin typeface="+mn-lt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663" y="84138"/>
            <a:ext cx="59388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36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</a:t>
            </a:r>
            <a:endParaRPr lang="es-ES" sz="36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6615" y="2133600"/>
            <a:ext cx="7427785" cy="3777622"/>
          </a:xfrm>
        </p:spPr>
        <p:txBody>
          <a:bodyPr/>
          <a:lstStyle/>
          <a:p>
            <a:pPr marL="0" indent="0">
              <a:spcBef>
                <a:spcPct val="20000"/>
              </a:spcBef>
              <a:buNone/>
            </a:pPr>
            <a:r>
              <a:rPr lang="es-MX" dirty="0">
                <a:solidFill>
                  <a:schemeClr val="tx1"/>
                </a:solidFill>
              </a:rPr>
              <a:t>Para cada término – se toma el mínimo de cada valor del renglón de la primera matriz con la columna de la segunda, y el máximo de éstos. Por ejemplo:</a:t>
            </a:r>
          </a:p>
          <a:p>
            <a:pPr marL="0" indent="0">
              <a:spcBef>
                <a:spcPct val="20000"/>
              </a:spcBef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es-MX" dirty="0" smtClean="0">
                <a:solidFill>
                  <a:schemeClr val="tx1"/>
                </a:solidFill>
              </a:rPr>
              <a:t>R(1,1) = MAX [min(0.1,0.9), min(0.2,0.2), min(0,0.8), min(1,0.4), min(0.7,0) ] = 0.4</a:t>
            </a:r>
            <a:endParaRPr lang="es-MX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21850" y="4059070"/>
            <a:ext cx="3960441" cy="254937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Resultado - relación a-c:</a:t>
            </a:r>
          </a:p>
          <a:p>
            <a:pPr>
              <a:buFontTx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				 </a:t>
            </a:r>
            <a:r>
              <a:rPr lang="es-MX" sz="2000" dirty="0" smtClean="0">
                <a:solidFill>
                  <a:srgbClr val="E2AC00"/>
                </a:solidFill>
              </a:rPr>
              <a:t>c1	c2	c3	c4 </a:t>
            </a:r>
            <a:r>
              <a:rPr lang="es-MX" sz="2000" dirty="0" smtClean="0">
                <a:solidFill>
                  <a:schemeClr val="tx1"/>
                </a:solidFill>
              </a:rPr>
              <a:t>	</a:t>
            </a:r>
          </a:p>
          <a:p>
            <a:pPr>
              <a:buFontTx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	</a:t>
            </a:r>
            <a:r>
              <a:rPr lang="es-MX" sz="2000" dirty="0" smtClean="0">
                <a:solidFill>
                  <a:srgbClr val="E2AC00"/>
                </a:solidFill>
              </a:rPr>
              <a:t>	a1</a:t>
            </a:r>
            <a:r>
              <a:rPr lang="es-MX" sz="2000" dirty="0" smtClean="0">
                <a:solidFill>
                  <a:schemeClr val="tx1"/>
                </a:solidFill>
              </a:rPr>
              <a:t>		0.4	0.7	0.3	0.7</a:t>
            </a:r>
          </a:p>
          <a:p>
            <a:pPr>
              <a:buFontTx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		</a:t>
            </a:r>
            <a:r>
              <a:rPr lang="es-MX" sz="2000" dirty="0" smtClean="0">
                <a:solidFill>
                  <a:srgbClr val="E2AC00"/>
                </a:solidFill>
              </a:rPr>
              <a:t>a2</a:t>
            </a:r>
            <a:r>
              <a:rPr lang="es-MX" sz="2000" dirty="0" smtClean="0">
                <a:solidFill>
                  <a:schemeClr val="tx1"/>
                </a:solidFill>
              </a:rPr>
              <a:t>		0.3	1	0.5	0.8</a:t>
            </a:r>
          </a:p>
          <a:p>
            <a:pPr>
              <a:buFontTx/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		</a:t>
            </a:r>
            <a:r>
              <a:rPr lang="es-MX" sz="2000" dirty="0" smtClean="0">
                <a:solidFill>
                  <a:srgbClr val="E2AC00"/>
                </a:solidFill>
              </a:rPr>
              <a:t>a3</a:t>
            </a:r>
            <a:r>
              <a:rPr lang="es-MX" sz="2000" dirty="0" smtClean="0">
                <a:solidFill>
                  <a:schemeClr val="tx1"/>
                </a:solidFill>
              </a:rPr>
              <a:t>		0.8	0.3	0.7	1</a:t>
            </a:r>
          </a:p>
          <a:p>
            <a:pPr>
              <a:buFontTx/>
              <a:buNone/>
            </a:pP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8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188640"/>
            <a:ext cx="6589199" cy="1280890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6800" y="1684974"/>
            <a:ext cx="765281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Realice</a:t>
            </a:r>
            <a:r>
              <a:rPr lang="es-MX" dirty="0"/>
              <a:t> </a:t>
            </a:r>
            <a:r>
              <a:rPr lang="es-MX" dirty="0" smtClean="0"/>
              <a:t>la composición </a:t>
            </a:r>
            <a:r>
              <a:rPr lang="es-MX" dirty="0" err="1" smtClean="0"/>
              <a:t>max</a:t>
            </a:r>
            <a:r>
              <a:rPr lang="es-MX" dirty="0" smtClean="0"/>
              <a:t>-min</a:t>
            </a:r>
            <a:r>
              <a:rPr lang="es-MX" dirty="0"/>
              <a:t> </a:t>
            </a:r>
            <a:r>
              <a:rPr lang="es-MX" dirty="0" smtClean="0"/>
              <a:t>y</a:t>
            </a:r>
            <a:r>
              <a:rPr lang="es-MX" dirty="0"/>
              <a:t> </a:t>
            </a:r>
            <a:r>
              <a:rPr lang="es-MX" dirty="0" err="1" smtClean="0"/>
              <a:t>max</a:t>
            </a:r>
            <a:r>
              <a:rPr lang="es-MX" dirty="0"/>
              <a:t> </a:t>
            </a:r>
            <a:r>
              <a:rPr lang="es-MX" dirty="0" smtClean="0"/>
              <a:t>producto del conjunto difuso</a:t>
            </a:r>
            <a:r>
              <a:rPr lang="es-MX" dirty="0"/>
              <a:t> </a:t>
            </a:r>
            <a:r>
              <a:rPr lang="es-MX" dirty="0" smtClean="0"/>
              <a:t>A</a:t>
            </a:r>
            <a:r>
              <a:rPr lang="es-MX" dirty="0"/>
              <a:t> y la relación R</a:t>
            </a:r>
            <a:r>
              <a:rPr lang="es-MX" dirty="0" smtClean="0"/>
              <a:t>: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Realice la</a:t>
            </a:r>
            <a:r>
              <a:rPr lang="es-MX" dirty="0"/>
              <a:t> </a:t>
            </a:r>
            <a:r>
              <a:rPr lang="es-MX" dirty="0" smtClean="0"/>
              <a:t>composición</a:t>
            </a:r>
            <a:r>
              <a:rPr lang="es-MX" dirty="0"/>
              <a:t> </a:t>
            </a:r>
            <a:r>
              <a:rPr lang="es-MX" dirty="0" err="1" smtClean="0"/>
              <a:t>max</a:t>
            </a:r>
            <a:r>
              <a:rPr lang="es-MX" dirty="0" smtClean="0"/>
              <a:t>-min</a:t>
            </a:r>
            <a:r>
              <a:rPr lang="es-MX" dirty="0"/>
              <a:t> </a:t>
            </a:r>
            <a:r>
              <a:rPr lang="es-MX" dirty="0" smtClean="0"/>
              <a:t>y</a:t>
            </a:r>
            <a:r>
              <a:rPr lang="es-MX" dirty="0"/>
              <a:t> </a:t>
            </a:r>
            <a:r>
              <a:rPr lang="es-MX" dirty="0" err="1" smtClean="0"/>
              <a:t>max</a:t>
            </a:r>
            <a:r>
              <a:rPr lang="es-MX" dirty="0" smtClean="0"/>
              <a:t>-producto de</a:t>
            </a:r>
            <a:r>
              <a:rPr lang="es-MX" dirty="0"/>
              <a:t> </a:t>
            </a:r>
            <a:r>
              <a:rPr lang="es-MX" dirty="0" smtClean="0"/>
              <a:t>las</a:t>
            </a:r>
            <a:r>
              <a:rPr lang="es-MX" dirty="0"/>
              <a:t> </a:t>
            </a:r>
            <a:r>
              <a:rPr lang="es-MX" dirty="0" smtClean="0"/>
              <a:t>siguientes</a:t>
            </a:r>
            <a:r>
              <a:rPr lang="es-MX" dirty="0"/>
              <a:t> relaciones: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645" y="2589177"/>
            <a:ext cx="24765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45" y="2422489"/>
            <a:ext cx="30289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555" y="4779150"/>
            <a:ext cx="33147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60" y="4689140"/>
            <a:ext cx="32575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606425" y="1313765"/>
                <a:ext cx="8537575" cy="4185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dirty="0" smtClean="0">
                    <a:solidFill>
                      <a:srgbClr val="404040"/>
                    </a:solidFill>
                    <a:latin typeface="+mn-lt"/>
                  </a:rPr>
                  <a:t>Composición </a:t>
                </a:r>
                <a:r>
                  <a:rPr lang="es-ES_tradnl" dirty="0" err="1">
                    <a:solidFill>
                      <a:srgbClr val="404040"/>
                    </a:solidFill>
                    <a:latin typeface="+mn-lt"/>
                  </a:rPr>
                  <a:t>sup-star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 de dos relaciones  difusas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𝑃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𝑈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𝑉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 y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𝑄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𝑉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𝑊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) </m:t>
                    </m:r>
                  </m:oMath>
                </a14:m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es definida por la  función de pertenencia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 dirty="0" smtClean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𝑃</m:t>
                        </m:r>
                      </m:sub>
                    </m:sSub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𝑜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𝑄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𝑢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)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  <a:sym typeface="Symbol" pitchFamily="18" charset="2"/>
                      </a:rPr>
                      <m:t> [0,1]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dada por:</a:t>
                </a: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  <a:p>
                <a:pPr algn="ctr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𝑃</m:t>
                          </m:r>
                        </m:sub>
                      </m:sSub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𝑜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 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𝑄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(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) = { (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), 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𝑆𝑈𝑃𝑣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 [</m:t>
                      </m:r>
                      <m:sSub>
                        <m:sSubPr>
                          <m:ctrlP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𝑃</m:t>
                          </m:r>
                        </m:sub>
                      </m:sSub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(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𝑢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𝑣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) ∗</m:t>
                      </m:r>
                      <m:sSub>
                        <m:sSubPr>
                          <m:ctrlP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s-MX" b="0" i="1" dirty="0" smtClean="0">
                              <a:solidFill>
                                <a:srgbClr val="404040"/>
                              </a:solidFill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(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𝑣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,</m:t>
                      </m:r>
                      <m:r>
                        <a:rPr lang="es-ES_tradnl" i="1" dirty="0" err="1">
                          <a:solidFill>
                            <a:srgbClr val="404040"/>
                          </a:solidFill>
                          <a:latin typeface="Cambria Math"/>
                        </a:rPr>
                        <m:t>𝑤</m:t>
                      </m:r>
                      <m:r>
                        <a:rPr lang="es-ES_tradnl" i="1" dirty="0">
                          <a:solidFill>
                            <a:srgbClr val="404040"/>
                          </a:solidFill>
                          <a:latin typeface="Cambria Math"/>
                        </a:rPr>
                        <m:t>) ]</m:t>
                      </m:r>
                    </m:oMath>
                  </m:oMathPara>
                </a14:m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                                    </a:t>
                </a: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donde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𝑢</m:t>
                    </m:r>
                    <m:r>
                      <a:rPr lang="es-ES_tradnl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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𝑈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,  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𝑣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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𝑉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,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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𝑊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,</m:t>
                    </m:r>
                    <m:sSub>
                      <m:sSubPr>
                        <m:ctrlP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𝑃</m:t>
                        </m:r>
                      </m:sub>
                    </m:sSub>
                    <m:d>
                      <m:dPr>
                        <m:ctrlP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s-ES_tradnl" i="1" dirty="0" err="1">
                            <a:solidFill>
                              <a:srgbClr val="404040"/>
                            </a:solidFill>
                            <a:latin typeface="Cambria Math"/>
                          </a:rPr>
                          <m:t>𝑢</m:t>
                        </m:r>
                        <m:r>
                          <a:rPr lang="es-ES_tradnl" i="1" dirty="0" err="1">
                            <a:solidFill>
                              <a:srgbClr val="40404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ES_tradnl" i="1" dirty="0" err="1">
                            <a:solidFill>
                              <a:srgbClr val="404040"/>
                            </a:solidFill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  <a:sym typeface="Symbol" pitchFamily="18" charset="2"/>
                      </a:rPr>
                      <m:t> </m:t>
                    </m:r>
                    <m:d>
                      <m:dPr>
                        <m:begChr m:val="["/>
                        <m:endChr m:val="]"/>
                        <m:ctrlP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  <a:sym typeface="Symbol" pitchFamily="18" charset="2"/>
                          </a:rPr>
                          <m:t>0,1</m:t>
                        </m:r>
                      </m:e>
                    </m:d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𝑦</m:t>
                    </m:r>
                    <m:r>
                      <a:rPr lang="es-MX" b="0" i="1" dirty="0" smtClean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ES_tradnl" i="1" dirty="0">
                            <a:solidFill>
                              <a:srgbClr val="40404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s-MX" b="0" i="1" dirty="0" smtClean="0">
                            <a:solidFill>
                              <a:srgbClr val="404040"/>
                            </a:solidFill>
                            <a:latin typeface="Cambria Math"/>
                          </a:rPr>
                          <m:t>𝑄</m:t>
                        </m:r>
                      </m:sub>
                    </m:sSub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(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𝑣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,</m:t>
                    </m:r>
                    <m:r>
                      <a:rPr lang="es-ES_tradnl" i="1" dirty="0" err="1">
                        <a:solidFill>
                          <a:srgbClr val="404040"/>
                        </a:solidFill>
                        <a:latin typeface="Cambria Math"/>
                      </a:rPr>
                      <m:t>𝑤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) 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  <a:sym typeface="Symbol" pitchFamily="18" charset="2"/>
                      </a:rPr>
                      <m:t> [0,1]</m:t>
                    </m:r>
                    <m:r>
                      <a:rPr lang="es-ES_tradnl" i="1" dirty="0">
                        <a:solidFill>
                          <a:srgbClr val="40404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Donde </a:t>
                </a:r>
                <a:r>
                  <a:rPr lang="es-ES_tradnl" b="1" dirty="0">
                    <a:solidFill>
                      <a:srgbClr val="404040"/>
                    </a:solidFill>
                    <a:latin typeface="+mn-lt"/>
                  </a:rPr>
                  <a:t>SUP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 es el operador “</a:t>
                </a:r>
                <a:r>
                  <a:rPr lang="es-ES_tradnl" b="1" dirty="0" err="1">
                    <a:solidFill>
                      <a:srgbClr val="404040"/>
                    </a:solidFill>
                    <a:latin typeface="+mn-lt"/>
                  </a:rPr>
                  <a:t>max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”  y “*” es una </a:t>
                </a:r>
                <a:r>
                  <a:rPr lang="es-ES_tradnl" b="1" dirty="0">
                    <a:solidFill>
                      <a:srgbClr val="404040"/>
                    </a:solidFill>
                    <a:latin typeface="+mn-lt"/>
                  </a:rPr>
                  <a:t>T-</a:t>
                </a:r>
                <a:r>
                  <a:rPr lang="es-ES_tradnl" b="1" dirty="0" err="1">
                    <a:solidFill>
                      <a:srgbClr val="404040"/>
                    </a:solidFill>
                    <a:latin typeface="+mn-lt"/>
                  </a:rPr>
                  <a:t>norm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, generalmente se usa el “</a:t>
                </a:r>
                <a:r>
                  <a:rPr lang="es-ES_tradnl" b="1" dirty="0">
                    <a:solidFill>
                      <a:srgbClr val="404040"/>
                    </a:solidFill>
                    <a:latin typeface="+mn-lt"/>
                  </a:rPr>
                  <a:t>min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”  o el “</a:t>
                </a:r>
                <a:r>
                  <a:rPr lang="es-ES_tradnl" b="1" dirty="0">
                    <a:solidFill>
                      <a:srgbClr val="404040"/>
                    </a:solidFill>
                    <a:latin typeface="+mn-lt"/>
                  </a:rPr>
                  <a:t>producto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”.</a:t>
                </a: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  <a:p>
                <a:pPr algn="just" defTabSz="457200">
                  <a:spcBef>
                    <a:spcPts val="1000"/>
                  </a:spcBef>
                  <a:buClr>
                    <a:schemeClr val="accent1"/>
                  </a:buClr>
                  <a:buFont typeface="Wingdings 3" panose="05040102010807070707" pitchFamily="18" charset="2"/>
                  <a:buNone/>
                </a:pPr>
                <a:endParaRPr lang="es-ES_tradnl" dirty="0">
                  <a:solidFill>
                    <a:srgbClr val="40404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117767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425" y="1313765"/>
                <a:ext cx="8537575" cy="4185652"/>
              </a:xfrm>
              <a:prstGeom prst="rect">
                <a:avLst/>
              </a:prstGeom>
              <a:blipFill rotWithShape="1">
                <a:blip r:embed="rId3"/>
                <a:stretch>
                  <a:fillRect l="-571" t="-729" r="-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961710" y="188640"/>
            <a:ext cx="6589199" cy="1280890"/>
          </a:xfrm>
        </p:spPr>
        <p:txBody>
          <a:bodyPr/>
          <a:lstStyle/>
          <a:p>
            <a:r>
              <a:rPr lang="es-ES_tradnl" dirty="0">
                <a:solidFill>
                  <a:srgbClr val="404040"/>
                </a:solidFill>
              </a:rPr>
              <a:t>Composición </a:t>
            </a:r>
            <a:r>
              <a:rPr lang="es-ES_tradnl" dirty="0" err="1">
                <a:solidFill>
                  <a:srgbClr val="404040"/>
                </a:solidFill>
              </a:rPr>
              <a:t>sup-star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68155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1892" name="Text Box 36"/>
              <p:cNvSpPr txBox="1">
                <a:spLocks noChangeArrowheads="1"/>
              </p:cNvSpPr>
              <p:nvPr/>
            </p:nvSpPr>
            <p:spPr bwMode="auto">
              <a:xfrm>
                <a:off x="746575" y="1448780"/>
                <a:ext cx="7786238" cy="2989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80155" tIns="40078" rIns="80155" bIns="40078">
                <a:spAutoFit/>
              </a:bodyPr>
              <a:lstStyle>
                <a:lvl1pPr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400050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801688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201738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1603375" defTabSz="801688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060575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517775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2974975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432175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just" eaLnBrk="0" hangingPunct="0"/>
                <a:r>
                  <a:rPr lang="es-CO" dirty="0">
                    <a:solidFill>
                      <a:srgbClr val="404040"/>
                    </a:solidFill>
                    <a:latin typeface="+mn-lt"/>
                  </a:rPr>
                  <a:t>C</a:t>
                </a:r>
                <a:r>
                  <a:rPr lang="es-CO" dirty="0" smtClean="0">
                    <a:solidFill>
                      <a:srgbClr val="404040"/>
                    </a:solidFill>
                    <a:latin typeface="+mn-lt"/>
                  </a:rPr>
                  <a:t>uando </a:t>
                </a:r>
                <a:r>
                  <a:rPr lang="es-CO" dirty="0">
                    <a:solidFill>
                      <a:srgbClr val="404040"/>
                    </a:solidFill>
                    <a:latin typeface="+mn-lt"/>
                  </a:rPr>
                  <a:t>la relación de partida es un conjunto </a:t>
                </a:r>
                <a:r>
                  <a:rPr lang="es-CO" dirty="0" smtClean="0">
                    <a:solidFill>
                      <a:srgbClr val="404040"/>
                    </a:solidFill>
                    <a:latin typeface="+mn-lt"/>
                  </a:rPr>
                  <a:t>difuso o </a:t>
                </a:r>
                <a:r>
                  <a:rPr lang="es-CO" dirty="0">
                    <a:solidFill>
                      <a:srgbClr val="404040"/>
                    </a:solidFill>
                    <a:latin typeface="+mn-lt"/>
                  </a:rPr>
                  <a:t>sea que </a:t>
                </a:r>
                <a:r>
                  <a:rPr lang="es-CO" sz="2100" dirty="0"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𝑃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 err="1">
                        <a:latin typeface="Cambria Math"/>
                      </a:rPr>
                      <m:t>𝑢</m:t>
                    </m:r>
                    <m:r>
                      <a:rPr lang="es-ES_tradnl" sz="2100" i="1" dirty="0" err="1">
                        <a:latin typeface="Cambria Math"/>
                      </a:rPr>
                      <m:t>,</m:t>
                    </m:r>
                    <m:r>
                      <a:rPr lang="es-ES_tradnl" sz="2100" i="1" dirty="0" err="1">
                        <a:latin typeface="Cambria Math"/>
                      </a:rPr>
                      <m:t>𝑣</m:t>
                    </m:r>
                    <m:r>
                      <a:rPr lang="es-ES_tradnl" sz="21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s-ES_tradnl" sz="2100" dirty="0">
                    <a:latin typeface="Comic Sans MS" pitchFamily="66" charset="0"/>
                  </a:rPr>
                  <a:t>  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tiene la forma 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𝑃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>
                        <a:latin typeface="Cambria Math"/>
                      </a:rPr>
                      <m:t>𝑢</m:t>
                    </m:r>
                    <m:r>
                      <a:rPr lang="es-ES_tradnl" sz="21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s-ES_tradnl" sz="2100" dirty="0">
                    <a:latin typeface="Comic Sans MS" pitchFamily="66" charset="0"/>
                  </a:rPr>
                  <a:t>, 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el resultado de la </a:t>
                </a:r>
                <a:r>
                  <a:rPr lang="es-ES_tradnl" dirty="0" smtClean="0">
                    <a:solidFill>
                      <a:srgbClr val="404040"/>
                    </a:solidFill>
                    <a:latin typeface="+mn-lt"/>
                  </a:rPr>
                  <a:t>composición 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con una relación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𝑄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 err="1">
                        <a:latin typeface="Cambria Math"/>
                      </a:rPr>
                      <m:t>𝑢</m:t>
                    </m:r>
                    <m:r>
                      <a:rPr lang="es-ES_tradnl" sz="2100" i="1" dirty="0" err="1">
                        <a:latin typeface="Cambria Math"/>
                      </a:rPr>
                      <m:t>,</m:t>
                    </m:r>
                    <m:r>
                      <a:rPr lang="es-ES_tradnl" sz="2100" i="1" dirty="0" err="1">
                        <a:latin typeface="Cambria Math"/>
                      </a:rPr>
                      <m:t>𝑤</m:t>
                    </m:r>
                    <m:r>
                      <a:rPr lang="es-ES_tradnl" sz="21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s-ES_tradnl" sz="2100" dirty="0">
                    <a:latin typeface="Comic Sans MS" pitchFamily="66" charset="0"/>
                  </a:rPr>
                  <a:t>  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será:</a:t>
                </a:r>
              </a:p>
              <a:p>
                <a:pPr algn="just" eaLnBrk="0" hangingPunct="0"/>
                <a:endParaRPr lang="es-ES_tradnl" sz="2100" dirty="0">
                  <a:latin typeface="Comic Sans MS" pitchFamily="66" charset="0"/>
                </a:endParaRPr>
              </a:p>
              <a:p>
                <a:pPr algn="just" eaLnBrk="0" hangingPunct="0"/>
                <a:r>
                  <a:rPr lang="es-ES_tradnl" sz="2100" dirty="0">
                    <a:latin typeface="Comic Sans MS" pitchFamily="66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𝑆𝑈𝑃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𝑢</m:t>
                    </m:r>
                    <m:r>
                      <a:rPr lang="es-ES_tradnl" sz="2100" i="1" baseline="-25000" dirty="0">
                        <a:latin typeface="Cambria Math"/>
                      </a:rPr>
                      <m:t> </m:t>
                    </m:r>
                    <m:r>
                      <a:rPr lang="es-ES_tradnl" sz="2100" i="1" dirty="0">
                        <a:latin typeface="Cambria Math"/>
                      </a:rPr>
                      <m:t>[</m:t>
                    </m:r>
                    <m:r>
                      <a:rPr lang="es-ES_tradnl" sz="2100" i="1" dirty="0" err="1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𝑃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>
                        <a:latin typeface="Cambria Math"/>
                      </a:rPr>
                      <m:t>𝑢</m:t>
                    </m:r>
                    <m:r>
                      <a:rPr lang="es-ES_tradnl" sz="2100" i="1" dirty="0">
                        <a:latin typeface="Cambria Math"/>
                      </a:rPr>
                      <m:t>) ∗ </m:t>
                    </m:r>
                    <m:r>
                      <a:rPr lang="es-ES_tradnl" sz="2100" i="1" dirty="0" err="1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𝑄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 err="1">
                        <a:latin typeface="Cambria Math"/>
                      </a:rPr>
                      <m:t>𝑢</m:t>
                    </m:r>
                    <m:r>
                      <a:rPr lang="es-ES_tradnl" sz="2100" i="1" dirty="0" err="1">
                        <a:latin typeface="Cambria Math"/>
                      </a:rPr>
                      <m:t>,</m:t>
                    </m:r>
                    <m:r>
                      <a:rPr lang="es-ES_tradnl" sz="2100" i="1" dirty="0" err="1">
                        <a:latin typeface="Cambria Math"/>
                      </a:rPr>
                      <m:t>𝑤</m:t>
                    </m:r>
                    <m:r>
                      <a:rPr lang="es-ES_tradnl" sz="2100" i="1" dirty="0">
                        <a:latin typeface="Cambria Math"/>
                      </a:rPr>
                      <m:t>)]  = </m:t>
                    </m:r>
                    <m:r>
                      <a:rPr lang="es-ES_tradnl" sz="2100" i="1" dirty="0" err="1">
                        <a:latin typeface="Cambria Math"/>
                      </a:rPr>
                      <m:t>𝜇</m:t>
                    </m:r>
                    <m:r>
                      <a:rPr lang="es-ES_tradnl" sz="2100" i="1" baseline="-25000" dirty="0" err="1">
                        <a:latin typeface="Cambria Math"/>
                      </a:rPr>
                      <m:t>𝑃𝑜𝑄</m:t>
                    </m:r>
                    <m:r>
                      <a:rPr lang="es-ES_tradnl" sz="2100" i="1" dirty="0">
                        <a:latin typeface="Cambria Math"/>
                      </a:rPr>
                      <m:t>(</m:t>
                    </m:r>
                    <m:r>
                      <a:rPr lang="es-ES_tradnl" sz="2100" i="1" dirty="0">
                        <a:latin typeface="Cambria Math"/>
                      </a:rPr>
                      <m:t>𝑤</m:t>
                    </m:r>
                    <m:r>
                      <a:rPr lang="es-ES_tradnl" sz="2100" i="1" dirty="0">
                        <a:latin typeface="Cambria Math"/>
                      </a:rPr>
                      <m:t>) </m:t>
                    </m:r>
                  </m:oMath>
                </a14:m>
                <a:endParaRPr lang="es-ES_tradnl" sz="2100" dirty="0">
                  <a:latin typeface="Comic Sans MS" pitchFamily="66" charset="0"/>
                </a:endParaRPr>
              </a:p>
              <a:p>
                <a:pPr algn="just" eaLnBrk="0" hangingPunct="0"/>
                <a:endParaRPr lang="es-ES_tradnl" sz="2100" dirty="0">
                  <a:latin typeface="Comic Sans MS" pitchFamily="66" charset="0"/>
                </a:endParaRPr>
              </a:p>
              <a:p>
                <a:pPr algn="just" eaLnBrk="0" hangingPunct="0"/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Observe en este caso  que</a:t>
                </a:r>
                <a:r>
                  <a:rPr lang="es-ES_tradnl" sz="2100" dirty="0">
                    <a:latin typeface="Comic Sans MS" pitchFamily="6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𝑈</m:t>
                    </m:r>
                    <m:r>
                      <a:rPr lang="es-ES_tradnl" sz="2100" i="1" dirty="0" smtClean="0">
                        <a:latin typeface="Cambria Math"/>
                      </a:rPr>
                      <m:t> = </m:t>
                    </m:r>
                    <m:r>
                      <a:rPr lang="es-ES_tradnl" sz="21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s-ES_tradnl" sz="2100" dirty="0">
                    <a:latin typeface="Comic Sans MS" pitchFamily="66" charset="0"/>
                  </a:rPr>
                  <a:t>.  </a:t>
                </a:r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El resultado es un conjunto </a:t>
                </a:r>
              </a:p>
              <a:p>
                <a:pPr algn="just" eaLnBrk="0" hangingPunct="0"/>
                <a:r>
                  <a:rPr lang="es-ES_tradnl" dirty="0">
                    <a:solidFill>
                      <a:srgbClr val="404040"/>
                    </a:solidFill>
                    <a:latin typeface="+mn-lt"/>
                  </a:rPr>
                  <a:t>definido en </a:t>
                </a:r>
                <a14:m>
                  <m:oMath xmlns:m="http://schemas.openxmlformats.org/officeDocument/2006/math">
                    <m:r>
                      <a:rPr lang="es-ES_tradnl" sz="2100" i="1" dirty="0" smtClean="0">
                        <a:latin typeface="Cambria Math"/>
                      </a:rPr>
                      <m:t>𝑊</m:t>
                    </m:r>
                  </m:oMath>
                </a14:m>
                <a:endParaRPr lang="es-ES_tradnl" sz="2100" dirty="0">
                  <a:latin typeface="Comic Sans MS" pitchFamily="66" charset="0"/>
                </a:endParaRPr>
              </a:p>
              <a:p>
                <a:pPr algn="just" eaLnBrk="0" hangingPunct="0"/>
                <a:endParaRPr lang="es-CO" sz="2100" dirty="0">
                  <a:latin typeface="Comic Sans MS" pitchFamily="66" charset="0"/>
                </a:endParaRPr>
              </a:p>
            </p:txBody>
          </p:sp>
        </mc:Choice>
        <mc:Fallback>
          <p:sp>
            <p:nvSpPr>
              <p:cNvPr id="121892" name="Text 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6575" y="1448780"/>
                <a:ext cx="7786238" cy="2989427"/>
              </a:xfrm>
              <a:prstGeom prst="rect">
                <a:avLst/>
              </a:prstGeom>
              <a:blipFill rotWithShape="1">
                <a:blip r:embed="rId3"/>
                <a:stretch>
                  <a:fillRect l="-782" t="-204" r="-7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961710" y="188640"/>
            <a:ext cx="6589199" cy="1280890"/>
          </a:xfrm>
        </p:spPr>
        <p:txBody>
          <a:bodyPr/>
          <a:lstStyle/>
          <a:p>
            <a:r>
              <a:rPr lang="es-CO" dirty="0">
                <a:solidFill>
                  <a:srgbClr val="404040"/>
                </a:solidFill>
                <a:latin typeface="+mn-lt"/>
              </a:rPr>
              <a:t>Caso </a:t>
            </a:r>
            <a:r>
              <a:rPr lang="es-CO" dirty="0" smtClean="0">
                <a:solidFill>
                  <a:srgbClr val="404040"/>
                </a:solidFill>
                <a:latin typeface="+mn-lt"/>
              </a:rPr>
              <a:t>especial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35729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6589713" cy="1281113"/>
          </a:xfrm>
        </p:spPr>
        <p:txBody>
          <a:bodyPr/>
          <a:lstStyle/>
          <a:p>
            <a:pPr eaLnBrk="1" hangingPunct="1"/>
            <a:r>
              <a:rPr lang="es-MX" altLang="es-ES" smtClean="0"/>
              <a:t>Conclusión</a:t>
            </a:r>
          </a:p>
        </p:txBody>
      </p:sp>
      <p:sp>
        <p:nvSpPr>
          <p:cNvPr id="102403" name="2 Marcador de contenido"/>
          <p:cNvSpPr>
            <a:spLocks noGrp="1"/>
          </p:cNvSpPr>
          <p:nvPr>
            <p:ph idx="1"/>
          </p:nvPr>
        </p:nvSpPr>
        <p:spPr>
          <a:xfrm>
            <a:off x="823363" y="1939925"/>
            <a:ext cx="8114121" cy="4189413"/>
          </a:xfrm>
        </p:spPr>
        <p:txBody>
          <a:bodyPr/>
          <a:lstStyle/>
          <a:p>
            <a:pPr marL="114300" indent="0"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s-MX" altLang="es-MX" sz="2400" dirty="0" smtClean="0"/>
              <a:t>En el presente material el alumno tendrá la información necesaria para establecer </a:t>
            </a:r>
            <a:r>
              <a:rPr lang="es-MX" altLang="es-MX" sz="2400" dirty="0" smtClean="0"/>
              <a:t>y determinar </a:t>
            </a:r>
            <a:r>
              <a:rPr lang="es-MX" altLang="es-MX" sz="2400" smtClean="0"/>
              <a:t>que relación </a:t>
            </a:r>
            <a:r>
              <a:rPr lang="es-MX" altLang="es-MX" sz="2400" dirty="0" smtClean="0"/>
              <a:t>difusa es la más conveniente para relacionar conjuntos difusos.</a:t>
            </a:r>
            <a:endParaRPr lang="es-MX" alt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340145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Título"/>
          <p:cNvSpPr>
            <a:spLocks noGrp="1"/>
          </p:cNvSpPr>
          <p:nvPr>
            <p:ph type="title"/>
          </p:nvPr>
        </p:nvSpPr>
        <p:spPr>
          <a:xfrm>
            <a:off x="1331640" y="787400"/>
            <a:ext cx="7620000" cy="1143000"/>
          </a:xfrm>
        </p:spPr>
        <p:txBody>
          <a:bodyPr/>
          <a:lstStyle/>
          <a:p>
            <a:pPr eaLnBrk="1" hangingPunct="1"/>
            <a:r>
              <a:rPr lang="es-MX" altLang="es-ES" dirty="0" smtClean="0"/>
              <a:t>Bibliografía</a:t>
            </a:r>
          </a:p>
        </p:txBody>
      </p:sp>
      <p:sp>
        <p:nvSpPr>
          <p:cNvPr id="104451" name="2 Marcador de contenido"/>
          <p:cNvSpPr>
            <a:spLocks noGrp="1"/>
          </p:cNvSpPr>
          <p:nvPr>
            <p:ph idx="1"/>
          </p:nvPr>
        </p:nvSpPr>
        <p:spPr>
          <a:xfrm>
            <a:off x="804069" y="1763815"/>
            <a:ext cx="7740910" cy="3778250"/>
          </a:xfrm>
        </p:spPr>
        <p:txBody>
          <a:bodyPr/>
          <a:lstStyle/>
          <a:p>
            <a:pPr marL="571500" indent="-457200" algn="just" eaLnBrk="1" hangingPunct="1">
              <a:buFont typeface="Cambria" panose="02040503050406030204" pitchFamily="18" charset="0"/>
              <a:buAutoNum type="arabicParenR"/>
            </a:pPr>
            <a:endParaRPr lang="en-US" altLang="es-MX" dirty="0" smtClean="0"/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 Galindo, “Tratamiento de la Imprecisión en Bases de Datos Relacionales: Extensión del Modelo y Adaptación de los SGBD Actuales”. </a:t>
            </a:r>
            <a:r>
              <a:rPr lang="es-ES_tradnl" altLang="es-ES" dirty="0" err="1">
                <a:latin typeface="Times New Roman" panose="02020603050405020304" pitchFamily="18" charset="0"/>
              </a:rPr>
              <a:t>Ph</a:t>
            </a:r>
            <a:r>
              <a:rPr lang="es-ES_tradnl" altLang="es-ES" dirty="0">
                <a:latin typeface="Times New Roman" panose="02020603050405020304" pitchFamily="18" charset="0"/>
              </a:rPr>
              <a:t>. Doctoral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</a:t>
            </a:r>
            <a:r>
              <a:rPr lang="es-ES_tradnl" altLang="es-ES" dirty="0" err="1">
                <a:latin typeface="Times New Roman" panose="02020603050405020304" pitchFamily="18" charset="0"/>
              </a:rPr>
              <a:t>University</a:t>
            </a:r>
            <a:r>
              <a:rPr lang="es-ES_tradnl" altLang="es-ES" dirty="0">
                <a:latin typeface="Times New Roman" panose="02020603050405020304" pitchFamily="18" charset="0"/>
              </a:rPr>
              <a:t> of Granada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</a:t>
            </a:r>
            <a:r>
              <a:rPr lang="es-ES_tradnl" altLang="es-ES" dirty="0" err="1">
                <a:latin typeface="Times New Roman" panose="02020603050405020304" pitchFamily="18" charset="0"/>
              </a:rPr>
              <a:t>March</a:t>
            </a:r>
            <a:r>
              <a:rPr lang="es-ES_tradnl" altLang="es-ES" dirty="0">
                <a:latin typeface="Times New Roman" panose="02020603050405020304" pitchFamily="18" charset="0"/>
              </a:rPr>
              <a:t> 1999 (www.lcc.uma.es).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J.M. Medina, “Bases de Datos Relacionales Difusas. Modelo Teórico y Aspectos de su Implementación”. PhD.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Univ. of Granada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1994 (www.decsai.ugr.es).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J.M. Medina, O. Pons, M.A. Vila, “FIRST. A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Interface </a:t>
            </a:r>
            <a:r>
              <a:rPr lang="es-ES_tradnl" altLang="es-ES" dirty="0" err="1">
                <a:latin typeface="Times New Roman" panose="02020603050405020304" pitchFamily="18" charset="0"/>
              </a:rPr>
              <a:t>for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Relational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SysTems</a:t>
            </a:r>
            <a:r>
              <a:rPr lang="es-ES_tradnl" altLang="es-ES" dirty="0">
                <a:latin typeface="Times New Roman" panose="02020603050405020304" pitchFamily="18" charset="0"/>
              </a:rPr>
              <a:t>”. VI International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Systems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Association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World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Congress</a:t>
            </a:r>
            <a:r>
              <a:rPr lang="es-ES_tradnl" altLang="es-ES" dirty="0">
                <a:latin typeface="Times New Roman" panose="02020603050405020304" pitchFamily="18" charset="0"/>
              </a:rPr>
              <a:t> (IFSA’1995). Sao Paulo (Brasil), 1995.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A. </a:t>
            </a:r>
            <a:r>
              <a:rPr lang="es-ES_tradnl" altLang="es-ES" dirty="0" err="1">
                <a:latin typeface="Times New Roman" panose="02020603050405020304" pitchFamily="18" charset="0"/>
              </a:rPr>
              <a:t>Urruita</a:t>
            </a:r>
            <a:r>
              <a:rPr lang="es-ES_tradnl" altLang="es-ES" dirty="0">
                <a:latin typeface="Times New Roman" panose="02020603050405020304" pitchFamily="18" charset="0"/>
              </a:rPr>
              <a:t>, “Modelo Conceptual para una Base de Datos Difusa”, </a:t>
            </a:r>
            <a:r>
              <a:rPr lang="es-ES_tradnl" altLang="es-ES" dirty="0" err="1">
                <a:latin typeface="Times New Roman" panose="02020603050405020304" pitchFamily="18" charset="0"/>
              </a:rPr>
              <a:t>Ph</a:t>
            </a:r>
            <a:r>
              <a:rPr lang="es-ES_tradnl" altLang="es-ES" dirty="0">
                <a:latin typeface="Times New Roman" panose="02020603050405020304" pitchFamily="18" charset="0"/>
              </a:rPr>
              <a:t>. Doctoral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</a:t>
            </a:r>
            <a:r>
              <a:rPr lang="es-ES_tradnl" altLang="es-ES" dirty="0" err="1">
                <a:latin typeface="Times New Roman" panose="02020603050405020304" pitchFamily="18" charset="0"/>
              </a:rPr>
              <a:t>University</a:t>
            </a:r>
            <a:r>
              <a:rPr lang="es-ES_tradnl" altLang="es-ES" dirty="0">
                <a:latin typeface="Times New Roman" panose="02020603050405020304" pitchFamily="18" charset="0"/>
              </a:rPr>
              <a:t> of Castilla-La Mancha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</a:t>
            </a:r>
            <a:r>
              <a:rPr lang="es-ES_tradnl" altLang="es-ES" dirty="0" err="1">
                <a:latin typeface="Times New Roman" panose="02020603050405020304" pitchFamily="18" charset="0"/>
              </a:rPr>
              <a:t>July</a:t>
            </a:r>
            <a:r>
              <a:rPr lang="es-ES_tradnl" altLang="es-ES" dirty="0">
                <a:latin typeface="Times New Roman" panose="02020603050405020304" pitchFamily="18" charset="0"/>
              </a:rPr>
              <a:t> 2003 (www.ganimides.ucm.cl).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L.A. </a:t>
            </a:r>
            <a:r>
              <a:rPr lang="es-ES_tradnl" altLang="es-ES" dirty="0" err="1">
                <a:latin typeface="Times New Roman" panose="02020603050405020304" pitchFamily="18" charset="0"/>
              </a:rPr>
              <a:t>Zadeh</a:t>
            </a:r>
            <a:r>
              <a:rPr lang="es-ES_tradnl" altLang="es-ES" dirty="0">
                <a:latin typeface="Times New Roman" panose="02020603050405020304" pitchFamily="18" charset="0"/>
              </a:rPr>
              <a:t>, “A </a:t>
            </a:r>
            <a:r>
              <a:rPr lang="es-ES_tradnl" altLang="es-ES" dirty="0" err="1">
                <a:latin typeface="Times New Roman" panose="02020603050405020304" pitchFamily="18" charset="0"/>
              </a:rPr>
              <a:t>Computational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Approach</a:t>
            </a:r>
            <a:r>
              <a:rPr lang="es-ES_tradnl" altLang="es-ES" dirty="0">
                <a:latin typeface="Times New Roman" panose="02020603050405020304" pitchFamily="18" charset="0"/>
              </a:rPr>
              <a:t> to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Quantifiers</a:t>
            </a:r>
            <a:r>
              <a:rPr lang="es-ES_tradnl" altLang="es-ES" dirty="0">
                <a:latin typeface="Times New Roman" panose="02020603050405020304" pitchFamily="18" charset="0"/>
              </a:rPr>
              <a:t> in Natural </a:t>
            </a:r>
            <a:r>
              <a:rPr lang="es-ES_tradnl" altLang="es-ES" dirty="0" err="1">
                <a:latin typeface="Times New Roman" panose="02020603050405020304" pitchFamily="18" charset="0"/>
              </a:rPr>
              <a:t>Languages</a:t>
            </a:r>
            <a:r>
              <a:rPr lang="es-ES_tradnl" altLang="es-ES" dirty="0">
                <a:latin typeface="Times New Roman" panose="02020603050405020304" pitchFamily="18" charset="0"/>
              </a:rPr>
              <a:t>”. </a:t>
            </a:r>
            <a:r>
              <a:rPr lang="es-ES_tradnl" altLang="es-ES" dirty="0" err="1">
                <a:latin typeface="Times New Roman" panose="02020603050405020304" pitchFamily="18" charset="0"/>
              </a:rPr>
              <a:t>Computer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Mathematics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with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Applications</a:t>
            </a:r>
            <a:r>
              <a:rPr lang="es-ES_tradnl" altLang="es-ES" dirty="0">
                <a:latin typeface="Times New Roman" panose="02020603050405020304" pitchFamily="18" charset="0"/>
              </a:rPr>
              <a:t>, 9, pp. 149-183, 1983.</a:t>
            </a:r>
          </a:p>
        </p:txBody>
      </p:sp>
    </p:spTree>
    <p:extLst>
      <p:ext uri="{BB962C8B-B14F-4D97-AF65-F5344CB8AC3E}">
        <p14:creationId xmlns:p14="http://schemas.microsoft.com/office/powerpoint/2010/main" val="18788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4400" y="1379538"/>
            <a:ext cx="7315200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ES" sz="30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“La razón por la cual el lenguaje natural se expresa en términos difusos </a:t>
            </a:r>
            <a:endParaRPr lang="es-ES" altLang="es-ES" sz="3000" b="1">
              <a:solidFill>
                <a:schemeClr val="tx2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s-ES" altLang="es-ES" sz="30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no es porque el pensamiento humano sea difuso,</a:t>
            </a:r>
            <a:br>
              <a:rPr lang="es-ES" altLang="es-ES" sz="30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es-ES" altLang="es-ES" sz="30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sino por que el mundo es difuso”.</a:t>
            </a:r>
            <a:r>
              <a:rPr lang="es-ES" altLang="es-ES" sz="32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/>
            </a:r>
            <a:br>
              <a:rPr lang="es-ES" altLang="es-ES" sz="32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endParaRPr lang="es-MX" altLang="es-ES" sz="3200" b="1" i="1">
              <a:solidFill>
                <a:schemeClr val="tx2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s-ES" altLang="es-ES" sz="16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John F. Sowa, matemático norteamericano (1940-).</a:t>
            </a:r>
            <a:r>
              <a:rPr lang="es-ES" altLang="es-ES" sz="2400" b="1" i="1">
                <a:solidFill>
                  <a:schemeClr val="tx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8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96725" y="146955"/>
            <a:ext cx="6589199" cy="1280890"/>
          </a:xfrm>
        </p:spPr>
        <p:txBody>
          <a:bodyPr/>
          <a:lstStyle/>
          <a:p>
            <a:pPr algn="r"/>
            <a:r>
              <a:rPr lang="es-MX" dirty="0" smtClean="0"/>
              <a:t>Estructura de la Unidad de Aprendizaje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787767"/>
              </p:ext>
            </p:extLst>
          </p:nvPr>
        </p:nvGraphicFramePr>
        <p:xfrm>
          <a:off x="511174" y="1427844"/>
          <a:ext cx="8381305" cy="533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638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09600" y="2603292"/>
            <a:ext cx="7315200" cy="10156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lumMod val="60000"/>
                <a:lumOff val="40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MX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274339916"/>
              </p:ext>
            </p:extLst>
          </p:nvPr>
        </p:nvGraphicFramePr>
        <p:xfrm>
          <a:off x="1061610" y="593685"/>
          <a:ext cx="7358735" cy="531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325438" y="1728788"/>
            <a:ext cx="8016875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65" tIns="40083" rIns="80165" bIns="40083">
            <a:spAutoFit/>
          </a:bodyPr>
          <a:lstStyle/>
          <a:p>
            <a:pPr defTabSz="801688" eaLnBrk="0" hangingPunct="0">
              <a:lnSpc>
                <a:spcPct val="105000"/>
              </a:lnSpc>
            </a:pPr>
            <a:endParaRPr lang="pt-BR" sz="2100" i="1">
              <a:solidFill>
                <a:srgbClr val="000000"/>
              </a:solidFill>
              <a:latin typeface="Comic Sans MS" pitchFamily="66" charset="0"/>
            </a:endParaRPr>
          </a:p>
          <a:p>
            <a:pPr defTabSz="801688" eaLnBrk="0" hangingPunct="0">
              <a:lnSpc>
                <a:spcPct val="105000"/>
              </a:lnSpc>
            </a:pPr>
            <a:endParaRPr lang="es-ES_tradnl" sz="2100" i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593420" y="1728788"/>
            <a:ext cx="8081962" cy="332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ES_tradnl" sz="3200" dirty="0">
                <a:solidFill>
                  <a:srgbClr val="404040"/>
                </a:solidFill>
                <a:latin typeface="+mn-lt"/>
              </a:rPr>
              <a:t>El concepto de relación difusa es similar al de la matemática clásica.  La diferencia radica en el grado de pertenencia </a:t>
            </a:r>
          </a:p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endParaRPr lang="pt-BR" sz="3200" dirty="0">
              <a:solidFill>
                <a:srgbClr val="404040"/>
              </a:solidFill>
              <a:latin typeface="+mn-lt"/>
            </a:endParaRPr>
          </a:p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endParaRPr lang="es-ES_tradnl" sz="3200" dirty="0">
              <a:solidFill>
                <a:srgbClr val="404040"/>
              </a:solidFill>
              <a:latin typeface="+mn-lt"/>
            </a:endParaRPr>
          </a:p>
        </p:txBody>
      </p:sp>
      <p:sp>
        <p:nvSpPr>
          <p:cNvPr id="107554" name="Text Box 34"/>
          <p:cNvSpPr txBox="1">
            <a:spLocks noChangeArrowheads="1"/>
          </p:cNvSpPr>
          <p:nvPr/>
        </p:nvSpPr>
        <p:spPr bwMode="auto">
          <a:xfrm>
            <a:off x="2872552" y="84138"/>
            <a:ext cx="49164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 sz="40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defTabSz="457200"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ES" dirty="0"/>
              <a:t>Relaciones difusas</a:t>
            </a:r>
          </a:p>
        </p:txBody>
      </p:sp>
    </p:spTree>
    <p:extLst>
      <p:ext uri="{BB962C8B-B14F-4D97-AF65-F5344CB8AC3E}">
        <p14:creationId xmlns:p14="http://schemas.microsoft.com/office/powerpoint/2010/main" val="98262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4619" y="503675"/>
            <a:ext cx="6589199" cy="1280890"/>
          </a:xfrm>
        </p:spPr>
        <p:txBody>
          <a:bodyPr/>
          <a:lstStyle/>
          <a:p>
            <a:pPr algn="just"/>
            <a:r>
              <a:rPr lang="es-ES_tradnl" sz="2000" dirty="0"/>
              <a:t>La </a:t>
            </a:r>
            <a:r>
              <a:rPr lang="es-ES_tradnl" sz="2000" dirty="0" smtClean="0"/>
              <a:t>relación </a:t>
            </a:r>
            <a:r>
              <a:rPr lang="es-ES_tradnl" sz="2000" dirty="0"/>
              <a:t>difusa es una transformación que  </a:t>
            </a:r>
            <a:r>
              <a:rPr lang="es-ES_tradnl" sz="2000" b="1" i="1" dirty="0" smtClean="0">
                <a:solidFill>
                  <a:srgbClr val="578200"/>
                </a:solidFill>
              </a:rPr>
              <a:t>mapea</a:t>
            </a:r>
            <a:r>
              <a:rPr lang="es-ES_tradnl" sz="2000" dirty="0" smtClean="0"/>
              <a:t> </a:t>
            </a:r>
            <a:r>
              <a:rPr lang="es-ES_tradnl" sz="2000" dirty="0"/>
              <a:t>de un espacio de entrada no difuso (llamado universo de discurso) a un espacio de salida llamado conjunto difuso</a:t>
            </a:r>
            <a:endParaRPr lang="es-MX" sz="2000" dirty="0"/>
          </a:p>
        </p:txBody>
      </p:sp>
      <p:grpSp>
        <p:nvGrpSpPr>
          <p:cNvPr id="4" name="3 Grupo"/>
          <p:cNvGrpSpPr/>
          <p:nvPr/>
        </p:nvGrpSpPr>
        <p:grpSpPr>
          <a:xfrm>
            <a:off x="1763713" y="2508250"/>
            <a:ext cx="5426075" cy="2000250"/>
            <a:chOff x="1763713" y="2508250"/>
            <a:chExt cx="5426075" cy="2000250"/>
          </a:xfrm>
        </p:grpSpPr>
        <p:grpSp>
          <p:nvGrpSpPr>
            <p:cNvPr id="5" name="4 Grupo"/>
            <p:cNvGrpSpPr/>
            <p:nvPr/>
          </p:nvGrpSpPr>
          <p:grpSpPr>
            <a:xfrm>
              <a:off x="1763713" y="2508250"/>
              <a:ext cx="5426075" cy="1641475"/>
              <a:chOff x="1763713" y="2508250"/>
              <a:chExt cx="5426075" cy="1641475"/>
            </a:xfrm>
          </p:grpSpPr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6164263" y="2619375"/>
                <a:ext cx="1025525" cy="1095375"/>
              </a:xfrm>
              <a:prstGeom prst="ellipse">
                <a:avLst/>
              </a:prstGeom>
              <a:gradFill rotWithShape="0">
                <a:gsLst>
                  <a:gs pos="0">
                    <a:srgbClr val="EAEAEA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82800"/>
              <a:lstStyle/>
              <a:p>
                <a:endParaRPr lang="es-MX"/>
              </a:p>
            </p:txBody>
          </p:sp>
          <p:sp>
            <p:nvSpPr>
              <p:cNvPr id="8" name="Rectangle 6"/>
              <p:cNvSpPr>
                <a:spLocks noChangeAspect="1" noChangeArrowheads="1"/>
              </p:cNvSpPr>
              <p:nvPr/>
            </p:nvSpPr>
            <p:spPr bwMode="auto">
              <a:xfrm>
                <a:off x="6330950" y="3660775"/>
                <a:ext cx="741363" cy="488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MX" sz="1600" i="1">
                    <a:solidFill>
                      <a:srgbClr val="000000"/>
                    </a:solidFill>
                    <a:latin typeface="Times New Roman" pitchFamily="18" charset="0"/>
                  </a:rPr>
                  <a:t>Espacio</a:t>
                </a:r>
              </a:p>
              <a:p>
                <a:pPr algn="ctr"/>
                <a:r>
                  <a:rPr lang="es-MX" sz="1600" i="1">
                    <a:solidFill>
                      <a:srgbClr val="000000"/>
                    </a:solidFill>
                    <a:latin typeface="Times New Roman" pitchFamily="18" charset="0"/>
                  </a:rPr>
                  <a:t>de salida</a:t>
                </a:r>
                <a:endParaRPr lang="es-MX" sz="1600" i="1">
                  <a:latin typeface="Times New Roman" pitchFamily="18" charset="0"/>
                </a:endParaRPr>
              </a:p>
            </p:txBody>
          </p:sp>
          <p:sp>
            <p:nvSpPr>
              <p:cNvPr id="9" name="Freeform 7"/>
              <p:cNvSpPr>
                <a:spLocks noChangeAspect="1"/>
              </p:cNvSpPr>
              <p:nvPr/>
            </p:nvSpPr>
            <p:spPr bwMode="auto">
              <a:xfrm rot="375402">
                <a:off x="3751263" y="2508250"/>
                <a:ext cx="1403350" cy="1422400"/>
              </a:xfrm>
              <a:custGeom>
                <a:avLst/>
                <a:gdLst>
                  <a:gd name="T0" fmla="*/ 48503 w 1736"/>
                  <a:gd name="T1" fmla="*/ 453136 h 1400"/>
                  <a:gd name="T2" fmla="*/ 242514 w 1736"/>
                  <a:gd name="T3" fmla="*/ 696976 h 1400"/>
                  <a:gd name="T4" fmla="*/ 213413 w 1736"/>
                  <a:gd name="T5" fmla="*/ 965200 h 1400"/>
                  <a:gd name="T6" fmla="*/ 174610 w 1736"/>
                  <a:gd name="T7" fmla="*/ 1294384 h 1400"/>
                  <a:gd name="T8" fmla="*/ 291017 w 1736"/>
                  <a:gd name="T9" fmla="*/ 1416304 h 1400"/>
                  <a:gd name="T10" fmla="*/ 552933 w 1736"/>
                  <a:gd name="T11" fmla="*/ 1123696 h 1400"/>
                  <a:gd name="T12" fmla="*/ 611136 w 1736"/>
                  <a:gd name="T13" fmla="*/ 1123696 h 1400"/>
                  <a:gd name="T14" fmla="*/ 679040 w 1736"/>
                  <a:gd name="T15" fmla="*/ 1172464 h 1400"/>
                  <a:gd name="T16" fmla="*/ 766346 w 1736"/>
                  <a:gd name="T17" fmla="*/ 1209040 h 1400"/>
                  <a:gd name="T18" fmla="*/ 795447 w 1736"/>
                  <a:gd name="T19" fmla="*/ 1221232 h 1400"/>
                  <a:gd name="T20" fmla="*/ 843950 w 1736"/>
                  <a:gd name="T21" fmla="*/ 1148080 h 1400"/>
                  <a:gd name="T22" fmla="*/ 1008860 w 1736"/>
                  <a:gd name="T23" fmla="*/ 1026160 h 1400"/>
                  <a:gd name="T24" fmla="*/ 1047662 w 1736"/>
                  <a:gd name="T25" fmla="*/ 1038352 h 1400"/>
                  <a:gd name="T26" fmla="*/ 1358081 w 1736"/>
                  <a:gd name="T27" fmla="*/ 1209040 h 1400"/>
                  <a:gd name="T28" fmla="*/ 1377482 w 1736"/>
                  <a:gd name="T29" fmla="*/ 1026160 h 1400"/>
                  <a:gd name="T30" fmla="*/ 1231973 w 1736"/>
                  <a:gd name="T31" fmla="*/ 770128 h 1400"/>
                  <a:gd name="T32" fmla="*/ 1154369 w 1736"/>
                  <a:gd name="T33" fmla="*/ 599440 h 1400"/>
                  <a:gd name="T34" fmla="*/ 1173770 w 1736"/>
                  <a:gd name="T35" fmla="*/ 367792 h 1400"/>
                  <a:gd name="T36" fmla="*/ 1309578 w 1736"/>
                  <a:gd name="T37" fmla="*/ 160528 h 1400"/>
                  <a:gd name="T38" fmla="*/ 1241674 w 1736"/>
                  <a:gd name="T39" fmla="*/ 26416 h 1400"/>
                  <a:gd name="T40" fmla="*/ 1134967 w 1736"/>
                  <a:gd name="T41" fmla="*/ 26416 h 1400"/>
                  <a:gd name="T42" fmla="*/ 814848 w 1736"/>
                  <a:gd name="T43" fmla="*/ 148336 h 1400"/>
                  <a:gd name="T44" fmla="*/ 756645 w 1736"/>
                  <a:gd name="T45" fmla="*/ 111760 h 1400"/>
                  <a:gd name="T46" fmla="*/ 611136 w 1736"/>
                  <a:gd name="T47" fmla="*/ 14224 h 1400"/>
                  <a:gd name="T48" fmla="*/ 388023 w 1736"/>
                  <a:gd name="T49" fmla="*/ 197104 h 1400"/>
                  <a:gd name="T50" fmla="*/ 201287 w 1736"/>
                  <a:gd name="T51" fmla="*/ 179832 h 1400"/>
                  <a:gd name="T52" fmla="*/ 38802 w 1736"/>
                  <a:gd name="T53" fmla="*/ 136144 h 1400"/>
                  <a:gd name="T54" fmla="*/ 48503 w 1736"/>
                  <a:gd name="T55" fmla="*/ 453136 h 14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736" h="1400">
                    <a:moveTo>
                      <a:pt x="60" y="446"/>
                    </a:moveTo>
                    <a:cubicBezTo>
                      <a:pt x="63" y="516"/>
                      <a:pt x="232" y="606"/>
                      <a:pt x="300" y="686"/>
                    </a:cubicBezTo>
                    <a:cubicBezTo>
                      <a:pt x="334" y="770"/>
                      <a:pt x="278" y="852"/>
                      <a:pt x="264" y="950"/>
                    </a:cubicBezTo>
                    <a:cubicBezTo>
                      <a:pt x="279" y="1017"/>
                      <a:pt x="152" y="1219"/>
                      <a:pt x="216" y="1274"/>
                    </a:cubicBezTo>
                    <a:cubicBezTo>
                      <a:pt x="257" y="1310"/>
                      <a:pt x="292" y="1381"/>
                      <a:pt x="360" y="1394"/>
                    </a:cubicBezTo>
                    <a:cubicBezTo>
                      <a:pt x="384" y="1400"/>
                      <a:pt x="664" y="1096"/>
                      <a:pt x="684" y="1106"/>
                    </a:cubicBezTo>
                    <a:cubicBezTo>
                      <a:pt x="732" y="1131"/>
                      <a:pt x="672" y="1022"/>
                      <a:pt x="756" y="1106"/>
                    </a:cubicBezTo>
                    <a:cubicBezTo>
                      <a:pt x="802" y="1132"/>
                      <a:pt x="808" y="1140"/>
                      <a:pt x="840" y="1154"/>
                    </a:cubicBezTo>
                    <a:cubicBezTo>
                      <a:pt x="872" y="1168"/>
                      <a:pt x="924" y="1182"/>
                      <a:pt x="948" y="1190"/>
                    </a:cubicBezTo>
                    <a:cubicBezTo>
                      <a:pt x="972" y="1198"/>
                      <a:pt x="968" y="1212"/>
                      <a:pt x="984" y="1202"/>
                    </a:cubicBezTo>
                    <a:cubicBezTo>
                      <a:pt x="1000" y="1192"/>
                      <a:pt x="1000" y="1162"/>
                      <a:pt x="1044" y="1130"/>
                    </a:cubicBezTo>
                    <a:cubicBezTo>
                      <a:pt x="1057" y="1116"/>
                      <a:pt x="1239" y="1025"/>
                      <a:pt x="1248" y="1010"/>
                    </a:cubicBezTo>
                    <a:cubicBezTo>
                      <a:pt x="1261" y="989"/>
                      <a:pt x="1278" y="1041"/>
                      <a:pt x="1296" y="1022"/>
                    </a:cubicBezTo>
                    <a:cubicBezTo>
                      <a:pt x="1320" y="995"/>
                      <a:pt x="1645" y="1196"/>
                      <a:pt x="1680" y="1190"/>
                    </a:cubicBezTo>
                    <a:cubicBezTo>
                      <a:pt x="1736" y="1174"/>
                      <a:pt x="1730" y="1082"/>
                      <a:pt x="1704" y="1010"/>
                    </a:cubicBezTo>
                    <a:cubicBezTo>
                      <a:pt x="1678" y="938"/>
                      <a:pt x="1570" y="828"/>
                      <a:pt x="1524" y="758"/>
                    </a:cubicBezTo>
                    <a:cubicBezTo>
                      <a:pt x="1478" y="688"/>
                      <a:pt x="1440" y="656"/>
                      <a:pt x="1428" y="590"/>
                    </a:cubicBezTo>
                    <a:cubicBezTo>
                      <a:pt x="1441" y="559"/>
                      <a:pt x="1452" y="394"/>
                      <a:pt x="1452" y="362"/>
                    </a:cubicBezTo>
                    <a:cubicBezTo>
                      <a:pt x="1452" y="313"/>
                      <a:pt x="1631" y="207"/>
                      <a:pt x="1620" y="158"/>
                    </a:cubicBezTo>
                    <a:cubicBezTo>
                      <a:pt x="1607" y="103"/>
                      <a:pt x="1597" y="59"/>
                      <a:pt x="1536" y="26"/>
                    </a:cubicBezTo>
                    <a:cubicBezTo>
                      <a:pt x="1514" y="13"/>
                      <a:pt x="1433" y="32"/>
                      <a:pt x="1404" y="26"/>
                    </a:cubicBezTo>
                    <a:cubicBezTo>
                      <a:pt x="1281" y="4"/>
                      <a:pt x="1134" y="158"/>
                      <a:pt x="1008" y="146"/>
                    </a:cubicBezTo>
                    <a:cubicBezTo>
                      <a:pt x="960" y="122"/>
                      <a:pt x="978" y="132"/>
                      <a:pt x="936" y="110"/>
                    </a:cubicBezTo>
                    <a:cubicBezTo>
                      <a:pt x="894" y="88"/>
                      <a:pt x="832" y="0"/>
                      <a:pt x="756" y="14"/>
                    </a:cubicBezTo>
                    <a:cubicBezTo>
                      <a:pt x="644" y="19"/>
                      <a:pt x="590" y="179"/>
                      <a:pt x="480" y="194"/>
                    </a:cubicBezTo>
                    <a:cubicBezTo>
                      <a:pt x="612" y="254"/>
                      <a:pt x="289" y="161"/>
                      <a:pt x="249" y="177"/>
                    </a:cubicBezTo>
                    <a:cubicBezTo>
                      <a:pt x="242" y="213"/>
                      <a:pt x="59" y="99"/>
                      <a:pt x="48" y="134"/>
                    </a:cubicBezTo>
                    <a:cubicBezTo>
                      <a:pt x="0" y="276"/>
                      <a:pt x="60" y="375"/>
                      <a:pt x="60" y="44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EAEAEA"/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8C8C8C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s-MX"/>
              </a:p>
            </p:txBody>
          </p:sp>
          <p:sp>
            <p:nvSpPr>
              <p:cNvPr id="10" name="Rectangle 8"/>
              <p:cNvSpPr>
                <a:spLocks noChangeAspect="1" noChangeArrowheads="1"/>
              </p:cNvSpPr>
              <p:nvPr/>
            </p:nvSpPr>
            <p:spPr bwMode="auto">
              <a:xfrm>
                <a:off x="4083050" y="2941638"/>
                <a:ext cx="704850" cy="488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s-MX" sz="1600" b="1">
                    <a:solidFill>
                      <a:srgbClr val="000000"/>
                    </a:solidFill>
                    <a:latin typeface="Times New Roman" pitchFamily="18" charset="0"/>
                  </a:rPr>
                  <a:t>Lógica</a:t>
                </a:r>
              </a:p>
              <a:p>
                <a:pPr algn="ctr"/>
                <a:r>
                  <a:rPr lang="es-MX" sz="1600" b="1">
                    <a:solidFill>
                      <a:srgbClr val="000000"/>
                    </a:solidFill>
                    <a:latin typeface="Times New Roman" pitchFamily="18" charset="0"/>
                  </a:rPr>
                  <a:t>Difusa</a:t>
                </a:r>
                <a:endParaRPr lang="es-MX" sz="16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spect="1" noChangeArrowheads="1"/>
              </p:cNvSpPr>
              <p:nvPr/>
            </p:nvSpPr>
            <p:spPr bwMode="auto">
              <a:xfrm>
                <a:off x="1838325" y="3660775"/>
                <a:ext cx="876300" cy="488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MX" sz="1600" i="1">
                    <a:solidFill>
                      <a:srgbClr val="000000"/>
                    </a:solidFill>
                    <a:latin typeface="Times New Roman" pitchFamily="18" charset="0"/>
                  </a:rPr>
                  <a:t>Espacio</a:t>
                </a:r>
              </a:p>
              <a:p>
                <a:pPr algn="ctr"/>
                <a:r>
                  <a:rPr lang="es-MX" sz="1600" i="1">
                    <a:solidFill>
                      <a:srgbClr val="000000"/>
                    </a:solidFill>
                    <a:latin typeface="Times New Roman" pitchFamily="18" charset="0"/>
                  </a:rPr>
                  <a:t>de entrada</a:t>
                </a:r>
                <a:endParaRPr lang="es-MX" sz="1600" i="1">
                  <a:latin typeface="Times New Roman" pitchFamily="18" charset="0"/>
                </a:endParaRPr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1763713" y="2619375"/>
                <a:ext cx="1025525" cy="1095375"/>
              </a:xfrm>
              <a:prstGeom prst="ellipse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82800"/>
              <a:lstStyle/>
              <a:p>
                <a:endParaRPr lang="es-MX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2628900" y="2543175"/>
                <a:ext cx="1366838" cy="254000"/>
              </a:xfrm>
              <a:custGeom>
                <a:avLst/>
                <a:gdLst>
                  <a:gd name="T0" fmla="*/ 0 w 850"/>
                  <a:gd name="T1" fmla="*/ 254000 h 196"/>
                  <a:gd name="T2" fmla="*/ 455077 w 850"/>
                  <a:gd name="T3" fmla="*/ 33694 h 196"/>
                  <a:gd name="T4" fmla="*/ 860304 w 850"/>
                  <a:gd name="T5" fmla="*/ 54429 h 196"/>
                  <a:gd name="T6" fmla="*/ 1366838 w 850"/>
                  <a:gd name="T7" fmla="*/ 254000 h 19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0" h="196">
                    <a:moveTo>
                      <a:pt x="0" y="196"/>
                    </a:moveTo>
                    <a:cubicBezTo>
                      <a:pt x="71" y="111"/>
                      <a:pt x="194" y="52"/>
                      <a:pt x="283" y="26"/>
                    </a:cubicBezTo>
                    <a:cubicBezTo>
                      <a:pt x="372" y="0"/>
                      <a:pt x="441" y="14"/>
                      <a:pt x="535" y="42"/>
                    </a:cubicBezTo>
                    <a:cubicBezTo>
                      <a:pt x="629" y="70"/>
                      <a:pt x="785" y="164"/>
                      <a:pt x="850" y="196"/>
                    </a:cubicBezTo>
                  </a:path>
                </a:pathLst>
              </a:custGeom>
              <a:noFill/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82800"/>
              <a:lstStyle/>
              <a:p>
                <a:endParaRPr lang="es-MX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932363" y="2543175"/>
                <a:ext cx="1439862" cy="325438"/>
              </a:xfrm>
              <a:custGeom>
                <a:avLst/>
                <a:gdLst>
                  <a:gd name="T0" fmla="*/ 0 w 850"/>
                  <a:gd name="T1" fmla="*/ 325438 h 196"/>
                  <a:gd name="T2" fmla="*/ 479389 w 850"/>
                  <a:gd name="T3" fmla="*/ 43170 h 196"/>
                  <a:gd name="T4" fmla="*/ 906266 w 850"/>
                  <a:gd name="T5" fmla="*/ 69737 h 196"/>
                  <a:gd name="T6" fmla="*/ 1439862 w 850"/>
                  <a:gd name="T7" fmla="*/ 325438 h 19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0" h="196">
                    <a:moveTo>
                      <a:pt x="0" y="196"/>
                    </a:moveTo>
                    <a:cubicBezTo>
                      <a:pt x="71" y="111"/>
                      <a:pt x="194" y="52"/>
                      <a:pt x="283" y="26"/>
                    </a:cubicBezTo>
                    <a:cubicBezTo>
                      <a:pt x="372" y="0"/>
                      <a:pt x="441" y="14"/>
                      <a:pt x="535" y="42"/>
                    </a:cubicBezTo>
                    <a:cubicBezTo>
                      <a:pt x="629" y="70"/>
                      <a:pt x="785" y="164"/>
                      <a:pt x="850" y="196"/>
                    </a:cubicBezTo>
                  </a:path>
                </a:pathLst>
              </a:custGeom>
              <a:noFill/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82800"/>
              <a:lstStyle/>
              <a:p>
                <a:endParaRPr lang="es-MX"/>
              </a:p>
            </p:txBody>
          </p:sp>
          <p:graphicFrame>
            <p:nvGraphicFramePr>
              <p:cNvPr id="15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5942642"/>
                  </p:ext>
                </p:extLst>
              </p:nvPr>
            </p:nvGraphicFramePr>
            <p:xfrm>
              <a:off x="1798638" y="2944813"/>
              <a:ext cx="915987" cy="338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656" name="Ecuación" r:id="rId3" imgW="634725" imgH="190417" progId="Equation.3">
                      <p:embed/>
                    </p:oleObj>
                  </mc:Choice>
                  <mc:Fallback>
                    <p:oleObj name="Ecuación" r:id="rId3" imgW="634725" imgH="19041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98638" y="2944813"/>
                            <a:ext cx="915987" cy="3381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24624658"/>
                  </p:ext>
                </p:extLst>
              </p:nvPr>
            </p:nvGraphicFramePr>
            <p:xfrm>
              <a:off x="6337300" y="2978150"/>
              <a:ext cx="801688" cy="260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657" name="Ecuación" r:id="rId5" imgW="507780" imgH="165028" progId="Equation.3">
                      <p:embed/>
                    </p:oleObj>
                  </mc:Choice>
                  <mc:Fallback>
                    <p:oleObj name="Ecuación" r:id="rId5" imgW="507780" imgH="165028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37300" y="2978150"/>
                            <a:ext cx="801688" cy="2603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2598738" y="4051300"/>
              <a:ext cx="39592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" sz="2400" b="1" dirty="0">
                  <a:latin typeface="ScriptC" pitchFamily="2" charset="0"/>
                </a:rPr>
                <a:t>F</a:t>
              </a:r>
              <a:r>
                <a:rPr lang="es-ES" sz="2000" b="1" dirty="0">
                  <a:latin typeface="ScriptC" pitchFamily="2" charset="0"/>
                </a:rPr>
                <a:t> </a:t>
              </a:r>
              <a:r>
                <a:rPr lang="es-ES" sz="2000" dirty="0">
                  <a:latin typeface="Times New Roman" pitchFamily="18" charset="0"/>
                </a:rPr>
                <a:t>:</a:t>
              </a:r>
              <a:r>
                <a:rPr lang="es-ES" sz="2000" i="1" dirty="0">
                  <a:latin typeface="Times New Roman" pitchFamily="18" charset="0"/>
                </a:rPr>
                <a:t> In </a:t>
              </a:r>
              <a:r>
                <a:rPr lang="es-ES" sz="2000" i="1" dirty="0">
                  <a:latin typeface="Times New Roman" pitchFamily="18" charset="0"/>
                  <a:cs typeface="Times New Roman" pitchFamily="18" charset="0"/>
                </a:rPr>
                <a:t>→ F </a:t>
              </a:r>
              <a:r>
                <a:rPr lang="es-ES" sz="2000" dirty="0">
                  <a:latin typeface="Times New Roman" pitchFamily="18" charset="0"/>
                  <a:cs typeface="Times New Roman" pitchFamily="18" charset="0"/>
                </a:rPr>
                <a:t>( </a:t>
              </a:r>
              <a:r>
                <a:rPr lang="es-ES" sz="2000" i="1" dirty="0" err="1">
                  <a:latin typeface="Times New Roman" pitchFamily="18" charset="0"/>
                  <a:cs typeface="Times New Roman" pitchFamily="18" charset="0"/>
                </a:rPr>
                <a:t>In</a:t>
              </a:r>
              <a:r>
                <a:rPr lang="es-ES" sz="2000" i="1" baseline="-25000" dirty="0" err="1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s-ES" sz="2000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s-ES" sz="2000" dirty="0"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911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1245" y="233645"/>
            <a:ext cx="6589199" cy="1280890"/>
          </a:xfrm>
        </p:spPr>
        <p:txBody>
          <a:bodyPr/>
          <a:lstStyle/>
          <a:p>
            <a:pPr algn="r"/>
            <a:r>
              <a:rPr lang="es-MX" dirty="0" smtClean="0"/>
              <a:t>Relación Clásica</a:t>
            </a:r>
            <a:endParaRPr lang="es-MX" dirty="0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626895" y="1743982"/>
            <a:ext cx="227965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31" tIns="38969" rIns="79331" bIns="38969">
            <a:spAutoFit/>
          </a:bodyPr>
          <a:lstStyle/>
          <a:p>
            <a:pPr defTabSz="668338" eaLnBrk="0" hangingPunct="0"/>
            <a:r>
              <a:rPr lang="pt-BR" sz="2100" b="1">
                <a:latin typeface="Comic Sans MS" pitchFamily="66" charset="0"/>
              </a:rPr>
              <a:t>A      R     B</a:t>
            </a:r>
          </a:p>
        </p:txBody>
      </p:sp>
      <p:grpSp>
        <p:nvGrpSpPr>
          <p:cNvPr id="14" name="13 Grupo"/>
          <p:cNvGrpSpPr/>
          <p:nvPr/>
        </p:nvGrpSpPr>
        <p:grpSpPr>
          <a:xfrm>
            <a:off x="3496720" y="2091419"/>
            <a:ext cx="2344738" cy="1933801"/>
            <a:chOff x="717550" y="3665312"/>
            <a:chExt cx="2344738" cy="1933801"/>
          </a:xfrm>
        </p:grpSpPr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717550" y="3732213"/>
              <a:ext cx="52070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2346325" y="3732213"/>
              <a:ext cx="52070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782638" y="3802063"/>
              <a:ext cx="650875" cy="173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a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b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c</a:t>
              </a: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411413" y="3802063"/>
              <a:ext cx="650875" cy="173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9331" tIns="38969" rIns="79331" bIns="38969">
              <a:spAutoFit/>
            </a:bodyPr>
            <a:lstStyle/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1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2</a:t>
              </a:r>
            </a:p>
            <a:p>
              <a:pPr defTabSz="668338" eaLnBrk="0" hangingPunct="0"/>
              <a:endParaRPr lang="pt-BR" sz="2100" b="1">
                <a:latin typeface="Comic Sans MS" pitchFamily="66" charset="0"/>
              </a:endParaRPr>
            </a:p>
            <a:p>
              <a:pPr defTabSz="668338" eaLnBrk="0" hangingPunct="0"/>
              <a:r>
                <a:rPr lang="pt-BR" sz="2100" b="1">
                  <a:latin typeface="Comic Sans MS" pitchFamily="66" charset="0"/>
                </a:rPr>
                <a:t>3</a:t>
              </a: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1042988" y="4078288"/>
              <a:ext cx="1368425" cy="1244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V="1">
              <a:off x="1108075" y="4010025"/>
              <a:ext cx="1238250" cy="131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1108075" y="4630738"/>
              <a:ext cx="1303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1238250" y="3665312"/>
              <a:ext cx="1173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2290220" y="4869160"/>
                <a:ext cx="5432130" cy="632697"/>
              </a:xfrm>
              <a:prstGeom prst="rect">
                <a:avLst/>
              </a:prstGeom>
              <a:ln/>
              <a:ex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600" i="1" dirty="0" smtClean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</a:rPr>
                        <m:t>𝑅</m:t>
                      </m:r>
                      <m:r>
                        <a:rPr lang="pt-BR" sz="3600" i="1" dirty="0" smtClean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</a:rPr>
                        <m:t> = (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𝑎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,3),(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𝑏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,2),(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𝑐</m:t>
                      </m:r>
                      <m:r>
                        <a:rPr lang="pt-BR" sz="3600" i="1" dirty="0">
                          <a:solidFill>
                            <a:srgbClr val="262626"/>
                          </a:solidFill>
                          <a:latin typeface="Cambria Math"/>
                          <a:ea typeface="+mj-ea"/>
                          <a:cs typeface="+mj-cs"/>
                          <a:sym typeface="Symbol" pitchFamily="18" charset="2"/>
                        </a:rPr>
                        <m:t>,1)}</m:t>
                      </m:r>
                    </m:oMath>
                  </m:oMathPara>
                </a14:m>
                <a:endParaRPr lang="pt-BR" sz="3600" dirty="0">
                  <a:solidFill>
                    <a:srgbClr val="262626"/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23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0220" y="4869160"/>
                <a:ext cx="5432130" cy="6326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24 Rectángulo"/>
          <p:cNvSpPr/>
          <p:nvPr/>
        </p:nvSpPr>
        <p:spPr>
          <a:xfrm>
            <a:off x="1167154" y="1091883"/>
            <a:ext cx="6678431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None/>
            </a:pPr>
            <a:r>
              <a:rPr lang="es-ES_tradnl" sz="2400" dirty="0">
                <a:solidFill>
                  <a:srgbClr val="404040"/>
                </a:solidFill>
                <a:latin typeface="+mn-lt"/>
              </a:rPr>
              <a:t>Asociado a cada elemento de la relación. </a:t>
            </a:r>
          </a:p>
        </p:txBody>
      </p:sp>
    </p:spTree>
    <p:extLst>
      <p:ext uri="{BB962C8B-B14F-4D97-AF65-F5344CB8AC3E}">
        <p14:creationId xmlns:p14="http://schemas.microsoft.com/office/powerpoint/2010/main" val="7284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spiral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1314</Words>
  <Application>Microsoft Office PowerPoint</Application>
  <PresentationFormat>Presentación en pantalla (4:3)</PresentationFormat>
  <Paragraphs>264</Paragraphs>
  <Slides>36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1_Espiral</vt:lpstr>
      <vt:lpstr>Microsoft Editor de ecuaciones 3.0</vt:lpstr>
      <vt:lpstr>Presentación de PowerPoint</vt:lpstr>
      <vt:lpstr>Presentación de PowerPoint</vt:lpstr>
      <vt:lpstr>Presentación de PowerPoint</vt:lpstr>
      <vt:lpstr>Estructura de la Unidad de Aprendizaje</vt:lpstr>
      <vt:lpstr>Presentación de PowerPoint</vt:lpstr>
      <vt:lpstr>Presentación de PowerPoint</vt:lpstr>
      <vt:lpstr>Presentación de PowerPoint</vt:lpstr>
      <vt:lpstr>La relación difusa es una transformación que  mapea de un espacio de entrada no difuso (llamado universo de discurso) a un espacio de salida llamado conjunto difuso</vt:lpstr>
      <vt:lpstr>Relación Clásica</vt:lpstr>
      <vt:lpstr>Relación Difusa</vt:lpstr>
      <vt:lpstr>Presentación de PowerPoint</vt:lpstr>
      <vt:lpstr>Ejemplo</vt:lpstr>
      <vt:lpstr>Transformación difusa </vt:lpstr>
      <vt:lpstr>Transformación difusa </vt:lpstr>
      <vt:lpstr>Supremum</vt:lpstr>
      <vt:lpstr>Principio de extensión de una transformación difusa </vt:lpstr>
      <vt:lpstr>Ejercicio</vt:lpstr>
      <vt:lpstr>Ejercicio</vt:lpstr>
      <vt:lpstr>Producto cartesiano difuso </vt:lpstr>
      <vt:lpstr>Ejercicio</vt:lpstr>
      <vt:lpstr>Proyección difusa</vt:lpstr>
      <vt:lpstr>Ejercicio</vt:lpstr>
      <vt:lpstr>Extensión cilíndrica</vt:lpstr>
      <vt:lpstr>Extensión cilíndrica</vt:lpstr>
      <vt:lpstr>Ejercicio</vt:lpstr>
      <vt:lpstr>Composición difusa</vt:lpstr>
      <vt:lpstr>Presentación de PowerPoint</vt:lpstr>
      <vt:lpstr>Tipos de composición</vt:lpstr>
      <vt:lpstr>Ejemplo de Composición</vt:lpstr>
      <vt:lpstr>Ejercicio</vt:lpstr>
      <vt:lpstr>Ejercicio</vt:lpstr>
      <vt:lpstr>Composición sup-star</vt:lpstr>
      <vt:lpstr>Caso especial</vt:lpstr>
      <vt:lpstr>Conclusión</vt:lpstr>
      <vt:lpstr>Bibliografía</vt:lpstr>
      <vt:lpstr>Presentación de PowerPoint</vt:lpstr>
    </vt:vector>
  </TitlesOfParts>
  <Company>TEO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TEO</dc:creator>
  <cp:lastModifiedBy>UAEM-Neza</cp:lastModifiedBy>
  <cp:revision>161</cp:revision>
  <dcterms:created xsi:type="dcterms:W3CDTF">2006-01-15T19:42:06Z</dcterms:created>
  <dcterms:modified xsi:type="dcterms:W3CDTF">2015-10-03T04:33:48Z</dcterms:modified>
</cp:coreProperties>
</file>