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0"/>
  </p:notesMasterIdLst>
  <p:handoutMasterIdLst>
    <p:handoutMasterId r:id="rId71"/>
  </p:handoutMasterIdLst>
  <p:sldIdLst>
    <p:sldId id="259" r:id="rId2"/>
    <p:sldId id="261" r:id="rId3"/>
    <p:sldId id="262" r:id="rId4"/>
    <p:sldId id="263" r:id="rId5"/>
    <p:sldId id="264" r:id="rId6"/>
    <p:sldId id="265" r:id="rId7"/>
    <p:sldId id="266" r:id="rId8"/>
    <p:sldId id="311" r:id="rId9"/>
    <p:sldId id="367" r:id="rId10"/>
    <p:sldId id="368" r:id="rId11"/>
    <p:sldId id="372" r:id="rId12"/>
    <p:sldId id="284" r:id="rId13"/>
    <p:sldId id="286" r:id="rId14"/>
    <p:sldId id="285" r:id="rId15"/>
    <p:sldId id="303" r:id="rId16"/>
    <p:sldId id="304" r:id="rId17"/>
    <p:sldId id="369" r:id="rId18"/>
    <p:sldId id="370" r:id="rId19"/>
    <p:sldId id="371" r:id="rId20"/>
    <p:sldId id="267" r:id="rId21"/>
    <p:sldId id="321" r:id="rId22"/>
    <p:sldId id="322" r:id="rId23"/>
    <p:sldId id="323" r:id="rId24"/>
    <p:sldId id="324" r:id="rId25"/>
    <p:sldId id="325" r:id="rId26"/>
    <p:sldId id="326" r:id="rId27"/>
    <p:sldId id="327" r:id="rId28"/>
    <p:sldId id="366" r:id="rId29"/>
    <p:sldId id="328" r:id="rId30"/>
    <p:sldId id="329" r:id="rId31"/>
    <p:sldId id="330" r:id="rId32"/>
    <p:sldId id="331" r:id="rId33"/>
    <p:sldId id="332" r:id="rId34"/>
    <p:sldId id="333" r:id="rId35"/>
    <p:sldId id="334" r:id="rId36"/>
    <p:sldId id="335" r:id="rId37"/>
    <p:sldId id="336" r:id="rId38"/>
    <p:sldId id="337"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 id="351" r:id="rId53"/>
    <p:sldId id="352" r:id="rId54"/>
    <p:sldId id="353" r:id="rId55"/>
    <p:sldId id="354" r:id="rId56"/>
    <p:sldId id="355" r:id="rId57"/>
    <p:sldId id="356" r:id="rId58"/>
    <p:sldId id="357" r:id="rId59"/>
    <p:sldId id="358" r:id="rId60"/>
    <p:sldId id="359" r:id="rId61"/>
    <p:sldId id="360" r:id="rId62"/>
    <p:sldId id="361" r:id="rId63"/>
    <p:sldId id="362" r:id="rId64"/>
    <p:sldId id="363" r:id="rId65"/>
    <p:sldId id="364" r:id="rId66"/>
    <p:sldId id="365" r:id="rId67"/>
    <p:sldId id="287" r:id="rId68"/>
    <p:sldId id="310" r:id="rId6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56" autoAdjust="0"/>
    <p:restoredTop sz="94671" autoAdjust="0"/>
  </p:normalViewPr>
  <p:slideViewPr>
    <p:cSldViewPr>
      <p:cViewPr varScale="1">
        <p:scale>
          <a:sx n="70" d="100"/>
          <a:sy n="70" d="100"/>
        </p:scale>
        <p:origin x="-118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2418"/>
    </p:cViewPr>
  </p:sorterViewPr>
  <p:notesViewPr>
    <p:cSldViewPr>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4BF1604-F46E-4533-91A3-9EF5B3C40383}" type="datetimeFigureOut">
              <a:rPr lang="es-MX" smtClean="0"/>
              <a:t>02/10/2015</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0A6F47-29E1-4334-8F01-CF1C68C04D71}" type="slidenum">
              <a:rPr lang="es-MX" smtClean="0"/>
              <a:t>‹Nº›</a:t>
            </a:fld>
            <a:endParaRPr lang="es-MX"/>
          </a:p>
        </p:txBody>
      </p:sp>
    </p:spTree>
    <p:extLst>
      <p:ext uri="{BB962C8B-B14F-4D97-AF65-F5344CB8AC3E}">
        <p14:creationId xmlns:p14="http://schemas.microsoft.com/office/powerpoint/2010/main" val="3228810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280C15-4407-496F-8595-5DDF6D84E90A}"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17FFE5-7AEA-47E5-8841-90905D7DCBF9}" type="slidenum">
              <a:rPr lang="es-MX" smtClean="0"/>
              <a:pPr/>
              <a:t>‹Nº›</a:t>
            </a:fld>
            <a:endParaRPr lang="es-MX"/>
          </a:p>
        </p:txBody>
      </p:sp>
    </p:spTree>
    <p:extLst>
      <p:ext uri="{BB962C8B-B14F-4D97-AF65-F5344CB8AC3E}">
        <p14:creationId xmlns:p14="http://schemas.microsoft.com/office/powerpoint/2010/main" val="107467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a:ln/>
        </p:spPr>
      </p:sp>
      <p:sp>
        <p:nvSpPr>
          <p:cNvPr id="3686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p>
        </p:txBody>
      </p:sp>
      <p:sp>
        <p:nvSpPr>
          <p:cNvPr id="36868" name="3 Marcador de encabezado"/>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ahoma" pitchFamily="34" charset="0"/>
                <a:cs typeface="Arial" pitchFamily="34" charset="0"/>
              </a:defRPr>
            </a:lvl1pPr>
            <a:lvl2pPr marL="742950" indent="-285750" eaLnBrk="0" hangingPunct="0">
              <a:defRPr kumimoji="1" sz="2400">
                <a:solidFill>
                  <a:schemeClr val="tx1"/>
                </a:solidFill>
                <a:latin typeface="Tahoma" pitchFamily="34" charset="0"/>
                <a:cs typeface="Arial" pitchFamily="34" charset="0"/>
              </a:defRPr>
            </a:lvl2pPr>
            <a:lvl3pPr marL="1143000" indent="-228600" eaLnBrk="0" hangingPunct="0">
              <a:defRPr kumimoji="1" sz="2400">
                <a:solidFill>
                  <a:schemeClr val="tx1"/>
                </a:solidFill>
                <a:latin typeface="Tahoma" pitchFamily="34" charset="0"/>
                <a:cs typeface="Arial" pitchFamily="34" charset="0"/>
              </a:defRPr>
            </a:lvl3pPr>
            <a:lvl4pPr marL="1600200" indent="-228600" eaLnBrk="0" hangingPunct="0">
              <a:defRPr kumimoji="1" sz="2400">
                <a:solidFill>
                  <a:schemeClr val="tx1"/>
                </a:solidFill>
                <a:latin typeface="Tahoma" pitchFamily="34" charset="0"/>
                <a:cs typeface="Arial" pitchFamily="34" charset="0"/>
              </a:defRPr>
            </a:lvl4pPr>
            <a:lvl5pPr marL="2057400" indent="-228600" eaLnBrk="0" hangingPunct="0">
              <a:defRPr kumimoji="1" sz="2400">
                <a:solidFill>
                  <a:schemeClr val="tx1"/>
                </a:solidFill>
                <a:latin typeface="Tahoma" pitchFamily="34" charset="0"/>
                <a:cs typeface="Arial" pitchFamily="34" charset="0"/>
              </a:defRPr>
            </a:lvl5pPr>
            <a:lvl6pPr marL="2514600" indent="-228600" eaLnBrk="0" fontAlgn="base" hangingPunct="0">
              <a:spcBef>
                <a:spcPct val="0"/>
              </a:spcBef>
              <a:spcAft>
                <a:spcPct val="0"/>
              </a:spcAft>
              <a:defRPr kumimoji="1" sz="2400">
                <a:solidFill>
                  <a:schemeClr val="tx1"/>
                </a:solidFill>
                <a:latin typeface="Tahoma" pitchFamily="34" charset="0"/>
                <a:cs typeface="Arial" pitchFamily="34" charset="0"/>
              </a:defRPr>
            </a:lvl6pPr>
            <a:lvl7pPr marL="2971800" indent="-228600" eaLnBrk="0" fontAlgn="base" hangingPunct="0">
              <a:spcBef>
                <a:spcPct val="0"/>
              </a:spcBef>
              <a:spcAft>
                <a:spcPct val="0"/>
              </a:spcAft>
              <a:defRPr kumimoji="1" sz="2400">
                <a:solidFill>
                  <a:schemeClr val="tx1"/>
                </a:solidFill>
                <a:latin typeface="Tahoma" pitchFamily="34" charset="0"/>
                <a:cs typeface="Arial" pitchFamily="34" charset="0"/>
              </a:defRPr>
            </a:lvl7pPr>
            <a:lvl8pPr marL="3429000" indent="-228600" eaLnBrk="0" fontAlgn="base" hangingPunct="0">
              <a:spcBef>
                <a:spcPct val="0"/>
              </a:spcBef>
              <a:spcAft>
                <a:spcPct val="0"/>
              </a:spcAft>
              <a:defRPr kumimoji="1" sz="2400">
                <a:solidFill>
                  <a:schemeClr val="tx1"/>
                </a:solidFill>
                <a:latin typeface="Tahoma" pitchFamily="34" charset="0"/>
                <a:cs typeface="Arial" pitchFamily="34" charset="0"/>
              </a:defRPr>
            </a:lvl8pPr>
            <a:lvl9pPr marL="3886200" indent="-228600" eaLnBrk="0" fontAlgn="base" hangingPunct="0">
              <a:spcBef>
                <a:spcPct val="0"/>
              </a:spcBef>
              <a:spcAft>
                <a:spcPct val="0"/>
              </a:spcAft>
              <a:defRPr kumimoji="1" sz="2400">
                <a:solidFill>
                  <a:schemeClr val="tx1"/>
                </a:solidFill>
                <a:latin typeface="Tahoma" pitchFamily="34" charset="0"/>
                <a:cs typeface="Arial" pitchFamily="34" charset="0"/>
              </a:defRPr>
            </a:lvl9pPr>
          </a:lstStyle>
          <a:p>
            <a:r>
              <a:rPr kumimoji="0" lang="en-US" altLang="es-MX" sz="1200" smtClean="0"/>
              <a:t>optaciano Vásquez</a:t>
            </a:r>
          </a:p>
        </p:txBody>
      </p:sp>
      <p:sp>
        <p:nvSpPr>
          <p:cNvPr id="36869" name="4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ahoma" pitchFamily="34" charset="0"/>
                <a:cs typeface="Arial" pitchFamily="34" charset="0"/>
              </a:defRPr>
            </a:lvl1pPr>
            <a:lvl2pPr marL="742950" indent="-285750" eaLnBrk="0" hangingPunct="0">
              <a:defRPr kumimoji="1" sz="2400">
                <a:solidFill>
                  <a:schemeClr val="tx1"/>
                </a:solidFill>
                <a:latin typeface="Tahoma" pitchFamily="34" charset="0"/>
                <a:cs typeface="Arial" pitchFamily="34" charset="0"/>
              </a:defRPr>
            </a:lvl2pPr>
            <a:lvl3pPr marL="1143000" indent="-228600" eaLnBrk="0" hangingPunct="0">
              <a:defRPr kumimoji="1" sz="2400">
                <a:solidFill>
                  <a:schemeClr val="tx1"/>
                </a:solidFill>
                <a:latin typeface="Tahoma" pitchFamily="34" charset="0"/>
                <a:cs typeface="Arial" pitchFamily="34" charset="0"/>
              </a:defRPr>
            </a:lvl3pPr>
            <a:lvl4pPr marL="1600200" indent="-228600" eaLnBrk="0" hangingPunct="0">
              <a:defRPr kumimoji="1" sz="2400">
                <a:solidFill>
                  <a:schemeClr val="tx1"/>
                </a:solidFill>
                <a:latin typeface="Tahoma" pitchFamily="34" charset="0"/>
                <a:cs typeface="Arial" pitchFamily="34" charset="0"/>
              </a:defRPr>
            </a:lvl4pPr>
            <a:lvl5pPr marL="2057400" indent="-228600" eaLnBrk="0" hangingPunct="0">
              <a:defRPr kumimoji="1" sz="2400">
                <a:solidFill>
                  <a:schemeClr val="tx1"/>
                </a:solidFill>
                <a:latin typeface="Tahoma" pitchFamily="34" charset="0"/>
                <a:cs typeface="Arial" pitchFamily="34" charset="0"/>
              </a:defRPr>
            </a:lvl5pPr>
            <a:lvl6pPr marL="2514600" indent="-228600" eaLnBrk="0" fontAlgn="base" hangingPunct="0">
              <a:spcBef>
                <a:spcPct val="0"/>
              </a:spcBef>
              <a:spcAft>
                <a:spcPct val="0"/>
              </a:spcAft>
              <a:defRPr kumimoji="1" sz="2400">
                <a:solidFill>
                  <a:schemeClr val="tx1"/>
                </a:solidFill>
                <a:latin typeface="Tahoma" pitchFamily="34" charset="0"/>
                <a:cs typeface="Arial" pitchFamily="34" charset="0"/>
              </a:defRPr>
            </a:lvl6pPr>
            <a:lvl7pPr marL="2971800" indent="-228600" eaLnBrk="0" fontAlgn="base" hangingPunct="0">
              <a:spcBef>
                <a:spcPct val="0"/>
              </a:spcBef>
              <a:spcAft>
                <a:spcPct val="0"/>
              </a:spcAft>
              <a:defRPr kumimoji="1" sz="2400">
                <a:solidFill>
                  <a:schemeClr val="tx1"/>
                </a:solidFill>
                <a:latin typeface="Tahoma" pitchFamily="34" charset="0"/>
                <a:cs typeface="Arial" pitchFamily="34" charset="0"/>
              </a:defRPr>
            </a:lvl7pPr>
            <a:lvl8pPr marL="3429000" indent="-228600" eaLnBrk="0" fontAlgn="base" hangingPunct="0">
              <a:spcBef>
                <a:spcPct val="0"/>
              </a:spcBef>
              <a:spcAft>
                <a:spcPct val="0"/>
              </a:spcAft>
              <a:defRPr kumimoji="1" sz="2400">
                <a:solidFill>
                  <a:schemeClr val="tx1"/>
                </a:solidFill>
                <a:latin typeface="Tahoma" pitchFamily="34" charset="0"/>
                <a:cs typeface="Arial" pitchFamily="34" charset="0"/>
              </a:defRPr>
            </a:lvl8pPr>
            <a:lvl9pPr marL="3886200" indent="-228600" eaLnBrk="0" fontAlgn="base" hangingPunct="0">
              <a:spcBef>
                <a:spcPct val="0"/>
              </a:spcBef>
              <a:spcAft>
                <a:spcPct val="0"/>
              </a:spcAft>
              <a:defRPr kumimoji="1" sz="2400">
                <a:solidFill>
                  <a:schemeClr val="tx1"/>
                </a:solidFill>
                <a:latin typeface="Tahoma" pitchFamily="34" charset="0"/>
                <a:cs typeface="Arial" pitchFamily="34" charset="0"/>
              </a:defRPr>
            </a:lvl9pPr>
          </a:lstStyle>
          <a:p>
            <a:fld id="{8AA4481E-4027-4BA2-BF5A-6F4C40086447}" type="slidenum">
              <a:rPr kumimoji="0" lang="en-US" altLang="es-MX" sz="1200" smtClean="0"/>
              <a:pPr/>
              <a:t>1</a:t>
            </a:fld>
            <a:endParaRPr kumimoji="0" lang="en-US" altLang="es-MX"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4B17FFE5-7AEA-47E5-8841-90905D7DCBF9}" type="slidenum">
              <a:rPr lang="es-MX" smtClean="0"/>
              <a:pPr/>
              <a:t>4</a:t>
            </a:fld>
            <a:endParaRPr lang="es-MX"/>
          </a:p>
        </p:txBody>
      </p:sp>
    </p:spTree>
    <p:extLst>
      <p:ext uri="{BB962C8B-B14F-4D97-AF65-F5344CB8AC3E}">
        <p14:creationId xmlns:p14="http://schemas.microsoft.com/office/powerpoint/2010/main" val="1909234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B17FFE5-7AEA-47E5-8841-90905D7DCBF9}" type="slidenum">
              <a:rPr lang="es-MX" smtClean="0"/>
              <a:pPr/>
              <a:t>25</a:t>
            </a:fld>
            <a:endParaRPr lang="es-MX"/>
          </a:p>
        </p:txBody>
      </p:sp>
    </p:spTree>
    <p:extLst>
      <p:ext uri="{BB962C8B-B14F-4D97-AF65-F5344CB8AC3E}">
        <p14:creationId xmlns:p14="http://schemas.microsoft.com/office/powerpoint/2010/main" val="652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1AEAB4E3-1B35-4180-A36E-A51E51FF43E6}" type="datetimeFigureOut">
              <a:rPr lang="es-MX" smtClean="0"/>
              <a:pPr/>
              <a:t>02/10/2015</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368F631-3A90-444E-97B6-EB93053F5301}"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AEAB4E3-1B35-4180-A36E-A51E51FF43E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368F631-3A90-444E-97B6-EB93053F5301}"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AEAB4E3-1B35-4180-A36E-A51E51FF43E6}"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368F631-3A90-444E-97B6-EB93053F5301}"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FC6AF7F3-7A46-43AA-B321-971F6C78E404}" type="slidenum">
              <a:rPr lang="es-ES"/>
              <a:pPr>
                <a:defRPr/>
              </a:pPr>
              <a:t>‹Nº›</a:t>
            </a:fld>
            <a:endParaRPr lang="es-ES"/>
          </a:p>
        </p:txBody>
      </p:sp>
    </p:spTree>
    <p:extLst>
      <p:ext uri="{BB962C8B-B14F-4D97-AF65-F5344CB8AC3E}">
        <p14:creationId xmlns:p14="http://schemas.microsoft.com/office/powerpoint/2010/main" val="29329206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fourObj">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57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p:txBody>
          <a:bodyPr/>
          <a:lstStyle>
            <a:lvl1pPr>
              <a:defRPr/>
            </a:lvl1pPr>
          </a:lstStyle>
          <a:p>
            <a:pPr>
              <a:defRPr/>
            </a:pPr>
            <a:endParaRPr lang="es-ES"/>
          </a:p>
        </p:txBody>
      </p:sp>
      <p:sp>
        <p:nvSpPr>
          <p:cNvPr id="8" name="Rectangle 5"/>
          <p:cNvSpPr>
            <a:spLocks noGrp="1" noChangeArrowheads="1"/>
          </p:cNvSpPr>
          <p:nvPr>
            <p:ph type="ftr" sz="quarter" idx="11"/>
          </p:nvPr>
        </p:nvSpPr>
        <p:spPr/>
        <p:txBody>
          <a:bodyPr/>
          <a:lstStyle>
            <a:lvl1pPr>
              <a:defRPr/>
            </a:lvl1pPr>
          </a:lstStyle>
          <a:p>
            <a:pPr>
              <a:defRPr/>
            </a:pPr>
            <a:endParaRPr lang="es-ES"/>
          </a:p>
        </p:txBody>
      </p:sp>
      <p:sp>
        <p:nvSpPr>
          <p:cNvPr id="9" name="Rectangle 6"/>
          <p:cNvSpPr>
            <a:spLocks noGrp="1" noChangeArrowheads="1"/>
          </p:cNvSpPr>
          <p:nvPr>
            <p:ph type="sldNum" sz="quarter" idx="12"/>
          </p:nvPr>
        </p:nvSpPr>
        <p:spPr/>
        <p:txBody>
          <a:bodyPr/>
          <a:lstStyle>
            <a:lvl1pPr>
              <a:defRPr/>
            </a:lvl1pPr>
          </a:lstStyle>
          <a:p>
            <a:pPr>
              <a:defRPr/>
            </a:pPr>
            <a:fld id="{872FC05A-D0B2-42D9-BD07-99647525B375}" type="slidenum">
              <a:rPr lang="es-ES"/>
              <a:pPr>
                <a:defRPr/>
              </a:pPr>
              <a:t>‹Nº›</a:t>
            </a:fld>
            <a:endParaRPr lang="es-ES"/>
          </a:p>
        </p:txBody>
      </p:sp>
    </p:spTree>
    <p:extLst>
      <p:ext uri="{BB962C8B-B14F-4D97-AF65-F5344CB8AC3E}">
        <p14:creationId xmlns:p14="http://schemas.microsoft.com/office/powerpoint/2010/main" val="259253697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p:txBody>
          <a:bodyPr/>
          <a:lstStyle>
            <a:lvl1pPr>
              <a:defRPr/>
            </a:lvl1pPr>
          </a:lstStyle>
          <a:p>
            <a:pPr>
              <a:defRPr/>
            </a:pPr>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a:lvl1pPr>
          </a:lstStyle>
          <a:p>
            <a:pPr>
              <a:defRPr/>
            </a:pPr>
            <a:fld id="{16EAD007-17B3-49D4-AB1A-37BB78BFD89E}" type="slidenum">
              <a:rPr lang="es-ES"/>
              <a:pPr>
                <a:defRPr/>
              </a:pPr>
              <a:t>‹Nº›</a:t>
            </a:fld>
            <a:endParaRPr lang="es-ES"/>
          </a:p>
        </p:txBody>
      </p:sp>
    </p:spTree>
    <p:extLst>
      <p:ext uri="{BB962C8B-B14F-4D97-AF65-F5344CB8AC3E}">
        <p14:creationId xmlns:p14="http://schemas.microsoft.com/office/powerpoint/2010/main" val="22067076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1AEAB4E3-1B35-4180-A36E-A51E51FF43E6}" type="datetimeFigureOut">
              <a:rPr lang="es-MX" smtClean="0"/>
              <a:pPr/>
              <a:t>02/10/2015</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B368F631-3A90-444E-97B6-EB93053F5301}"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1AEAB4E3-1B35-4180-A36E-A51E51FF43E6}" type="datetimeFigureOut">
              <a:rPr lang="es-MX" smtClean="0"/>
              <a:pPr/>
              <a:t>02/10/2015</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B368F631-3A90-444E-97B6-EB93053F5301}" type="slidenum">
              <a:rPr lang="es-MX" smtClean="0"/>
              <a:pPr/>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1AEAB4E3-1B35-4180-A36E-A51E51FF43E6}" type="datetimeFigureOut">
              <a:rPr lang="es-MX" smtClean="0"/>
              <a:pPr/>
              <a:t>02/10/2015</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B368F631-3A90-444E-97B6-EB93053F5301}"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1AEAB4E3-1B35-4180-A36E-A51E51FF43E6}" type="datetimeFigureOut">
              <a:rPr lang="es-MX" smtClean="0"/>
              <a:pPr/>
              <a:t>02/10/2015</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B368F631-3A90-444E-97B6-EB93053F5301}"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AEAB4E3-1B35-4180-A36E-A51E51FF43E6}"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368F631-3A90-444E-97B6-EB93053F5301}"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1AEAB4E3-1B35-4180-A36E-A51E51FF43E6}" type="datetimeFigureOut">
              <a:rPr lang="es-MX" smtClean="0"/>
              <a:pPr/>
              <a:t>02/10/2015</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B368F631-3A90-444E-97B6-EB93053F5301}"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1AEAB4E3-1B35-4180-A36E-A51E51FF43E6}" type="datetimeFigureOut">
              <a:rPr lang="es-MX" smtClean="0"/>
              <a:pPr/>
              <a:t>02/10/2015</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B368F631-3A90-444E-97B6-EB93053F5301}"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1AEAB4E3-1B35-4180-A36E-A51E51FF43E6}" type="datetimeFigureOut">
              <a:rPr lang="es-MX" smtClean="0"/>
              <a:pPr/>
              <a:t>02/10/2015</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B368F631-3A90-444E-97B6-EB93053F5301}"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AEAB4E3-1B35-4180-A36E-A51E51FF43E6}" type="datetimeFigureOut">
              <a:rPr lang="es-MX" smtClean="0"/>
              <a:pPr/>
              <a:t>02/10/2015</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368F631-3A90-444E-97B6-EB93053F5301}"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uaemex.mx/iberomat/informacion_clip_image002_0002.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9.w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11.wmf"/><Relationship Id="rId4"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13.wmf"/><Relationship Id="rId5" Type="http://schemas.openxmlformats.org/officeDocument/2006/relationships/oleObject" Target="../embeddings/oleObject8.bin"/><Relationship Id="rId4" Type="http://schemas.openxmlformats.org/officeDocument/2006/relationships/image" Target="../media/image12.wmf"/></Relationships>
</file>

<file path=ppt/slides/_rels/slide27.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image" Target="../media/image15.wmf"/><Relationship Id="rId5" Type="http://schemas.openxmlformats.org/officeDocument/2006/relationships/oleObject" Target="../embeddings/oleObject10.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2.bin"/></Relationships>
</file>

<file path=ppt/slides/_rels/slide28.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19.wmf"/><Relationship Id="rId5" Type="http://schemas.openxmlformats.org/officeDocument/2006/relationships/oleObject" Target="../embeddings/oleObject14.bin"/><Relationship Id="rId4" Type="http://schemas.openxmlformats.org/officeDocument/2006/relationships/image" Target="../media/image18.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3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30.wmf"/><Relationship Id="rId5" Type="http://schemas.openxmlformats.org/officeDocument/2006/relationships/oleObject" Target="../embeddings/oleObject17.bin"/><Relationship Id="rId4" Type="http://schemas.openxmlformats.org/officeDocument/2006/relationships/image" Target="../media/image29.wmf"/></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5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5" Type="http://schemas.openxmlformats.org/officeDocument/2006/relationships/slide" Target="slide49.xml"/><Relationship Id="rId4" Type="http://schemas.openxmlformats.org/officeDocument/2006/relationships/image" Target="../media/image4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24.bin"/><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49.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46.wmf"/><Relationship Id="rId11" Type="http://schemas.openxmlformats.org/officeDocument/2006/relationships/oleObject" Target="../embeddings/oleObject23.bin"/><Relationship Id="rId5" Type="http://schemas.openxmlformats.org/officeDocument/2006/relationships/oleObject" Target="../embeddings/oleObject20.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22.bin"/><Relationship Id="rId14" Type="http://schemas.openxmlformats.org/officeDocument/2006/relationships/image" Target="../media/image50.w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6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sz="quarter" idx="4294967295"/>
          </p:nvPr>
        </p:nvSpPr>
        <p:spPr>
          <a:xfrm>
            <a:off x="395536" y="3645024"/>
            <a:ext cx="8424936" cy="2724676"/>
          </a:xfrm>
          <a:effectLst>
            <a:outerShdw dist="81320" dir="2319588" algn="ctr" rotWithShape="0">
              <a:srgbClr val="808080"/>
            </a:outerShdw>
          </a:effectLst>
        </p:spPr>
        <p:txBody>
          <a:bodyPr>
            <a:normAutofit/>
          </a:bodyPr>
          <a:lstStyle/>
          <a:p>
            <a:pPr marL="0" indent="0" algn="ctr">
              <a:lnSpc>
                <a:spcPct val="110000"/>
              </a:lnSpc>
              <a:spcBef>
                <a:spcPts val="0"/>
              </a:spcBef>
              <a:spcAft>
                <a:spcPts val="600"/>
              </a:spcAft>
              <a:buNone/>
            </a:pPr>
            <a:r>
              <a:rPr lang="es-MX" sz="3500" b="1" dirty="0" smtClean="0">
                <a:solidFill>
                  <a:srgbClr val="FFC000"/>
                </a:solidFill>
              </a:rPr>
              <a:t>ÁLGEBRA DE MATRICES</a:t>
            </a:r>
          </a:p>
          <a:p>
            <a:pPr marL="0" indent="0" algn="ctr" eaLnBrk="1" hangingPunct="1">
              <a:lnSpc>
                <a:spcPct val="80000"/>
              </a:lnSpc>
              <a:buFont typeface="Wingdings" pitchFamily="2" charset="2"/>
              <a:buNone/>
            </a:pPr>
            <a:endParaRPr lang="es-ES" altLang="es-MX" sz="1100" b="1" dirty="0" smtClean="0">
              <a:solidFill>
                <a:srgbClr val="B2B2B2"/>
              </a:solidFill>
              <a:latin typeface="Britannic Bold" pitchFamily="34" charset="0"/>
              <a:cs typeface="Arial" pitchFamily="34" charset="0"/>
            </a:endParaRPr>
          </a:p>
          <a:p>
            <a:pPr marL="0" indent="0" algn="ctr" eaLnBrk="1" hangingPunct="1">
              <a:lnSpc>
                <a:spcPct val="80000"/>
              </a:lnSpc>
              <a:buFont typeface="Wingdings" pitchFamily="2" charset="2"/>
              <a:buNone/>
            </a:pPr>
            <a:r>
              <a:rPr lang="es-ES" altLang="es-MX" sz="2000" dirty="0" smtClean="0">
                <a:solidFill>
                  <a:schemeClr val="tx1">
                    <a:lumMod val="85000"/>
                  </a:schemeClr>
                </a:solidFill>
                <a:latin typeface="Britannic Bold" pitchFamily="34" charset="0"/>
                <a:cs typeface="Arial" pitchFamily="34" charset="0"/>
              </a:rPr>
              <a:t>ELABORADO POR:</a:t>
            </a:r>
          </a:p>
          <a:p>
            <a:pPr marL="0" indent="0" algn="ctr" eaLnBrk="1" hangingPunct="1">
              <a:lnSpc>
                <a:spcPct val="80000"/>
              </a:lnSpc>
              <a:buFont typeface="Wingdings" pitchFamily="2" charset="2"/>
              <a:buNone/>
            </a:pPr>
            <a:r>
              <a:rPr lang="es-MX" altLang="es-MX" sz="2800" dirty="0" smtClean="0">
                <a:solidFill>
                  <a:schemeClr val="accent3">
                    <a:lumMod val="60000"/>
                    <a:lumOff val="40000"/>
                  </a:schemeClr>
                </a:solidFill>
                <a:latin typeface="Britannic Bold" pitchFamily="34" charset="0"/>
                <a:cs typeface="Arial" pitchFamily="34" charset="0"/>
              </a:rPr>
              <a:t>DR. CARLOS RAÚL SANDOVAL ALVARADO</a:t>
            </a:r>
          </a:p>
          <a:p>
            <a:pPr marL="0" indent="0" algn="ctr" eaLnBrk="1" hangingPunct="1">
              <a:lnSpc>
                <a:spcPct val="80000"/>
              </a:lnSpc>
              <a:buFont typeface="Wingdings" pitchFamily="2" charset="2"/>
              <a:buNone/>
            </a:pPr>
            <a:endParaRPr lang="es-MX" altLang="es-MX" sz="2400" dirty="0" smtClean="0">
              <a:solidFill>
                <a:schemeClr val="accent1"/>
              </a:solidFill>
              <a:latin typeface="Britannic Bold" pitchFamily="34" charset="0"/>
              <a:cs typeface="Arial" pitchFamily="34" charset="0"/>
            </a:endParaRPr>
          </a:p>
          <a:p>
            <a:pPr marL="0" indent="0" algn="ctr" eaLnBrk="1" hangingPunct="1">
              <a:lnSpc>
                <a:spcPct val="80000"/>
              </a:lnSpc>
              <a:buFont typeface="Wingdings" pitchFamily="2" charset="2"/>
              <a:buNone/>
            </a:pPr>
            <a:r>
              <a:rPr lang="es-MX" altLang="es-MX" sz="2000" dirty="0" smtClean="0">
                <a:solidFill>
                  <a:srgbClr val="00B050"/>
                </a:solidFill>
                <a:latin typeface="Britannic Bold" pitchFamily="34" charset="0"/>
                <a:cs typeface="Arial" pitchFamily="34" charset="0"/>
              </a:rPr>
              <a:t>AGOSTO/2015</a:t>
            </a:r>
          </a:p>
        </p:txBody>
      </p:sp>
      <p:sp>
        <p:nvSpPr>
          <p:cNvPr id="26627" name="1 Rectángulo"/>
          <p:cNvSpPr>
            <a:spLocks noChangeArrowheads="1"/>
          </p:cNvSpPr>
          <p:nvPr/>
        </p:nvSpPr>
        <p:spPr bwMode="auto">
          <a:xfrm>
            <a:off x="179512" y="404664"/>
            <a:ext cx="8568952"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ahoma" pitchFamily="34" charset="0"/>
                <a:cs typeface="Arial" pitchFamily="34" charset="0"/>
              </a:defRPr>
            </a:lvl1pPr>
            <a:lvl2pPr marL="742950" indent="-285750" eaLnBrk="0" hangingPunct="0">
              <a:defRPr kumimoji="1" sz="2400">
                <a:solidFill>
                  <a:schemeClr val="tx1"/>
                </a:solidFill>
                <a:latin typeface="Tahoma" pitchFamily="34" charset="0"/>
                <a:cs typeface="Arial" pitchFamily="34" charset="0"/>
              </a:defRPr>
            </a:lvl2pPr>
            <a:lvl3pPr marL="1143000" indent="-228600" eaLnBrk="0" hangingPunct="0">
              <a:defRPr kumimoji="1" sz="2400">
                <a:solidFill>
                  <a:schemeClr val="tx1"/>
                </a:solidFill>
                <a:latin typeface="Tahoma" pitchFamily="34" charset="0"/>
                <a:cs typeface="Arial" pitchFamily="34" charset="0"/>
              </a:defRPr>
            </a:lvl3pPr>
            <a:lvl4pPr marL="1600200" indent="-228600" eaLnBrk="0" hangingPunct="0">
              <a:defRPr kumimoji="1" sz="2400">
                <a:solidFill>
                  <a:schemeClr val="tx1"/>
                </a:solidFill>
                <a:latin typeface="Tahoma" pitchFamily="34" charset="0"/>
                <a:cs typeface="Arial" pitchFamily="34" charset="0"/>
              </a:defRPr>
            </a:lvl4pPr>
            <a:lvl5pPr marL="2057400" indent="-228600" eaLnBrk="0" hangingPunct="0">
              <a:defRPr kumimoji="1" sz="2400">
                <a:solidFill>
                  <a:schemeClr val="tx1"/>
                </a:solidFill>
                <a:latin typeface="Tahoma" pitchFamily="34" charset="0"/>
                <a:cs typeface="Arial" pitchFamily="34" charset="0"/>
              </a:defRPr>
            </a:lvl5pPr>
            <a:lvl6pPr marL="2514600" indent="-228600" eaLnBrk="0" fontAlgn="base" hangingPunct="0">
              <a:spcBef>
                <a:spcPct val="0"/>
              </a:spcBef>
              <a:spcAft>
                <a:spcPct val="0"/>
              </a:spcAft>
              <a:defRPr kumimoji="1" sz="2400">
                <a:solidFill>
                  <a:schemeClr val="tx1"/>
                </a:solidFill>
                <a:latin typeface="Tahoma" pitchFamily="34" charset="0"/>
                <a:cs typeface="Arial" pitchFamily="34" charset="0"/>
              </a:defRPr>
            </a:lvl6pPr>
            <a:lvl7pPr marL="2971800" indent="-228600" eaLnBrk="0" fontAlgn="base" hangingPunct="0">
              <a:spcBef>
                <a:spcPct val="0"/>
              </a:spcBef>
              <a:spcAft>
                <a:spcPct val="0"/>
              </a:spcAft>
              <a:defRPr kumimoji="1" sz="2400">
                <a:solidFill>
                  <a:schemeClr val="tx1"/>
                </a:solidFill>
                <a:latin typeface="Tahoma" pitchFamily="34" charset="0"/>
                <a:cs typeface="Arial" pitchFamily="34" charset="0"/>
              </a:defRPr>
            </a:lvl7pPr>
            <a:lvl8pPr marL="3429000" indent="-228600" eaLnBrk="0" fontAlgn="base" hangingPunct="0">
              <a:spcBef>
                <a:spcPct val="0"/>
              </a:spcBef>
              <a:spcAft>
                <a:spcPct val="0"/>
              </a:spcAft>
              <a:defRPr kumimoji="1" sz="2400">
                <a:solidFill>
                  <a:schemeClr val="tx1"/>
                </a:solidFill>
                <a:latin typeface="Tahoma" pitchFamily="34" charset="0"/>
                <a:cs typeface="Arial" pitchFamily="34" charset="0"/>
              </a:defRPr>
            </a:lvl8pPr>
            <a:lvl9pPr marL="3886200" indent="-228600" eaLnBrk="0" fontAlgn="base" hangingPunct="0">
              <a:spcBef>
                <a:spcPct val="0"/>
              </a:spcBef>
              <a:spcAft>
                <a:spcPct val="0"/>
              </a:spcAft>
              <a:defRPr kumimoji="1" sz="2400">
                <a:solidFill>
                  <a:schemeClr val="tx1"/>
                </a:solidFill>
                <a:latin typeface="Tahoma" pitchFamily="34" charset="0"/>
                <a:cs typeface="Arial" pitchFamily="34" charset="0"/>
              </a:defRPr>
            </a:lvl9pPr>
          </a:lstStyle>
          <a:p>
            <a:pPr algn="ctr" eaLnBrk="1" hangingPunct="1"/>
            <a:r>
              <a:rPr lang="es-MX" altLang="es-MX" sz="2500" b="1" dirty="0">
                <a:solidFill>
                  <a:srgbClr val="FFC000"/>
                </a:solidFill>
              </a:rPr>
              <a:t>UNIVERSIDAD AUTÓNOMA DEL ESTADO DE MÉXICO</a:t>
            </a:r>
            <a:r>
              <a:rPr lang="es-MX" altLang="es-MX" sz="2500" b="1" u="sng" dirty="0">
                <a:solidFill>
                  <a:srgbClr val="FFC000"/>
                </a:solidFill>
              </a:rPr>
              <a:t/>
            </a:r>
            <a:br>
              <a:rPr lang="es-MX" altLang="es-MX" sz="2500" b="1" u="sng" dirty="0">
                <a:solidFill>
                  <a:srgbClr val="FFC000"/>
                </a:solidFill>
              </a:rPr>
            </a:br>
            <a:r>
              <a:rPr lang="es-MX" altLang="es-MX" sz="2500" b="1" u="sng" dirty="0">
                <a:solidFill>
                  <a:srgbClr val="FFC000"/>
                </a:solidFill>
              </a:rPr>
              <a:t/>
            </a:r>
            <a:br>
              <a:rPr lang="es-MX" altLang="es-MX" sz="2500" b="1" u="sng" dirty="0">
                <a:solidFill>
                  <a:srgbClr val="FFC000"/>
                </a:solidFill>
              </a:rPr>
            </a:br>
            <a:r>
              <a:rPr lang="es-MX" altLang="es-MX" sz="2500" b="1" dirty="0">
                <a:solidFill>
                  <a:srgbClr val="FFC000"/>
                </a:solidFill>
              </a:rPr>
              <a:t>Facultad de Ciencias</a:t>
            </a:r>
            <a:endParaRPr lang="es-MX" altLang="es-MX" sz="2500" dirty="0">
              <a:solidFill>
                <a:srgbClr val="FFC000"/>
              </a:solidFill>
            </a:endParaRPr>
          </a:p>
        </p:txBody>
      </p:sp>
      <p:pic>
        <p:nvPicPr>
          <p:cNvPr id="26628" name="Picture 5" descr="Ver imagen en tamaño completo">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7462" y="908720"/>
            <a:ext cx="1131578" cy="125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5616" y="881407"/>
            <a:ext cx="1296144" cy="1251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6"/>
          <p:cNvSpPr>
            <a:spLocks noChangeArrowheads="1"/>
          </p:cNvSpPr>
          <p:nvPr/>
        </p:nvSpPr>
        <p:spPr bwMode="auto">
          <a:xfrm>
            <a:off x="899592" y="2361654"/>
            <a:ext cx="7344815" cy="1200329"/>
          </a:xfrm>
          <a:prstGeom prst="rect">
            <a:avLst/>
          </a:prstGeom>
          <a:noFill/>
          <a:ln w="9525">
            <a:noFill/>
            <a:miter lim="800000"/>
            <a:headEnd/>
            <a:tailEnd/>
          </a:ln>
          <a:effectLst/>
        </p:spPr>
        <p:txBody>
          <a:bodyPr wrap="square">
            <a:spAutoFit/>
          </a:bodyPr>
          <a:lstStyle/>
          <a:p>
            <a:pPr algn="ctr"/>
            <a:r>
              <a:rPr lang="es-MX" dirty="0" smtClean="0">
                <a:solidFill>
                  <a:schemeClr val="tx2">
                    <a:lumMod val="90000"/>
                  </a:schemeClr>
                </a:solidFill>
              </a:rPr>
              <a:t>Material de apoyo para la Unidad de Aprendizaje “</a:t>
            </a:r>
            <a:r>
              <a:rPr lang="es-MX" dirty="0" smtClean="0">
                <a:solidFill>
                  <a:srgbClr val="00B050"/>
                </a:solidFill>
              </a:rPr>
              <a:t>Álgebra Avanzada</a:t>
            </a:r>
            <a:r>
              <a:rPr lang="es-MX" dirty="0" smtClean="0">
                <a:solidFill>
                  <a:schemeClr val="tx2">
                    <a:lumMod val="90000"/>
                  </a:schemeClr>
                </a:solidFill>
              </a:rPr>
              <a:t>”, la cual es una unidad obligatoria del Segundo Semestre del Plan de Estudios vigente de la</a:t>
            </a:r>
          </a:p>
          <a:p>
            <a:pPr algn="ctr"/>
            <a:r>
              <a:rPr lang="es-MX" dirty="0" smtClean="0">
                <a:solidFill>
                  <a:schemeClr val="tx2">
                    <a:lumMod val="90000"/>
                  </a:schemeClr>
                </a:solidFill>
              </a:rPr>
              <a:t>Licenciatura de Físico de la Facultad de Ciencias</a:t>
            </a:r>
            <a:endParaRPr lang="es-ES" dirty="0">
              <a:solidFill>
                <a:schemeClr val="tx2">
                  <a:lumMod val="90000"/>
                </a:schemeClr>
              </a:solidFill>
            </a:endParaRPr>
          </a:p>
        </p:txBody>
      </p:sp>
    </p:spTree>
    <p:extLst>
      <p:ext uri="{BB962C8B-B14F-4D97-AF65-F5344CB8AC3E}">
        <p14:creationId xmlns:p14="http://schemas.microsoft.com/office/powerpoint/2010/main" val="260097077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55"/>
          <p:cNvGraphicFramePr>
            <a:graphicFrameLocks/>
          </p:cNvGraphicFramePr>
          <p:nvPr>
            <p:extLst>
              <p:ext uri="{D42A27DB-BD31-4B8C-83A1-F6EECF244321}">
                <p14:modId xmlns:p14="http://schemas.microsoft.com/office/powerpoint/2010/main" val="234486453"/>
              </p:ext>
            </p:extLst>
          </p:nvPr>
        </p:nvGraphicFramePr>
        <p:xfrm>
          <a:off x="539552" y="836712"/>
          <a:ext cx="3816350" cy="5823709"/>
        </p:xfrm>
        <a:graphic>
          <a:graphicData uri="http://schemas.openxmlformats.org/drawingml/2006/table">
            <a:tbl>
              <a:tblPr/>
              <a:tblGrid>
                <a:gridCol w="936625"/>
                <a:gridCol w="287972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CÁLCULO DE LA MATRIZ INVERSA POR EL MÉTODO DE GAUSS–JORDAN II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RANGO DE UNA MATRIZ</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DEPENDENCIA E INDEPENDENCIA LINEAL  (VECTORES FILA)</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DEPENDENCIA E INDEPENDENCIA LINEAL  (VECTORES COLUMNA)</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EJEMPLOS DE RANGO DE UNA MATRIZ ESCALONADA</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 name="Group 55"/>
          <p:cNvGraphicFramePr>
            <a:graphicFrameLocks/>
          </p:cNvGraphicFramePr>
          <p:nvPr>
            <p:extLst>
              <p:ext uri="{D42A27DB-BD31-4B8C-83A1-F6EECF244321}">
                <p14:modId xmlns:p14="http://schemas.microsoft.com/office/powerpoint/2010/main" val="438019904"/>
              </p:ext>
            </p:extLst>
          </p:nvPr>
        </p:nvGraphicFramePr>
        <p:xfrm>
          <a:off x="4716090" y="898378"/>
          <a:ext cx="3816350" cy="5698974"/>
        </p:xfrm>
        <a:graphic>
          <a:graphicData uri="http://schemas.openxmlformats.org/drawingml/2006/table">
            <a:tbl>
              <a:tblPr/>
              <a:tblGrid>
                <a:gridCol w="936625"/>
                <a:gridCol w="287972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MÉTODOS DE CÁLCULO DEL RANGO DE UNA MATRIZ</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CÁLCULO DEL RANGO DE UNA MATRIZ POR EL MÉTODO DE GAUSS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PROCESO PARA EL CÁLCULO DEL RANGO DE UNA MATRIZ: MÉTODO DE GAUSS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_tradnl" sz="1800" b="1" dirty="0" smtClean="0">
                          <a:solidFill>
                            <a:srgbClr val="FFC000"/>
                          </a:solidFill>
                          <a:effectLst/>
                          <a:latin typeface="Arial" panose="020B0604020202020204" pitchFamily="34" charset="0"/>
                          <a:ea typeface="Calibri"/>
                          <a:cs typeface="Arial" panose="020B0604020202020204" pitchFamily="34" charset="0"/>
                        </a:rPr>
                        <a:t>CÁLCULO DEL RANGO DE UNA MATRIZ</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EJEMPLOS DEL CÁLCULO DEL RANGO DE UNA MATRIZ POR EL MÉTODO DE GAUSS 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2"/>
          <p:cNvSpPr txBox="1">
            <a:spLocks noChangeArrowheads="1"/>
          </p:cNvSpPr>
          <p:nvPr/>
        </p:nvSpPr>
        <p:spPr>
          <a:xfrm>
            <a:off x="457200" y="116632"/>
            <a:ext cx="5122912" cy="713234"/>
          </a:xfrm>
          <a:prstGeom prst="rect">
            <a:avLst/>
          </a:prstGeom>
        </p:spPr>
        <p:txBody>
          <a:bodyPr>
            <a:normAutofit fontScale="97500"/>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s-MX" sz="3200" b="1" dirty="0" smtClean="0">
                <a:solidFill>
                  <a:srgbClr val="FFC000"/>
                </a:solidFill>
              </a:rPr>
              <a:t>INDICE DE </a:t>
            </a:r>
            <a:r>
              <a:rPr lang="es-MX" sz="3200" b="1" dirty="0" smtClean="0">
                <a:solidFill>
                  <a:srgbClr val="FFC000"/>
                </a:solidFill>
              </a:rPr>
              <a:t>CONTENIDO</a:t>
            </a:r>
            <a:endParaRPr lang="es-MX" sz="3200" b="1" dirty="0">
              <a:solidFill>
                <a:srgbClr val="FFC000"/>
              </a:solidFill>
            </a:endParaRPr>
          </a:p>
        </p:txBody>
      </p:sp>
    </p:spTree>
    <p:extLst>
      <p:ext uri="{BB962C8B-B14F-4D97-AF65-F5344CB8AC3E}">
        <p14:creationId xmlns:p14="http://schemas.microsoft.com/office/powerpoint/2010/main" val="40579799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55"/>
          <p:cNvGraphicFramePr>
            <a:graphicFrameLocks/>
          </p:cNvGraphicFramePr>
          <p:nvPr>
            <p:extLst>
              <p:ext uri="{D42A27DB-BD31-4B8C-83A1-F6EECF244321}">
                <p14:modId xmlns:p14="http://schemas.microsoft.com/office/powerpoint/2010/main" val="70891746"/>
              </p:ext>
            </p:extLst>
          </p:nvPr>
        </p:nvGraphicFramePr>
        <p:xfrm>
          <a:off x="1259632" y="1995233"/>
          <a:ext cx="6120680" cy="3233967"/>
        </p:xfrm>
        <a:graphic>
          <a:graphicData uri="http://schemas.openxmlformats.org/drawingml/2006/table">
            <a:tbl>
              <a:tblPr/>
              <a:tblGrid>
                <a:gridCol w="936625"/>
                <a:gridCol w="518405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64</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tabLst>
                          <a:tab pos="1080770" algn="l"/>
                        </a:tabLst>
                      </a:pPr>
                      <a:r>
                        <a:rPr lang="es-ES" sz="1800" b="1" i="1" dirty="0" smtClean="0">
                          <a:solidFill>
                            <a:srgbClr val="FFC000"/>
                          </a:solidFill>
                          <a:effectLst/>
                          <a:latin typeface="Arial" panose="020B0604020202020204" pitchFamily="34" charset="0"/>
                          <a:ea typeface="Calibri"/>
                          <a:cs typeface="Arial" panose="020B0604020202020204" pitchFamily="34" charset="0"/>
                        </a:rPr>
                        <a:t>EJEMPLOS DE CÁLCULO DEL RANGO DE UNA MATRIZ POR EL MÉTODO DE GAUSS II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65</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CONDICIÓN PARA QUE UNA MATRIZ SEA INVERTIBLE</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66</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MX" sz="1800" b="1" kern="1200" dirty="0" smtClean="0">
                          <a:solidFill>
                            <a:srgbClr val="FFC000"/>
                          </a:solidFill>
                          <a:effectLst/>
                          <a:latin typeface="Arial" panose="020B0604020202020204" pitchFamily="34" charset="0"/>
                          <a:ea typeface="Times New Roman"/>
                          <a:cs typeface="Arial" panose="020B0604020202020204" pitchFamily="34" charset="0"/>
                        </a:rPr>
                        <a:t>BIBLIOGAFÍA</a:t>
                      </a:r>
                      <a:endParaRPr lang="es-MX" sz="1800" b="1"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67</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MX" sz="1800" b="1" kern="1200" dirty="0" smtClean="0">
                          <a:solidFill>
                            <a:srgbClr val="FFC000"/>
                          </a:solidFill>
                          <a:effectLst/>
                          <a:latin typeface="Arial" panose="020B0604020202020204" pitchFamily="34" charset="0"/>
                          <a:ea typeface="Times New Roman"/>
                          <a:cs typeface="Arial" panose="020B0604020202020204" pitchFamily="34" charset="0"/>
                        </a:rPr>
                        <a:t>BIBLIOGAFÍA</a:t>
                      </a:r>
                      <a:endParaRPr lang="es-MX" sz="1800" b="1"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68</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MX" sz="1800" b="1" kern="1200" dirty="0" smtClean="0">
                          <a:solidFill>
                            <a:srgbClr val="FFC000"/>
                          </a:solidFill>
                          <a:effectLst/>
                          <a:latin typeface="Arial" panose="020B0604020202020204" pitchFamily="34" charset="0"/>
                          <a:ea typeface="Times New Roman"/>
                          <a:cs typeface="Arial" panose="020B0604020202020204" pitchFamily="34" charset="0"/>
                        </a:rPr>
                        <a:t>BIBLIOGAFÍA</a:t>
                      </a:r>
                      <a:endParaRPr lang="es-MX" sz="1800" b="1"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2"/>
          <p:cNvSpPr txBox="1">
            <a:spLocks noChangeArrowheads="1"/>
          </p:cNvSpPr>
          <p:nvPr/>
        </p:nvSpPr>
        <p:spPr>
          <a:xfrm>
            <a:off x="457200" y="339502"/>
            <a:ext cx="3106688" cy="1001266"/>
          </a:xfrm>
          <a:prstGeom prst="rect">
            <a:avLst/>
          </a:prstGeom>
        </p:spPr>
        <p:txBody>
          <a:bodyPr>
            <a:normAutofit fontScale="82500" lnSpcReduction="10000"/>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s-MX" sz="3200" b="1" dirty="0" smtClean="0">
                <a:solidFill>
                  <a:srgbClr val="FFC000"/>
                </a:solidFill>
              </a:rPr>
              <a:t>INDICE</a:t>
            </a:r>
            <a:br>
              <a:rPr lang="es-MX" sz="3200" b="1" dirty="0" smtClean="0">
                <a:solidFill>
                  <a:srgbClr val="FFC000"/>
                </a:solidFill>
              </a:rPr>
            </a:br>
            <a:r>
              <a:rPr lang="es-MX" sz="3200" b="1" dirty="0" smtClean="0">
                <a:solidFill>
                  <a:srgbClr val="FFC000"/>
                </a:solidFill>
              </a:rPr>
              <a:t>DE CONTENIDO</a:t>
            </a:r>
            <a:endParaRPr lang="es-MX" sz="3200" b="1" dirty="0">
              <a:solidFill>
                <a:srgbClr val="FFC000"/>
              </a:solidFill>
            </a:endParaRPr>
          </a:p>
        </p:txBody>
      </p:sp>
    </p:spTree>
    <p:extLst>
      <p:ext uri="{BB962C8B-B14F-4D97-AF65-F5344CB8AC3E}">
        <p14:creationId xmlns:p14="http://schemas.microsoft.com/office/powerpoint/2010/main" val="42605213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smtClean="0">
                <a:solidFill>
                  <a:srgbClr val="FFC000"/>
                </a:solidFill>
              </a:rPr>
              <a:t>GUIÓN EXPLICATIVO</a:t>
            </a:r>
            <a:endParaRPr lang="es-MX" sz="3200" b="1" dirty="0">
              <a:solidFill>
                <a:srgbClr val="FFC000"/>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4290108830"/>
              </p:ext>
            </p:extLst>
          </p:nvPr>
        </p:nvGraphicFramePr>
        <p:xfrm>
          <a:off x="1187625" y="2060848"/>
          <a:ext cx="6768751" cy="4152088"/>
        </p:xfrm>
        <a:graphic>
          <a:graphicData uri="http://schemas.openxmlformats.org/drawingml/2006/table">
            <a:tbl>
              <a:tblPr firstRow="1" firstCol="1" bandRow="1">
                <a:tableStyleId>{5C22544A-7EE6-4342-B048-85BDC9FD1C3A}</a:tableStyleId>
              </a:tblPr>
              <a:tblGrid>
                <a:gridCol w="1656143"/>
                <a:gridCol w="5112608"/>
              </a:tblGrid>
              <a:tr h="504056">
                <a:tc>
                  <a:txBody>
                    <a:bodyPr/>
                    <a:lstStyle/>
                    <a:p>
                      <a:pPr algn="ctr">
                        <a:spcAft>
                          <a:spcPts val="0"/>
                        </a:spcAft>
                      </a:pPr>
                      <a:r>
                        <a:rPr lang="es-MX" sz="2000" dirty="0">
                          <a:solidFill>
                            <a:srgbClr val="FFC000"/>
                          </a:solidFill>
                          <a:effectLst/>
                        </a:rPr>
                        <a:t>Diapositiva</a:t>
                      </a:r>
                      <a:endParaRPr lang="es-MX" sz="2000" dirty="0">
                        <a:solidFill>
                          <a:srgbClr val="FFC000"/>
                        </a:solidFill>
                        <a:effectLst/>
                        <a:latin typeface="Times New Roman"/>
                        <a:ea typeface="Times New Roman"/>
                      </a:endParaRPr>
                    </a:p>
                  </a:txBody>
                  <a:tcPr marL="68580" marR="68580" marT="0" marB="0"/>
                </a:tc>
                <a:tc>
                  <a:txBody>
                    <a:bodyPr/>
                    <a:lstStyle/>
                    <a:p>
                      <a:pPr algn="ctr">
                        <a:spcAft>
                          <a:spcPts val="0"/>
                        </a:spcAft>
                      </a:pPr>
                      <a:r>
                        <a:rPr lang="es-MX" sz="2000" dirty="0">
                          <a:solidFill>
                            <a:srgbClr val="FFC000"/>
                          </a:solidFill>
                          <a:effectLst/>
                        </a:rPr>
                        <a:t>Explicación</a:t>
                      </a:r>
                      <a:endParaRPr lang="es-MX" sz="2000" dirty="0">
                        <a:solidFill>
                          <a:srgbClr val="FFC000"/>
                        </a:solidFill>
                        <a:effectLst/>
                        <a:latin typeface="Times New Roman"/>
                        <a:ea typeface="Times New Roman"/>
                      </a:endParaRPr>
                    </a:p>
                  </a:txBody>
                  <a:tcPr marL="68580" marR="68580" marT="0" marB="0"/>
                </a:tc>
              </a:tr>
              <a:tr h="334084">
                <a:tc>
                  <a:txBody>
                    <a:bodyPr/>
                    <a:lstStyle/>
                    <a:p>
                      <a:pPr algn="ctr">
                        <a:spcAft>
                          <a:spcPts val="0"/>
                        </a:spcAft>
                      </a:pPr>
                      <a:r>
                        <a:rPr lang="es-MX" sz="1400">
                          <a:effectLst/>
                        </a:rPr>
                        <a:t>1</a:t>
                      </a:r>
                      <a:endParaRPr lang="es-MX" sz="1200">
                        <a:effectLst/>
                        <a:latin typeface="Times New Roman"/>
                        <a:ea typeface="Times New Roman"/>
                      </a:endParaRPr>
                    </a:p>
                  </a:txBody>
                  <a:tcPr marL="68580" marR="68580" marT="0" marB="0"/>
                </a:tc>
                <a:tc>
                  <a:txBody>
                    <a:bodyPr/>
                    <a:lstStyle/>
                    <a:p>
                      <a:pPr algn="ctr">
                        <a:spcAft>
                          <a:spcPts val="0"/>
                        </a:spcAft>
                      </a:pPr>
                      <a:r>
                        <a:rPr lang="es-MX" sz="1600" b="1" dirty="0" smtClean="0">
                          <a:effectLst/>
                        </a:rPr>
                        <a:t>CARÁTULA INSTITUCIONAL</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2</a:t>
                      </a:r>
                      <a:endParaRPr lang="es-MX" sz="1200">
                        <a:effectLst/>
                        <a:latin typeface="Times New Roman"/>
                        <a:ea typeface="Times New Roman"/>
                      </a:endParaRPr>
                    </a:p>
                  </a:txBody>
                  <a:tcPr marL="68580" marR="68580" marT="0" marB="0"/>
                </a:tc>
                <a:tc>
                  <a:txBody>
                    <a:bodyPr/>
                    <a:lstStyle/>
                    <a:p>
                      <a:pPr algn="ctr">
                        <a:spcAft>
                          <a:spcPts val="0"/>
                        </a:spcAft>
                      </a:pPr>
                      <a:r>
                        <a:rPr lang="es-ES" sz="1600" b="1" dirty="0">
                          <a:effectLst/>
                        </a:rPr>
                        <a:t>SECUENCIA DIDÁCTICA</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3</a:t>
                      </a:r>
                      <a:endParaRPr lang="es-MX" sz="1200">
                        <a:effectLst/>
                        <a:latin typeface="Times New Roman"/>
                        <a:ea typeface="Times New Roman"/>
                      </a:endParaRPr>
                    </a:p>
                  </a:txBody>
                  <a:tcPr marL="68580" marR="68580" marT="0" marB="0"/>
                </a:tc>
                <a:tc>
                  <a:txBody>
                    <a:bodyPr/>
                    <a:lstStyle/>
                    <a:p>
                      <a:pPr algn="ctr">
                        <a:spcAft>
                          <a:spcPts val="0"/>
                        </a:spcAft>
                      </a:pPr>
                      <a:r>
                        <a:rPr lang="es-ES" sz="1600" b="1" dirty="0">
                          <a:effectLst/>
                        </a:rPr>
                        <a:t>MAPA CURRICULAR </a:t>
                      </a:r>
                      <a:r>
                        <a:rPr lang="es-ES" sz="1600" b="1" dirty="0" smtClean="0">
                          <a:effectLst/>
                        </a:rPr>
                        <a:t>DE LA LIC. DE FÍSICA</a:t>
                      </a:r>
                    </a:p>
                    <a:p>
                      <a:pPr algn="ctr">
                        <a:spcAft>
                          <a:spcPts val="0"/>
                        </a:spcAft>
                      </a:pPr>
                      <a:r>
                        <a:rPr lang="es-ES" sz="1600" b="1" dirty="0" smtClean="0">
                          <a:effectLst/>
                        </a:rPr>
                        <a:t>(1ra</a:t>
                      </a:r>
                      <a:r>
                        <a:rPr lang="es-ES" sz="1600" b="1" dirty="0">
                          <a:effectLst/>
                        </a:rPr>
                        <a:t>. Parte)</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4</a:t>
                      </a:r>
                      <a:endParaRPr lang="es-MX" sz="1200">
                        <a:effectLst/>
                        <a:latin typeface="Times New Roman"/>
                        <a:ea typeface="Times New Roman"/>
                      </a:endParaRPr>
                    </a:p>
                  </a:txBody>
                  <a:tcPr marL="68580" marR="68580" marT="0" marB="0"/>
                </a:tc>
                <a:tc>
                  <a:txBody>
                    <a:bodyPr/>
                    <a:lstStyle/>
                    <a:p>
                      <a:pPr algn="ctr">
                        <a:spcAft>
                          <a:spcPts val="0"/>
                        </a:spcAft>
                      </a:pPr>
                      <a:r>
                        <a:rPr lang="es-ES" sz="1600" b="1" dirty="0">
                          <a:effectLst/>
                        </a:rPr>
                        <a:t>MAPA CURRICULAR </a:t>
                      </a:r>
                      <a:r>
                        <a:rPr lang="es-ES" sz="1600" b="1" dirty="0" smtClean="0">
                          <a:effectLst/>
                        </a:rPr>
                        <a:t>DE LA LIC. DE FÍSICA</a:t>
                      </a:r>
                    </a:p>
                    <a:p>
                      <a:pPr algn="ctr">
                        <a:spcAft>
                          <a:spcPts val="0"/>
                        </a:spcAft>
                      </a:pPr>
                      <a:r>
                        <a:rPr lang="es-ES" sz="1600" b="1" dirty="0" smtClean="0">
                          <a:effectLst/>
                        </a:rPr>
                        <a:t>(</a:t>
                      </a:r>
                      <a:r>
                        <a:rPr lang="es-ES" sz="1600" b="1" dirty="0">
                          <a:effectLst/>
                        </a:rPr>
                        <a:t>2da. Parte)</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5</a:t>
                      </a:r>
                      <a:endParaRPr lang="es-MX" sz="1200">
                        <a:effectLst/>
                        <a:latin typeface="Times New Roman"/>
                        <a:ea typeface="Times New Roman"/>
                      </a:endParaRPr>
                    </a:p>
                  </a:txBody>
                  <a:tcPr marL="68580" marR="68580" marT="0" marB="0"/>
                </a:tc>
                <a:tc>
                  <a:txBody>
                    <a:bodyPr/>
                    <a:lstStyle/>
                    <a:p>
                      <a:pPr algn="ctr">
                        <a:spcAft>
                          <a:spcPts val="0"/>
                        </a:spcAft>
                      </a:pPr>
                      <a:r>
                        <a:rPr lang="es-MX" sz="1600" b="1" dirty="0">
                          <a:effectLst/>
                        </a:rPr>
                        <a:t>ÍNDICE </a:t>
                      </a:r>
                      <a:r>
                        <a:rPr lang="es-ES" sz="1600" b="1" dirty="0">
                          <a:effectLst/>
                        </a:rPr>
                        <a:t>(1ra. Parte)</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6</a:t>
                      </a:r>
                      <a:endParaRPr lang="es-MX" sz="1200">
                        <a:effectLst/>
                        <a:latin typeface="Times New Roman"/>
                        <a:ea typeface="Times New Roman"/>
                      </a:endParaRPr>
                    </a:p>
                  </a:txBody>
                  <a:tcPr marL="68580" marR="68580" marT="0" marB="0"/>
                </a:tc>
                <a:tc>
                  <a:txBody>
                    <a:bodyPr/>
                    <a:lstStyle/>
                    <a:p>
                      <a:pPr algn="ctr">
                        <a:spcAft>
                          <a:spcPts val="0"/>
                        </a:spcAft>
                      </a:pPr>
                      <a:r>
                        <a:rPr lang="es-MX" sz="1600" b="1" dirty="0">
                          <a:effectLst/>
                        </a:rPr>
                        <a:t>ÍNDICE </a:t>
                      </a:r>
                      <a:r>
                        <a:rPr lang="es-ES" sz="1600" b="1" dirty="0">
                          <a:effectLst/>
                        </a:rPr>
                        <a:t>(2da. Parte)</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7</a:t>
                      </a:r>
                      <a:endParaRPr lang="es-MX" sz="1200">
                        <a:effectLst/>
                        <a:latin typeface="Times New Roman"/>
                        <a:ea typeface="Times New Roman"/>
                      </a:endParaRPr>
                    </a:p>
                  </a:txBody>
                  <a:tcPr marL="68580" marR="68580" marT="0" marB="0"/>
                </a:tc>
                <a:tc>
                  <a:txBody>
                    <a:bodyPr/>
                    <a:lstStyle/>
                    <a:p>
                      <a:pPr algn="ctr">
                        <a:spcAft>
                          <a:spcPts val="0"/>
                        </a:spcAft>
                      </a:pPr>
                      <a:r>
                        <a:rPr lang="es-MX" sz="1600" b="1" dirty="0">
                          <a:effectLst/>
                        </a:rPr>
                        <a:t>ÍNDICE </a:t>
                      </a:r>
                      <a:r>
                        <a:rPr lang="es-ES" sz="1600" b="1" dirty="0">
                          <a:effectLst/>
                        </a:rPr>
                        <a:t>(</a:t>
                      </a:r>
                      <a:r>
                        <a:rPr lang="es-ES" sz="1600" b="1" dirty="0" smtClean="0">
                          <a:effectLst/>
                        </a:rPr>
                        <a:t>3a. </a:t>
                      </a:r>
                      <a:r>
                        <a:rPr lang="es-ES" sz="1600" b="1" dirty="0">
                          <a:effectLst/>
                        </a:rPr>
                        <a:t>Parte)</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8</a:t>
                      </a:r>
                      <a:endParaRPr lang="es-MX" sz="1200">
                        <a:effectLst/>
                        <a:latin typeface="Times New Roman"/>
                        <a:ea typeface="Times New Roman"/>
                      </a:endParaRPr>
                    </a:p>
                  </a:txBody>
                  <a:tcPr marL="68580" marR="68580" marT="0" marB="0"/>
                </a:tc>
                <a:tc>
                  <a:txBody>
                    <a:bodyPr/>
                    <a:lstStyle/>
                    <a:p>
                      <a:pPr algn="ctr">
                        <a:spcAft>
                          <a:spcPts val="0"/>
                        </a:spcAft>
                      </a:pPr>
                      <a:r>
                        <a:rPr lang="es-MX" sz="1600" b="1" dirty="0" smtClean="0">
                          <a:effectLst/>
                        </a:rPr>
                        <a:t>ÍNDICE </a:t>
                      </a:r>
                      <a:r>
                        <a:rPr lang="es-ES" sz="1600" b="1" dirty="0" smtClean="0">
                          <a:effectLst/>
                        </a:rPr>
                        <a:t>(4a. Parte)</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9</a:t>
                      </a:r>
                      <a:endParaRPr lang="es-MX" sz="1200">
                        <a:effectLst/>
                        <a:latin typeface="Times New Roman"/>
                        <a:ea typeface="Times New Roman"/>
                      </a:endParaRPr>
                    </a:p>
                  </a:txBody>
                  <a:tcPr marL="68580" marR="68580" marT="0" marB="0"/>
                </a:tc>
                <a:tc>
                  <a:txBody>
                    <a:bodyPr/>
                    <a:lstStyle/>
                    <a:p>
                      <a:pPr algn="ctr">
                        <a:spcAft>
                          <a:spcPts val="0"/>
                        </a:spcAft>
                      </a:pPr>
                      <a:r>
                        <a:rPr lang="es-MX" sz="1600" b="1" dirty="0" smtClean="0">
                          <a:effectLst/>
                        </a:rPr>
                        <a:t>ÍNDICE </a:t>
                      </a:r>
                      <a:r>
                        <a:rPr lang="es-ES" sz="1600" b="1" dirty="0" smtClean="0">
                          <a:effectLst/>
                        </a:rPr>
                        <a:t>(5a. Parte)</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400">
                          <a:effectLst/>
                        </a:rPr>
                        <a:t>10</a:t>
                      </a:r>
                      <a:endParaRPr lang="es-MX" sz="1200">
                        <a:effectLst/>
                        <a:latin typeface="Times New Roman"/>
                        <a:ea typeface="Times New Roman"/>
                      </a:endParaRPr>
                    </a:p>
                  </a:txBody>
                  <a:tcPr marL="68580" marR="68580" marT="0" marB="0"/>
                </a:tc>
                <a:tc>
                  <a:txBody>
                    <a:bodyPr/>
                    <a:lstStyle/>
                    <a:p>
                      <a:pPr algn="ctr">
                        <a:spcAft>
                          <a:spcPts val="0"/>
                        </a:spcAft>
                      </a:pPr>
                      <a:r>
                        <a:rPr lang="es-MX" sz="1600" b="1" dirty="0" smtClean="0">
                          <a:effectLst/>
                        </a:rPr>
                        <a:t>ÍNDICE </a:t>
                      </a:r>
                      <a:r>
                        <a:rPr lang="es-ES" sz="1600" b="1" dirty="0" smtClean="0">
                          <a:effectLst/>
                        </a:rPr>
                        <a:t>(6a. Parte)</a:t>
                      </a:r>
                      <a:endParaRPr lang="es-MX" sz="1600" b="1"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42576855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457200" y="267494"/>
            <a:ext cx="8229600" cy="929258"/>
          </a:xfrm>
        </p:spPr>
        <p:txBody>
          <a:bodyPr>
            <a:normAutofit/>
          </a:bodyPr>
          <a:lstStyle/>
          <a:p>
            <a:pPr algn="ctr"/>
            <a:r>
              <a:rPr lang="es-MX" sz="3200" b="1" dirty="0" smtClean="0">
                <a:solidFill>
                  <a:srgbClr val="FFC000"/>
                </a:solidFill>
              </a:rPr>
              <a:t>GUIÓN EXPLICATIVO</a:t>
            </a:r>
            <a:endParaRPr lang="es-MX" sz="3200" b="1" dirty="0">
              <a:solidFill>
                <a:srgbClr val="FFC000"/>
              </a:solidFill>
            </a:endParaRPr>
          </a:p>
        </p:txBody>
      </p:sp>
      <p:graphicFrame>
        <p:nvGraphicFramePr>
          <p:cNvPr id="5" name="4 Tabla"/>
          <p:cNvGraphicFramePr>
            <a:graphicFrameLocks noGrp="1"/>
          </p:cNvGraphicFramePr>
          <p:nvPr>
            <p:extLst>
              <p:ext uri="{D42A27DB-BD31-4B8C-83A1-F6EECF244321}">
                <p14:modId xmlns:p14="http://schemas.microsoft.com/office/powerpoint/2010/main" val="1470706750"/>
              </p:ext>
            </p:extLst>
          </p:nvPr>
        </p:nvGraphicFramePr>
        <p:xfrm>
          <a:off x="457200" y="1988840"/>
          <a:ext cx="8229599" cy="3289013"/>
        </p:xfrm>
        <a:graphic>
          <a:graphicData uri="http://schemas.openxmlformats.org/drawingml/2006/table">
            <a:tbl>
              <a:tblPr firstRow="1" firstCol="1" bandRow="1">
                <a:tableStyleId>{5C22544A-7EE6-4342-B048-85BDC9FD1C3A}</a:tableStyleId>
              </a:tblPr>
              <a:tblGrid>
                <a:gridCol w="2436062"/>
                <a:gridCol w="5793537"/>
              </a:tblGrid>
              <a:tr h="470173">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Diapositiva</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Explicación</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45500">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11</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(3ra.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4575">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12</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(4ta.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21880">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13</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(5ta.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2682">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14</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(6ta.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9366">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15</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(7a.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4575">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16</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(8va.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01070">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17</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(9na.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32427">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18</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(10a.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6024">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19</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(10a.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6024">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20</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(10a.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6024">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21</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(10a.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r h="216024">
                <a:tc>
                  <a:txBody>
                    <a:bodyPr/>
                    <a:lstStyle/>
                    <a:p>
                      <a:pPr algn="ctr">
                        <a:lnSpc>
                          <a:spcPct val="115000"/>
                        </a:lnSpc>
                        <a:spcAft>
                          <a:spcPts val="1000"/>
                        </a:spcAft>
                      </a:pPr>
                      <a:r>
                        <a:rPr lang="es-MX" sz="1400" dirty="0">
                          <a:effectLst/>
                          <a:latin typeface="Arial" panose="020B0604020202020204" pitchFamily="34" charset="0"/>
                          <a:cs typeface="Arial" panose="020B0604020202020204" pitchFamily="34" charset="0"/>
                        </a:rPr>
                        <a:t>22</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c>
                  <a:txBody>
                    <a:bodyPr/>
                    <a:lstStyle/>
                    <a:p>
                      <a:pPr algn="ctr">
                        <a:lnSpc>
                          <a:spcPct val="115000"/>
                        </a:lnSpc>
                        <a:spcAft>
                          <a:spcPts val="1000"/>
                        </a:spcAft>
                      </a:pPr>
                      <a:r>
                        <a:rPr lang="es-ES" sz="1400" dirty="0">
                          <a:effectLst/>
                          <a:latin typeface="Arial" panose="020B0604020202020204" pitchFamily="34" charset="0"/>
                          <a:cs typeface="Arial" panose="020B0604020202020204" pitchFamily="34" charset="0"/>
                        </a:rPr>
                        <a:t>GUIÓN EXPLICATIVO (10a. Parte)</a:t>
                      </a:r>
                      <a:endParaRPr lang="es-MX" sz="1400" dirty="0">
                        <a:effectLst/>
                        <a:latin typeface="Arial" panose="020B0604020202020204" pitchFamily="34" charset="0"/>
                        <a:ea typeface="Calibri"/>
                        <a:cs typeface="Arial" panose="020B0604020202020204" pitchFamily="34" charset="0"/>
                      </a:endParaRPr>
                    </a:p>
                  </a:txBody>
                  <a:tcPr marL="68159" marR="68159" marT="9467" marB="0"/>
                </a:tc>
              </a:tr>
            </a:tbl>
          </a:graphicData>
        </a:graphic>
      </p:graphicFrame>
    </p:spTree>
    <p:extLst>
      <p:ext uri="{BB962C8B-B14F-4D97-AF65-F5344CB8AC3E}">
        <p14:creationId xmlns:p14="http://schemas.microsoft.com/office/powerpoint/2010/main" val="39719344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457200" y="267494"/>
            <a:ext cx="8229600" cy="569218"/>
          </a:xfrm>
        </p:spPr>
        <p:txBody>
          <a:bodyPr>
            <a:normAutofit fontScale="90000"/>
          </a:bodyPr>
          <a:lstStyle/>
          <a:p>
            <a:pPr algn="ctr"/>
            <a:r>
              <a:rPr lang="es-MX" sz="3200" b="1" dirty="0" smtClean="0">
                <a:solidFill>
                  <a:srgbClr val="FFC000"/>
                </a:solidFill>
              </a:rPr>
              <a:t>GUIÓN EXPLICATIVO</a:t>
            </a:r>
            <a:endParaRPr lang="es-MX" sz="3200" b="1" dirty="0">
              <a:solidFill>
                <a:srgbClr val="FFC000"/>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3433600407"/>
              </p:ext>
            </p:extLst>
          </p:nvPr>
        </p:nvGraphicFramePr>
        <p:xfrm>
          <a:off x="323528" y="1317244"/>
          <a:ext cx="8352927" cy="4783258"/>
        </p:xfrm>
        <a:graphic>
          <a:graphicData uri="http://schemas.openxmlformats.org/drawingml/2006/table">
            <a:tbl>
              <a:tblPr firstRow="1" firstCol="1" bandRow="1">
                <a:tableStyleId>{5C22544A-7EE6-4342-B048-85BDC9FD1C3A}</a:tableStyleId>
              </a:tblPr>
              <a:tblGrid>
                <a:gridCol w="1970029"/>
                <a:gridCol w="6382898"/>
              </a:tblGrid>
              <a:tr h="432048">
                <a:tc>
                  <a:txBody>
                    <a:bodyPr/>
                    <a:lstStyle/>
                    <a:p>
                      <a:pPr algn="ctr">
                        <a:spcAft>
                          <a:spcPts val="0"/>
                        </a:spcAft>
                      </a:pPr>
                      <a:r>
                        <a:rPr lang="es-MX" sz="2000" dirty="0">
                          <a:solidFill>
                            <a:srgbClr val="FFC000"/>
                          </a:solidFill>
                          <a:effectLst/>
                        </a:rPr>
                        <a:t>Diapositiva</a:t>
                      </a:r>
                      <a:endParaRPr lang="es-MX" sz="2000" dirty="0">
                        <a:solidFill>
                          <a:srgbClr val="FFC000"/>
                        </a:solidFill>
                        <a:effectLst/>
                        <a:latin typeface="Times New Roman"/>
                        <a:ea typeface="Times New Roman"/>
                      </a:endParaRPr>
                    </a:p>
                  </a:txBody>
                  <a:tcPr marL="68580" marR="68580" marT="0" marB="0"/>
                </a:tc>
                <a:tc>
                  <a:txBody>
                    <a:bodyPr/>
                    <a:lstStyle/>
                    <a:p>
                      <a:pPr algn="ctr">
                        <a:spcAft>
                          <a:spcPts val="0"/>
                        </a:spcAft>
                      </a:pPr>
                      <a:r>
                        <a:rPr lang="es-MX" sz="2000" dirty="0" smtClean="0">
                          <a:solidFill>
                            <a:srgbClr val="FFC000"/>
                          </a:solidFill>
                          <a:effectLst/>
                        </a:rPr>
                        <a:t>32Explicación</a:t>
                      </a:r>
                      <a:endParaRPr lang="es-MX" sz="2000" dirty="0">
                        <a:solidFill>
                          <a:srgbClr val="FFC000"/>
                        </a:solidFill>
                        <a:effectLst/>
                        <a:latin typeface="Times New Roman"/>
                        <a:ea typeface="Times New Roman"/>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23</a:t>
                      </a:r>
                      <a:endParaRPr lang="es-MX" sz="1800" b="1" dirty="0">
                        <a:effectLst/>
                        <a:latin typeface="Times New Roman"/>
                        <a:ea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1800" b="1" kern="1200" dirty="0" smtClean="0">
                          <a:solidFill>
                            <a:schemeClr val="dk1"/>
                          </a:solidFill>
                          <a:effectLst/>
                          <a:latin typeface="+mn-lt"/>
                          <a:ea typeface="+mn-ea"/>
                          <a:cs typeface="+mn-cs"/>
                        </a:rPr>
                        <a:t>Se muestra el objetivo o propósito</a:t>
                      </a:r>
                      <a:r>
                        <a:rPr kumimoji="0" lang="es-MX" sz="1800" b="1" kern="1200" baseline="0" dirty="0" smtClean="0">
                          <a:solidFill>
                            <a:schemeClr val="dk1"/>
                          </a:solidFill>
                          <a:effectLst/>
                          <a:latin typeface="+mn-lt"/>
                          <a:ea typeface="+mn-ea"/>
                          <a:cs typeface="+mn-cs"/>
                        </a:rPr>
                        <a:t> general </a:t>
                      </a:r>
                      <a:r>
                        <a:rPr kumimoji="0" lang="es-MX" sz="1800" b="1" kern="1200" dirty="0" smtClean="0">
                          <a:solidFill>
                            <a:schemeClr val="dk1"/>
                          </a:solidFill>
                          <a:effectLst/>
                          <a:latin typeface="+mn-lt"/>
                          <a:ea typeface="+mn-ea"/>
                          <a:cs typeface="+mn-cs"/>
                        </a:rPr>
                        <a:t>del curso de acuerdo al Plan de Estudios vigente de la Licenciatura de Físico</a:t>
                      </a:r>
                      <a:endParaRPr lang="es-MX" sz="1600" b="1" dirty="0">
                        <a:effectLst/>
                        <a:latin typeface="Times New Roman"/>
                        <a:ea typeface="Times New Roman"/>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24</a:t>
                      </a:r>
                      <a:endParaRPr lang="es-MX" sz="1800" b="1" dirty="0">
                        <a:effectLst/>
                        <a:latin typeface="Times New Roman"/>
                        <a:ea typeface="Times New Roman"/>
                      </a:endParaRPr>
                    </a:p>
                  </a:txBody>
                  <a:tcPr marL="68580" marR="68580" marT="0" marB="0"/>
                </a:tc>
                <a:tc>
                  <a:txBody>
                    <a:bodyPr/>
                    <a:lstStyle/>
                    <a:p>
                      <a:pPr>
                        <a:lnSpc>
                          <a:spcPct val="115000"/>
                        </a:lnSpc>
                        <a:spcAft>
                          <a:spcPts val="0"/>
                        </a:spcAft>
                      </a:pPr>
                      <a:r>
                        <a:rPr lang="es-MX" sz="1800" b="1" dirty="0" smtClean="0">
                          <a:effectLst/>
                          <a:latin typeface="Arial" panose="020B0604020202020204" pitchFamily="34" charset="0"/>
                          <a:ea typeface="Calibri"/>
                          <a:cs typeface="Arial" panose="020B0604020202020204" pitchFamily="34" charset="0"/>
                        </a:rPr>
                        <a:t>Se muestra un mapa conceptual </a:t>
                      </a:r>
                      <a:r>
                        <a:rPr lang="es-MX" sz="1800" b="1" baseline="0" dirty="0" smtClean="0">
                          <a:effectLst/>
                          <a:latin typeface="Arial" panose="020B0604020202020204" pitchFamily="34" charset="0"/>
                          <a:ea typeface="Calibri"/>
                          <a:cs typeface="Arial" panose="020B0604020202020204" pitchFamily="34" charset="0"/>
                        </a:rPr>
                        <a:t>de los temas sobre m</a:t>
                      </a:r>
                      <a:r>
                        <a:rPr lang="es-MX" sz="1800" b="1" dirty="0" smtClean="0">
                          <a:effectLst/>
                          <a:latin typeface="Arial" panose="020B0604020202020204" pitchFamily="34" charset="0"/>
                          <a:ea typeface="Calibri"/>
                          <a:cs typeface="Arial" panose="020B0604020202020204" pitchFamily="34" charset="0"/>
                        </a:rPr>
                        <a:t>atrices que se ven en un curso introductorio sobre álgebra de matrices.</a:t>
                      </a:r>
                      <a:endParaRPr lang="es-MX" sz="18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25</a:t>
                      </a:r>
                      <a:endParaRPr lang="es-MX" sz="1800" b="1" dirty="0">
                        <a:effectLst/>
                        <a:latin typeface="Times New Roman"/>
                        <a:ea typeface="Times New Roman"/>
                      </a:endParaRPr>
                    </a:p>
                  </a:txBody>
                  <a:tcPr marL="68580" marR="68580" marT="0"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expone la definición </a:t>
                      </a:r>
                      <a:r>
                        <a:rPr lang="es-ES" sz="1800" b="1" dirty="0">
                          <a:effectLst/>
                          <a:latin typeface="Arial" panose="020B0604020202020204" pitchFamily="34" charset="0"/>
                          <a:ea typeface="Calibri"/>
                          <a:cs typeface="Arial" panose="020B0604020202020204" pitchFamily="34" charset="0"/>
                        </a:rPr>
                        <a:t>de matriz</a:t>
                      </a:r>
                      <a:endParaRPr lang="es-MX" sz="18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26</a:t>
                      </a:r>
                      <a:endParaRPr lang="es-MX" sz="1800" b="1" dirty="0">
                        <a:effectLst/>
                        <a:latin typeface="Times New Roman"/>
                        <a:ea typeface="Times New Roman"/>
                      </a:endParaRPr>
                    </a:p>
                  </a:txBody>
                  <a:tcPr marL="68580" marR="68580" marT="0"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define el concepto </a:t>
                      </a:r>
                      <a:r>
                        <a:rPr lang="es-ES" sz="1800" b="1" dirty="0">
                          <a:effectLst/>
                          <a:latin typeface="Arial" panose="020B0604020202020204" pitchFamily="34" charset="0"/>
                          <a:ea typeface="Calibri"/>
                          <a:cs typeface="Arial" panose="020B0604020202020204" pitchFamily="34" charset="0"/>
                        </a:rPr>
                        <a:t>de Igualdad de </a:t>
                      </a:r>
                      <a:r>
                        <a:rPr lang="es-ES" sz="1800" b="1" dirty="0" smtClean="0">
                          <a:effectLst/>
                          <a:latin typeface="Arial" panose="020B0604020202020204" pitchFamily="34" charset="0"/>
                          <a:ea typeface="Calibri"/>
                          <a:cs typeface="Arial" panose="020B0604020202020204" pitchFamily="34" charset="0"/>
                        </a:rPr>
                        <a:t>matrices</a:t>
                      </a:r>
                      <a:endParaRPr lang="es-MX" sz="18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27</a:t>
                      </a:r>
                      <a:endParaRPr lang="es-MX" sz="1800" b="1" dirty="0">
                        <a:effectLst/>
                        <a:latin typeface="Times New Roman"/>
                        <a:ea typeface="Times New Roman"/>
                      </a:endParaRPr>
                    </a:p>
                  </a:txBody>
                  <a:tcPr marL="68580" marR="68580" marT="0"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da un ejemplo del </a:t>
                      </a:r>
                      <a:r>
                        <a:rPr lang="es-ES" sz="1800" b="1" dirty="0">
                          <a:effectLst/>
                          <a:latin typeface="Arial" panose="020B0604020202020204" pitchFamily="34" charset="0"/>
                          <a:ea typeface="Calibri"/>
                          <a:cs typeface="Arial" panose="020B0604020202020204" pitchFamily="34" charset="0"/>
                        </a:rPr>
                        <a:t>uso de las </a:t>
                      </a:r>
                      <a:r>
                        <a:rPr lang="es-ES" sz="1800" b="1" dirty="0" smtClean="0">
                          <a:effectLst/>
                          <a:latin typeface="Arial" panose="020B0604020202020204" pitchFamily="34" charset="0"/>
                          <a:ea typeface="Calibri"/>
                          <a:cs typeface="Arial" panose="020B0604020202020204" pitchFamily="34" charset="0"/>
                        </a:rPr>
                        <a:t>matrices</a:t>
                      </a:r>
                      <a:endParaRPr lang="es-MX" sz="18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28</a:t>
                      </a:r>
                      <a:endParaRPr lang="es-MX" sz="1800" b="1" dirty="0">
                        <a:effectLst/>
                        <a:latin typeface="Times New Roman"/>
                        <a:ea typeface="Times New Roman"/>
                      </a:endParaRPr>
                    </a:p>
                  </a:txBody>
                  <a:tcPr marL="68580" marR="68580" marT="0"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a:t>
                      </a:r>
                      <a:r>
                        <a:rPr lang="es-ES" sz="1800" b="1" baseline="0" dirty="0" smtClean="0">
                          <a:effectLst/>
                          <a:latin typeface="Arial" panose="020B0604020202020204" pitchFamily="34" charset="0"/>
                          <a:ea typeface="Calibri"/>
                          <a:cs typeface="Arial" panose="020B0604020202020204" pitchFamily="34" charset="0"/>
                        </a:rPr>
                        <a:t> da un e</a:t>
                      </a:r>
                      <a:r>
                        <a:rPr lang="es-ES" sz="1800" b="1" dirty="0" smtClean="0">
                          <a:effectLst/>
                          <a:latin typeface="Arial" panose="020B0604020202020204" pitchFamily="34" charset="0"/>
                          <a:ea typeface="Calibri"/>
                          <a:cs typeface="Arial" panose="020B0604020202020204" pitchFamily="34" charset="0"/>
                        </a:rPr>
                        <a:t>jemplo </a:t>
                      </a:r>
                      <a:r>
                        <a:rPr lang="es-ES" sz="1800" b="1" dirty="0">
                          <a:effectLst/>
                          <a:latin typeface="Arial" panose="020B0604020202020204" pitchFamily="34" charset="0"/>
                          <a:ea typeface="Calibri"/>
                          <a:cs typeface="Arial" panose="020B0604020202020204" pitchFamily="34" charset="0"/>
                        </a:rPr>
                        <a:t>del uso de </a:t>
                      </a:r>
                      <a:r>
                        <a:rPr lang="es-ES" sz="1800" b="1" dirty="0" smtClean="0">
                          <a:effectLst/>
                          <a:latin typeface="Arial" panose="020B0604020202020204" pitchFamily="34" charset="0"/>
                          <a:ea typeface="Calibri"/>
                          <a:cs typeface="Arial" panose="020B0604020202020204" pitchFamily="34" charset="0"/>
                        </a:rPr>
                        <a:t>expresiones matriciales</a:t>
                      </a:r>
                      <a:endParaRPr lang="es-MX" sz="18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29</a:t>
                      </a:r>
                      <a:endParaRPr lang="es-MX" sz="1800" b="1" dirty="0">
                        <a:effectLst/>
                        <a:latin typeface="Times New Roman"/>
                        <a:ea typeface="Times New Roman"/>
                      </a:endParaRPr>
                    </a:p>
                  </a:txBody>
                  <a:tcPr marL="68580" marR="68580" marT="0"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explica la clasificación </a:t>
                      </a:r>
                      <a:r>
                        <a:rPr lang="es-ES" sz="1800" b="1" dirty="0">
                          <a:effectLst/>
                          <a:latin typeface="Arial" panose="020B0604020202020204" pitchFamily="34" charset="0"/>
                          <a:ea typeface="Calibri"/>
                          <a:cs typeface="Arial" panose="020B0604020202020204" pitchFamily="34" charset="0"/>
                        </a:rPr>
                        <a:t>de </a:t>
                      </a:r>
                      <a:r>
                        <a:rPr lang="es-ES" sz="1800" b="1" dirty="0" smtClean="0">
                          <a:effectLst/>
                          <a:latin typeface="Arial" panose="020B0604020202020204" pitchFamily="34" charset="0"/>
                          <a:ea typeface="Calibri"/>
                          <a:cs typeface="Arial" panose="020B0604020202020204" pitchFamily="34" charset="0"/>
                        </a:rPr>
                        <a:t>matrices de  acuerdo a su forma</a:t>
                      </a:r>
                      <a:endParaRPr lang="es-MX" sz="18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30</a:t>
                      </a:r>
                      <a:endParaRPr lang="es-MX" sz="1800" b="1" dirty="0">
                        <a:effectLst/>
                        <a:latin typeface="Times New Roman"/>
                        <a:ea typeface="Times New Roman"/>
                      </a:endParaRPr>
                    </a:p>
                  </a:txBody>
                  <a:tcPr marL="68580" marR="68580" marT="0"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clasifican las matrices</a:t>
                      </a:r>
                      <a:r>
                        <a:rPr lang="es-ES" sz="1800" b="1" baseline="0" dirty="0" smtClean="0">
                          <a:effectLst/>
                          <a:latin typeface="Arial" panose="020B0604020202020204" pitchFamily="34" charset="0"/>
                          <a:ea typeface="Calibri"/>
                          <a:cs typeface="Arial" panose="020B0604020202020204" pitchFamily="34" charset="0"/>
                        </a:rPr>
                        <a:t> de acuerdo a sus</a:t>
                      </a:r>
                      <a:r>
                        <a:rPr lang="es-ES" sz="1800" b="1" dirty="0" smtClean="0">
                          <a:effectLst/>
                          <a:latin typeface="Arial" panose="020B0604020202020204" pitchFamily="34" charset="0"/>
                          <a:ea typeface="Calibri"/>
                          <a:cs typeface="Arial" panose="020B0604020202020204" pitchFamily="34" charset="0"/>
                        </a:rPr>
                        <a:t> elementos</a:t>
                      </a:r>
                      <a:endParaRPr lang="es-MX" sz="18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Times New Roman"/>
                          <a:ea typeface="Times New Roman"/>
                        </a:rPr>
                        <a:t>31</a:t>
                      </a:r>
                      <a:endParaRPr lang="es-MX" sz="1800" b="1" dirty="0">
                        <a:effectLst/>
                        <a:latin typeface="Times New Roman"/>
                        <a:ea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800" b="1" kern="1200" dirty="0" smtClean="0">
                          <a:solidFill>
                            <a:schemeClr val="dk1"/>
                          </a:solidFill>
                          <a:effectLst/>
                          <a:latin typeface="+mn-lt"/>
                          <a:ea typeface="+mn-ea"/>
                          <a:cs typeface="+mn-cs"/>
                        </a:rPr>
                        <a:t>Se clasifican las matrices de acuerdo a sus elementos</a:t>
                      </a:r>
                      <a:endParaRPr lang="es-MX" sz="1600" b="1" dirty="0" smtClean="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2517090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497210"/>
          </a:xfrm>
        </p:spPr>
        <p:txBody>
          <a:bodyPr>
            <a:normAutofit fontScale="90000"/>
          </a:bodyPr>
          <a:lstStyle/>
          <a:p>
            <a:pPr algn="ctr"/>
            <a:r>
              <a:rPr lang="es-MX" sz="3200" b="1" dirty="0">
                <a:solidFill>
                  <a:srgbClr val="FFC000"/>
                </a:solidFill>
              </a:rPr>
              <a:t>GUIÓN EXPLICATIVO</a:t>
            </a:r>
            <a:endParaRPr lang="es-MX" sz="3200" dirty="0"/>
          </a:p>
        </p:txBody>
      </p:sp>
      <p:graphicFrame>
        <p:nvGraphicFramePr>
          <p:cNvPr id="3" name="2 Tabla"/>
          <p:cNvGraphicFramePr>
            <a:graphicFrameLocks noGrp="1"/>
          </p:cNvGraphicFramePr>
          <p:nvPr>
            <p:extLst>
              <p:ext uri="{D42A27DB-BD31-4B8C-83A1-F6EECF244321}">
                <p14:modId xmlns:p14="http://schemas.microsoft.com/office/powerpoint/2010/main" val="990762265"/>
              </p:ext>
            </p:extLst>
          </p:nvPr>
        </p:nvGraphicFramePr>
        <p:xfrm>
          <a:off x="539552" y="1319548"/>
          <a:ext cx="8208912" cy="4799292"/>
        </p:xfrm>
        <a:graphic>
          <a:graphicData uri="http://schemas.openxmlformats.org/drawingml/2006/table">
            <a:tbl>
              <a:tblPr firstRow="1" firstCol="1" bandRow="1">
                <a:tableStyleId>{5C22544A-7EE6-4342-B048-85BDC9FD1C3A}</a:tableStyleId>
              </a:tblPr>
              <a:tblGrid>
                <a:gridCol w="1865662"/>
                <a:gridCol w="6343250"/>
              </a:tblGrid>
              <a:tr h="432048">
                <a:tc>
                  <a:txBody>
                    <a:bodyPr/>
                    <a:lstStyle/>
                    <a:p>
                      <a:pPr algn="ctr">
                        <a:spcAft>
                          <a:spcPts val="0"/>
                        </a:spcAft>
                      </a:pPr>
                      <a:r>
                        <a:rPr lang="es-MX" sz="2000" dirty="0">
                          <a:solidFill>
                            <a:srgbClr val="FFC000"/>
                          </a:solidFill>
                          <a:effectLst/>
                        </a:rPr>
                        <a:t>Diapositiva</a:t>
                      </a:r>
                      <a:endParaRPr lang="es-MX" sz="2000" dirty="0">
                        <a:solidFill>
                          <a:srgbClr val="FFC000"/>
                        </a:solidFill>
                        <a:effectLst/>
                        <a:latin typeface="Times New Roman"/>
                        <a:ea typeface="Times New Roman"/>
                      </a:endParaRPr>
                    </a:p>
                  </a:txBody>
                  <a:tcPr marL="68580" marR="68580" marT="0" marB="0"/>
                </a:tc>
                <a:tc>
                  <a:txBody>
                    <a:bodyPr/>
                    <a:lstStyle/>
                    <a:p>
                      <a:pPr algn="ctr">
                        <a:spcAft>
                          <a:spcPts val="0"/>
                        </a:spcAft>
                      </a:pPr>
                      <a:r>
                        <a:rPr lang="es-MX" sz="2000" dirty="0">
                          <a:solidFill>
                            <a:srgbClr val="FFC000"/>
                          </a:solidFill>
                          <a:effectLst/>
                        </a:rPr>
                        <a:t>Explicación</a:t>
                      </a:r>
                      <a:endParaRPr lang="es-MX" sz="2000" dirty="0">
                        <a:solidFill>
                          <a:srgbClr val="FFC000"/>
                        </a:solidFill>
                        <a:effectLst/>
                        <a:latin typeface="Times New Roman"/>
                        <a:ea typeface="Times New Roman"/>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32</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 sz="1600" b="1" dirty="0" smtClean="0">
                          <a:effectLst/>
                          <a:latin typeface="Arial" panose="020B0604020202020204" pitchFamily="34" charset="0"/>
                          <a:ea typeface="Calibri"/>
                          <a:cs typeface="Arial" panose="020B0604020202020204" pitchFamily="34" charset="0"/>
                        </a:rPr>
                        <a:t>Se describe cómo realizar</a:t>
                      </a:r>
                      <a:r>
                        <a:rPr lang="es-ES" sz="1600" b="1" baseline="0" dirty="0" smtClean="0">
                          <a:effectLst/>
                          <a:latin typeface="Arial" panose="020B0604020202020204" pitchFamily="34" charset="0"/>
                          <a:ea typeface="Calibri"/>
                          <a:cs typeface="Arial" panose="020B0604020202020204" pitchFamily="34" charset="0"/>
                        </a:rPr>
                        <a:t> </a:t>
                      </a:r>
                      <a:r>
                        <a:rPr lang="es-ES" sz="1600" b="1" dirty="0" smtClean="0">
                          <a:effectLst/>
                          <a:latin typeface="Arial" panose="020B0604020202020204" pitchFamily="34" charset="0"/>
                          <a:ea typeface="Calibri"/>
                          <a:cs typeface="Arial" panose="020B0604020202020204" pitchFamily="34" charset="0"/>
                        </a:rPr>
                        <a:t>operaciones algebraicas con matrices.</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33</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 sz="1600" b="1" dirty="0" smtClean="0">
                          <a:effectLst/>
                          <a:latin typeface="Arial" panose="020B0604020202020204" pitchFamily="34" charset="0"/>
                          <a:ea typeface="Calibri"/>
                          <a:cs typeface="Arial" panose="020B0604020202020204" pitchFamily="34" charset="0"/>
                        </a:rPr>
                        <a:t>Se continúa la descripción de cómo realizar</a:t>
                      </a:r>
                      <a:r>
                        <a:rPr lang="es-ES" sz="1600" b="1" baseline="0" dirty="0" smtClean="0">
                          <a:effectLst/>
                          <a:latin typeface="Arial" panose="020B0604020202020204" pitchFamily="34" charset="0"/>
                          <a:ea typeface="Calibri"/>
                          <a:cs typeface="Arial" panose="020B0604020202020204" pitchFamily="34" charset="0"/>
                        </a:rPr>
                        <a:t> </a:t>
                      </a:r>
                      <a:r>
                        <a:rPr lang="es-ES" sz="1600" b="1" dirty="0" smtClean="0">
                          <a:effectLst/>
                          <a:latin typeface="Arial" panose="020B0604020202020204" pitchFamily="34" charset="0"/>
                          <a:ea typeface="Calibri"/>
                          <a:cs typeface="Arial" panose="020B0604020202020204" pitchFamily="34" charset="0"/>
                        </a:rPr>
                        <a:t>operaciones algebraicas con matrices.</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34</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 sz="1600" b="1" dirty="0" smtClean="0">
                          <a:effectLst/>
                          <a:latin typeface="Arial" panose="020B0604020202020204" pitchFamily="34" charset="0"/>
                          <a:ea typeface="Calibri"/>
                          <a:cs typeface="Arial" panose="020B0604020202020204" pitchFamily="34" charset="0"/>
                        </a:rPr>
                        <a:t>Se da la definición de matriz traspuesta, se da un ejemplo </a:t>
                      </a:r>
                      <a:r>
                        <a:rPr lang="es-ES" sz="1600" b="1" dirty="0">
                          <a:effectLst/>
                          <a:latin typeface="Arial" panose="020B0604020202020204" pitchFamily="34" charset="0"/>
                          <a:ea typeface="Calibri"/>
                          <a:cs typeface="Arial" panose="020B0604020202020204" pitchFamily="34" charset="0"/>
                        </a:rPr>
                        <a:t>y </a:t>
                      </a:r>
                      <a:r>
                        <a:rPr lang="es-ES" sz="1600" b="1" dirty="0" smtClean="0">
                          <a:effectLst/>
                          <a:latin typeface="Arial" panose="020B0604020202020204" pitchFamily="34" charset="0"/>
                          <a:ea typeface="Calibri"/>
                          <a:cs typeface="Arial" panose="020B0604020202020204" pitchFamily="34" charset="0"/>
                        </a:rPr>
                        <a:t>se mencionan sus propiedades.</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35</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 sz="1600" b="1" dirty="0" smtClean="0">
                          <a:effectLst/>
                          <a:latin typeface="Arial" panose="020B0604020202020204" pitchFamily="34" charset="0"/>
                          <a:ea typeface="Calibri"/>
                          <a:cs typeface="Arial" panose="020B0604020202020204" pitchFamily="34" charset="0"/>
                        </a:rPr>
                        <a:t>Se describe cómo realizar operaciones </a:t>
                      </a:r>
                      <a:r>
                        <a:rPr lang="es-ES" sz="1600" b="1" dirty="0">
                          <a:effectLst/>
                          <a:latin typeface="Arial" panose="020B0604020202020204" pitchFamily="34" charset="0"/>
                          <a:ea typeface="Calibri"/>
                          <a:cs typeface="Arial" panose="020B0604020202020204" pitchFamily="34" charset="0"/>
                        </a:rPr>
                        <a:t>de suma </a:t>
                      </a:r>
                      <a:r>
                        <a:rPr lang="es-ES" sz="1600" b="1" dirty="0" smtClean="0">
                          <a:effectLst/>
                          <a:latin typeface="Arial" panose="020B0604020202020204" pitchFamily="34" charset="0"/>
                          <a:ea typeface="Calibri"/>
                          <a:cs typeface="Arial" panose="020B0604020202020204" pitchFamily="34" charset="0"/>
                        </a:rPr>
                        <a:t>de matrices.</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36</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_tradnl" sz="1600" b="1" dirty="0" smtClean="0">
                          <a:effectLst/>
                          <a:latin typeface="Arial" panose="020B0604020202020204" pitchFamily="34" charset="0"/>
                          <a:ea typeface="Calibri"/>
                          <a:cs typeface="Arial" panose="020B0604020202020204" pitchFamily="34" charset="0"/>
                        </a:rPr>
                        <a:t>Se da un ejemplo de cómo se suman dos </a:t>
                      </a:r>
                      <a:r>
                        <a:rPr lang="es-ES_tradnl" sz="1600" b="1" dirty="0">
                          <a:effectLst/>
                          <a:latin typeface="Arial" panose="020B0604020202020204" pitchFamily="34" charset="0"/>
                          <a:ea typeface="Calibri"/>
                          <a:cs typeface="Arial" panose="020B0604020202020204" pitchFamily="34" charset="0"/>
                        </a:rPr>
                        <a:t>matrices de orden </a:t>
                      </a:r>
                      <a:r>
                        <a:rPr lang="es-ES_tradnl" sz="1600" b="1" dirty="0" smtClean="0">
                          <a:effectLst/>
                          <a:latin typeface="Arial" panose="020B0604020202020204" pitchFamily="34" charset="0"/>
                          <a:ea typeface="Calibri"/>
                          <a:cs typeface="Arial" panose="020B0604020202020204" pitchFamily="34" charset="0"/>
                        </a:rPr>
                        <a:t>3.</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37</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_tradnl" sz="1600" b="1" dirty="0" smtClean="0">
                          <a:effectLst/>
                          <a:latin typeface="Arial" panose="020B0604020202020204" pitchFamily="34" charset="0"/>
                          <a:ea typeface="Calibri"/>
                          <a:cs typeface="Arial" panose="020B0604020202020204" pitchFamily="34" charset="0"/>
                        </a:rPr>
                        <a:t>Se mencionan las propiedades </a:t>
                      </a:r>
                      <a:r>
                        <a:rPr lang="es-ES_tradnl" sz="1600" b="1" dirty="0">
                          <a:effectLst/>
                          <a:latin typeface="Arial" panose="020B0604020202020204" pitchFamily="34" charset="0"/>
                          <a:ea typeface="Calibri"/>
                          <a:cs typeface="Arial" panose="020B0604020202020204" pitchFamily="34" charset="0"/>
                        </a:rPr>
                        <a:t>de la adición de </a:t>
                      </a:r>
                      <a:r>
                        <a:rPr lang="es-ES_tradnl" sz="1600" b="1" dirty="0" smtClean="0">
                          <a:effectLst/>
                          <a:latin typeface="Arial" panose="020B0604020202020204" pitchFamily="34" charset="0"/>
                          <a:ea typeface="Calibri"/>
                          <a:cs typeface="Arial" panose="020B0604020202020204" pitchFamily="34" charset="0"/>
                        </a:rPr>
                        <a:t>matrices.</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38</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_tradnl" sz="1600" b="1" dirty="0" smtClean="0">
                          <a:effectLst/>
                          <a:latin typeface="Arial" panose="020B0604020202020204" pitchFamily="34" charset="0"/>
                          <a:ea typeface="Calibri"/>
                          <a:cs typeface="Arial" panose="020B0604020202020204" pitchFamily="34" charset="0"/>
                        </a:rPr>
                        <a:t>Se describe cómo realizar operaciones </a:t>
                      </a:r>
                      <a:r>
                        <a:rPr lang="es-ES_tradnl" sz="1600" b="1" dirty="0">
                          <a:effectLst/>
                          <a:latin typeface="Arial" panose="020B0604020202020204" pitchFamily="34" charset="0"/>
                          <a:ea typeface="Calibri"/>
                          <a:cs typeface="Arial" panose="020B0604020202020204" pitchFamily="34" charset="0"/>
                        </a:rPr>
                        <a:t>de matrices por </a:t>
                      </a:r>
                      <a:r>
                        <a:rPr lang="es-ES_tradnl" sz="1600" b="1" dirty="0" smtClean="0">
                          <a:effectLst/>
                          <a:latin typeface="Arial" panose="020B0604020202020204" pitchFamily="34" charset="0"/>
                          <a:ea typeface="Calibri"/>
                          <a:cs typeface="Arial" panose="020B0604020202020204" pitchFamily="34" charset="0"/>
                        </a:rPr>
                        <a:t>escalares.</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39</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_tradnl" sz="1600" b="1" dirty="0" smtClean="0">
                          <a:effectLst/>
                          <a:latin typeface="Arial" panose="020B0604020202020204" pitchFamily="34" charset="0"/>
                          <a:ea typeface="Calibri"/>
                          <a:cs typeface="Arial" panose="020B0604020202020204" pitchFamily="34" charset="0"/>
                        </a:rPr>
                        <a:t>Se describe cómo realizar operaciones de </a:t>
                      </a:r>
                      <a:r>
                        <a:rPr lang="es-ES_tradnl" sz="1600" b="1" dirty="0" smtClean="0">
                          <a:effectLst/>
                          <a:latin typeface="Arial" panose="020B0604020202020204" pitchFamily="34" charset="0"/>
                          <a:ea typeface="Calibri"/>
                          <a:cs typeface="Arial" panose="020B0604020202020204" pitchFamily="34" charset="0"/>
                        </a:rPr>
                        <a:t>suma </a:t>
                      </a:r>
                      <a:r>
                        <a:rPr lang="es-ES_tradnl" sz="1600" b="1" dirty="0">
                          <a:effectLst/>
                          <a:latin typeface="Arial" panose="020B0604020202020204" pitchFamily="34" charset="0"/>
                          <a:ea typeface="Calibri"/>
                          <a:cs typeface="Arial" panose="020B0604020202020204" pitchFamily="34" charset="0"/>
                        </a:rPr>
                        <a:t>y producto de matrices por un </a:t>
                      </a:r>
                      <a:r>
                        <a:rPr lang="es-ES_tradnl" sz="1600" b="1" dirty="0" smtClean="0">
                          <a:effectLst/>
                          <a:latin typeface="Arial" panose="020B0604020202020204" pitchFamily="34" charset="0"/>
                          <a:ea typeface="Calibri"/>
                          <a:cs typeface="Arial" panose="020B0604020202020204" pitchFamily="34" charset="0"/>
                        </a:rPr>
                        <a:t>escalar.</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r h="334084">
                <a:tc>
                  <a:txBody>
                    <a:bodyPr/>
                    <a:lstStyle/>
                    <a:p>
                      <a:pPr algn="ctr">
                        <a:spcAft>
                          <a:spcPts val="0"/>
                        </a:spcAft>
                      </a:pPr>
                      <a:r>
                        <a:rPr lang="es-MX" sz="1800" b="1" dirty="0" smtClean="0">
                          <a:effectLst/>
                          <a:latin typeface="Arial" panose="020B0604020202020204" pitchFamily="34" charset="0"/>
                          <a:ea typeface="Times New Roman"/>
                          <a:cs typeface="Arial" panose="020B0604020202020204" pitchFamily="34" charset="0"/>
                        </a:rPr>
                        <a:t>40</a:t>
                      </a:r>
                      <a:endParaRPr lang="es-MX" sz="1800" b="1"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a:lnSpc>
                          <a:spcPct val="115000"/>
                        </a:lnSpc>
                        <a:spcAft>
                          <a:spcPts val="0"/>
                        </a:spcAft>
                      </a:pPr>
                      <a:r>
                        <a:rPr lang="es-ES_tradnl" sz="1600" b="1" dirty="0" smtClean="0">
                          <a:effectLst/>
                          <a:latin typeface="Arial" panose="020B0604020202020204" pitchFamily="34" charset="0"/>
                          <a:ea typeface="Calibri"/>
                          <a:cs typeface="Arial" panose="020B0604020202020204" pitchFamily="34" charset="0"/>
                        </a:rPr>
                        <a:t>Se describe cómo realizar operaciones de </a:t>
                      </a:r>
                      <a:r>
                        <a:rPr lang="es-ES" sz="1600" b="1" dirty="0" smtClean="0">
                          <a:effectLst/>
                          <a:latin typeface="Arial" panose="020B0604020202020204" pitchFamily="34" charset="0"/>
                          <a:ea typeface="Calibri"/>
                          <a:cs typeface="Arial" panose="020B0604020202020204" pitchFamily="34" charset="0"/>
                        </a:rPr>
                        <a:t>multiplicación </a:t>
                      </a:r>
                      <a:r>
                        <a:rPr lang="es-ES" sz="1600" b="1" dirty="0">
                          <a:effectLst/>
                          <a:latin typeface="Arial" panose="020B0604020202020204" pitchFamily="34" charset="0"/>
                          <a:ea typeface="Calibri"/>
                          <a:cs typeface="Arial" panose="020B0604020202020204" pitchFamily="34" charset="0"/>
                        </a:rPr>
                        <a:t>con </a:t>
                      </a:r>
                      <a:r>
                        <a:rPr lang="es-ES" sz="1600" b="1" dirty="0" smtClean="0">
                          <a:effectLst/>
                          <a:latin typeface="Arial" panose="020B0604020202020204" pitchFamily="34" charset="0"/>
                          <a:ea typeface="Calibri"/>
                          <a:cs typeface="Arial" panose="020B0604020202020204" pitchFamily="34" charset="0"/>
                        </a:rPr>
                        <a:t>matrices.</a:t>
                      </a:r>
                      <a:endParaRPr lang="es-MX" sz="1600" dirty="0">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478767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a:solidFill>
                  <a:srgbClr val="FFC000"/>
                </a:solidFill>
              </a:rPr>
              <a:t>GUIÓN EXPLICATIVO</a:t>
            </a:r>
            <a:endParaRPr lang="es-MX" sz="3200" dirty="0"/>
          </a:p>
        </p:txBody>
      </p:sp>
      <p:graphicFrame>
        <p:nvGraphicFramePr>
          <p:cNvPr id="4" name="3 Tabla"/>
          <p:cNvGraphicFramePr>
            <a:graphicFrameLocks noGrp="1"/>
          </p:cNvGraphicFramePr>
          <p:nvPr>
            <p:extLst>
              <p:ext uri="{D42A27DB-BD31-4B8C-83A1-F6EECF244321}">
                <p14:modId xmlns:p14="http://schemas.microsoft.com/office/powerpoint/2010/main" val="3008122505"/>
              </p:ext>
            </p:extLst>
          </p:nvPr>
        </p:nvGraphicFramePr>
        <p:xfrm>
          <a:off x="539552" y="2179955"/>
          <a:ext cx="7920880" cy="3904207"/>
        </p:xfrm>
        <a:graphic>
          <a:graphicData uri="http://schemas.openxmlformats.org/drawingml/2006/table">
            <a:tbl>
              <a:tblPr firstRow="1" firstCol="1" bandRow="1">
                <a:tableStyleId>{5C22544A-7EE6-4342-B048-85BDC9FD1C3A}</a:tableStyleId>
              </a:tblPr>
              <a:tblGrid>
                <a:gridCol w="1931922"/>
                <a:gridCol w="5988958"/>
              </a:tblGrid>
              <a:tr h="431800">
                <a:tc>
                  <a:txBody>
                    <a:bodyPr/>
                    <a:lstStyle/>
                    <a:p>
                      <a:pPr algn="ctr">
                        <a:lnSpc>
                          <a:spcPct val="115000"/>
                        </a:lnSpc>
                        <a:spcAft>
                          <a:spcPts val="1000"/>
                        </a:spcAft>
                      </a:pPr>
                      <a:r>
                        <a:rPr lang="es-MX" sz="1800" dirty="0">
                          <a:effectLst/>
                        </a:rPr>
                        <a:t>Diapositiva</a:t>
                      </a:r>
                      <a:endParaRPr lang="es-MX" sz="1100" dirty="0">
                        <a:effectLst/>
                        <a:latin typeface="Calibri"/>
                        <a:ea typeface="Calibri"/>
                        <a:cs typeface="Times New Roman"/>
                      </a:endParaRPr>
                    </a:p>
                  </a:txBody>
                  <a:tcPr marL="68580" marR="68580" marT="9525" marB="0"/>
                </a:tc>
                <a:tc>
                  <a:txBody>
                    <a:bodyPr/>
                    <a:lstStyle/>
                    <a:p>
                      <a:pPr algn="ctr">
                        <a:lnSpc>
                          <a:spcPct val="115000"/>
                        </a:lnSpc>
                        <a:spcAft>
                          <a:spcPts val="1000"/>
                        </a:spcAft>
                      </a:pPr>
                      <a:r>
                        <a:rPr lang="es-MX" sz="1800">
                          <a:effectLst/>
                        </a:rPr>
                        <a:t>Explicación</a:t>
                      </a:r>
                      <a:endParaRPr lang="es-MX" sz="1100">
                        <a:effectLst/>
                        <a:latin typeface="Calibri"/>
                        <a:ea typeface="Calibri"/>
                        <a:cs typeface="Times New Roman"/>
                      </a:endParaRPr>
                    </a:p>
                  </a:txBody>
                  <a:tcPr marL="68580" marR="68580" marT="9525" marB="0"/>
                </a:tc>
              </a:tr>
              <a:tr h="334010">
                <a:tc>
                  <a:txBody>
                    <a:bodyPr/>
                    <a:lstStyle/>
                    <a:p>
                      <a:pPr algn="ctr">
                        <a:lnSpc>
                          <a:spcPct val="115000"/>
                        </a:lnSpc>
                        <a:spcAft>
                          <a:spcPts val="1000"/>
                        </a:spcAft>
                      </a:pPr>
                      <a:r>
                        <a:rPr lang="es-MX" sz="1800">
                          <a:effectLst/>
                        </a:rPr>
                        <a:t>41</a:t>
                      </a:r>
                      <a:endParaRPr lang="es-MX" sz="1100">
                        <a:effectLst/>
                        <a:latin typeface="Calibri"/>
                        <a:ea typeface="Calibri"/>
                        <a:cs typeface="Times New Roman"/>
                      </a:endParaRPr>
                    </a:p>
                  </a:txBody>
                  <a:tcPr marL="68580" marR="68580" marT="9525" marB="0"/>
                </a:tc>
                <a:tc>
                  <a:txBody>
                    <a:bodyPr/>
                    <a:lstStyle/>
                    <a:p>
                      <a:pPr algn="l">
                        <a:lnSpc>
                          <a:spcPct val="115000"/>
                        </a:lnSpc>
                        <a:spcAft>
                          <a:spcPts val="1000"/>
                        </a:spcAft>
                      </a:pPr>
                      <a:r>
                        <a:rPr lang="es-ES" sz="1800" b="1" dirty="0">
                          <a:effectLst/>
                        </a:rPr>
                        <a:t>Se da respuesta a la pregunta: ¿Cu</a:t>
                      </a:r>
                      <a:r>
                        <a:rPr lang="es-ES_tradnl" sz="1800" b="1" dirty="0">
                          <a:effectLst/>
                        </a:rPr>
                        <a:t>ando</a:t>
                      </a:r>
                      <a:r>
                        <a:rPr lang="es-ES" sz="1800" b="1" dirty="0">
                          <a:effectLst/>
                        </a:rPr>
                        <a:t> es posible el producto de matrices?</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1000"/>
                        </a:spcAft>
                      </a:pPr>
                      <a:r>
                        <a:rPr lang="es-MX" sz="1800">
                          <a:effectLst/>
                        </a:rPr>
                        <a:t>42</a:t>
                      </a:r>
                      <a:endParaRPr lang="es-MX" sz="1100">
                        <a:effectLst/>
                        <a:latin typeface="Calibri"/>
                        <a:ea typeface="Calibri"/>
                        <a:cs typeface="Times New Roman"/>
                      </a:endParaRPr>
                    </a:p>
                  </a:txBody>
                  <a:tcPr marL="68580" marR="68580" marT="9525" marB="0"/>
                </a:tc>
                <a:tc>
                  <a:txBody>
                    <a:bodyPr/>
                    <a:lstStyle/>
                    <a:p>
                      <a:pPr algn="l">
                        <a:lnSpc>
                          <a:spcPct val="115000"/>
                        </a:lnSpc>
                        <a:spcAft>
                          <a:spcPts val="1000"/>
                        </a:spcAft>
                      </a:pPr>
                      <a:r>
                        <a:rPr lang="es-ES" sz="1800" b="1" dirty="0">
                          <a:effectLst/>
                        </a:rPr>
                        <a:t>Se efectúa el desarrollo del Producto de dos matrices</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1000"/>
                        </a:spcAft>
                      </a:pPr>
                      <a:r>
                        <a:rPr lang="es-MX" sz="1800">
                          <a:effectLst/>
                        </a:rPr>
                        <a:t>43</a:t>
                      </a:r>
                      <a:endParaRPr lang="es-MX" sz="1100">
                        <a:effectLst/>
                        <a:latin typeface="Calibri"/>
                        <a:ea typeface="Calibri"/>
                        <a:cs typeface="Times New Roman"/>
                      </a:endParaRPr>
                    </a:p>
                  </a:txBody>
                  <a:tcPr marL="68580" marR="68580" marT="9525" marB="0"/>
                </a:tc>
                <a:tc>
                  <a:txBody>
                    <a:bodyPr/>
                    <a:lstStyle/>
                    <a:p>
                      <a:pPr algn="l">
                        <a:lnSpc>
                          <a:spcPct val="115000"/>
                        </a:lnSpc>
                        <a:spcAft>
                          <a:spcPts val="1000"/>
                        </a:spcAft>
                      </a:pPr>
                      <a:r>
                        <a:rPr lang="es-ES" sz="1800" b="1" dirty="0">
                          <a:effectLst/>
                        </a:rPr>
                        <a:t>Se da un ejemplo del producto de matrices</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1000"/>
                        </a:spcAft>
                      </a:pPr>
                      <a:r>
                        <a:rPr lang="es-MX" sz="1800">
                          <a:effectLst/>
                        </a:rPr>
                        <a:t>44</a:t>
                      </a:r>
                      <a:endParaRPr lang="es-MX" sz="1100">
                        <a:effectLst/>
                        <a:latin typeface="Calibri"/>
                        <a:ea typeface="Calibri"/>
                        <a:cs typeface="Times New Roman"/>
                      </a:endParaRPr>
                    </a:p>
                  </a:txBody>
                  <a:tcPr marL="68580" marR="68580" marT="9525" marB="0"/>
                </a:tc>
                <a:tc>
                  <a:txBody>
                    <a:bodyPr/>
                    <a:lstStyle/>
                    <a:p>
                      <a:pPr algn="l">
                        <a:lnSpc>
                          <a:spcPct val="115000"/>
                        </a:lnSpc>
                        <a:spcAft>
                          <a:spcPts val="1000"/>
                        </a:spcAft>
                      </a:pPr>
                      <a:r>
                        <a:rPr lang="es-ES" sz="1800" b="1" dirty="0">
                          <a:effectLst/>
                        </a:rPr>
                        <a:t>Se describen las propiedades del producto de matrices.</a:t>
                      </a:r>
                      <a:endParaRPr lang="es-MX" sz="1100" b="1" dirty="0">
                        <a:effectLst/>
                        <a:latin typeface="Calibri"/>
                        <a:ea typeface="Calibri"/>
                        <a:cs typeface="Times New Roman"/>
                      </a:endParaRPr>
                    </a:p>
                  </a:txBody>
                  <a:tcPr marL="68580" marR="68580" marT="9525" marB="0"/>
                </a:tc>
              </a:tr>
              <a:tr h="650084">
                <a:tc>
                  <a:txBody>
                    <a:bodyPr/>
                    <a:lstStyle/>
                    <a:p>
                      <a:pPr algn="ctr">
                        <a:lnSpc>
                          <a:spcPct val="115000"/>
                        </a:lnSpc>
                        <a:spcAft>
                          <a:spcPts val="1000"/>
                        </a:spcAft>
                      </a:pPr>
                      <a:r>
                        <a:rPr lang="es-MX" sz="1800">
                          <a:effectLst/>
                        </a:rPr>
                        <a:t>45</a:t>
                      </a:r>
                      <a:endParaRPr lang="es-MX" sz="1100">
                        <a:effectLst/>
                        <a:latin typeface="Calibri"/>
                        <a:ea typeface="Calibri"/>
                        <a:cs typeface="Times New Roman"/>
                      </a:endParaRPr>
                    </a:p>
                  </a:txBody>
                  <a:tcPr marL="68580" marR="68580" marT="9525" marB="0"/>
                </a:tc>
                <a:tc>
                  <a:txBody>
                    <a:bodyPr/>
                    <a:lstStyle/>
                    <a:p>
                      <a:pPr algn="l">
                        <a:lnSpc>
                          <a:spcPct val="115000"/>
                        </a:lnSpc>
                        <a:spcAft>
                          <a:spcPts val="1000"/>
                        </a:spcAft>
                      </a:pPr>
                      <a:r>
                        <a:rPr lang="es-ES" sz="1800" b="1" dirty="0">
                          <a:effectLst/>
                        </a:rPr>
                        <a:t>Se continúa con la descripción de las propiedades del producto de matrices</a:t>
                      </a:r>
                      <a:endParaRPr lang="es-MX" sz="1100" b="1" dirty="0">
                        <a:effectLst/>
                        <a:latin typeface="Calibri"/>
                        <a:ea typeface="Calibri"/>
                        <a:cs typeface="Times New Roman"/>
                      </a:endParaRPr>
                    </a:p>
                  </a:txBody>
                  <a:tcPr marL="68580" marR="68580" marT="9525" marB="0"/>
                </a:tc>
              </a:tr>
              <a:tr h="212090">
                <a:tc>
                  <a:txBody>
                    <a:bodyPr/>
                    <a:lstStyle/>
                    <a:p>
                      <a:pPr algn="ctr">
                        <a:lnSpc>
                          <a:spcPct val="115000"/>
                        </a:lnSpc>
                        <a:spcAft>
                          <a:spcPts val="1000"/>
                        </a:spcAft>
                      </a:pPr>
                      <a:r>
                        <a:rPr lang="es-MX" sz="1800" dirty="0">
                          <a:effectLst/>
                        </a:rPr>
                        <a:t> </a:t>
                      </a:r>
                      <a:r>
                        <a:rPr lang="es-MX" sz="1800" dirty="0" smtClean="0">
                          <a:effectLst/>
                        </a:rPr>
                        <a:t>46</a:t>
                      </a:r>
                      <a:endParaRPr lang="es-MX" sz="1100" dirty="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muestra cómo efectuar la potencia </a:t>
                      </a:r>
                      <a:r>
                        <a:rPr lang="es-ES" sz="1800" b="1" dirty="0">
                          <a:effectLst/>
                          <a:latin typeface="Arial" panose="020B0604020202020204" pitchFamily="34" charset="0"/>
                          <a:ea typeface="Calibri"/>
                          <a:cs typeface="Arial" panose="020B0604020202020204" pitchFamily="34" charset="0"/>
                        </a:rPr>
                        <a:t>de una </a:t>
                      </a:r>
                      <a:r>
                        <a:rPr lang="es-ES" sz="1800" b="1" dirty="0" smtClean="0">
                          <a:effectLst/>
                          <a:latin typeface="Arial" panose="020B0604020202020204" pitchFamily="34" charset="0"/>
                          <a:ea typeface="Calibri"/>
                          <a:cs typeface="Arial" panose="020B0604020202020204" pitchFamily="34" charset="0"/>
                        </a:rPr>
                        <a:t>matriz.</a:t>
                      </a:r>
                      <a:endParaRPr lang="es-MX" sz="1800" b="1" dirty="0">
                        <a:effectLst/>
                        <a:latin typeface="Arial" panose="020B0604020202020204" pitchFamily="34" charset="0"/>
                        <a:ea typeface="Calibri"/>
                        <a:cs typeface="Arial" panose="020B0604020202020204" pitchFamily="34" charset="0"/>
                      </a:endParaRPr>
                    </a:p>
                  </a:txBody>
                  <a:tcPr marL="68580" marR="68580" marT="0" marB="0"/>
                </a:tc>
              </a:tr>
              <a:tr h="212090">
                <a:tc>
                  <a:txBody>
                    <a:bodyPr/>
                    <a:lstStyle/>
                    <a:p>
                      <a:pPr algn="ctr">
                        <a:lnSpc>
                          <a:spcPct val="115000"/>
                        </a:lnSpc>
                        <a:spcAft>
                          <a:spcPts val="1000"/>
                        </a:spcAft>
                      </a:pPr>
                      <a:r>
                        <a:rPr lang="es-MX" sz="1800" dirty="0" smtClean="0">
                          <a:effectLst/>
                        </a:rPr>
                        <a:t> 47</a:t>
                      </a:r>
                      <a:r>
                        <a:rPr lang="es-MX" sz="1800" dirty="0">
                          <a:effectLst/>
                        </a:rPr>
                        <a:t> </a:t>
                      </a:r>
                      <a:endParaRPr lang="es-MX" sz="1100" dirty="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muestra la definición de inversa </a:t>
                      </a:r>
                      <a:r>
                        <a:rPr lang="es-ES" sz="1800" b="1" dirty="0">
                          <a:effectLst/>
                          <a:latin typeface="Arial" panose="020B0604020202020204" pitchFamily="34" charset="0"/>
                          <a:ea typeface="Calibri"/>
                          <a:cs typeface="Arial" panose="020B0604020202020204" pitchFamily="34" charset="0"/>
                        </a:rPr>
                        <a:t>de una matriz</a:t>
                      </a:r>
                      <a:endParaRPr lang="es-MX" sz="1800" b="1" dirty="0">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546638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67494"/>
            <a:ext cx="8229600" cy="1399032"/>
          </a:xfrm>
          <a:prstGeom prst="rect">
            <a:avLst/>
          </a:prstGeom>
        </p:spPr>
        <p:txBody>
          <a:bodyP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pPr algn="ctr"/>
            <a:r>
              <a:rPr lang="es-MX" sz="3200" b="1" dirty="0" smtClean="0">
                <a:solidFill>
                  <a:srgbClr val="FFC000"/>
                </a:solidFill>
              </a:rPr>
              <a:t>GUIÓN EXPLICATIVO</a:t>
            </a:r>
            <a:endParaRPr lang="es-MX" sz="3200" dirty="0"/>
          </a:p>
        </p:txBody>
      </p:sp>
      <p:graphicFrame>
        <p:nvGraphicFramePr>
          <p:cNvPr id="4" name="3 Tabla"/>
          <p:cNvGraphicFramePr>
            <a:graphicFrameLocks noGrp="1"/>
          </p:cNvGraphicFramePr>
          <p:nvPr>
            <p:extLst>
              <p:ext uri="{D42A27DB-BD31-4B8C-83A1-F6EECF244321}">
                <p14:modId xmlns:p14="http://schemas.microsoft.com/office/powerpoint/2010/main" val="1907828673"/>
              </p:ext>
            </p:extLst>
          </p:nvPr>
        </p:nvGraphicFramePr>
        <p:xfrm>
          <a:off x="323528" y="1196752"/>
          <a:ext cx="8363272" cy="5162866"/>
        </p:xfrm>
        <a:graphic>
          <a:graphicData uri="http://schemas.openxmlformats.org/drawingml/2006/table">
            <a:tbl>
              <a:tblPr firstRow="1" firstCol="1" bandRow="1">
                <a:tableStyleId>{5C22544A-7EE6-4342-B048-85BDC9FD1C3A}</a:tableStyleId>
              </a:tblPr>
              <a:tblGrid>
                <a:gridCol w="2039821"/>
                <a:gridCol w="6323451"/>
              </a:tblGrid>
              <a:tr h="425827">
                <a:tc>
                  <a:txBody>
                    <a:bodyPr/>
                    <a:lstStyle/>
                    <a:p>
                      <a:pPr algn="ctr">
                        <a:lnSpc>
                          <a:spcPct val="115000"/>
                        </a:lnSpc>
                        <a:spcAft>
                          <a:spcPts val="1000"/>
                        </a:spcAft>
                      </a:pPr>
                      <a:r>
                        <a:rPr lang="es-MX" sz="1800" dirty="0">
                          <a:effectLst/>
                        </a:rPr>
                        <a:t>Diapositiva</a:t>
                      </a:r>
                      <a:endParaRPr lang="es-MX" sz="1100" dirty="0">
                        <a:effectLst/>
                        <a:latin typeface="Calibri"/>
                        <a:ea typeface="Calibri"/>
                        <a:cs typeface="Times New Roman"/>
                      </a:endParaRPr>
                    </a:p>
                  </a:txBody>
                  <a:tcPr marL="67631" marR="67631" marT="9393" marB="0"/>
                </a:tc>
                <a:tc>
                  <a:txBody>
                    <a:bodyPr/>
                    <a:lstStyle/>
                    <a:p>
                      <a:pPr algn="ctr">
                        <a:lnSpc>
                          <a:spcPct val="115000"/>
                        </a:lnSpc>
                        <a:spcAft>
                          <a:spcPts val="1000"/>
                        </a:spcAft>
                      </a:pPr>
                      <a:r>
                        <a:rPr lang="es-MX" sz="1800">
                          <a:effectLst/>
                        </a:rPr>
                        <a:t>Explicación</a:t>
                      </a:r>
                      <a:endParaRPr lang="es-MX" sz="1100">
                        <a:effectLst/>
                        <a:latin typeface="Calibri"/>
                        <a:ea typeface="Calibri"/>
                        <a:cs typeface="Times New Roman"/>
                      </a:endParaRPr>
                    </a:p>
                  </a:txBody>
                  <a:tcPr marL="67631" marR="67631" marT="9393" marB="0"/>
                </a:tc>
              </a:tr>
              <a:tr h="631601">
                <a:tc>
                  <a:txBody>
                    <a:bodyPr/>
                    <a:lstStyle/>
                    <a:p>
                      <a:pPr algn="ctr">
                        <a:lnSpc>
                          <a:spcPct val="115000"/>
                        </a:lnSpc>
                        <a:spcAft>
                          <a:spcPts val="1000"/>
                        </a:spcAft>
                      </a:pPr>
                      <a:r>
                        <a:rPr lang="es-MX" sz="1800">
                          <a:effectLst/>
                        </a:rPr>
                        <a:t>48</a:t>
                      </a:r>
                      <a:endParaRPr lang="es-MX" sz="1100">
                        <a:effectLst/>
                        <a:latin typeface="Calibri"/>
                        <a:ea typeface="Calibri"/>
                        <a:cs typeface="Times New Roman"/>
                      </a:endParaRPr>
                    </a:p>
                  </a:txBody>
                  <a:tcPr marL="67631" marR="67631" marT="9393" marB="0"/>
                </a:tc>
                <a:tc>
                  <a:txBody>
                    <a:bodyPr/>
                    <a:lstStyle/>
                    <a:p>
                      <a:pPr algn="l">
                        <a:lnSpc>
                          <a:spcPct val="115000"/>
                        </a:lnSpc>
                        <a:spcAft>
                          <a:spcPts val="1000"/>
                        </a:spcAft>
                      </a:pPr>
                      <a:r>
                        <a:rPr lang="es-ES" sz="1800" b="1" dirty="0">
                          <a:effectLst/>
                        </a:rPr>
                        <a:t>Se muestran algunos métodos de cálculo de la matriz inversa</a:t>
                      </a:r>
                      <a:endParaRPr lang="es-MX" sz="1100" b="1" dirty="0">
                        <a:effectLst/>
                        <a:latin typeface="Calibri"/>
                        <a:ea typeface="Calibri"/>
                        <a:cs typeface="Times New Roman"/>
                      </a:endParaRPr>
                    </a:p>
                  </a:txBody>
                  <a:tcPr marL="67631" marR="67631" marT="9393" marB="0"/>
                </a:tc>
              </a:tr>
              <a:tr h="631601">
                <a:tc>
                  <a:txBody>
                    <a:bodyPr/>
                    <a:lstStyle/>
                    <a:p>
                      <a:pPr algn="ctr">
                        <a:lnSpc>
                          <a:spcPct val="115000"/>
                        </a:lnSpc>
                        <a:spcAft>
                          <a:spcPts val="1000"/>
                        </a:spcAft>
                      </a:pPr>
                      <a:r>
                        <a:rPr lang="es-MX" sz="1800">
                          <a:effectLst/>
                        </a:rPr>
                        <a:t>49</a:t>
                      </a:r>
                      <a:endParaRPr lang="es-MX" sz="1100">
                        <a:effectLst/>
                        <a:latin typeface="Calibri"/>
                        <a:ea typeface="Calibri"/>
                        <a:cs typeface="Times New Roman"/>
                      </a:endParaRPr>
                    </a:p>
                  </a:txBody>
                  <a:tcPr marL="67631" marR="67631" marT="9393" marB="0"/>
                </a:tc>
                <a:tc>
                  <a:txBody>
                    <a:bodyPr/>
                    <a:lstStyle/>
                    <a:p>
                      <a:pPr algn="l">
                        <a:lnSpc>
                          <a:spcPct val="115000"/>
                        </a:lnSpc>
                        <a:spcAft>
                          <a:spcPts val="1000"/>
                        </a:spcAft>
                      </a:pPr>
                      <a:r>
                        <a:rPr lang="es-ES" sz="1800" b="1" dirty="0">
                          <a:effectLst/>
                        </a:rPr>
                        <a:t>Se explica cómo efectuar el cálculo directo de la inversa de una matriz</a:t>
                      </a:r>
                      <a:endParaRPr lang="es-MX" sz="1100" b="1" dirty="0">
                        <a:effectLst/>
                        <a:latin typeface="Calibri"/>
                        <a:ea typeface="Calibri"/>
                        <a:cs typeface="Times New Roman"/>
                      </a:endParaRPr>
                    </a:p>
                  </a:txBody>
                  <a:tcPr marL="67631" marR="67631" marT="9393" marB="0"/>
                </a:tc>
              </a:tr>
              <a:tr h="631601">
                <a:tc>
                  <a:txBody>
                    <a:bodyPr/>
                    <a:lstStyle/>
                    <a:p>
                      <a:pPr algn="ctr">
                        <a:lnSpc>
                          <a:spcPct val="115000"/>
                        </a:lnSpc>
                        <a:spcAft>
                          <a:spcPts val="1000"/>
                        </a:spcAft>
                      </a:pPr>
                      <a:r>
                        <a:rPr lang="es-MX" sz="1800">
                          <a:effectLst/>
                        </a:rPr>
                        <a:t>50</a:t>
                      </a:r>
                      <a:endParaRPr lang="es-MX" sz="1100">
                        <a:effectLst/>
                        <a:latin typeface="Calibri"/>
                        <a:ea typeface="Calibri"/>
                        <a:cs typeface="Times New Roman"/>
                      </a:endParaRPr>
                    </a:p>
                  </a:txBody>
                  <a:tcPr marL="67631" marR="67631" marT="9393" marB="0"/>
                </a:tc>
                <a:tc>
                  <a:txBody>
                    <a:bodyPr/>
                    <a:lstStyle/>
                    <a:p>
                      <a:pPr algn="l">
                        <a:lnSpc>
                          <a:spcPct val="115000"/>
                        </a:lnSpc>
                        <a:spcAft>
                          <a:spcPts val="1000"/>
                        </a:spcAft>
                      </a:pPr>
                      <a:r>
                        <a:rPr lang="es-ES" sz="1800" b="1" dirty="0">
                          <a:effectLst/>
                        </a:rPr>
                        <a:t>Se define la combinación lineal de filas y columnas.</a:t>
                      </a:r>
                      <a:endParaRPr lang="es-MX" sz="1100" b="1" dirty="0">
                        <a:effectLst/>
                        <a:latin typeface="Calibri"/>
                        <a:ea typeface="Calibri"/>
                        <a:cs typeface="Times New Roman"/>
                      </a:endParaRPr>
                    </a:p>
                  </a:txBody>
                  <a:tcPr marL="67631" marR="67631" marT="9393" marB="0"/>
                </a:tc>
              </a:tr>
              <a:tr h="398218">
                <a:tc>
                  <a:txBody>
                    <a:bodyPr/>
                    <a:lstStyle/>
                    <a:p>
                      <a:pPr algn="ctr">
                        <a:lnSpc>
                          <a:spcPct val="115000"/>
                        </a:lnSpc>
                        <a:spcAft>
                          <a:spcPts val="1000"/>
                        </a:spcAft>
                      </a:pPr>
                      <a:r>
                        <a:rPr lang="es-MX" sz="1800">
                          <a:effectLst/>
                        </a:rPr>
                        <a:t>51</a:t>
                      </a:r>
                      <a:endParaRPr lang="es-MX" sz="1100">
                        <a:effectLst/>
                        <a:latin typeface="Calibri"/>
                        <a:ea typeface="Calibri"/>
                        <a:cs typeface="Times New Roman"/>
                      </a:endParaRPr>
                    </a:p>
                  </a:txBody>
                  <a:tcPr marL="67631" marR="67631" marT="9393" marB="0"/>
                </a:tc>
                <a:tc>
                  <a:txBody>
                    <a:bodyPr/>
                    <a:lstStyle/>
                    <a:p>
                      <a:pPr algn="l">
                        <a:lnSpc>
                          <a:spcPct val="115000"/>
                        </a:lnSpc>
                        <a:spcAft>
                          <a:spcPts val="1000"/>
                        </a:spcAft>
                      </a:pPr>
                      <a:r>
                        <a:rPr lang="es-ES" sz="1800" b="1" dirty="0">
                          <a:effectLst/>
                        </a:rPr>
                        <a:t>Se explica la dependencia lineal entre filas y columnas</a:t>
                      </a:r>
                      <a:endParaRPr lang="es-MX" sz="1100" b="1" dirty="0">
                        <a:effectLst/>
                        <a:latin typeface="Calibri"/>
                        <a:ea typeface="Calibri"/>
                        <a:cs typeface="Times New Roman"/>
                      </a:endParaRPr>
                    </a:p>
                  </a:txBody>
                  <a:tcPr marL="67631" marR="67631" marT="9393" marB="0"/>
                </a:tc>
              </a:tr>
              <a:tr h="631601">
                <a:tc>
                  <a:txBody>
                    <a:bodyPr/>
                    <a:lstStyle/>
                    <a:p>
                      <a:pPr algn="ctr">
                        <a:lnSpc>
                          <a:spcPct val="115000"/>
                        </a:lnSpc>
                        <a:spcAft>
                          <a:spcPts val="1000"/>
                        </a:spcAft>
                      </a:pPr>
                      <a:r>
                        <a:rPr lang="es-MX" sz="1800">
                          <a:effectLst/>
                        </a:rPr>
                        <a:t>52</a:t>
                      </a:r>
                      <a:endParaRPr lang="es-MX" sz="1100">
                        <a:effectLst/>
                        <a:latin typeface="Calibri"/>
                        <a:ea typeface="Calibri"/>
                        <a:cs typeface="Times New Roman"/>
                      </a:endParaRPr>
                    </a:p>
                  </a:txBody>
                  <a:tcPr marL="67631" marR="67631" marT="9393" marB="0"/>
                </a:tc>
                <a:tc>
                  <a:txBody>
                    <a:bodyPr/>
                    <a:lstStyle/>
                    <a:p>
                      <a:pPr algn="l">
                        <a:lnSpc>
                          <a:spcPct val="115000"/>
                        </a:lnSpc>
                        <a:spcAft>
                          <a:spcPts val="1000"/>
                        </a:spcAft>
                      </a:pPr>
                      <a:r>
                        <a:rPr lang="es-ES" sz="1800" b="1" dirty="0">
                          <a:effectLst/>
                        </a:rPr>
                        <a:t>Se explica </a:t>
                      </a:r>
                      <a:r>
                        <a:rPr lang="es-ES" sz="1800" b="1" dirty="0" smtClean="0">
                          <a:effectLst/>
                        </a:rPr>
                        <a:t>el método </a:t>
                      </a:r>
                      <a:r>
                        <a:rPr lang="es-ES" sz="1800" b="1" dirty="0">
                          <a:effectLst/>
                        </a:rPr>
                        <a:t>de Gauss-</a:t>
                      </a:r>
                      <a:r>
                        <a:rPr lang="es-ES" sz="1800" b="1" dirty="0" err="1">
                          <a:effectLst/>
                        </a:rPr>
                        <a:t>Jordan</a:t>
                      </a:r>
                      <a:r>
                        <a:rPr lang="es-ES" sz="1800" b="1" dirty="0">
                          <a:effectLst/>
                        </a:rPr>
                        <a:t> para el cálculo de la matriz inversa</a:t>
                      </a:r>
                      <a:endParaRPr lang="es-MX" sz="1100" b="1" dirty="0">
                        <a:effectLst/>
                        <a:latin typeface="Calibri"/>
                        <a:ea typeface="Calibri"/>
                        <a:cs typeface="Times New Roman"/>
                      </a:endParaRPr>
                    </a:p>
                  </a:txBody>
                  <a:tcPr marL="67631" marR="67631" marT="9393" marB="0"/>
                </a:tc>
              </a:tr>
              <a:tr h="329389">
                <a:tc>
                  <a:txBody>
                    <a:bodyPr/>
                    <a:lstStyle/>
                    <a:p>
                      <a:pPr algn="ctr">
                        <a:lnSpc>
                          <a:spcPct val="115000"/>
                        </a:lnSpc>
                        <a:spcAft>
                          <a:spcPts val="1000"/>
                        </a:spcAft>
                      </a:pPr>
                      <a:r>
                        <a:rPr lang="es-MX" sz="1800" dirty="0">
                          <a:effectLst/>
                        </a:rPr>
                        <a:t> </a:t>
                      </a:r>
                      <a:r>
                        <a:rPr lang="es-MX" sz="1800" dirty="0" smtClean="0">
                          <a:effectLst/>
                        </a:rPr>
                        <a:t>53</a:t>
                      </a:r>
                      <a:endParaRPr lang="es-MX" sz="1100" dirty="0">
                        <a:effectLst/>
                        <a:latin typeface="Calibri"/>
                        <a:ea typeface="Calibri"/>
                        <a:cs typeface="Times New Roman"/>
                      </a:endParaRPr>
                    </a:p>
                  </a:txBody>
                  <a:tcPr marL="67631" marR="67631" marT="9393" marB="0"/>
                </a:tc>
                <a:tc>
                  <a:txBody>
                    <a:bodyPr/>
                    <a:lstStyle/>
                    <a:p>
                      <a:pPr>
                        <a:lnSpc>
                          <a:spcPct val="115000"/>
                        </a:lnSpc>
                        <a:spcAft>
                          <a:spcPts val="0"/>
                        </a:spcAft>
                      </a:pPr>
                      <a:r>
                        <a:rPr lang="es-ES" sz="1800" b="1" i="0" dirty="0" smtClean="0">
                          <a:effectLst/>
                          <a:latin typeface="Arial" panose="020B0604020202020204" pitchFamily="34" charset="0"/>
                          <a:ea typeface="Calibri"/>
                          <a:cs typeface="Arial" panose="020B0604020202020204" pitchFamily="34" charset="0"/>
                        </a:rPr>
                        <a:t>Se describe cómo obtener la matriz </a:t>
                      </a:r>
                      <a:r>
                        <a:rPr lang="es-ES" sz="1800" b="1" i="0" dirty="0">
                          <a:effectLst/>
                          <a:latin typeface="Arial" panose="020B0604020202020204" pitchFamily="34" charset="0"/>
                          <a:ea typeface="Calibri"/>
                          <a:cs typeface="Arial" panose="020B0604020202020204" pitchFamily="34" charset="0"/>
                        </a:rPr>
                        <a:t>Inversa por el método de Gauss–</a:t>
                      </a:r>
                      <a:r>
                        <a:rPr lang="es-ES" sz="1800" b="1" i="0" dirty="0" err="1">
                          <a:effectLst/>
                          <a:latin typeface="Arial" panose="020B0604020202020204" pitchFamily="34" charset="0"/>
                          <a:ea typeface="Calibri"/>
                          <a:cs typeface="Arial" panose="020B0604020202020204" pitchFamily="34" charset="0"/>
                        </a:rPr>
                        <a:t>Jordan</a:t>
                      </a:r>
                      <a:endParaRPr lang="es-MX" sz="1800" b="1" i="0" dirty="0">
                        <a:effectLst/>
                        <a:latin typeface="Arial" panose="020B0604020202020204" pitchFamily="34" charset="0"/>
                        <a:ea typeface="Calibri"/>
                        <a:cs typeface="Arial" panose="020B0604020202020204" pitchFamily="34" charset="0"/>
                      </a:endParaRPr>
                    </a:p>
                  </a:txBody>
                  <a:tcPr marL="68580" marR="68580" marT="0" marB="0"/>
                </a:tc>
              </a:tr>
              <a:tr h="329389">
                <a:tc>
                  <a:txBody>
                    <a:bodyPr/>
                    <a:lstStyle/>
                    <a:p>
                      <a:pPr algn="ctr">
                        <a:lnSpc>
                          <a:spcPct val="115000"/>
                        </a:lnSpc>
                        <a:spcAft>
                          <a:spcPts val="1000"/>
                        </a:spcAft>
                      </a:pPr>
                      <a:r>
                        <a:rPr lang="es-MX" sz="1800" dirty="0">
                          <a:effectLst/>
                        </a:rPr>
                        <a:t> </a:t>
                      </a:r>
                      <a:r>
                        <a:rPr lang="es-MX" sz="1800" dirty="0" smtClean="0">
                          <a:effectLst/>
                        </a:rPr>
                        <a:t>54</a:t>
                      </a:r>
                      <a:endParaRPr lang="es-MX" sz="1100" dirty="0">
                        <a:effectLst/>
                        <a:latin typeface="Calibri"/>
                        <a:ea typeface="Calibri"/>
                        <a:cs typeface="Times New Roman"/>
                      </a:endParaRPr>
                    </a:p>
                  </a:txBody>
                  <a:tcPr marL="67631" marR="67631" marT="9393" marB="0"/>
                </a:tc>
                <a:tc>
                  <a:txBody>
                    <a:bodyPr/>
                    <a:lstStyle/>
                    <a:p>
                      <a:pPr>
                        <a:lnSpc>
                          <a:spcPct val="115000"/>
                        </a:lnSpc>
                        <a:spcAft>
                          <a:spcPts val="0"/>
                        </a:spcAft>
                      </a:pPr>
                      <a:r>
                        <a:rPr lang="es-ES" sz="1800" b="1" i="0" dirty="0" smtClean="0">
                          <a:effectLst/>
                          <a:latin typeface="Arial" panose="020B0604020202020204" pitchFamily="34" charset="0"/>
                          <a:ea typeface="Calibri"/>
                          <a:cs typeface="Arial" panose="020B0604020202020204" pitchFamily="34" charset="0"/>
                        </a:rPr>
                        <a:t>Se da un ejemplo del cálculo </a:t>
                      </a:r>
                      <a:r>
                        <a:rPr lang="es-ES" sz="1800" b="1" i="0" dirty="0">
                          <a:effectLst/>
                          <a:latin typeface="Arial" panose="020B0604020202020204" pitchFamily="34" charset="0"/>
                          <a:ea typeface="Calibri"/>
                          <a:cs typeface="Arial" panose="020B0604020202020204" pitchFamily="34" charset="0"/>
                        </a:rPr>
                        <a:t>de la </a:t>
                      </a:r>
                      <a:r>
                        <a:rPr lang="es-ES" sz="1800" b="1" i="0" dirty="0" smtClean="0">
                          <a:effectLst/>
                          <a:latin typeface="Arial" panose="020B0604020202020204" pitchFamily="34" charset="0"/>
                          <a:ea typeface="Calibri"/>
                          <a:cs typeface="Arial" panose="020B0604020202020204" pitchFamily="34" charset="0"/>
                        </a:rPr>
                        <a:t>matriz inversa </a:t>
                      </a:r>
                      <a:r>
                        <a:rPr lang="es-ES" sz="1800" b="1" i="0" dirty="0">
                          <a:effectLst/>
                          <a:latin typeface="Arial" panose="020B0604020202020204" pitchFamily="34" charset="0"/>
                          <a:ea typeface="Calibri"/>
                          <a:cs typeface="Arial" panose="020B0604020202020204" pitchFamily="34" charset="0"/>
                        </a:rPr>
                        <a:t>por el método de Gauss–</a:t>
                      </a:r>
                      <a:r>
                        <a:rPr lang="es-ES" sz="1800" b="1" i="0" dirty="0" err="1">
                          <a:effectLst/>
                          <a:latin typeface="Arial" panose="020B0604020202020204" pitchFamily="34" charset="0"/>
                          <a:ea typeface="Calibri"/>
                          <a:cs typeface="Arial" panose="020B0604020202020204" pitchFamily="34" charset="0"/>
                        </a:rPr>
                        <a:t>Jordan</a:t>
                      </a:r>
                      <a:endParaRPr lang="es-MX" sz="1800" b="1" i="0" dirty="0">
                        <a:effectLst/>
                        <a:latin typeface="Arial" panose="020B0604020202020204" pitchFamily="34" charset="0"/>
                        <a:ea typeface="Calibri"/>
                        <a:cs typeface="Arial" panose="020B0604020202020204" pitchFamily="34" charset="0"/>
                      </a:endParaRPr>
                    </a:p>
                  </a:txBody>
                  <a:tcPr marL="68580" marR="68580" marT="0" marB="0"/>
                </a:tc>
              </a:tr>
              <a:tr h="329389">
                <a:tc>
                  <a:txBody>
                    <a:bodyPr/>
                    <a:lstStyle/>
                    <a:p>
                      <a:pPr algn="ctr">
                        <a:lnSpc>
                          <a:spcPct val="115000"/>
                        </a:lnSpc>
                        <a:spcAft>
                          <a:spcPts val="1000"/>
                        </a:spcAft>
                      </a:pPr>
                      <a:r>
                        <a:rPr lang="es-MX" sz="1800" dirty="0">
                          <a:effectLst/>
                        </a:rPr>
                        <a:t> </a:t>
                      </a:r>
                      <a:r>
                        <a:rPr lang="es-MX" sz="1800" dirty="0" smtClean="0">
                          <a:effectLst/>
                        </a:rPr>
                        <a:t>55</a:t>
                      </a:r>
                      <a:endParaRPr lang="es-MX" sz="1100" dirty="0">
                        <a:effectLst/>
                        <a:latin typeface="Calibri"/>
                        <a:ea typeface="Calibri"/>
                        <a:cs typeface="Times New Roman"/>
                      </a:endParaRPr>
                    </a:p>
                  </a:txBody>
                  <a:tcPr marL="67631" marR="67631" marT="9393" marB="0"/>
                </a:tc>
                <a:tc>
                  <a:txBody>
                    <a:bodyPr/>
                    <a:lstStyle/>
                    <a:p>
                      <a:pPr>
                        <a:lnSpc>
                          <a:spcPct val="115000"/>
                        </a:lnSpc>
                        <a:spcAft>
                          <a:spcPts val="0"/>
                        </a:spcAft>
                      </a:pPr>
                      <a:r>
                        <a:rPr lang="es-ES" sz="1800" b="1" i="0" dirty="0" smtClean="0">
                          <a:effectLst/>
                          <a:latin typeface="Arial" panose="020B0604020202020204" pitchFamily="34" charset="0"/>
                          <a:ea typeface="Calibri"/>
                          <a:cs typeface="Arial" panose="020B0604020202020204" pitchFamily="34" charset="0"/>
                        </a:rPr>
                        <a:t>Se</a:t>
                      </a:r>
                      <a:r>
                        <a:rPr lang="es-ES" sz="1800" b="1" i="0" baseline="0" dirty="0" smtClean="0">
                          <a:effectLst/>
                          <a:latin typeface="Arial" panose="020B0604020202020204" pitchFamily="34" charset="0"/>
                          <a:ea typeface="Calibri"/>
                          <a:cs typeface="Arial" panose="020B0604020202020204" pitchFamily="34" charset="0"/>
                        </a:rPr>
                        <a:t> presenta un e</a:t>
                      </a:r>
                      <a:r>
                        <a:rPr lang="es-ES" sz="1800" b="1" i="0" dirty="0" smtClean="0">
                          <a:effectLst/>
                          <a:latin typeface="Arial" panose="020B0604020202020204" pitchFamily="34" charset="0"/>
                          <a:ea typeface="Calibri"/>
                          <a:cs typeface="Arial" panose="020B0604020202020204" pitchFamily="34" charset="0"/>
                        </a:rPr>
                        <a:t>jemplo </a:t>
                      </a:r>
                      <a:r>
                        <a:rPr lang="es-ES" sz="1800" b="1" i="0" dirty="0">
                          <a:effectLst/>
                          <a:latin typeface="Arial" panose="020B0604020202020204" pitchFamily="34" charset="0"/>
                          <a:ea typeface="Calibri"/>
                          <a:cs typeface="Arial" panose="020B0604020202020204" pitchFamily="34" charset="0"/>
                        </a:rPr>
                        <a:t>en el cual no existe la </a:t>
                      </a:r>
                      <a:r>
                        <a:rPr lang="es-ES" sz="1800" b="1" i="0" dirty="0" smtClean="0">
                          <a:effectLst/>
                          <a:latin typeface="Arial" panose="020B0604020202020204" pitchFamily="34" charset="0"/>
                          <a:ea typeface="Calibri"/>
                          <a:cs typeface="Arial" panose="020B0604020202020204" pitchFamily="34" charset="0"/>
                        </a:rPr>
                        <a:t>matriz inversa</a:t>
                      </a:r>
                      <a:endParaRPr lang="es-MX" sz="1800" b="1" i="0" dirty="0">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760022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67494"/>
            <a:ext cx="8229600" cy="1399032"/>
          </a:xfrm>
          <a:prstGeom prst="rect">
            <a:avLst/>
          </a:prstGeom>
        </p:spPr>
        <p:txBody>
          <a:bodyP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pPr algn="ctr"/>
            <a:r>
              <a:rPr lang="es-MX" sz="3200" b="1" smtClean="0">
                <a:solidFill>
                  <a:srgbClr val="FFC000"/>
                </a:solidFill>
              </a:rPr>
              <a:t>GUIÓN EXPLICATIVO</a:t>
            </a:r>
            <a:endParaRPr lang="es-MX" sz="3200" dirty="0"/>
          </a:p>
        </p:txBody>
      </p:sp>
      <p:graphicFrame>
        <p:nvGraphicFramePr>
          <p:cNvPr id="5" name="4 Tabla"/>
          <p:cNvGraphicFramePr>
            <a:graphicFrameLocks noGrp="1"/>
          </p:cNvGraphicFramePr>
          <p:nvPr>
            <p:extLst>
              <p:ext uri="{D42A27DB-BD31-4B8C-83A1-F6EECF244321}">
                <p14:modId xmlns:p14="http://schemas.microsoft.com/office/powerpoint/2010/main" val="4120246423"/>
              </p:ext>
            </p:extLst>
          </p:nvPr>
        </p:nvGraphicFramePr>
        <p:xfrm>
          <a:off x="457200" y="1611469"/>
          <a:ext cx="8229600" cy="4182747"/>
        </p:xfrm>
        <a:graphic>
          <a:graphicData uri="http://schemas.openxmlformats.org/drawingml/2006/table">
            <a:tbl>
              <a:tblPr firstRow="1" firstCol="1" bandRow="1">
                <a:tableStyleId>{5C22544A-7EE6-4342-B048-85BDC9FD1C3A}</a:tableStyleId>
              </a:tblPr>
              <a:tblGrid>
                <a:gridCol w="2019300"/>
                <a:gridCol w="6210300"/>
              </a:tblGrid>
              <a:tr h="431800">
                <a:tc>
                  <a:txBody>
                    <a:bodyPr/>
                    <a:lstStyle/>
                    <a:p>
                      <a:pPr algn="ctr">
                        <a:lnSpc>
                          <a:spcPct val="115000"/>
                        </a:lnSpc>
                        <a:spcAft>
                          <a:spcPts val="0"/>
                        </a:spcAft>
                      </a:pPr>
                      <a:r>
                        <a:rPr lang="es-MX" sz="2000" kern="1200" dirty="0">
                          <a:effectLst/>
                        </a:rPr>
                        <a:t>Diapositiva</a:t>
                      </a:r>
                      <a:endParaRPr lang="es-MX" sz="1100" dirty="0">
                        <a:effectLst/>
                        <a:latin typeface="Calibri"/>
                        <a:ea typeface="Calibri"/>
                        <a:cs typeface="Times New Roman"/>
                      </a:endParaRPr>
                    </a:p>
                  </a:txBody>
                  <a:tcPr marL="68580" marR="68580" marT="9525" marB="0"/>
                </a:tc>
                <a:tc>
                  <a:txBody>
                    <a:bodyPr/>
                    <a:lstStyle/>
                    <a:p>
                      <a:pPr algn="ctr">
                        <a:lnSpc>
                          <a:spcPct val="115000"/>
                        </a:lnSpc>
                        <a:spcAft>
                          <a:spcPts val="0"/>
                        </a:spcAft>
                      </a:pPr>
                      <a:r>
                        <a:rPr lang="es-MX" sz="2000" kern="1200">
                          <a:effectLst/>
                        </a:rPr>
                        <a:t>Explicación</a:t>
                      </a:r>
                      <a:endParaRPr lang="es-MX" sz="1100">
                        <a:effectLst/>
                        <a:latin typeface="Calibri"/>
                        <a:ea typeface="Calibri"/>
                        <a:cs typeface="Times New Roman"/>
                      </a:endParaRPr>
                    </a:p>
                  </a:txBody>
                  <a:tcPr marL="68580" marR="68580" marT="9525" marB="0"/>
                </a:tc>
              </a:tr>
              <a:tr h="334010">
                <a:tc>
                  <a:txBody>
                    <a:bodyPr/>
                    <a:lstStyle/>
                    <a:p>
                      <a:pPr algn="ctr">
                        <a:lnSpc>
                          <a:spcPct val="115000"/>
                        </a:lnSpc>
                        <a:spcAft>
                          <a:spcPts val="0"/>
                        </a:spcAft>
                      </a:pPr>
                      <a:r>
                        <a:rPr lang="es-MX" sz="1800" kern="1200">
                          <a:effectLst/>
                        </a:rPr>
                        <a:t>56</a:t>
                      </a:r>
                      <a:endParaRPr lang="es-MX" sz="110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kern="1200" dirty="0">
                          <a:effectLst/>
                        </a:rPr>
                        <a:t>Se explica cómo efectuar el cálculo de la matriz inversa por el método de Gauss–</a:t>
                      </a:r>
                      <a:r>
                        <a:rPr lang="es-ES" sz="1800" b="1" kern="1200" dirty="0" err="1">
                          <a:effectLst/>
                        </a:rPr>
                        <a:t>Jordan</a:t>
                      </a:r>
                      <a:r>
                        <a:rPr lang="es-ES" sz="1800" b="1" kern="1200" dirty="0">
                          <a:effectLst/>
                        </a:rPr>
                        <a:t> </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0"/>
                        </a:spcAft>
                      </a:pPr>
                      <a:r>
                        <a:rPr lang="es-MX" sz="1800" kern="1200">
                          <a:effectLst/>
                        </a:rPr>
                        <a:t>57</a:t>
                      </a:r>
                      <a:endParaRPr lang="es-MX" sz="110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kern="1200" dirty="0">
                          <a:effectLst/>
                        </a:rPr>
                        <a:t>Se continúa describiendo el cálculo de la matriz inversa por el método de Gauss–</a:t>
                      </a:r>
                      <a:r>
                        <a:rPr lang="es-ES" sz="1800" b="1" kern="1200" dirty="0" err="1">
                          <a:effectLst/>
                        </a:rPr>
                        <a:t>Jordan</a:t>
                      </a:r>
                      <a:r>
                        <a:rPr lang="es-ES" sz="1800" b="1" kern="1200" dirty="0">
                          <a:effectLst/>
                        </a:rPr>
                        <a:t> </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0"/>
                        </a:spcAft>
                      </a:pPr>
                      <a:r>
                        <a:rPr lang="es-MX" sz="1800" kern="1200">
                          <a:effectLst/>
                        </a:rPr>
                        <a:t>58</a:t>
                      </a:r>
                      <a:endParaRPr lang="es-MX" sz="110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kern="1200" dirty="0">
                          <a:effectLst/>
                        </a:rPr>
                        <a:t>Se da la definición de rango de una matriz</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0"/>
                        </a:spcAft>
                      </a:pPr>
                      <a:r>
                        <a:rPr lang="es-MX" sz="1800" kern="1200">
                          <a:effectLst/>
                        </a:rPr>
                        <a:t>59</a:t>
                      </a:r>
                      <a:endParaRPr lang="es-MX" sz="110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kern="1200" dirty="0">
                          <a:effectLst/>
                        </a:rPr>
                        <a:t>Se define la dependencia e independencia lineal  de vectores fila de una matriz.</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0"/>
                        </a:spcAft>
                      </a:pPr>
                      <a:r>
                        <a:rPr lang="es-MX" sz="1800" kern="1200">
                          <a:effectLst/>
                        </a:rPr>
                        <a:t>60</a:t>
                      </a:r>
                      <a:endParaRPr lang="es-MX" sz="110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kern="1200" dirty="0">
                          <a:effectLst/>
                        </a:rPr>
                        <a:t>Se define la dependencia e independencia lineal  de vectores columna de una matriz.</a:t>
                      </a:r>
                      <a:endParaRPr lang="es-MX" sz="1100" b="1" dirty="0">
                        <a:effectLst/>
                        <a:latin typeface="Calibri"/>
                        <a:ea typeface="Calibri"/>
                        <a:cs typeface="Times New Roman"/>
                      </a:endParaRPr>
                    </a:p>
                  </a:txBody>
                  <a:tcPr marL="68580" marR="68580" marT="9525" marB="0"/>
                </a:tc>
              </a:tr>
              <a:tr h="334010">
                <a:tc>
                  <a:txBody>
                    <a:bodyPr/>
                    <a:lstStyle/>
                    <a:p>
                      <a:pPr algn="ctr">
                        <a:lnSpc>
                          <a:spcPct val="115000"/>
                        </a:lnSpc>
                        <a:spcAft>
                          <a:spcPts val="0"/>
                        </a:spcAft>
                      </a:pPr>
                      <a:r>
                        <a:rPr lang="es-MX" sz="1800" kern="1200" dirty="0">
                          <a:effectLst/>
                        </a:rPr>
                        <a:t> </a:t>
                      </a:r>
                      <a:r>
                        <a:rPr lang="es-MX" sz="1800" kern="1200" dirty="0" smtClean="0">
                          <a:effectLst/>
                        </a:rPr>
                        <a:t>61</a:t>
                      </a:r>
                      <a:endParaRPr lang="es-MX" sz="1100" dirty="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i="0" dirty="0" smtClean="0">
                          <a:effectLst/>
                          <a:latin typeface="Arial" panose="020B0604020202020204" pitchFamily="34" charset="0"/>
                          <a:ea typeface="Calibri"/>
                          <a:cs typeface="Arial" panose="020B0604020202020204" pitchFamily="34" charset="0"/>
                        </a:rPr>
                        <a:t>Se dan ejemplos </a:t>
                      </a:r>
                      <a:r>
                        <a:rPr lang="es-ES" sz="1800" b="1" i="0" dirty="0">
                          <a:effectLst/>
                          <a:latin typeface="Arial" panose="020B0604020202020204" pitchFamily="34" charset="0"/>
                          <a:ea typeface="Calibri"/>
                          <a:cs typeface="Arial" panose="020B0604020202020204" pitchFamily="34" charset="0"/>
                        </a:rPr>
                        <a:t>de rango de una matriz escalonada</a:t>
                      </a:r>
                      <a:endParaRPr lang="es-MX" sz="1800" b="1" i="0" dirty="0">
                        <a:effectLst/>
                        <a:latin typeface="Arial" panose="020B0604020202020204" pitchFamily="34" charset="0"/>
                        <a:ea typeface="Calibri"/>
                        <a:cs typeface="Arial" panose="020B0604020202020204" pitchFamily="34" charset="0"/>
                      </a:endParaRPr>
                    </a:p>
                  </a:txBody>
                  <a:tcPr marL="68580" marR="68580" marT="0" marB="0"/>
                </a:tc>
              </a:tr>
              <a:tr h="334010">
                <a:tc>
                  <a:txBody>
                    <a:bodyPr/>
                    <a:lstStyle/>
                    <a:p>
                      <a:pPr algn="ctr">
                        <a:lnSpc>
                          <a:spcPct val="115000"/>
                        </a:lnSpc>
                        <a:spcAft>
                          <a:spcPts val="0"/>
                        </a:spcAft>
                      </a:pPr>
                      <a:r>
                        <a:rPr lang="es-MX" sz="1800" kern="1200" dirty="0">
                          <a:effectLst/>
                        </a:rPr>
                        <a:t> </a:t>
                      </a:r>
                      <a:r>
                        <a:rPr lang="es-MX" sz="1800" kern="1200" dirty="0" smtClean="0">
                          <a:effectLst/>
                        </a:rPr>
                        <a:t>62</a:t>
                      </a:r>
                      <a:endParaRPr lang="es-MX" sz="1100" dirty="0">
                        <a:effectLst/>
                        <a:latin typeface="Calibri"/>
                        <a:ea typeface="Calibri"/>
                        <a:cs typeface="Times New Roman"/>
                      </a:endParaRPr>
                    </a:p>
                  </a:txBody>
                  <a:tcPr marL="68580" marR="68580" marT="9525" marB="0"/>
                </a:tc>
                <a:tc>
                  <a:txBody>
                    <a:bodyPr/>
                    <a:lstStyle/>
                    <a:p>
                      <a:pPr>
                        <a:lnSpc>
                          <a:spcPct val="115000"/>
                        </a:lnSpc>
                        <a:spcAft>
                          <a:spcPts val="0"/>
                        </a:spcAft>
                      </a:pPr>
                      <a:r>
                        <a:rPr lang="es-ES" sz="1800" b="1" i="0" dirty="0" smtClean="0">
                          <a:effectLst/>
                          <a:latin typeface="Arial" panose="020B0604020202020204" pitchFamily="34" charset="0"/>
                          <a:ea typeface="Calibri"/>
                          <a:cs typeface="Arial" panose="020B0604020202020204" pitchFamily="34" charset="0"/>
                        </a:rPr>
                        <a:t>Se describen los métodos </a:t>
                      </a:r>
                      <a:r>
                        <a:rPr lang="es-ES" sz="1800" b="1" i="0" dirty="0">
                          <a:effectLst/>
                          <a:latin typeface="Arial" panose="020B0604020202020204" pitchFamily="34" charset="0"/>
                          <a:ea typeface="Calibri"/>
                          <a:cs typeface="Arial" panose="020B0604020202020204" pitchFamily="34" charset="0"/>
                        </a:rPr>
                        <a:t>de cálculo del rango de una matriz</a:t>
                      </a:r>
                      <a:endParaRPr lang="es-MX" sz="1800" b="1" i="0" dirty="0">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206421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67494"/>
            <a:ext cx="8229600" cy="1399032"/>
          </a:xfrm>
          <a:prstGeom prst="rect">
            <a:avLst/>
          </a:prstGeom>
        </p:spPr>
        <p:txBody>
          <a:bodyP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pPr algn="ctr"/>
            <a:r>
              <a:rPr lang="es-MX" sz="3200" b="1" smtClean="0">
                <a:solidFill>
                  <a:srgbClr val="FFC000"/>
                </a:solidFill>
              </a:rPr>
              <a:t>GUIÓN EXPLICATIVO</a:t>
            </a:r>
            <a:endParaRPr lang="es-MX" sz="3200" dirty="0"/>
          </a:p>
        </p:txBody>
      </p:sp>
      <p:graphicFrame>
        <p:nvGraphicFramePr>
          <p:cNvPr id="5" name="4 Tabla"/>
          <p:cNvGraphicFramePr>
            <a:graphicFrameLocks noGrp="1"/>
          </p:cNvGraphicFramePr>
          <p:nvPr>
            <p:extLst>
              <p:ext uri="{D42A27DB-BD31-4B8C-83A1-F6EECF244321}">
                <p14:modId xmlns:p14="http://schemas.microsoft.com/office/powerpoint/2010/main" val="3669683895"/>
              </p:ext>
            </p:extLst>
          </p:nvPr>
        </p:nvGraphicFramePr>
        <p:xfrm>
          <a:off x="457200" y="1340768"/>
          <a:ext cx="8229600" cy="4848697"/>
        </p:xfrm>
        <a:graphic>
          <a:graphicData uri="http://schemas.openxmlformats.org/drawingml/2006/table">
            <a:tbl>
              <a:tblPr firstRow="1" firstCol="1" bandRow="1">
                <a:tableStyleId>{5C22544A-7EE6-4342-B048-85BDC9FD1C3A}</a:tableStyleId>
              </a:tblPr>
              <a:tblGrid>
                <a:gridCol w="2007219"/>
                <a:gridCol w="6222381"/>
              </a:tblGrid>
              <a:tr h="423310">
                <a:tc>
                  <a:txBody>
                    <a:bodyPr/>
                    <a:lstStyle/>
                    <a:p>
                      <a:pPr algn="ctr">
                        <a:lnSpc>
                          <a:spcPct val="115000"/>
                        </a:lnSpc>
                        <a:spcAft>
                          <a:spcPts val="0"/>
                        </a:spcAft>
                      </a:pPr>
                      <a:r>
                        <a:rPr lang="es-MX" sz="2000" kern="1200" dirty="0">
                          <a:effectLst/>
                        </a:rPr>
                        <a:t>Diapositiva</a:t>
                      </a:r>
                      <a:endParaRPr lang="es-MX" sz="1100" dirty="0">
                        <a:effectLst/>
                        <a:latin typeface="Calibri"/>
                        <a:ea typeface="Calibri"/>
                        <a:cs typeface="Times New Roman"/>
                      </a:endParaRPr>
                    </a:p>
                  </a:txBody>
                  <a:tcPr marL="67232" marR="67232" marT="9338" marB="0"/>
                </a:tc>
                <a:tc>
                  <a:txBody>
                    <a:bodyPr/>
                    <a:lstStyle/>
                    <a:p>
                      <a:pPr algn="ctr">
                        <a:lnSpc>
                          <a:spcPct val="115000"/>
                        </a:lnSpc>
                        <a:spcAft>
                          <a:spcPts val="0"/>
                        </a:spcAft>
                      </a:pPr>
                      <a:r>
                        <a:rPr lang="es-MX" sz="2000" kern="1200">
                          <a:effectLst/>
                        </a:rPr>
                        <a:t>Explicación</a:t>
                      </a:r>
                      <a:endParaRPr lang="es-MX" sz="1100">
                        <a:effectLst/>
                        <a:latin typeface="Calibri"/>
                        <a:ea typeface="Calibri"/>
                        <a:cs typeface="Times New Roman"/>
                      </a:endParaRPr>
                    </a:p>
                  </a:txBody>
                  <a:tcPr marL="67232" marR="67232" marT="9338" marB="0"/>
                </a:tc>
              </a:tr>
              <a:tr h="627869">
                <a:tc>
                  <a:txBody>
                    <a:bodyPr/>
                    <a:lstStyle/>
                    <a:p>
                      <a:pPr algn="ctr">
                        <a:lnSpc>
                          <a:spcPct val="115000"/>
                        </a:lnSpc>
                        <a:spcAft>
                          <a:spcPts val="0"/>
                        </a:spcAft>
                      </a:pPr>
                      <a:r>
                        <a:rPr lang="es-MX" sz="1800" kern="1200">
                          <a:effectLst/>
                        </a:rPr>
                        <a:t>63</a:t>
                      </a:r>
                      <a:endParaRPr lang="es-MX" sz="1100">
                        <a:effectLst/>
                        <a:latin typeface="Calibri"/>
                        <a:ea typeface="Calibri"/>
                        <a:cs typeface="Times New Roman"/>
                      </a:endParaRPr>
                    </a:p>
                  </a:txBody>
                  <a:tcPr marL="67232" marR="67232" marT="9338" marB="0"/>
                </a:tc>
                <a:tc>
                  <a:txBody>
                    <a:bodyPr/>
                    <a:lstStyle/>
                    <a:p>
                      <a:pPr>
                        <a:lnSpc>
                          <a:spcPct val="115000"/>
                        </a:lnSpc>
                        <a:spcAft>
                          <a:spcPts val="0"/>
                        </a:spcAft>
                      </a:pPr>
                      <a:r>
                        <a:rPr lang="es-ES" sz="1800" b="1" kern="1200" dirty="0">
                          <a:effectLst/>
                        </a:rPr>
                        <a:t>Cálculo del rango de una matriz por el método de Gauss</a:t>
                      </a:r>
                      <a:endParaRPr lang="es-MX" sz="1100" b="1" dirty="0">
                        <a:effectLst/>
                        <a:latin typeface="Calibri"/>
                        <a:ea typeface="Calibri"/>
                        <a:cs typeface="Times New Roman"/>
                      </a:endParaRPr>
                    </a:p>
                  </a:txBody>
                  <a:tcPr marL="67232" marR="67232" marT="9338" marB="0"/>
                </a:tc>
              </a:tr>
              <a:tr h="627869">
                <a:tc>
                  <a:txBody>
                    <a:bodyPr/>
                    <a:lstStyle/>
                    <a:p>
                      <a:pPr algn="ctr">
                        <a:lnSpc>
                          <a:spcPct val="115000"/>
                        </a:lnSpc>
                        <a:spcAft>
                          <a:spcPts val="0"/>
                        </a:spcAft>
                      </a:pPr>
                      <a:r>
                        <a:rPr lang="es-MX" sz="1800" kern="1200">
                          <a:effectLst/>
                        </a:rPr>
                        <a:t>64</a:t>
                      </a:r>
                      <a:endParaRPr lang="es-MX" sz="1100">
                        <a:effectLst/>
                        <a:latin typeface="Calibri"/>
                        <a:ea typeface="Calibri"/>
                        <a:cs typeface="Times New Roman"/>
                      </a:endParaRPr>
                    </a:p>
                  </a:txBody>
                  <a:tcPr marL="67232" marR="67232" marT="9338" marB="0"/>
                </a:tc>
                <a:tc>
                  <a:txBody>
                    <a:bodyPr/>
                    <a:lstStyle/>
                    <a:p>
                      <a:pPr>
                        <a:lnSpc>
                          <a:spcPct val="115000"/>
                        </a:lnSpc>
                        <a:spcAft>
                          <a:spcPts val="0"/>
                        </a:spcAft>
                      </a:pPr>
                      <a:r>
                        <a:rPr lang="es-ES" sz="1800" b="1" kern="1200" dirty="0">
                          <a:effectLst/>
                        </a:rPr>
                        <a:t>Proceso para el cálculo del rango de una matriz: Método de Gauss</a:t>
                      </a:r>
                      <a:endParaRPr lang="es-MX" sz="1100" b="1" dirty="0">
                        <a:effectLst/>
                        <a:latin typeface="Calibri"/>
                        <a:ea typeface="Calibri"/>
                        <a:cs typeface="Times New Roman"/>
                      </a:endParaRPr>
                    </a:p>
                  </a:txBody>
                  <a:tcPr marL="67232" marR="67232" marT="9338" marB="0"/>
                </a:tc>
              </a:tr>
              <a:tr h="327443">
                <a:tc>
                  <a:txBody>
                    <a:bodyPr/>
                    <a:lstStyle/>
                    <a:p>
                      <a:pPr algn="ctr">
                        <a:lnSpc>
                          <a:spcPct val="115000"/>
                        </a:lnSpc>
                        <a:spcAft>
                          <a:spcPts val="0"/>
                        </a:spcAft>
                      </a:pPr>
                      <a:r>
                        <a:rPr lang="es-MX" sz="1800" kern="1200">
                          <a:effectLst/>
                        </a:rPr>
                        <a:t>65</a:t>
                      </a:r>
                      <a:endParaRPr lang="es-MX" sz="1100">
                        <a:effectLst/>
                        <a:latin typeface="Calibri"/>
                        <a:ea typeface="Calibri"/>
                        <a:cs typeface="Times New Roman"/>
                      </a:endParaRPr>
                    </a:p>
                  </a:txBody>
                  <a:tcPr marL="67232" marR="67232" marT="9338" marB="0"/>
                </a:tc>
                <a:tc>
                  <a:txBody>
                    <a:bodyPr/>
                    <a:lstStyle/>
                    <a:p>
                      <a:pPr>
                        <a:lnSpc>
                          <a:spcPct val="115000"/>
                        </a:lnSpc>
                        <a:spcAft>
                          <a:spcPts val="0"/>
                        </a:spcAft>
                      </a:pPr>
                      <a:r>
                        <a:rPr lang="es-ES_tradnl" sz="1800" b="1" kern="1200" dirty="0">
                          <a:effectLst/>
                        </a:rPr>
                        <a:t>Cálculo del rango de una matriz</a:t>
                      </a:r>
                      <a:endParaRPr lang="es-MX" sz="1100" b="1" dirty="0">
                        <a:effectLst/>
                        <a:latin typeface="Calibri"/>
                        <a:ea typeface="Calibri"/>
                        <a:cs typeface="Times New Roman"/>
                      </a:endParaRPr>
                    </a:p>
                  </a:txBody>
                  <a:tcPr marL="67232" marR="67232" marT="9338" marB="0"/>
                </a:tc>
              </a:tr>
              <a:tr h="627869">
                <a:tc>
                  <a:txBody>
                    <a:bodyPr/>
                    <a:lstStyle/>
                    <a:p>
                      <a:pPr algn="ctr">
                        <a:lnSpc>
                          <a:spcPct val="115000"/>
                        </a:lnSpc>
                        <a:spcAft>
                          <a:spcPts val="0"/>
                        </a:spcAft>
                      </a:pPr>
                      <a:r>
                        <a:rPr lang="es-MX" sz="1800" kern="1200">
                          <a:effectLst/>
                        </a:rPr>
                        <a:t>66</a:t>
                      </a:r>
                      <a:endParaRPr lang="es-MX" sz="1100">
                        <a:effectLst/>
                        <a:latin typeface="Calibri"/>
                        <a:ea typeface="Calibri"/>
                        <a:cs typeface="Times New Roman"/>
                      </a:endParaRPr>
                    </a:p>
                  </a:txBody>
                  <a:tcPr marL="67232" marR="67232" marT="9338" marB="0"/>
                </a:tc>
                <a:tc>
                  <a:txBody>
                    <a:bodyPr/>
                    <a:lstStyle/>
                    <a:p>
                      <a:pPr>
                        <a:lnSpc>
                          <a:spcPct val="115000"/>
                        </a:lnSpc>
                        <a:spcAft>
                          <a:spcPts val="0"/>
                        </a:spcAft>
                      </a:pPr>
                      <a:r>
                        <a:rPr lang="es-ES" sz="1800" b="1" kern="1200" dirty="0">
                          <a:effectLst/>
                        </a:rPr>
                        <a:t>Ejemplos del cálculo del rango de una matriz por el método de Gauss I</a:t>
                      </a:r>
                      <a:endParaRPr lang="es-MX" sz="1100" b="1" dirty="0">
                        <a:effectLst/>
                        <a:latin typeface="Calibri"/>
                        <a:ea typeface="Calibri"/>
                        <a:cs typeface="Times New Roman"/>
                      </a:endParaRPr>
                    </a:p>
                  </a:txBody>
                  <a:tcPr marL="67232" marR="67232" marT="9338" marB="0"/>
                </a:tc>
              </a:tr>
              <a:tr h="627869">
                <a:tc>
                  <a:txBody>
                    <a:bodyPr/>
                    <a:lstStyle/>
                    <a:p>
                      <a:pPr algn="ctr">
                        <a:lnSpc>
                          <a:spcPct val="115000"/>
                        </a:lnSpc>
                        <a:spcAft>
                          <a:spcPts val="0"/>
                        </a:spcAft>
                      </a:pPr>
                      <a:r>
                        <a:rPr lang="es-MX" sz="1800" kern="1200">
                          <a:effectLst/>
                        </a:rPr>
                        <a:t>67</a:t>
                      </a:r>
                      <a:endParaRPr lang="es-MX" sz="1100">
                        <a:effectLst/>
                        <a:latin typeface="Calibri"/>
                        <a:ea typeface="Calibri"/>
                        <a:cs typeface="Times New Roman"/>
                      </a:endParaRPr>
                    </a:p>
                  </a:txBody>
                  <a:tcPr marL="67232" marR="67232" marT="9338" marB="0"/>
                </a:tc>
                <a:tc>
                  <a:txBody>
                    <a:bodyPr/>
                    <a:lstStyle/>
                    <a:p>
                      <a:pPr>
                        <a:lnSpc>
                          <a:spcPct val="115000"/>
                        </a:lnSpc>
                        <a:spcAft>
                          <a:spcPts val="0"/>
                        </a:spcAft>
                        <a:tabLst>
                          <a:tab pos="1080770" algn="l"/>
                        </a:tabLst>
                      </a:pPr>
                      <a:r>
                        <a:rPr lang="es-ES" sz="1800" b="1" kern="1200" dirty="0">
                          <a:effectLst/>
                        </a:rPr>
                        <a:t>Ejemplos de cálculo del rango de una matriz por el método de Gauss II</a:t>
                      </a:r>
                      <a:endParaRPr lang="es-MX" sz="1100" b="1" dirty="0">
                        <a:effectLst/>
                        <a:latin typeface="Calibri"/>
                        <a:ea typeface="Calibri"/>
                        <a:cs typeface="Times New Roman"/>
                      </a:endParaRPr>
                    </a:p>
                  </a:txBody>
                  <a:tcPr marL="67232" marR="67232" marT="9338" marB="0"/>
                </a:tc>
              </a:tr>
              <a:tr h="327443">
                <a:tc>
                  <a:txBody>
                    <a:bodyPr/>
                    <a:lstStyle/>
                    <a:p>
                      <a:pPr algn="ctr">
                        <a:lnSpc>
                          <a:spcPct val="115000"/>
                        </a:lnSpc>
                        <a:spcAft>
                          <a:spcPts val="0"/>
                        </a:spcAft>
                      </a:pPr>
                      <a:r>
                        <a:rPr lang="es-MX" sz="1800" kern="1200" dirty="0">
                          <a:effectLst/>
                        </a:rPr>
                        <a:t> </a:t>
                      </a:r>
                      <a:r>
                        <a:rPr lang="es-MX" sz="1800" kern="1200" dirty="0" smtClean="0">
                          <a:effectLst/>
                        </a:rPr>
                        <a:t>68</a:t>
                      </a:r>
                      <a:endParaRPr lang="es-MX" sz="1100" dirty="0">
                        <a:effectLst/>
                        <a:latin typeface="Calibri"/>
                        <a:ea typeface="Calibri"/>
                        <a:cs typeface="Times New Roman"/>
                      </a:endParaRPr>
                    </a:p>
                  </a:txBody>
                  <a:tcPr marL="67232" marR="67232" marT="9338" marB="0"/>
                </a:tc>
                <a:tc>
                  <a:txBody>
                    <a:bodyPr/>
                    <a:lstStyle/>
                    <a:p>
                      <a:pPr>
                        <a:lnSpc>
                          <a:spcPct val="115000"/>
                        </a:lnSpc>
                        <a:spcAft>
                          <a:spcPts val="0"/>
                        </a:spcAft>
                      </a:pPr>
                      <a:r>
                        <a:rPr lang="es-ES" sz="1800" b="1" dirty="0" smtClean="0">
                          <a:effectLst/>
                          <a:latin typeface="Arial" panose="020B0604020202020204" pitchFamily="34" charset="0"/>
                          <a:ea typeface="Calibri"/>
                          <a:cs typeface="Arial" panose="020B0604020202020204" pitchFamily="34" charset="0"/>
                        </a:rPr>
                        <a:t>Se da describe la condición </a:t>
                      </a:r>
                      <a:r>
                        <a:rPr lang="es-ES" sz="1800" b="1" dirty="0">
                          <a:effectLst/>
                          <a:latin typeface="Arial" panose="020B0604020202020204" pitchFamily="34" charset="0"/>
                          <a:ea typeface="Calibri"/>
                          <a:cs typeface="Arial" panose="020B0604020202020204" pitchFamily="34" charset="0"/>
                        </a:rPr>
                        <a:t>para que una matriz sea invertible</a:t>
                      </a:r>
                      <a:endParaRPr lang="es-MX" sz="1800" b="1" dirty="0">
                        <a:effectLst/>
                        <a:latin typeface="Arial" panose="020B0604020202020204" pitchFamily="34" charset="0"/>
                        <a:ea typeface="Calibri"/>
                        <a:cs typeface="Arial" panose="020B0604020202020204" pitchFamily="34" charset="0"/>
                      </a:endParaRPr>
                    </a:p>
                  </a:txBody>
                  <a:tcPr marL="68580" marR="68580" marT="0" marB="0"/>
                </a:tc>
              </a:tr>
              <a:tr h="327443">
                <a:tc>
                  <a:txBody>
                    <a:bodyPr/>
                    <a:lstStyle/>
                    <a:p>
                      <a:pPr algn="ctr">
                        <a:lnSpc>
                          <a:spcPct val="115000"/>
                        </a:lnSpc>
                        <a:spcAft>
                          <a:spcPts val="0"/>
                        </a:spcAft>
                      </a:pPr>
                      <a:r>
                        <a:rPr lang="es-MX" sz="1800" kern="1200" dirty="0">
                          <a:effectLst/>
                        </a:rPr>
                        <a:t> </a:t>
                      </a:r>
                      <a:r>
                        <a:rPr lang="es-MX" sz="1800" kern="1200" dirty="0" smtClean="0">
                          <a:effectLst/>
                        </a:rPr>
                        <a:t>69</a:t>
                      </a:r>
                      <a:endParaRPr lang="es-MX" sz="1100" dirty="0">
                        <a:effectLst/>
                        <a:latin typeface="Calibri"/>
                        <a:ea typeface="Calibri"/>
                        <a:cs typeface="Times New Roman"/>
                      </a:endParaRPr>
                    </a:p>
                  </a:txBody>
                  <a:tcPr marL="67232" marR="67232" marT="9338" marB="0"/>
                </a:tc>
                <a:tc>
                  <a:txBody>
                    <a:bodyPr/>
                    <a:lstStyle/>
                    <a:p>
                      <a:pPr>
                        <a:lnSpc>
                          <a:spcPct val="115000"/>
                        </a:lnSpc>
                        <a:spcAft>
                          <a:spcPts val="0"/>
                        </a:spcAft>
                      </a:pPr>
                      <a:r>
                        <a:rPr lang="es-MX" sz="1800" b="0" kern="1200" dirty="0" smtClean="0">
                          <a:solidFill>
                            <a:srgbClr val="FFC000"/>
                          </a:solidFill>
                          <a:effectLst>
                            <a:outerShdw blurRad="38100" dist="38100" dir="2700000" algn="tl" rotWithShape="0">
                              <a:srgbClr val="000000">
                                <a:alpha val="43000"/>
                              </a:srgbClr>
                            </a:outerShdw>
                          </a:effectLst>
                          <a:latin typeface="Arial" panose="020B0604020202020204" pitchFamily="34" charset="0"/>
                          <a:ea typeface="Times New Roman"/>
                          <a:cs typeface="Arial" panose="020B0604020202020204" pitchFamily="34" charset="0"/>
                        </a:rPr>
                        <a:t>Se muestra la BIBLIOGAFÍA que puede ser consultada</a:t>
                      </a:r>
                      <a:endParaRPr lang="es-MX" sz="1800" b="0" dirty="0">
                        <a:effectLst/>
                        <a:latin typeface="Arial" panose="020B0604020202020204" pitchFamily="34" charset="0"/>
                        <a:ea typeface="Calibri"/>
                        <a:cs typeface="Arial" panose="020B0604020202020204" pitchFamily="34" charset="0"/>
                      </a:endParaRPr>
                    </a:p>
                  </a:txBody>
                  <a:tcPr marL="68580" marR="68580" marT="0" marB="0"/>
                </a:tc>
              </a:tr>
              <a:tr h="327443">
                <a:tc>
                  <a:txBody>
                    <a:bodyPr/>
                    <a:lstStyle/>
                    <a:p>
                      <a:pPr algn="ctr">
                        <a:lnSpc>
                          <a:spcPct val="115000"/>
                        </a:lnSpc>
                        <a:spcAft>
                          <a:spcPts val="0"/>
                        </a:spcAft>
                      </a:pPr>
                      <a:r>
                        <a:rPr lang="es-MX" sz="1800" kern="1200" dirty="0">
                          <a:effectLst/>
                        </a:rPr>
                        <a:t> </a:t>
                      </a:r>
                      <a:r>
                        <a:rPr lang="es-MX" sz="1800" kern="1200" dirty="0" smtClean="0">
                          <a:effectLst/>
                        </a:rPr>
                        <a:t>70</a:t>
                      </a:r>
                      <a:endParaRPr lang="es-MX" sz="1100" dirty="0">
                        <a:effectLst/>
                        <a:latin typeface="Calibri"/>
                        <a:ea typeface="Calibri"/>
                        <a:cs typeface="Times New Roman"/>
                      </a:endParaRPr>
                    </a:p>
                  </a:txBody>
                  <a:tcPr marL="67232" marR="67232" marT="9338" marB="0"/>
                </a:tc>
                <a:tc>
                  <a:txBody>
                    <a:bodyPr/>
                    <a:lstStyle/>
                    <a:p>
                      <a:pPr>
                        <a:lnSpc>
                          <a:spcPct val="115000"/>
                        </a:lnSpc>
                        <a:spcAft>
                          <a:spcPts val="0"/>
                        </a:spcAft>
                      </a:pPr>
                      <a:r>
                        <a:rPr lang="es-MX" sz="1800" b="0" kern="1200" smtClean="0">
                          <a:solidFill>
                            <a:srgbClr val="FFC000"/>
                          </a:solidFill>
                          <a:effectLst>
                            <a:outerShdw blurRad="38100" dist="38100" dir="2700000" algn="tl" rotWithShape="0">
                              <a:srgbClr val="000000">
                                <a:alpha val="43000"/>
                              </a:srgbClr>
                            </a:outerShdw>
                          </a:effectLst>
                          <a:latin typeface="Arial" panose="020B0604020202020204" pitchFamily="34" charset="0"/>
                          <a:ea typeface="Times New Roman"/>
                          <a:cs typeface="Arial" panose="020B0604020202020204" pitchFamily="34" charset="0"/>
                        </a:rPr>
                        <a:t>Se muestra la BIBLIOGAFÍA que puede ser consultada</a:t>
                      </a:r>
                      <a:endParaRPr lang="es-MX" sz="1800" b="0" dirty="0">
                        <a:effectLst/>
                        <a:latin typeface="Arial" panose="020B0604020202020204" pitchFamily="34" charset="0"/>
                        <a:ea typeface="Calibri"/>
                        <a:cs typeface="Arial" panose="020B0604020202020204" pitchFamily="34" charset="0"/>
                      </a:endParaRPr>
                    </a:p>
                  </a:txBody>
                  <a:tcPr marL="68580" marR="68580" marT="0" marB="0"/>
                </a:tc>
              </a:tr>
              <a:tr h="327443">
                <a:tc>
                  <a:txBody>
                    <a:bodyPr/>
                    <a:lstStyle/>
                    <a:p>
                      <a:pPr algn="ctr">
                        <a:lnSpc>
                          <a:spcPct val="115000"/>
                        </a:lnSpc>
                        <a:spcAft>
                          <a:spcPts val="0"/>
                        </a:spcAft>
                      </a:pPr>
                      <a:r>
                        <a:rPr lang="es-MX" sz="1800" kern="1200" dirty="0">
                          <a:effectLst/>
                        </a:rPr>
                        <a:t> </a:t>
                      </a:r>
                      <a:r>
                        <a:rPr lang="es-MX" sz="1800" kern="1200" dirty="0" smtClean="0">
                          <a:effectLst/>
                        </a:rPr>
                        <a:t>71</a:t>
                      </a:r>
                      <a:endParaRPr lang="es-MX" sz="1100" dirty="0">
                        <a:effectLst/>
                        <a:latin typeface="Calibri"/>
                        <a:ea typeface="Calibri"/>
                        <a:cs typeface="Times New Roman"/>
                      </a:endParaRPr>
                    </a:p>
                  </a:txBody>
                  <a:tcPr marL="67232" marR="67232" marT="9338" marB="0"/>
                </a:tc>
                <a:tc>
                  <a:txBody>
                    <a:bodyPr/>
                    <a:lstStyle/>
                    <a:p>
                      <a:pPr>
                        <a:lnSpc>
                          <a:spcPct val="115000"/>
                        </a:lnSpc>
                        <a:spcAft>
                          <a:spcPts val="0"/>
                        </a:spcAft>
                      </a:pPr>
                      <a:r>
                        <a:rPr lang="es-MX" sz="1800" b="0" kern="1200" dirty="0" smtClean="0">
                          <a:solidFill>
                            <a:srgbClr val="FFC000"/>
                          </a:solidFill>
                          <a:effectLst>
                            <a:outerShdw blurRad="38100" dist="38100" dir="2700000" algn="tl" rotWithShape="0">
                              <a:srgbClr val="000000">
                                <a:alpha val="43000"/>
                              </a:srgbClr>
                            </a:outerShdw>
                          </a:effectLst>
                          <a:latin typeface="Arial" panose="020B0604020202020204" pitchFamily="34" charset="0"/>
                          <a:ea typeface="Times New Roman"/>
                          <a:cs typeface="Arial" panose="020B0604020202020204" pitchFamily="34" charset="0"/>
                        </a:rPr>
                        <a:t>Se muestra la BIBLIOGAFÍA que puede ser consultada</a:t>
                      </a:r>
                      <a:endParaRPr lang="es-MX" sz="1800" b="0" dirty="0">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788333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Rectangle 4"/>
          <p:cNvSpPr>
            <a:spLocks noGrp="1" noChangeArrowheads="1"/>
          </p:cNvSpPr>
          <p:nvPr>
            <p:ph type="title"/>
          </p:nvPr>
        </p:nvSpPr>
        <p:spPr>
          <a:xfrm>
            <a:off x="468313" y="346299"/>
            <a:ext cx="8229600" cy="706437"/>
          </a:xfrm>
          <a:noFill/>
          <a:ln/>
        </p:spPr>
        <p:txBody>
          <a:bodyPr anchorCtr="0">
            <a:noAutofit/>
          </a:bodyPr>
          <a:lstStyle/>
          <a:p>
            <a:pPr marL="0" algn="ctr"/>
            <a:r>
              <a:rPr lang="es-MX" sz="3200" b="1" dirty="0">
                <a:solidFill>
                  <a:srgbClr val="FFC000"/>
                </a:solidFill>
              </a:rPr>
              <a:t>SECUENCIA DIDÁCTICA</a:t>
            </a:r>
          </a:p>
        </p:txBody>
      </p:sp>
      <p:sp>
        <p:nvSpPr>
          <p:cNvPr id="124931" name="Rectangle 3"/>
          <p:cNvSpPr>
            <a:spLocks noGrp="1" noChangeArrowheads="1"/>
          </p:cNvSpPr>
          <p:nvPr>
            <p:ph idx="1"/>
          </p:nvPr>
        </p:nvSpPr>
        <p:spPr>
          <a:xfrm>
            <a:off x="467544" y="2060848"/>
            <a:ext cx="8229600" cy="3744441"/>
          </a:xfrm>
          <a:solidFill>
            <a:schemeClr val="bg2">
              <a:lumMod val="75000"/>
            </a:schemeClr>
          </a:solidFill>
          <a:ln w="57150">
            <a:solidFill>
              <a:srgbClr val="FFC000"/>
            </a:solidFill>
          </a:ln>
        </p:spPr>
        <p:txBody>
          <a:bodyPr>
            <a:normAutofit fontScale="92500" lnSpcReduction="10000"/>
          </a:bodyPr>
          <a:lstStyle/>
          <a:p>
            <a:pPr marL="537210" lvl="1" indent="0">
              <a:lnSpc>
                <a:spcPct val="90000"/>
              </a:lnSpc>
              <a:buClr>
                <a:srgbClr val="92D050"/>
              </a:buClr>
              <a:buNone/>
            </a:pPr>
            <a:endParaRPr lang="es-ES" sz="2000" b="1" i="1" dirty="0" smtClean="0">
              <a:solidFill>
                <a:schemeClr val="accent3">
                  <a:lumMod val="60000"/>
                  <a:lumOff val="40000"/>
                </a:schemeClr>
              </a:solidFill>
              <a:effectLst/>
            </a:endParaRPr>
          </a:p>
          <a:p>
            <a:pPr lvl="1">
              <a:spcBef>
                <a:spcPts val="0"/>
              </a:spcBef>
              <a:spcAft>
                <a:spcPts val="600"/>
              </a:spcAft>
              <a:buClr>
                <a:srgbClr val="92D050"/>
              </a:buClr>
              <a:buFont typeface="Wingdings" pitchFamily="2" charset="2"/>
              <a:buChar char="v"/>
            </a:pPr>
            <a:r>
              <a:rPr lang="es-ES" sz="3200" b="1" dirty="0" smtClean="0">
                <a:solidFill>
                  <a:schemeClr val="accent3">
                    <a:lumMod val="60000"/>
                    <a:lumOff val="40000"/>
                  </a:schemeClr>
                </a:solidFill>
              </a:rPr>
              <a:t>Definición de arreglo matricial.</a:t>
            </a:r>
          </a:p>
          <a:p>
            <a:pPr lvl="1">
              <a:spcBef>
                <a:spcPts val="0"/>
              </a:spcBef>
              <a:spcAft>
                <a:spcPts val="600"/>
              </a:spcAft>
              <a:buClr>
                <a:srgbClr val="92D050"/>
              </a:buClr>
              <a:buFont typeface="Wingdings" pitchFamily="2" charset="2"/>
              <a:buChar char="v"/>
            </a:pPr>
            <a:r>
              <a:rPr lang="es-ES" sz="3200" b="1" dirty="0" smtClean="0">
                <a:solidFill>
                  <a:schemeClr val="accent3">
                    <a:lumMod val="60000"/>
                    <a:lumOff val="40000"/>
                  </a:schemeClr>
                </a:solidFill>
              </a:rPr>
              <a:t>Definición de las operaciones de suma y producto de matrices por escalares.</a:t>
            </a:r>
          </a:p>
          <a:p>
            <a:pPr lvl="1">
              <a:spcBef>
                <a:spcPts val="0"/>
              </a:spcBef>
              <a:spcAft>
                <a:spcPts val="600"/>
              </a:spcAft>
              <a:buClr>
                <a:srgbClr val="92D050"/>
              </a:buClr>
              <a:buFont typeface="Wingdings" pitchFamily="2" charset="2"/>
              <a:buChar char="v"/>
            </a:pPr>
            <a:r>
              <a:rPr lang="es-ES" sz="3200" b="1" dirty="0" smtClean="0">
                <a:solidFill>
                  <a:schemeClr val="accent3">
                    <a:lumMod val="60000"/>
                    <a:lumOff val="40000"/>
                  </a:schemeClr>
                </a:solidFill>
              </a:rPr>
              <a:t>Definición de las operaciones </a:t>
            </a:r>
            <a:r>
              <a:rPr lang="es-ES" sz="3200" b="1" dirty="0">
                <a:solidFill>
                  <a:schemeClr val="accent3">
                    <a:lumMod val="60000"/>
                    <a:lumOff val="40000"/>
                  </a:schemeClr>
                </a:solidFill>
              </a:rPr>
              <a:t>de producto </a:t>
            </a:r>
            <a:r>
              <a:rPr lang="es-ES" sz="3200" b="1" dirty="0" smtClean="0">
                <a:solidFill>
                  <a:schemeClr val="accent3">
                    <a:lumMod val="60000"/>
                    <a:lumOff val="40000"/>
                  </a:schemeClr>
                </a:solidFill>
              </a:rPr>
              <a:t>de matrices.</a:t>
            </a:r>
            <a:endParaRPr lang="es-MX" sz="3200" dirty="0">
              <a:solidFill>
                <a:schemeClr val="accent3">
                  <a:lumMod val="60000"/>
                  <a:lumOff val="40000"/>
                </a:schemeClr>
              </a:solidFill>
            </a:endParaRPr>
          </a:p>
          <a:p>
            <a:pPr lvl="1">
              <a:spcBef>
                <a:spcPts val="0"/>
              </a:spcBef>
              <a:spcAft>
                <a:spcPts val="600"/>
              </a:spcAft>
              <a:buClr>
                <a:srgbClr val="92D050"/>
              </a:buClr>
              <a:buFont typeface="Wingdings" pitchFamily="2" charset="2"/>
              <a:buChar char="v"/>
            </a:pPr>
            <a:r>
              <a:rPr lang="es-ES" sz="3200" b="1" dirty="0" smtClean="0">
                <a:solidFill>
                  <a:schemeClr val="accent3">
                    <a:lumMod val="60000"/>
                    <a:lumOff val="40000"/>
                  </a:schemeClr>
                </a:solidFill>
              </a:rPr>
              <a:t>Cálculo de Matrices inversas.</a:t>
            </a:r>
            <a:endParaRPr lang="es-ES" sz="3200" b="1" dirty="0">
              <a:solidFill>
                <a:schemeClr val="accent3">
                  <a:lumMod val="60000"/>
                  <a:lumOff val="40000"/>
                </a:schemeClr>
              </a:solidFill>
            </a:endParaRPr>
          </a:p>
        </p:txBody>
      </p:sp>
    </p:spTree>
    <p:extLst>
      <p:ext uri="{BB962C8B-B14F-4D97-AF65-F5344CB8AC3E}">
        <p14:creationId xmlns:p14="http://schemas.microsoft.com/office/powerpoint/2010/main" val="136362697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57200" y="517800"/>
            <a:ext cx="8229600" cy="1399032"/>
          </a:xfrm>
          <a:solidFill>
            <a:schemeClr val="accent6">
              <a:lumMod val="20000"/>
              <a:lumOff val="80000"/>
            </a:schemeClr>
          </a:solidFill>
          <a:ln w="57150">
            <a:solidFill>
              <a:schemeClr val="accent6">
                <a:lumMod val="75000"/>
              </a:schemeClr>
            </a:solidFill>
          </a:ln>
        </p:spPr>
        <p:txBody>
          <a:bodyPr/>
          <a:lstStyle/>
          <a:p>
            <a:r>
              <a:rPr lang="es-MX" sz="3200" b="1" dirty="0" smtClean="0">
                <a:solidFill>
                  <a:srgbClr val="FFC000"/>
                </a:solidFill>
              </a:rPr>
              <a:t>OBJETIVO DEL CURSO</a:t>
            </a:r>
            <a:br>
              <a:rPr lang="es-MX" sz="3200" b="1" dirty="0" smtClean="0">
                <a:solidFill>
                  <a:srgbClr val="FFC000"/>
                </a:solidFill>
              </a:rPr>
            </a:br>
            <a:r>
              <a:rPr lang="es-MX" sz="2000" dirty="0" smtClean="0">
                <a:solidFill>
                  <a:srgbClr val="FFFF00"/>
                </a:solidFill>
                <a:effectLst/>
              </a:rPr>
              <a:t>(obtenido del Plan Curricular vigente de la Licenciatura de Físico)</a:t>
            </a:r>
            <a:endParaRPr lang="es-ES" sz="2000" dirty="0">
              <a:solidFill>
                <a:srgbClr val="FFFF00"/>
              </a:solidFill>
              <a:effectLst/>
            </a:endParaRPr>
          </a:p>
        </p:txBody>
      </p:sp>
      <p:sp>
        <p:nvSpPr>
          <p:cNvPr id="121859" name="Rectangle 3"/>
          <p:cNvSpPr>
            <a:spLocks noGrp="1" noChangeArrowheads="1"/>
          </p:cNvSpPr>
          <p:nvPr>
            <p:ph idx="1"/>
          </p:nvPr>
        </p:nvSpPr>
        <p:spPr>
          <a:xfrm>
            <a:off x="457200" y="2204864"/>
            <a:ext cx="8229600" cy="4177680"/>
          </a:xfrm>
          <a:solidFill>
            <a:srgbClr val="00B050"/>
          </a:solidFill>
        </p:spPr>
        <p:style>
          <a:lnRef idx="3">
            <a:schemeClr val="lt1"/>
          </a:lnRef>
          <a:fillRef idx="1">
            <a:schemeClr val="accent3"/>
          </a:fillRef>
          <a:effectRef idx="1">
            <a:schemeClr val="accent3"/>
          </a:effectRef>
          <a:fontRef idx="minor">
            <a:schemeClr val="lt1"/>
          </a:fontRef>
        </p:style>
        <p:txBody>
          <a:bodyPr>
            <a:normAutofit fontScale="70000" lnSpcReduction="20000"/>
          </a:bodyPr>
          <a:lstStyle/>
          <a:p>
            <a:pPr>
              <a:buNone/>
            </a:pPr>
            <a:endParaRPr lang="es-MX" sz="1100" dirty="0" smtClean="0"/>
          </a:p>
          <a:p>
            <a:pPr algn="just">
              <a:buClr>
                <a:schemeClr val="accent3">
                  <a:lumMod val="60000"/>
                  <a:lumOff val="40000"/>
                </a:schemeClr>
              </a:buClr>
            </a:pPr>
            <a:r>
              <a:rPr lang="es-MX" sz="4000" dirty="0" smtClean="0"/>
              <a:t>El curso de </a:t>
            </a:r>
            <a:r>
              <a:rPr lang="es-MX" sz="4000" dirty="0" smtClean="0">
                <a:solidFill>
                  <a:srgbClr val="FFC000"/>
                </a:solidFill>
              </a:rPr>
              <a:t>Álgebra Avanzada </a:t>
            </a:r>
            <a:r>
              <a:rPr lang="es-MX" sz="4000" dirty="0" smtClean="0"/>
              <a:t>pretende que el alumno:</a:t>
            </a:r>
          </a:p>
          <a:p>
            <a:pPr lvl="1">
              <a:buClr>
                <a:schemeClr val="accent5">
                  <a:lumMod val="40000"/>
                  <a:lumOff val="60000"/>
                </a:schemeClr>
              </a:buClr>
            </a:pPr>
            <a:r>
              <a:rPr lang="es-ES" sz="4000" dirty="0"/>
              <a:t>Opere polinomios y calcule sus raíces.</a:t>
            </a:r>
            <a:endParaRPr lang="es-MX" sz="4000" dirty="0"/>
          </a:p>
          <a:p>
            <a:pPr lvl="1">
              <a:buClr>
                <a:schemeClr val="accent5">
                  <a:lumMod val="40000"/>
                  <a:lumOff val="60000"/>
                </a:schemeClr>
              </a:buClr>
            </a:pPr>
            <a:r>
              <a:rPr lang="es-ES" sz="4000" dirty="0" smtClean="0"/>
              <a:t>Estudie los métodos de solución de sistemas de ecuaciones lineales.</a:t>
            </a:r>
          </a:p>
          <a:p>
            <a:pPr lvl="1">
              <a:buClr>
                <a:schemeClr val="accent5">
                  <a:lumMod val="40000"/>
                  <a:lumOff val="60000"/>
                </a:schemeClr>
              </a:buClr>
            </a:pPr>
            <a:r>
              <a:rPr lang="es-ES" sz="4000" dirty="0" smtClean="0"/>
              <a:t>Efectúe operaciones algebraicas con matrices y determinantes.</a:t>
            </a:r>
            <a:endParaRPr lang="es-MX" sz="4000" dirty="0" smtClean="0"/>
          </a:p>
          <a:p>
            <a:pPr lvl="1">
              <a:buClr>
                <a:schemeClr val="accent5">
                  <a:lumMod val="40000"/>
                  <a:lumOff val="60000"/>
                </a:schemeClr>
              </a:buClr>
            </a:pPr>
            <a:r>
              <a:rPr lang="es-ES" sz="4000" dirty="0" smtClean="0"/>
              <a:t>Efectúe operaciones algebraicas con vectores en espacios vectoriales de dimensión n.</a:t>
            </a:r>
            <a:endParaRPr lang="es-MX" sz="4000" dirty="0" smtClean="0"/>
          </a:p>
        </p:txBody>
      </p:sp>
    </p:spTree>
    <p:extLst>
      <p:ext uri="{BB962C8B-B14F-4D97-AF65-F5344CB8AC3E}">
        <p14:creationId xmlns:p14="http://schemas.microsoft.com/office/powerpoint/2010/main" val="1505651052"/>
      </p:ext>
    </p:extLst>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2 Rectángulo"/>
          <p:cNvSpPr>
            <a:spLocks noChangeArrowheads="1"/>
          </p:cNvSpPr>
          <p:nvPr/>
        </p:nvSpPr>
        <p:spPr bwMode="auto">
          <a:xfrm>
            <a:off x="2124075" y="386432"/>
            <a:ext cx="4962525" cy="522288"/>
          </a:xfrm>
          <a:prstGeom prst="rect">
            <a:avLst/>
          </a:prstGeom>
          <a:solidFill>
            <a:srgbClr val="FFFFCC"/>
          </a:solidFill>
          <a:ln w="57150">
            <a:solidFill>
              <a:srgbClr val="FFC000"/>
            </a:solidFill>
            <a:miter lim="800000"/>
            <a:headEnd/>
            <a:tailEnd/>
          </a:ln>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MX" altLang="es-MX" sz="2800" b="1" dirty="0">
                <a:solidFill>
                  <a:srgbClr val="7030A0"/>
                </a:solidFill>
              </a:rPr>
              <a:t>Mapa Conceptual (Matrices)</a:t>
            </a:r>
            <a:endParaRPr lang="es-ES" altLang="es-MX" sz="2800" b="1" dirty="0">
              <a:solidFill>
                <a:srgbClr val="7030A0"/>
              </a:solidFill>
            </a:endParaRPr>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288" y="1612354"/>
            <a:ext cx="7591425" cy="4552950"/>
          </a:xfrm>
          <a:prstGeom prst="rect">
            <a:avLst/>
          </a:prstGeom>
          <a:noFill/>
          <a:ln w="57150">
            <a:solidFill>
              <a:schemeClr val="accent6"/>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09287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3795">
                                            <p:bg/>
                                          </p:spTgt>
                                        </p:tgtEl>
                                        <p:attrNameLst>
                                          <p:attrName>style.visibility</p:attrName>
                                        </p:attrNameLst>
                                      </p:cBhvr>
                                      <p:to>
                                        <p:strVal val="visible"/>
                                      </p:to>
                                    </p:set>
                                    <p:animEffect transition="in" filter="wipe(down)">
                                      <p:cBhvr>
                                        <p:cTn id="7" dur="500"/>
                                        <p:tgtEl>
                                          <p:spTgt spid="3379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3795">
                                            <p:txEl>
                                              <p:pRg st="0" end="0"/>
                                            </p:txEl>
                                          </p:spTgt>
                                        </p:tgtEl>
                                        <p:attrNameLst>
                                          <p:attrName>style.visibility</p:attrName>
                                        </p:attrNameLst>
                                      </p:cBhvr>
                                      <p:to>
                                        <p:strVal val="visible"/>
                                      </p:to>
                                    </p:set>
                                    <p:animEffect transition="in" filter="wipe(down)">
                                      <p:cBhvr>
                                        <p:cTn id="12" dur="500"/>
                                        <p:tgtEl>
                                          <p:spTgt spid="337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ctrTitle"/>
          </p:nvPr>
        </p:nvSpPr>
        <p:spPr>
          <a:xfrm>
            <a:off x="2268538" y="303312"/>
            <a:ext cx="4805362" cy="533400"/>
          </a:xfrm>
          <a:solidFill>
            <a:srgbClr val="FFFFCC"/>
          </a:solidFill>
          <a:ln w="57150">
            <a:solidFill>
              <a:schemeClr val="accent6">
                <a:lumMod val="60000"/>
                <a:lumOff val="40000"/>
              </a:schemeClr>
            </a:solidFill>
          </a:ln>
        </p:spPr>
        <p:txBody>
          <a:bodyPr>
            <a:normAutofit fontScale="90000"/>
          </a:bodyPr>
          <a:lstStyle/>
          <a:p>
            <a:pPr marL="4763" algn="ctr" eaLnBrk="1" hangingPunct="1">
              <a:lnSpc>
                <a:spcPct val="115000"/>
              </a:lnSpc>
            </a:pPr>
            <a:r>
              <a:rPr lang="es-ES" altLang="es-MX" sz="2800" b="1" dirty="0" smtClean="0">
                <a:solidFill>
                  <a:srgbClr val="7030A0"/>
                </a:solidFill>
              </a:rPr>
              <a:t>Definición de matriz</a:t>
            </a:r>
          </a:p>
        </p:txBody>
      </p:sp>
      <p:sp>
        <p:nvSpPr>
          <p:cNvPr id="88067" name="Text Box 3"/>
          <p:cNvSpPr txBox="1">
            <a:spLocks noChangeArrowheads="1"/>
          </p:cNvSpPr>
          <p:nvPr/>
        </p:nvSpPr>
        <p:spPr bwMode="auto">
          <a:xfrm>
            <a:off x="251520" y="1054477"/>
            <a:ext cx="8497193" cy="646331"/>
          </a:xfrm>
          <a:prstGeom prst="rect">
            <a:avLst/>
          </a:prstGeom>
          <a:solidFill>
            <a:schemeClr val="accent3">
              <a:lumMod val="75000"/>
            </a:schemeClr>
          </a:solidFill>
          <a:ln w="57150">
            <a:solidFill>
              <a:srgbClr val="92D050"/>
            </a:solidFill>
            <a:miter lim="800000"/>
            <a:headEnd/>
            <a:tailEnd/>
          </a:ln>
        </p:spPr>
        <p:txBody>
          <a:bodyPr wrap="square">
            <a:spAutoFit/>
          </a:bodyPr>
          <a:lstStyle/>
          <a:p>
            <a:pPr>
              <a:defRPr/>
            </a:pPr>
            <a:r>
              <a:rPr lang="es-ES" dirty="0" smtClean="0">
                <a:cs typeface="Arial" pitchFamily="34" charset="0"/>
              </a:rPr>
              <a:t>Una </a:t>
            </a:r>
            <a:r>
              <a:rPr lang="es-ES" b="1" dirty="0" smtClean="0">
                <a:cs typeface="Arial" pitchFamily="34" charset="0"/>
              </a:rPr>
              <a:t>matriz</a:t>
            </a:r>
            <a:r>
              <a:rPr lang="es-ES" dirty="0" smtClean="0">
                <a:cs typeface="Arial" pitchFamily="34" charset="0"/>
              </a:rPr>
              <a:t> </a:t>
            </a:r>
            <a:r>
              <a:rPr lang="es-ES" dirty="0">
                <a:cs typeface="Arial" pitchFamily="34" charset="0"/>
              </a:rPr>
              <a:t>de orden </a:t>
            </a:r>
            <a:r>
              <a:rPr lang="es-ES" b="1" i="1" dirty="0" err="1">
                <a:cs typeface="Arial" pitchFamily="34" charset="0"/>
              </a:rPr>
              <a:t>m×n</a:t>
            </a:r>
            <a:r>
              <a:rPr lang="es-ES" i="1" dirty="0">
                <a:cs typeface="Arial" pitchFamily="34" charset="0"/>
              </a:rPr>
              <a:t> </a:t>
            </a:r>
            <a:r>
              <a:rPr lang="es-ES" i="1" dirty="0" smtClean="0">
                <a:cs typeface="Arial" pitchFamily="34" charset="0"/>
              </a:rPr>
              <a:t>es</a:t>
            </a:r>
            <a:r>
              <a:rPr lang="es-ES" dirty="0" smtClean="0">
                <a:cs typeface="Arial" pitchFamily="34" charset="0"/>
              </a:rPr>
              <a:t> </a:t>
            </a:r>
            <a:r>
              <a:rPr lang="es-ES" dirty="0">
                <a:cs typeface="Arial" pitchFamily="34" charset="0"/>
              </a:rPr>
              <a:t>todo conjunto rectangular de elementos </a:t>
            </a:r>
            <a:r>
              <a:rPr lang="es-ES" b="1" i="1" dirty="0" err="1">
                <a:cs typeface="Arial" pitchFamily="34" charset="0"/>
              </a:rPr>
              <a:t>a</a:t>
            </a:r>
            <a:r>
              <a:rPr lang="es-ES" b="1" i="1" baseline="-25000" dirty="0" err="1">
                <a:cs typeface="Arial" pitchFamily="34" charset="0"/>
              </a:rPr>
              <a:t>ij</a:t>
            </a:r>
            <a:r>
              <a:rPr lang="es-ES" dirty="0">
                <a:cs typeface="Arial" pitchFamily="34" charset="0"/>
              </a:rPr>
              <a:t> dispuestos en </a:t>
            </a:r>
            <a:r>
              <a:rPr lang="es-ES" b="1" i="1" dirty="0">
                <a:cs typeface="Arial" pitchFamily="34" charset="0"/>
              </a:rPr>
              <a:t>m</a:t>
            </a:r>
            <a:r>
              <a:rPr lang="es-ES" dirty="0">
                <a:cs typeface="Arial" pitchFamily="34" charset="0"/>
              </a:rPr>
              <a:t> líneas horizontales (filas) y </a:t>
            </a:r>
            <a:r>
              <a:rPr lang="es-ES" b="1" i="1" dirty="0">
                <a:cs typeface="Arial" pitchFamily="34" charset="0"/>
              </a:rPr>
              <a:t>n</a:t>
            </a:r>
            <a:r>
              <a:rPr lang="es-ES" dirty="0">
                <a:cs typeface="Arial" pitchFamily="34" charset="0"/>
              </a:rPr>
              <a:t> verticales (columnas</a:t>
            </a:r>
            <a:r>
              <a:rPr lang="es-ES" dirty="0" smtClean="0">
                <a:cs typeface="Arial" pitchFamily="34" charset="0"/>
              </a:rPr>
              <a:t>)</a:t>
            </a:r>
            <a:endParaRPr lang="es-ES" dirty="0">
              <a:cs typeface="Arial" pitchFamily="34" charset="0"/>
            </a:endParaRPr>
          </a:p>
        </p:txBody>
      </p:sp>
      <p:sp>
        <p:nvSpPr>
          <p:cNvPr id="88068" name="Text Box 4"/>
          <p:cNvSpPr txBox="1">
            <a:spLocks noChangeArrowheads="1"/>
          </p:cNvSpPr>
          <p:nvPr/>
        </p:nvSpPr>
        <p:spPr bwMode="auto">
          <a:xfrm>
            <a:off x="381000" y="4725144"/>
            <a:ext cx="8511480" cy="2031325"/>
          </a:xfrm>
          <a:prstGeom prst="rect">
            <a:avLst/>
          </a:prstGeom>
          <a:ln w="57150">
            <a:solidFill>
              <a:schemeClr val="accent1"/>
            </a:solidFill>
            <a:headEnd/>
            <a:tailEnd/>
          </a:ln>
        </p:spPr>
        <p:style>
          <a:lnRef idx="1">
            <a:schemeClr val="dk1"/>
          </a:lnRef>
          <a:fillRef idx="2">
            <a:schemeClr val="dk1"/>
          </a:fillRef>
          <a:effectRef idx="1">
            <a:schemeClr val="dk1"/>
          </a:effectRef>
          <a:fontRef idx="minor">
            <a:schemeClr val="dk1"/>
          </a:fontRef>
        </p:style>
        <p:txBody>
          <a:bodyPr wrap="square">
            <a:spAutoFit/>
          </a:bodyPr>
          <a:lstStyle/>
          <a:p>
            <a:pPr algn="just">
              <a:spcBef>
                <a:spcPct val="50000"/>
              </a:spcBef>
              <a:defRPr/>
            </a:pPr>
            <a:r>
              <a:rPr lang="es-ES" dirty="0">
                <a:cs typeface="Arial" pitchFamily="34" charset="0"/>
              </a:rPr>
              <a:t>Abreviadamente suele expresarse en la forma    </a:t>
            </a:r>
            <a:r>
              <a:rPr lang="es-ES" b="1" dirty="0">
                <a:cs typeface="Arial" pitchFamily="34" charset="0"/>
              </a:rPr>
              <a:t>A =(</a:t>
            </a:r>
            <a:r>
              <a:rPr lang="es-ES" b="1" i="1" dirty="0" err="1">
                <a:cs typeface="Arial" pitchFamily="34" charset="0"/>
              </a:rPr>
              <a:t>a</a:t>
            </a:r>
            <a:r>
              <a:rPr lang="es-ES" b="1" i="1" baseline="-25000" dirty="0" err="1">
                <a:cs typeface="Arial" pitchFamily="34" charset="0"/>
              </a:rPr>
              <a:t>ij</a:t>
            </a:r>
            <a:r>
              <a:rPr lang="es-ES" b="1" dirty="0">
                <a:cs typeface="Arial" pitchFamily="34" charset="0"/>
              </a:rPr>
              <a:t>),</a:t>
            </a:r>
            <a:r>
              <a:rPr lang="es-ES" dirty="0">
                <a:cs typeface="Arial" pitchFamily="34" charset="0"/>
              </a:rPr>
              <a:t>   con</a:t>
            </a:r>
            <a:r>
              <a:rPr lang="es-ES" i="1" dirty="0">
                <a:cs typeface="Arial" pitchFamily="34" charset="0"/>
              </a:rPr>
              <a:t> i </a:t>
            </a:r>
            <a:r>
              <a:rPr lang="es-ES" dirty="0">
                <a:cs typeface="Arial" pitchFamily="34" charset="0"/>
              </a:rPr>
              <a:t>=1, 2, ..., m,        </a:t>
            </a:r>
            <a:r>
              <a:rPr lang="es-ES" i="1" dirty="0">
                <a:cs typeface="Arial" pitchFamily="34" charset="0"/>
              </a:rPr>
              <a:t>j</a:t>
            </a:r>
            <a:r>
              <a:rPr lang="es-ES" dirty="0">
                <a:cs typeface="Arial" pitchFamily="34" charset="0"/>
              </a:rPr>
              <a:t> =1, 2, ..., n. Los subíndices indican la posición del elemento dentro de la </a:t>
            </a:r>
            <a:r>
              <a:rPr lang="es-ES" dirty="0" smtClean="0">
                <a:cs typeface="Arial" pitchFamily="34" charset="0"/>
              </a:rPr>
              <a:t>matriz. El </a:t>
            </a:r>
            <a:r>
              <a:rPr lang="es-ES" dirty="0">
                <a:cs typeface="Arial" pitchFamily="34" charset="0"/>
              </a:rPr>
              <a:t>primero denota la fila ( </a:t>
            </a:r>
            <a:r>
              <a:rPr lang="es-ES" i="1" dirty="0">
                <a:cs typeface="Arial" pitchFamily="34" charset="0"/>
              </a:rPr>
              <a:t>i </a:t>
            </a:r>
            <a:r>
              <a:rPr lang="es-ES" dirty="0">
                <a:cs typeface="Arial" pitchFamily="34" charset="0"/>
              </a:rPr>
              <a:t>) y el segundo la columna ( </a:t>
            </a:r>
            <a:r>
              <a:rPr lang="es-ES" i="1" dirty="0">
                <a:cs typeface="Arial" pitchFamily="34" charset="0"/>
              </a:rPr>
              <a:t>j </a:t>
            </a:r>
            <a:r>
              <a:rPr lang="es-ES" dirty="0" smtClean="0">
                <a:cs typeface="Arial" pitchFamily="34" charset="0"/>
              </a:rPr>
              <a:t>).</a:t>
            </a:r>
          </a:p>
          <a:p>
            <a:pPr algn="just">
              <a:spcBef>
                <a:spcPct val="50000"/>
              </a:spcBef>
              <a:defRPr/>
            </a:pPr>
            <a:r>
              <a:rPr lang="es-ES" b="1" dirty="0" smtClean="0">
                <a:cs typeface="Arial" pitchFamily="34" charset="0"/>
              </a:rPr>
              <a:t>Por ejemplo: </a:t>
            </a:r>
            <a:r>
              <a:rPr lang="es-ES" dirty="0">
                <a:cs typeface="Arial" pitchFamily="34" charset="0"/>
              </a:rPr>
              <a:t>el elemento </a:t>
            </a:r>
            <a:r>
              <a:rPr lang="es-ES" i="1" dirty="0">
                <a:cs typeface="Arial" pitchFamily="34" charset="0"/>
              </a:rPr>
              <a:t>a</a:t>
            </a:r>
            <a:r>
              <a:rPr lang="es-ES" baseline="-25000" dirty="0">
                <a:cs typeface="Arial" pitchFamily="34" charset="0"/>
              </a:rPr>
              <a:t>25</a:t>
            </a:r>
            <a:r>
              <a:rPr lang="es-ES" dirty="0">
                <a:cs typeface="Arial" pitchFamily="34" charset="0"/>
              </a:rPr>
              <a:t> será el elemento de la fila 2 y columna 5. </a:t>
            </a:r>
          </a:p>
          <a:p>
            <a:pPr algn="just">
              <a:spcBef>
                <a:spcPct val="50000"/>
              </a:spcBef>
              <a:defRPr/>
            </a:pPr>
            <a:r>
              <a:rPr lang="es-ES" b="1" dirty="0">
                <a:cs typeface="Arial" pitchFamily="34" charset="0"/>
              </a:rPr>
              <a:t>El orden es el número de filas y columnas que tiene la matriz, se representa por m x n.</a:t>
            </a:r>
          </a:p>
        </p:txBody>
      </p:sp>
      <p:grpSp>
        <p:nvGrpSpPr>
          <p:cNvPr id="2" name="Group 5"/>
          <p:cNvGrpSpPr>
            <a:grpSpLocks/>
          </p:cNvGrpSpPr>
          <p:nvPr/>
        </p:nvGrpSpPr>
        <p:grpSpPr bwMode="auto">
          <a:xfrm>
            <a:off x="1728788" y="1888728"/>
            <a:ext cx="5357812" cy="2692400"/>
            <a:chOff x="1089" y="1200"/>
            <a:chExt cx="3375" cy="1696"/>
          </a:xfrm>
        </p:grpSpPr>
        <p:graphicFrame>
          <p:nvGraphicFramePr>
            <p:cNvPr id="2050" name="Object 6"/>
            <p:cNvGraphicFramePr>
              <a:graphicFrameLocks noChangeAspect="1"/>
            </p:cNvGraphicFramePr>
            <p:nvPr>
              <p:extLst>
                <p:ext uri="{D42A27DB-BD31-4B8C-83A1-F6EECF244321}">
                  <p14:modId xmlns:p14="http://schemas.microsoft.com/office/powerpoint/2010/main" val="4071334160"/>
                </p:ext>
              </p:extLst>
            </p:nvPr>
          </p:nvGraphicFramePr>
          <p:xfrm>
            <a:off x="1968" y="1200"/>
            <a:ext cx="2496" cy="1696"/>
          </p:xfrm>
          <a:graphic>
            <a:graphicData uri="http://schemas.openxmlformats.org/presentationml/2006/ole">
              <mc:AlternateContent xmlns:mc="http://schemas.openxmlformats.org/markup-compatibility/2006">
                <mc:Choice xmlns:v="urn:schemas-microsoft-com:vml" Requires="v">
                  <p:oleObj spid="_x0000_s28731" name="Ecuación" r:id="rId3" imgW="1638300" imgH="1168400" progId="Equation.3">
                    <p:embed/>
                  </p:oleObj>
                </mc:Choice>
                <mc:Fallback>
                  <p:oleObj name="Ecuación" r:id="rId3" imgW="1638300" imgH="1168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8" y="1200"/>
                          <a:ext cx="2496" cy="1696"/>
                        </a:xfrm>
                        <a:prstGeom prst="rect">
                          <a:avLst/>
                        </a:prstGeom>
                        <a:solidFill>
                          <a:schemeClr val="accent2">
                            <a:lumMod val="20000"/>
                            <a:lumOff val="80000"/>
                          </a:schemeClr>
                        </a:solidFill>
                        <a:ln>
                          <a:noFill/>
                        </a:ln>
                        <a:effectLst/>
                      </p:spPr>
                    </p:pic>
                  </p:oleObj>
                </mc:Fallback>
              </mc:AlternateContent>
            </a:graphicData>
          </a:graphic>
        </p:graphicFrame>
        <p:sp>
          <p:nvSpPr>
            <p:cNvPr id="2055" name="Text Box 7"/>
            <p:cNvSpPr txBox="1">
              <a:spLocks noChangeArrowheads="1"/>
            </p:cNvSpPr>
            <p:nvPr/>
          </p:nvSpPr>
          <p:spPr bwMode="auto">
            <a:xfrm>
              <a:off x="1089" y="1872"/>
              <a:ext cx="97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2400">
                  <a:cs typeface="Arial" pitchFamily="34" charset="0"/>
                </a:rPr>
                <a:t>A = (a</a:t>
              </a:r>
              <a:r>
                <a:rPr lang="es-ES" altLang="es-MX" sz="2400" baseline="-25000">
                  <a:cs typeface="Arial" pitchFamily="34" charset="0"/>
                </a:rPr>
                <a:t>i,j</a:t>
              </a:r>
              <a:r>
                <a:rPr lang="es-ES" altLang="es-MX" sz="2400">
                  <a:cs typeface="Arial" pitchFamily="34" charset="0"/>
                </a:rPr>
                <a:t>)=</a:t>
              </a:r>
              <a:r>
                <a:rPr lang="es-ES" altLang="es-MX">
                  <a:cs typeface="Arial" pitchFamily="34" charset="0"/>
                </a:rPr>
                <a:t> </a:t>
              </a:r>
            </a:p>
          </p:txBody>
        </p:sp>
      </p:grpSp>
    </p:spTree>
    <p:extLst>
      <p:ext uri="{BB962C8B-B14F-4D97-AF65-F5344CB8AC3E}">
        <p14:creationId xmlns:p14="http://schemas.microsoft.com/office/powerpoint/2010/main" val="1412872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8" fill="hold" grpId="0" nodeType="clickEffect">
                                  <p:stCondLst>
                                    <p:cond delay="0"/>
                                  </p:stCondLst>
                                  <p:childTnLst>
                                    <p:set>
                                      <p:cBhvr>
                                        <p:cTn id="6" dur="1" fill="hold">
                                          <p:stCondLst>
                                            <p:cond delay="0"/>
                                          </p:stCondLst>
                                        </p:cTn>
                                        <p:tgtEl>
                                          <p:spTgt spid="88067"/>
                                        </p:tgtEl>
                                        <p:attrNameLst>
                                          <p:attrName>style.visibility</p:attrName>
                                        </p:attrNameLst>
                                      </p:cBhvr>
                                      <p:to>
                                        <p:strVal val="visible"/>
                                      </p:to>
                                    </p:set>
                                    <p:anim calcmode="lin" valueType="num">
                                      <p:cBhvr additive="base">
                                        <p:cTn id="7" dur="5000" fill="hold"/>
                                        <p:tgtEl>
                                          <p:spTgt spid="88067"/>
                                        </p:tgtEl>
                                        <p:attrNameLst>
                                          <p:attrName>ppt_x</p:attrName>
                                        </p:attrNameLst>
                                      </p:cBhvr>
                                      <p:tavLst>
                                        <p:tav tm="0">
                                          <p:val>
                                            <p:strVal val="0-#ppt_w/2"/>
                                          </p:val>
                                        </p:tav>
                                        <p:tav tm="100000">
                                          <p:val>
                                            <p:strVal val="#ppt_x"/>
                                          </p:val>
                                        </p:tav>
                                      </p:tavLst>
                                    </p:anim>
                                    <p:anim calcmode="lin" valueType="num">
                                      <p:cBhvr additive="base">
                                        <p:cTn id="8" dur="5000" fill="hold"/>
                                        <p:tgtEl>
                                          <p:spTgt spid="880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0" fill="hold"/>
                                        <p:tgtEl>
                                          <p:spTgt spid="2"/>
                                        </p:tgtEl>
                                        <p:attrNameLst>
                                          <p:attrName>ppt_x</p:attrName>
                                        </p:attrNameLst>
                                      </p:cBhvr>
                                      <p:tavLst>
                                        <p:tav tm="0">
                                          <p:val>
                                            <p:strVal val="0-#ppt_w/2"/>
                                          </p:val>
                                        </p:tav>
                                        <p:tav tm="100000">
                                          <p:val>
                                            <p:strVal val="#ppt_x"/>
                                          </p:val>
                                        </p:tav>
                                      </p:tavLst>
                                    </p:anim>
                                    <p:anim calcmode="lin" valueType="num">
                                      <p:cBhvr additive="base">
                                        <p:cTn id="14" dur="5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7" presetClass="entr" presetSubtype="8" fill="hold" grpId="0" nodeType="clickEffect">
                                  <p:stCondLst>
                                    <p:cond delay="0"/>
                                  </p:stCondLst>
                                  <p:childTnLst>
                                    <p:set>
                                      <p:cBhvr>
                                        <p:cTn id="18" dur="1" fill="hold">
                                          <p:stCondLst>
                                            <p:cond delay="0"/>
                                          </p:stCondLst>
                                        </p:cTn>
                                        <p:tgtEl>
                                          <p:spTgt spid="88068"/>
                                        </p:tgtEl>
                                        <p:attrNameLst>
                                          <p:attrName>style.visibility</p:attrName>
                                        </p:attrNameLst>
                                      </p:cBhvr>
                                      <p:to>
                                        <p:strVal val="visible"/>
                                      </p:to>
                                    </p:set>
                                    <p:anim calcmode="lin" valueType="num">
                                      <p:cBhvr additive="base">
                                        <p:cTn id="19" dur="5000" fill="hold"/>
                                        <p:tgtEl>
                                          <p:spTgt spid="88068"/>
                                        </p:tgtEl>
                                        <p:attrNameLst>
                                          <p:attrName>ppt_x</p:attrName>
                                        </p:attrNameLst>
                                      </p:cBhvr>
                                      <p:tavLst>
                                        <p:tav tm="0">
                                          <p:val>
                                            <p:strVal val="0-#ppt_w/2"/>
                                          </p:val>
                                        </p:tav>
                                        <p:tav tm="100000">
                                          <p:val>
                                            <p:strVal val="#ppt_x"/>
                                          </p:val>
                                        </p:tav>
                                      </p:tavLst>
                                    </p:anim>
                                    <p:anim calcmode="lin" valueType="num">
                                      <p:cBhvr additive="base">
                                        <p:cTn id="20" dur="5000" fill="hold"/>
                                        <p:tgtEl>
                                          <p:spTgt spid="880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animBg="1"/>
      <p:bldP spid="88068"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8"/>
          <p:cNvGrpSpPr>
            <a:grpSpLocks/>
          </p:cNvGrpSpPr>
          <p:nvPr/>
        </p:nvGrpSpPr>
        <p:grpSpPr bwMode="auto">
          <a:xfrm>
            <a:off x="5168901" y="4355232"/>
            <a:ext cx="3378201" cy="1120775"/>
            <a:chOff x="3256" y="3021"/>
            <a:chExt cx="2128" cy="706"/>
          </a:xfrm>
        </p:grpSpPr>
        <p:grpSp>
          <p:nvGrpSpPr>
            <p:cNvPr id="3161" name="Group 7"/>
            <p:cNvGrpSpPr>
              <a:grpSpLocks/>
            </p:cNvGrpSpPr>
            <p:nvPr/>
          </p:nvGrpSpPr>
          <p:grpSpPr bwMode="auto">
            <a:xfrm>
              <a:off x="3256" y="3021"/>
              <a:ext cx="1633" cy="706"/>
              <a:chOff x="3368" y="2909"/>
              <a:chExt cx="1769" cy="706"/>
            </a:xfrm>
          </p:grpSpPr>
          <p:sp>
            <p:nvSpPr>
              <p:cNvPr id="3162" name="AutoShape 8"/>
              <p:cNvSpPr>
                <a:spLocks noChangeArrowheads="1"/>
              </p:cNvSpPr>
              <p:nvPr/>
            </p:nvSpPr>
            <p:spPr bwMode="auto">
              <a:xfrm>
                <a:off x="4066" y="2909"/>
                <a:ext cx="200" cy="484"/>
              </a:xfrm>
              <a:prstGeom prst="downArrowCallout">
                <a:avLst>
                  <a:gd name="adj1" fmla="val 25000"/>
                  <a:gd name="adj2" fmla="val 25000"/>
                  <a:gd name="adj3" fmla="val 40333"/>
                  <a:gd name="adj4" fmla="val 19699"/>
                </a:avLst>
              </a:prstGeom>
              <a:solidFill>
                <a:srgbClr val="C8E6E8"/>
              </a:solidFill>
              <a:ln w="19050">
                <a:solidFill>
                  <a:schemeClr val="tx1"/>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163" name="Text Box 9"/>
              <p:cNvSpPr txBox="1">
                <a:spLocks noChangeArrowheads="1"/>
              </p:cNvSpPr>
              <p:nvPr/>
            </p:nvSpPr>
            <p:spPr bwMode="auto">
              <a:xfrm>
                <a:off x="3368" y="3398"/>
                <a:ext cx="1769" cy="217"/>
              </a:xfrm>
              <a:prstGeom prst="rect">
                <a:avLst/>
              </a:prstGeom>
              <a:solidFill>
                <a:srgbClr val="C8E6E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_tradnl" altLang="es-MX" dirty="0">
                    <a:solidFill>
                      <a:srgbClr val="FF0000"/>
                    </a:solidFill>
                    <a:cs typeface="Arial" pitchFamily="34" charset="0"/>
                  </a:rPr>
                  <a:t>Dimensión de la matriz </a:t>
                </a:r>
              </a:p>
            </p:txBody>
          </p:sp>
        </p:grpSp>
        <p:graphicFrame>
          <p:nvGraphicFramePr>
            <p:cNvPr id="3074" name="Object 17"/>
            <p:cNvGraphicFramePr>
              <a:graphicFrameLocks noChangeAspect="1"/>
            </p:cNvGraphicFramePr>
            <p:nvPr>
              <p:extLst>
                <p:ext uri="{D42A27DB-BD31-4B8C-83A1-F6EECF244321}">
                  <p14:modId xmlns:p14="http://schemas.microsoft.com/office/powerpoint/2010/main" val="1834360515"/>
                </p:ext>
              </p:extLst>
            </p:nvPr>
          </p:nvGraphicFramePr>
          <p:xfrm>
            <a:off x="4933" y="3536"/>
            <a:ext cx="451" cy="177"/>
          </p:xfrm>
          <a:graphic>
            <a:graphicData uri="http://schemas.openxmlformats.org/presentationml/2006/ole">
              <mc:AlternateContent xmlns:mc="http://schemas.openxmlformats.org/markup-compatibility/2006">
                <mc:Choice xmlns:v="urn:schemas-microsoft-com:vml" Requires="v">
                  <p:oleObj spid="_x0000_s29755" name="Ecuación" r:id="rId3" imgW="355446" imgH="139639" progId="Equation.3">
                    <p:embed/>
                  </p:oleObj>
                </mc:Choice>
                <mc:Fallback>
                  <p:oleObj name="Ecuación" r:id="rId3" imgW="355446" imgH="13963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3" y="3536"/>
                          <a:ext cx="451" cy="177"/>
                        </a:xfrm>
                        <a:prstGeom prst="rect">
                          <a:avLst/>
                        </a:prstGeom>
                        <a:solidFill>
                          <a:srgbClr val="C8E6E8"/>
                        </a:solidFill>
                        <a:ln>
                          <a:noFill/>
                        </a:ln>
                        <a:effectLst/>
                      </p:spPr>
                    </p:pic>
                  </p:oleObj>
                </mc:Fallback>
              </mc:AlternateContent>
            </a:graphicData>
          </a:graphic>
        </p:graphicFrame>
      </p:grpSp>
      <p:sp>
        <p:nvSpPr>
          <p:cNvPr id="2058" name="Oval 10"/>
          <p:cNvSpPr>
            <a:spLocks noChangeArrowheads="1"/>
          </p:cNvSpPr>
          <p:nvPr/>
        </p:nvSpPr>
        <p:spPr bwMode="auto">
          <a:xfrm>
            <a:off x="4411663" y="3302720"/>
            <a:ext cx="447675" cy="485775"/>
          </a:xfrm>
          <a:prstGeom prst="ellipse">
            <a:avLst/>
          </a:prstGeom>
          <a:solidFill>
            <a:srgbClr val="009900">
              <a:alpha val="50195"/>
            </a:srgbClr>
          </a:solidFill>
          <a:ln w="28575">
            <a:solidFill>
              <a:schemeClr val="tx1"/>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2059" name="AutoShape 11"/>
          <p:cNvSpPr>
            <a:spLocks noChangeArrowheads="1"/>
          </p:cNvSpPr>
          <p:nvPr/>
        </p:nvSpPr>
        <p:spPr bwMode="auto">
          <a:xfrm>
            <a:off x="3976688" y="1916832"/>
            <a:ext cx="1228725" cy="1319213"/>
          </a:xfrm>
          <a:prstGeom prst="downArrowCallout">
            <a:avLst>
              <a:gd name="adj1" fmla="val 14426"/>
              <a:gd name="adj2" fmla="val 12088"/>
              <a:gd name="adj3" fmla="val 28973"/>
              <a:gd name="adj4" fmla="val 27778"/>
            </a:avLst>
          </a:prstGeom>
          <a:solidFill>
            <a:srgbClr val="CCECFF"/>
          </a:solidFill>
          <a:ln w="19050">
            <a:solidFill>
              <a:schemeClr val="tx1"/>
            </a:solidFill>
            <a:miter lim="800000"/>
            <a:headEnd/>
            <a:tailEnd/>
          </a:ln>
        </p:spPr>
        <p:txBody>
          <a:bodyPr wrap="none" lIns="90000" tIns="46800" rIns="90000" bIns="46800"/>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_tradnl" altLang="es-MX" dirty="0">
                <a:solidFill>
                  <a:srgbClr val="FF0000"/>
                </a:solidFill>
                <a:cs typeface="Arial" pitchFamily="34" charset="0"/>
              </a:rPr>
              <a:t>2ª columna</a:t>
            </a:r>
          </a:p>
        </p:txBody>
      </p:sp>
      <p:sp>
        <p:nvSpPr>
          <p:cNvPr id="2060" name="AutoShape 12"/>
          <p:cNvSpPr>
            <a:spLocks noChangeArrowheads="1"/>
          </p:cNvSpPr>
          <p:nvPr/>
        </p:nvSpPr>
        <p:spPr bwMode="auto">
          <a:xfrm>
            <a:off x="1366838" y="3350682"/>
            <a:ext cx="2992437" cy="343813"/>
          </a:xfrm>
          <a:prstGeom prst="rightArrowCallout">
            <a:avLst>
              <a:gd name="adj1" fmla="val 25000"/>
              <a:gd name="adj2" fmla="val 25000"/>
              <a:gd name="adj3" fmla="val 150319"/>
              <a:gd name="adj4" fmla="val 30875"/>
            </a:avLst>
          </a:prstGeom>
          <a:solidFill>
            <a:srgbClr val="B9F7FD"/>
          </a:solidFill>
          <a:ln w="19050">
            <a:solidFill>
              <a:schemeClr val="tx1"/>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_tradnl" altLang="es-MX" dirty="0">
                <a:solidFill>
                  <a:srgbClr val="FF0000"/>
                </a:solidFill>
                <a:cs typeface="Arial" pitchFamily="34" charset="0"/>
              </a:rPr>
              <a:t>3ª fila</a:t>
            </a:r>
          </a:p>
        </p:txBody>
      </p:sp>
      <p:sp>
        <p:nvSpPr>
          <p:cNvPr id="2061" name="Text Box 13"/>
          <p:cNvSpPr txBox="1">
            <a:spLocks noChangeArrowheads="1"/>
          </p:cNvSpPr>
          <p:nvPr/>
        </p:nvSpPr>
        <p:spPr bwMode="auto">
          <a:xfrm>
            <a:off x="468314" y="1268760"/>
            <a:ext cx="4623594" cy="463846"/>
          </a:xfrm>
          <a:prstGeom prst="rect">
            <a:avLst/>
          </a:prstGeom>
          <a:solidFill>
            <a:schemeClr val="accent3">
              <a:lumMod val="75000"/>
            </a:schemeClr>
          </a:solidFill>
          <a:ln w="38100">
            <a:solidFill>
              <a:schemeClr val="tx1"/>
            </a:solidFill>
            <a:miter lim="800000"/>
            <a:headEnd/>
            <a:tailEnd/>
          </a:ln>
        </p:spPr>
        <p:txBody>
          <a:bodyPr wrap="square" lIns="90000" tIns="46800" rIns="90000" bIns="46800" anchor="ctr">
            <a:spAutoFit/>
          </a:bodyPr>
          <a:lstStyle/>
          <a:p>
            <a:pPr eaLnBrk="0" hangingPunct="0">
              <a:buFont typeface="Symbol" pitchFamily="18" charset="2"/>
              <a:buNone/>
              <a:defRPr/>
            </a:pPr>
            <a:r>
              <a:rPr lang="es-ES_tradnl" sz="2400" dirty="0" smtClean="0">
                <a:cs typeface="Arial" pitchFamily="34" charset="0"/>
              </a:rPr>
              <a:t>Dada la </a:t>
            </a:r>
            <a:r>
              <a:rPr lang="es-ES_tradnl" sz="2400" b="1" dirty="0" smtClean="0">
                <a:cs typeface="Arial" pitchFamily="34" charset="0"/>
              </a:rPr>
              <a:t>matriz</a:t>
            </a:r>
            <a:r>
              <a:rPr lang="es-ES_tradnl" sz="2400" dirty="0" smtClean="0">
                <a:cs typeface="Arial" pitchFamily="34" charset="0"/>
              </a:rPr>
              <a:t> de orden </a:t>
            </a:r>
            <a:r>
              <a:rPr lang="es-ES_tradnl" sz="2400" b="1" dirty="0" err="1" smtClean="0">
                <a:cs typeface="Arial" pitchFamily="34" charset="0"/>
              </a:rPr>
              <a:t>mxn</a:t>
            </a:r>
            <a:r>
              <a:rPr lang="es-ES_tradnl" sz="2400" dirty="0" smtClean="0">
                <a:cs typeface="Arial" pitchFamily="34" charset="0"/>
              </a:rPr>
              <a:t> </a:t>
            </a:r>
            <a:endParaRPr lang="es-ES_tradnl" sz="2400" dirty="0">
              <a:cs typeface="Arial" pitchFamily="34" charset="0"/>
            </a:endParaRPr>
          </a:p>
        </p:txBody>
      </p:sp>
      <p:sp>
        <p:nvSpPr>
          <p:cNvPr id="2063" name="Text Box 15"/>
          <p:cNvSpPr txBox="1">
            <a:spLocks noChangeArrowheads="1"/>
          </p:cNvSpPr>
          <p:nvPr/>
        </p:nvSpPr>
        <p:spPr bwMode="auto">
          <a:xfrm>
            <a:off x="539552" y="5661248"/>
            <a:ext cx="8064896" cy="1017844"/>
          </a:xfrm>
          <a:prstGeom prst="rect">
            <a:avLst/>
          </a:prstGeom>
          <a:solidFill>
            <a:srgbClr val="00B050"/>
          </a:solidFill>
          <a:ln w="38100">
            <a:solidFill>
              <a:schemeClr val="tx1"/>
            </a:solidFill>
            <a:miter lim="800000"/>
            <a:headEnd/>
            <a:tailEnd/>
          </a:ln>
        </p:spPr>
        <p:txBody>
          <a:bodyPr wrap="square"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Font typeface="Symbol" pitchFamily="18" charset="2"/>
              <a:buNone/>
            </a:pPr>
            <a:r>
              <a:rPr lang="es-ES_tradnl" altLang="es-MX" sz="2000" dirty="0">
                <a:cs typeface="Arial" pitchFamily="34" charset="0"/>
              </a:rPr>
              <a:t>Dos </a:t>
            </a:r>
            <a:r>
              <a:rPr lang="es-ES_tradnl" altLang="es-MX" sz="2000" b="1" dirty="0">
                <a:cs typeface="Arial" pitchFamily="34" charset="0"/>
              </a:rPr>
              <a:t>matrices son iguales</a:t>
            </a:r>
            <a:r>
              <a:rPr lang="es-ES_tradnl" altLang="es-MX" sz="2000" dirty="0">
                <a:cs typeface="Arial" pitchFamily="34" charset="0"/>
              </a:rPr>
              <a:t> cuando tienen la </a:t>
            </a:r>
            <a:r>
              <a:rPr lang="es-ES_tradnl" altLang="es-MX" sz="2000" b="1" dirty="0">
                <a:cs typeface="Arial" pitchFamily="34" charset="0"/>
              </a:rPr>
              <a:t>misma dimensión</a:t>
            </a:r>
            <a:r>
              <a:rPr lang="es-ES_tradnl" altLang="es-MX" sz="2000" dirty="0">
                <a:cs typeface="Arial" pitchFamily="34" charset="0"/>
              </a:rPr>
              <a:t> y los </a:t>
            </a:r>
            <a:r>
              <a:rPr lang="es-ES_tradnl" altLang="es-MX" sz="2000" b="1" dirty="0">
                <a:cs typeface="Arial" pitchFamily="34" charset="0"/>
              </a:rPr>
              <a:t>elementos</a:t>
            </a:r>
            <a:r>
              <a:rPr lang="es-ES_tradnl" altLang="es-MX" sz="2000" dirty="0">
                <a:cs typeface="Arial" pitchFamily="34" charset="0"/>
              </a:rPr>
              <a:t> que ocupan la misma posición en cada una de ellas son </a:t>
            </a:r>
            <a:r>
              <a:rPr lang="es-ES_tradnl" altLang="es-MX" sz="2000" b="1" dirty="0">
                <a:cs typeface="Arial" pitchFamily="34" charset="0"/>
              </a:rPr>
              <a:t>iguales.</a:t>
            </a:r>
          </a:p>
        </p:txBody>
      </p:sp>
      <p:grpSp>
        <p:nvGrpSpPr>
          <p:cNvPr id="4" name="Group 20"/>
          <p:cNvGrpSpPr>
            <a:grpSpLocks noChangeAspect="1"/>
          </p:cNvGrpSpPr>
          <p:nvPr/>
        </p:nvGrpSpPr>
        <p:grpSpPr bwMode="auto">
          <a:xfrm>
            <a:off x="3176588" y="2451820"/>
            <a:ext cx="4879975" cy="2200275"/>
            <a:chOff x="2001" y="1840"/>
            <a:chExt cx="3074" cy="1386"/>
          </a:xfrm>
          <a:solidFill>
            <a:schemeClr val="accent6">
              <a:lumMod val="20000"/>
              <a:lumOff val="80000"/>
            </a:schemeClr>
          </a:solidFill>
        </p:grpSpPr>
        <p:sp>
          <p:nvSpPr>
            <p:cNvPr id="3083" name="AutoShape 19"/>
            <p:cNvSpPr>
              <a:spLocks noChangeAspect="1" noChangeArrowheads="1" noTextEdit="1"/>
            </p:cNvSpPr>
            <p:nvPr/>
          </p:nvSpPr>
          <p:spPr bwMode="auto">
            <a:xfrm>
              <a:off x="2001" y="1840"/>
              <a:ext cx="3074" cy="13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3084" name="Rectangle 21"/>
            <p:cNvSpPr>
              <a:spLocks noChangeArrowheads="1"/>
            </p:cNvSpPr>
            <p:nvPr/>
          </p:nvSpPr>
          <p:spPr bwMode="auto">
            <a:xfrm>
              <a:off x="2283" y="2896"/>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3085" name="Rectangle 22"/>
            <p:cNvSpPr>
              <a:spLocks noChangeArrowheads="1"/>
            </p:cNvSpPr>
            <p:nvPr/>
          </p:nvSpPr>
          <p:spPr bwMode="auto">
            <a:xfrm>
              <a:off x="2283" y="2738"/>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3086" name="Rectangle 23"/>
            <p:cNvSpPr>
              <a:spLocks noChangeArrowheads="1"/>
            </p:cNvSpPr>
            <p:nvPr/>
          </p:nvSpPr>
          <p:spPr bwMode="auto">
            <a:xfrm>
              <a:off x="2283" y="2554"/>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3087" name="Rectangle 24"/>
            <p:cNvSpPr>
              <a:spLocks noChangeArrowheads="1"/>
            </p:cNvSpPr>
            <p:nvPr/>
          </p:nvSpPr>
          <p:spPr bwMode="auto">
            <a:xfrm>
              <a:off x="2283" y="2370"/>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3088" name="Rectangle 25"/>
            <p:cNvSpPr>
              <a:spLocks noChangeArrowheads="1"/>
            </p:cNvSpPr>
            <p:nvPr/>
          </p:nvSpPr>
          <p:spPr bwMode="auto">
            <a:xfrm>
              <a:off x="2283" y="2186"/>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3089" name="Rectangle 26"/>
            <p:cNvSpPr>
              <a:spLocks noChangeArrowheads="1"/>
            </p:cNvSpPr>
            <p:nvPr/>
          </p:nvSpPr>
          <p:spPr bwMode="auto">
            <a:xfrm>
              <a:off x="2283" y="2001"/>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3090" name="Rectangle 27"/>
            <p:cNvSpPr>
              <a:spLocks noChangeArrowheads="1"/>
            </p:cNvSpPr>
            <p:nvPr/>
          </p:nvSpPr>
          <p:spPr bwMode="auto">
            <a:xfrm>
              <a:off x="2283" y="1846"/>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3091" name="Rectangle 28"/>
            <p:cNvSpPr>
              <a:spLocks noChangeArrowheads="1"/>
            </p:cNvSpPr>
            <p:nvPr/>
          </p:nvSpPr>
          <p:spPr bwMode="auto">
            <a:xfrm>
              <a:off x="4140" y="2896"/>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3092" name="Rectangle 29"/>
            <p:cNvSpPr>
              <a:spLocks noChangeArrowheads="1"/>
            </p:cNvSpPr>
            <p:nvPr/>
          </p:nvSpPr>
          <p:spPr bwMode="auto">
            <a:xfrm>
              <a:off x="4140" y="2738"/>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3093" name="Rectangle 30"/>
            <p:cNvSpPr>
              <a:spLocks noChangeArrowheads="1"/>
            </p:cNvSpPr>
            <p:nvPr/>
          </p:nvSpPr>
          <p:spPr bwMode="auto">
            <a:xfrm>
              <a:off x="4140" y="2554"/>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3094" name="Rectangle 31"/>
            <p:cNvSpPr>
              <a:spLocks noChangeArrowheads="1"/>
            </p:cNvSpPr>
            <p:nvPr/>
          </p:nvSpPr>
          <p:spPr bwMode="auto">
            <a:xfrm>
              <a:off x="4140" y="2370"/>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3095" name="Rectangle 32"/>
            <p:cNvSpPr>
              <a:spLocks noChangeArrowheads="1"/>
            </p:cNvSpPr>
            <p:nvPr/>
          </p:nvSpPr>
          <p:spPr bwMode="auto">
            <a:xfrm>
              <a:off x="4140" y="2186"/>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3096" name="Rectangle 33"/>
            <p:cNvSpPr>
              <a:spLocks noChangeArrowheads="1"/>
            </p:cNvSpPr>
            <p:nvPr/>
          </p:nvSpPr>
          <p:spPr bwMode="auto">
            <a:xfrm>
              <a:off x="4140" y="2001"/>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3097" name="Rectangle 34"/>
            <p:cNvSpPr>
              <a:spLocks noChangeArrowheads="1"/>
            </p:cNvSpPr>
            <p:nvPr/>
          </p:nvSpPr>
          <p:spPr bwMode="auto">
            <a:xfrm>
              <a:off x="4140" y="1846"/>
              <a:ext cx="188" cy="2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3098" name="Rectangle 35"/>
            <p:cNvSpPr>
              <a:spLocks noChangeArrowheads="1"/>
            </p:cNvSpPr>
            <p:nvPr/>
          </p:nvSpPr>
          <p:spPr bwMode="auto">
            <a:xfrm>
              <a:off x="2373" y="1848"/>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099" name="Rectangle 36"/>
            <p:cNvSpPr>
              <a:spLocks noChangeArrowheads="1"/>
            </p:cNvSpPr>
            <p:nvPr/>
          </p:nvSpPr>
          <p:spPr bwMode="auto">
            <a:xfrm>
              <a:off x="2517" y="1955"/>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11</a:t>
              </a:r>
              <a:endParaRPr lang="es-ES" altLang="es-MX"/>
            </a:p>
          </p:txBody>
        </p:sp>
        <p:sp>
          <p:nvSpPr>
            <p:cNvPr id="3100" name="Rectangle 37"/>
            <p:cNvSpPr>
              <a:spLocks noChangeArrowheads="1"/>
            </p:cNvSpPr>
            <p:nvPr/>
          </p:nvSpPr>
          <p:spPr bwMode="auto">
            <a:xfrm>
              <a:off x="2656" y="1863"/>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01" name="Rectangle 38"/>
            <p:cNvSpPr>
              <a:spLocks noChangeArrowheads="1"/>
            </p:cNvSpPr>
            <p:nvPr/>
          </p:nvSpPr>
          <p:spPr bwMode="auto">
            <a:xfrm>
              <a:off x="2742" y="1848"/>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02" name="Rectangle 39"/>
            <p:cNvSpPr>
              <a:spLocks noChangeArrowheads="1"/>
            </p:cNvSpPr>
            <p:nvPr/>
          </p:nvSpPr>
          <p:spPr bwMode="auto">
            <a:xfrm>
              <a:off x="2884" y="1955"/>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12</a:t>
              </a:r>
              <a:endParaRPr lang="es-ES" altLang="es-MX"/>
            </a:p>
          </p:txBody>
        </p:sp>
        <p:sp>
          <p:nvSpPr>
            <p:cNvPr id="3103" name="Rectangle 40"/>
            <p:cNvSpPr>
              <a:spLocks noChangeArrowheads="1"/>
            </p:cNvSpPr>
            <p:nvPr/>
          </p:nvSpPr>
          <p:spPr bwMode="auto">
            <a:xfrm>
              <a:off x="3022" y="1863"/>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04" name="Rectangle 41"/>
            <p:cNvSpPr>
              <a:spLocks noChangeArrowheads="1"/>
            </p:cNvSpPr>
            <p:nvPr/>
          </p:nvSpPr>
          <p:spPr bwMode="auto">
            <a:xfrm>
              <a:off x="3111" y="1848"/>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05" name="Rectangle 42"/>
            <p:cNvSpPr>
              <a:spLocks noChangeArrowheads="1"/>
            </p:cNvSpPr>
            <p:nvPr/>
          </p:nvSpPr>
          <p:spPr bwMode="auto">
            <a:xfrm>
              <a:off x="3253" y="1955"/>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13</a:t>
              </a:r>
              <a:endParaRPr lang="es-ES" altLang="es-MX"/>
            </a:p>
          </p:txBody>
        </p:sp>
        <p:sp>
          <p:nvSpPr>
            <p:cNvPr id="3106" name="Rectangle 43"/>
            <p:cNvSpPr>
              <a:spLocks noChangeArrowheads="1"/>
            </p:cNvSpPr>
            <p:nvPr/>
          </p:nvSpPr>
          <p:spPr bwMode="auto">
            <a:xfrm>
              <a:off x="3391" y="1863"/>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07" name="Rectangle 44"/>
            <p:cNvSpPr>
              <a:spLocks noChangeArrowheads="1"/>
            </p:cNvSpPr>
            <p:nvPr/>
          </p:nvSpPr>
          <p:spPr bwMode="auto">
            <a:xfrm>
              <a:off x="3462" y="1848"/>
              <a:ext cx="39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08" name="Rectangle 45"/>
            <p:cNvSpPr>
              <a:spLocks noChangeArrowheads="1"/>
            </p:cNvSpPr>
            <p:nvPr/>
          </p:nvSpPr>
          <p:spPr bwMode="auto">
            <a:xfrm>
              <a:off x="3790" y="1848"/>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09" name="Rectangle 46"/>
            <p:cNvSpPr>
              <a:spLocks noChangeArrowheads="1"/>
            </p:cNvSpPr>
            <p:nvPr/>
          </p:nvSpPr>
          <p:spPr bwMode="auto">
            <a:xfrm>
              <a:off x="3934" y="1955"/>
              <a:ext cx="190"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1n</a:t>
              </a:r>
              <a:endParaRPr lang="es-ES" altLang="es-MX"/>
            </a:p>
          </p:txBody>
        </p:sp>
        <p:sp>
          <p:nvSpPr>
            <p:cNvPr id="3110" name="Rectangle 47"/>
            <p:cNvSpPr>
              <a:spLocks noChangeArrowheads="1"/>
            </p:cNvSpPr>
            <p:nvPr/>
          </p:nvSpPr>
          <p:spPr bwMode="auto">
            <a:xfrm>
              <a:off x="4071" y="1863"/>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11" name="Rectangle 48"/>
            <p:cNvSpPr>
              <a:spLocks noChangeArrowheads="1"/>
            </p:cNvSpPr>
            <p:nvPr/>
          </p:nvSpPr>
          <p:spPr bwMode="auto">
            <a:xfrm>
              <a:off x="2373" y="2109"/>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12" name="Rectangle 49"/>
            <p:cNvSpPr>
              <a:spLocks noChangeArrowheads="1"/>
            </p:cNvSpPr>
            <p:nvPr/>
          </p:nvSpPr>
          <p:spPr bwMode="auto">
            <a:xfrm>
              <a:off x="2517" y="2216"/>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21</a:t>
              </a:r>
              <a:endParaRPr lang="es-ES" altLang="es-MX"/>
            </a:p>
          </p:txBody>
        </p:sp>
        <p:sp>
          <p:nvSpPr>
            <p:cNvPr id="3113" name="Rectangle 50"/>
            <p:cNvSpPr>
              <a:spLocks noChangeArrowheads="1"/>
            </p:cNvSpPr>
            <p:nvPr/>
          </p:nvSpPr>
          <p:spPr bwMode="auto">
            <a:xfrm>
              <a:off x="2654" y="2124"/>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14" name="Rectangle 51"/>
            <p:cNvSpPr>
              <a:spLocks noChangeArrowheads="1"/>
            </p:cNvSpPr>
            <p:nvPr/>
          </p:nvSpPr>
          <p:spPr bwMode="auto">
            <a:xfrm>
              <a:off x="2742" y="2109"/>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15" name="Rectangle 52"/>
            <p:cNvSpPr>
              <a:spLocks noChangeArrowheads="1"/>
            </p:cNvSpPr>
            <p:nvPr/>
          </p:nvSpPr>
          <p:spPr bwMode="auto">
            <a:xfrm>
              <a:off x="2884" y="2216"/>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22</a:t>
              </a:r>
              <a:endParaRPr lang="es-ES" altLang="es-MX"/>
            </a:p>
          </p:txBody>
        </p:sp>
        <p:sp>
          <p:nvSpPr>
            <p:cNvPr id="3116" name="Rectangle 53"/>
            <p:cNvSpPr>
              <a:spLocks noChangeArrowheads="1"/>
            </p:cNvSpPr>
            <p:nvPr/>
          </p:nvSpPr>
          <p:spPr bwMode="auto">
            <a:xfrm>
              <a:off x="3022" y="2124"/>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17" name="Rectangle 54"/>
            <p:cNvSpPr>
              <a:spLocks noChangeArrowheads="1"/>
            </p:cNvSpPr>
            <p:nvPr/>
          </p:nvSpPr>
          <p:spPr bwMode="auto">
            <a:xfrm>
              <a:off x="3111" y="2109"/>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18" name="Rectangle 55"/>
            <p:cNvSpPr>
              <a:spLocks noChangeArrowheads="1"/>
            </p:cNvSpPr>
            <p:nvPr/>
          </p:nvSpPr>
          <p:spPr bwMode="auto">
            <a:xfrm>
              <a:off x="3253" y="2216"/>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23</a:t>
              </a:r>
              <a:endParaRPr lang="es-ES" altLang="es-MX"/>
            </a:p>
          </p:txBody>
        </p:sp>
        <p:sp>
          <p:nvSpPr>
            <p:cNvPr id="3119" name="Rectangle 56"/>
            <p:cNvSpPr>
              <a:spLocks noChangeArrowheads="1"/>
            </p:cNvSpPr>
            <p:nvPr/>
          </p:nvSpPr>
          <p:spPr bwMode="auto">
            <a:xfrm>
              <a:off x="3391" y="2124"/>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20" name="Rectangle 57"/>
            <p:cNvSpPr>
              <a:spLocks noChangeArrowheads="1"/>
            </p:cNvSpPr>
            <p:nvPr/>
          </p:nvSpPr>
          <p:spPr bwMode="auto">
            <a:xfrm>
              <a:off x="3462" y="2109"/>
              <a:ext cx="39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21" name="Rectangle 58"/>
            <p:cNvSpPr>
              <a:spLocks noChangeArrowheads="1"/>
            </p:cNvSpPr>
            <p:nvPr/>
          </p:nvSpPr>
          <p:spPr bwMode="auto">
            <a:xfrm>
              <a:off x="3790" y="2109"/>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22" name="Rectangle 59"/>
            <p:cNvSpPr>
              <a:spLocks noChangeArrowheads="1"/>
            </p:cNvSpPr>
            <p:nvPr/>
          </p:nvSpPr>
          <p:spPr bwMode="auto">
            <a:xfrm>
              <a:off x="3934" y="2216"/>
              <a:ext cx="190"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2n</a:t>
              </a:r>
              <a:endParaRPr lang="es-ES" altLang="es-MX"/>
            </a:p>
          </p:txBody>
        </p:sp>
        <p:sp>
          <p:nvSpPr>
            <p:cNvPr id="3123" name="Rectangle 60"/>
            <p:cNvSpPr>
              <a:spLocks noChangeArrowheads="1"/>
            </p:cNvSpPr>
            <p:nvPr/>
          </p:nvSpPr>
          <p:spPr bwMode="auto">
            <a:xfrm>
              <a:off x="4071" y="2124"/>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24" name="Rectangle 61"/>
            <p:cNvSpPr>
              <a:spLocks noChangeArrowheads="1"/>
            </p:cNvSpPr>
            <p:nvPr/>
          </p:nvSpPr>
          <p:spPr bwMode="auto">
            <a:xfrm>
              <a:off x="2372" y="2370"/>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25" name="Rectangle 62"/>
            <p:cNvSpPr>
              <a:spLocks noChangeArrowheads="1"/>
            </p:cNvSpPr>
            <p:nvPr/>
          </p:nvSpPr>
          <p:spPr bwMode="auto">
            <a:xfrm>
              <a:off x="2516" y="2477"/>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31</a:t>
              </a:r>
              <a:endParaRPr lang="es-ES" altLang="es-MX"/>
            </a:p>
          </p:txBody>
        </p:sp>
        <p:sp>
          <p:nvSpPr>
            <p:cNvPr id="3126" name="Rectangle 63"/>
            <p:cNvSpPr>
              <a:spLocks noChangeArrowheads="1"/>
            </p:cNvSpPr>
            <p:nvPr/>
          </p:nvSpPr>
          <p:spPr bwMode="auto">
            <a:xfrm>
              <a:off x="2654" y="2385"/>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27" name="Rectangle 64"/>
            <p:cNvSpPr>
              <a:spLocks noChangeArrowheads="1"/>
            </p:cNvSpPr>
            <p:nvPr/>
          </p:nvSpPr>
          <p:spPr bwMode="auto">
            <a:xfrm>
              <a:off x="2740" y="2370"/>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28" name="Rectangle 65"/>
            <p:cNvSpPr>
              <a:spLocks noChangeArrowheads="1"/>
            </p:cNvSpPr>
            <p:nvPr/>
          </p:nvSpPr>
          <p:spPr bwMode="auto">
            <a:xfrm>
              <a:off x="2884" y="2477"/>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32</a:t>
              </a:r>
              <a:endParaRPr lang="es-ES" altLang="es-MX"/>
            </a:p>
          </p:txBody>
        </p:sp>
        <p:sp>
          <p:nvSpPr>
            <p:cNvPr id="3129" name="Rectangle 66"/>
            <p:cNvSpPr>
              <a:spLocks noChangeArrowheads="1"/>
            </p:cNvSpPr>
            <p:nvPr/>
          </p:nvSpPr>
          <p:spPr bwMode="auto">
            <a:xfrm>
              <a:off x="3022" y="2385"/>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30" name="Rectangle 67"/>
            <p:cNvSpPr>
              <a:spLocks noChangeArrowheads="1"/>
            </p:cNvSpPr>
            <p:nvPr/>
          </p:nvSpPr>
          <p:spPr bwMode="auto">
            <a:xfrm>
              <a:off x="3109" y="2370"/>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31" name="Rectangle 68"/>
            <p:cNvSpPr>
              <a:spLocks noChangeArrowheads="1"/>
            </p:cNvSpPr>
            <p:nvPr/>
          </p:nvSpPr>
          <p:spPr bwMode="auto">
            <a:xfrm>
              <a:off x="3253" y="2477"/>
              <a:ext cx="192"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33</a:t>
              </a:r>
              <a:endParaRPr lang="es-ES" altLang="es-MX"/>
            </a:p>
          </p:txBody>
        </p:sp>
        <p:sp>
          <p:nvSpPr>
            <p:cNvPr id="3132" name="Rectangle 69"/>
            <p:cNvSpPr>
              <a:spLocks noChangeArrowheads="1"/>
            </p:cNvSpPr>
            <p:nvPr/>
          </p:nvSpPr>
          <p:spPr bwMode="auto">
            <a:xfrm>
              <a:off x="3391" y="2385"/>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33" name="Rectangle 70"/>
            <p:cNvSpPr>
              <a:spLocks noChangeArrowheads="1"/>
            </p:cNvSpPr>
            <p:nvPr/>
          </p:nvSpPr>
          <p:spPr bwMode="auto">
            <a:xfrm>
              <a:off x="3462" y="2370"/>
              <a:ext cx="39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34" name="Rectangle 71"/>
            <p:cNvSpPr>
              <a:spLocks noChangeArrowheads="1"/>
            </p:cNvSpPr>
            <p:nvPr/>
          </p:nvSpPr>
          <p:spPr bwMode="auto">
            <a:xfrm>
              <a:off x="3790" y="2370"/>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35" name="Rectangle 72"/>
            <p:cNvSpPr>
              <a:spLocks noChangeArrowheads="1"/>
            </p:cNvSpPr>
            <p:nvPr/>
          </p:nvSpPr>
          <p:spPr bwMode="auto">
            <a:xfrm>
              <a:off x="3934" y="2477"/>
              <a:ext cx="190"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3n</a:t>
              </a:r>
              <a:endParaRPr lang="es-ES" altLang="es-MX"/>
            </a:p>
          </p:txBody>
        </p:sp>
        <p:sp>
          <p:nvSpPr>
            <p:cNvPr id="3136" name="Rectangle 73"/>
            <p:cNvSpPr>
              <a:spLocks noChangeArrowheads="1"/>
            </p:cNvSpPr>
            <p:nvPr/>
          </p:nvSpPr>
          <p:spPr bwMode="auto">
            <a:xfrm>
              <a:off x="4071" y="2385"/>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37" name="Rectangle 74"/>
            <p:cNvSpPr>
              <a:spLocks noChangeArrowheads="1"/>
            </p:cNvSpPr>
            <p:nvPr/>
          </p:nvSpPr>
          <p:spPr bwMode="auto">
            <a:xfrm>
              <a:off x="2489" y="2631"/>
              <a:ext cx="186"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38" name="Rectangle 75"/>
            <p:cNvSpPr>
              <a:spLocks noChangeArrowheads="1"/>
            </p:cNvSpPr>
            <p:nvPr/>
          </p:nvSpPr>
          <p:spPr bwMode="auto">
            <a:xfrm>
              <a:off x="2857" y="2631"/>
              <a:ext cx="186"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39" name="Rectangle 76"/>
            <p:cNvSpPr>
              <a:spLocks noChangeArrowheads="1"/>
            </p:cNvSpPr>
            <p:nvPr/>
          </p:nvSpPr>
          <p:spPr bwMode="auto">
            <a:xfrm>
              <a:off x="3226" y="2631"/>
              <a:ext cx="186"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40" name="Rectangle 77"/>
            <p:cNvSpPr>
              <a:spLocks noChangeArrowheads="1"/>
            </p:cNvSpPr>
            <p:nvPr/>
          </p:nvSpPr>
          <p:spPr bwMode="auto">
            <a:xfrm>
              <a:off x="3566" y="2631"/>
              <a:ext cx="186"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41" name="Rectangle 78"/>
            <p:cNvSpPr>
              <a:spLocks noChangeArrowheads="1"/>
            </p:cNvSpPr>
            <p:nvPr/>
          </p:nvSpPr>
          <p:spPr bwMode="auto">
            <a:xfrm>
              <a:off x="3904" y="2631"/>
              <a:ext cx="186"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42" name="Rectangle 79"/>
            <p:cNvSpPr>
              <a:spLocks noChangeArrowheads="1"/>
            </p:cNvSpPr>
            <p:nvPr/>
          </p:nvSpPr>
          <p:spPr bwMode="auto">
            <a:xfrm>
              <a:off x="2356" y="2877"/>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43" name="Rectangle 80"/>
            <p:cNvSpPr>
              <a:spLocks noChangeArrowheads="1"/>
            </p:cNvSpPr>
            <p:nvPr/>
          </p:nvSpPr>
          <p:spPr bwMode="auto">
            <a:xfrm>
              <a:off x="2500" y="2984"/>
              <a:ext cx="227"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m1</a:t>
              </a:r>
              <a:endParaRPr lang="es-ES" altLang="es-MX"/>
            </a:p>
          </p:txBody>
        </p:sp>
        <p:sp>
          <p:nvSpPr>
            <p:cNvPr id="3144" name="Rectangle 81"/>
            <p:cNvSpPr>
              <a:spLocks noChangeArrowheads="1"/>
            </p:cNvSpPr>
            <p:nvPr/>
          </p:nvSpPr>
          <p:spPr bwMode="auto">
            <a:xfrm>
              <a:off x="2673" y="2892"/>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45" name="Rectangle 82"/>
            <p:cNvSpPr>
              <a:spLocks noChangeArrowheads="1"/>
            </p:cNvSpPr>
            <p:nvPr/>
          </p:nvSpPr>
          <p:spPr bwMode="auto">
            <a:xfrm>
              <a:off x="2725" y="2877"/>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46" name="Rectangle 83"/>
            <p:cNvSpPr>
              <a:spLocks noChangeArrowheads="1"/>
            </p:cNvSpPr>
            <p:nvPr/>
          </p:nvSpPr>
          <p:spPr bwMode="auto">
            <a:xfrm>
              <a:off x="2869" y="2984"/>
              <a:ext cx="227"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m2</a:t>
              </a:r>
              <a:endParaRPr lang="es-ES" altLang="es-MX"/>
            </a:p>
          </p:txBody>
        </p:sp>
        <p:sp>
          <p:nvSpPr>
            <p:cNvPr id="3147" name="Rectangle 84"/>
            <p:cNvSpPr>
              <a:spLocks noChangeArrowheads="1"/>
            </p:cNvSpPr>
            <p:nvPr/>
          </p:nvSpPr>
          <p:spPr bwMode="auto">
            <a:xfrm>
              <a:off x="3042" y="2892"/>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48" name="Rectangle 85"/>
            <p:cNvSpPr>
              <a:spLocks noChangeArrowheads="1"/>
            </p:cNvSpPr>
            <p:nvPr/>
          </p:nvSpPr>
          <p:spPr bwMode="auto">
            <a:xfrm>
              <a:off x="3094" y="2877"/>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49" name="Rectangle 86"/>
            <p:cNvSpPr>
              <a:spLocks noChangeArrowheads="1"/>
            </p:cNvSpPr>
            <p:nvPr/>
          </p:nvSpPr>
          <p:spPr bwMode="auto">
            <a:xfrm>
              <a:off x="3238" y="2984"/>
              <a:ext cx="227" cy="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m3</a:t>
              </a:r>
              <a:endParaRPr lang="es-ES" altLang="es-MX"/>
            </a:p>
          </p:txBody>
        </p:sp>
        <p:sp>
          <p:nvSpPr>
            <p:cNvPr id="3150" name="Rectangle 87"/>
            <p:cNvSpPr>
              <a:spLocks noChangeArrowheads="1"/>
            </p:cNvSpPr>
            <p:nvPr/>
          </p:nvSpPr>
          <p:spPr bwMode="auto">
            <a:xfrm>
              <a:off x="3410" y="2892"/>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51" name="Rectangle 88"/>
            <p:cNvSpPr>
              <a:spLocks noChangeArrowheads="1"/>
            </p:cNvSpPr>
            <p:nvPr/>
          </p:nvSpPr>
          <p:spPr bwMode="auto">
            <a:xfrm>
              <a:off x="3462" y="2877"/>
              <a:ext cx="39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52" name="Rectangle 89"/>
            <p:cNvSpPr>
              <a:spLocks noChangeArrowheads="1"/>
            </p:cNvSpPr>
            <p:nvPr/>
          </p:nvSpPr>
          <p:spPr bwMode="auto">
            <a:xfrm>
              <a:off x="3773" y="2877"/>
              <a:ext cx="227"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153" name="Rectangle 90"/>
            <p:cNvSpPr>
              <a:spLocks noChangeArrowheads="1"/>
            </p:cNvSpPr>
            <p:nvPr/>
          </p:nvSpPr>
          <p:spPr bwMode="auto">
            <a:xfrm>
              <a:off x="3917" y="2984"/>
              <a:ext cx="174" cy="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mn</a:t>
              </a:r>
              <a:endParaRPr lang="es-ES" altLang="es-MX"/>
            </a:p>
          </p:txBody>
        </p:sp>
        <p:sp>
          <p:nvSpPr>
            <p:cNvPr id="3154" name="Rectangle 91"/>
            <p:cNvSpPr>
              <a:spLocks noChangeArrowheads="1"/>
            </p:cNvSpPr>
            <p:nvPr/>
          </p:nvSpPr>
          <p:spPr bwMode="auto">
            <a:xfrm>
              <a:off x="4088" y="2892"/>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55" name="Rectangle 92"/>
            <p:cNvSpPr>
              <a:spLocks noChangeArrowheads="1"/>
            </p:cNvSpPr>
            <p:nvPr/>
          </p:nvSpPr>
          <p:spPr bwMode="auto">
            <a:xfrm>
              <a:off x="4213" y="2389"/>
              <a:ext cx="186"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56" name="Rectangle 93"/>
            <p:cNvSpPr>
              <a:spLocks noChangeArrowheads="1"/>
            </p:cNvSpPr>
            <p:nvPr/>
          </p:nvSpPr>
          <p:spPr bwMode="auto">
            <a:xfrm>
              <a:off x="4317" y="2389"/>
              <a:ext cx="200"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3157" name="Rectangle 94"/>
            <p:cNvSpPr>
              <a:spLocks noChangeArrowheads="1"/>
            </p:cNvSpPr>
            <p:nvPr/>
          </p:nvSpPr>
          <p:spPr bwMode="auto">
            <a:xfrm>
              <a:off x="4434" y="2389"/>
              <a:ext cx="13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158" name="Rectangle 95"/>
            <p:cNvSpPr>
              <a:spLocks noChangeArrowheads="1"/>
            </p:cNvSpPr>
            <p:nvPr/>
          </p:nvSpPr>
          <p:spPr bwMode="auto">
            <a:xfrm>
              <a:off x="4486" y="2389"/>
              <a:ext cx="244"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a:t>
              </a:r>
              <a:endParaRPr lang="es-ES" altLang="es-MX"/>
            </a:p>
          </p:txBody>
        </p:sp>
        <p:sp>
          <p:nvSpPr>
            <p:cNvPr id="3159" name="Rectangle 96"/>
            <p:cNvSpPr>
              <a:spLocks noChangeArrowheads="1"/>
            </p:cNvSpPr>
            <p:nvPr/>
          </p:nvSpPr>
          <p:spPr bwMode="auto">
            <a:xfrm>
              <a:off x="4647" y="2497"/>
              <a:ext cx="76" cy="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ij</a:t>
              </a:r>
              <a:endParaRPr lang="es-ES" altLang="es-MX"/>
            </a:p>
          </p:txBody>
        </p:sp>
        <p:sp>
          <p:nvSpPr>
            <p:cNvPr id="3160" name="Rectangle 97"/>
            <p:cNvSpPr>
              <a:spLocks noChangeArrowheads="1"/>
            </p:cNvSpPr>
            <p:nvPr/>
          </p:nvSpPr>
          <p:spPr bwMode="auto">
            <a:xfrm>
              <a:off x="4724" y="2389"/>
              <a:ext cx="152" cy="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grpSp>
      <p:sp>
        <p:nvSpPr>
          <p:cNvPr id="3082" name="Rectangle 100"/>
          <p:cNvSpPr>
            <a:spLocks noGrp="1" noChangeArrowheads="1"/>
          </p:cNvSpPr>
          <p:nvPr>
            <p:ph type="title"/>
          </p:nvPr>
        </p:nvSpPr>
        <p:spPr>
          <a:xfrm>
            <a:off x="684213" y="476250"/>
            <a:ext cx="7848600" cy="533400"/>
          </a:xfrm>
          <a:solidFill>
            <a:srgbClr val="FFFFCC"/>
          </a:solidFill>
          <a:ln w="57150">
            <a:solidFill>
              <a:schemeClr val="accent6">
                <a:lumMod val="60000"/>
                <a:lumOff val="40000"/>
              </a:schemeClr>
            </a:solidFill>
          </a:ln>
        </p:spPr>
        <p:txBody>
          <a:bodyPr>
            <a:normAutofit/>
          </a:bodyPr>
          <a:lstStyle/>
          <a:p>
            <a:pPr marL="4763" algn="ctr" eaLnBrk="1" hangingPunct="1"/>
            <a:r>
              <a:rPr lang="es-ES" altLang="es-MX" sz="2800" b="1" dirty="0" smtClean="0">
                <a:solidFill>
                  <a:srgbClr val="7030A0"/>
                </a:solidFill>
              </a:rPr>
              <a:t>Concepto de Igualdad de Matrices</a:t>
            </a:r>
          </a:p>
        </p:txBody>
      </p:sp>
    </p:spTree>
    <p:extLst>
      <p:ext uri="{BB962C8B-B14F-4D97-AF65-F5344CB8AC3E}">
        <p14:creationId xmlns:p14="http://schemas.microsoft.com/office/powerpoint/2010/main" val="4157956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8" fill="hold" grpId="0" nodeType="clickEffect">
                                  <p:stCondLst>
                                    <p:cond delay="0"/>
                                  </p:stCondLst>
                                  <p:childTnLst>
                                    <p:set>
                                      <p:cBhvr>
                                        <p:cTn id="6" dur="1" fill="hold">
                                          <p:stCondLst>
                                            <p:cond delay="0"/>
                                          </p:stCondLst>
                                        </p:cTn>
                                        <p:tgtEl>
                                          <p:spTgt spid="2061"/>
                                        </p:tgtEl>
                                        <p:attrNameLst>
                                          <p:attrName>style.visibility</p:attrName>
                                        </p:attrNameLst>
                                      </p:cBhvr>
                                      <p:to>
                                        <p:strVal val="visible"/>
                                      </p:to>
                                    </p:set>
                                    <p:anim calcmode="lin" valueType="num">
                                      <p:cBhvr additive="base">
                                        <p:cTn id="7" dur="5000" fill="hold"/>
                                        <p:tgtEl>
                                          <p:spTgt spid="2061"/>
                                        </p:tgtEl>
                                        <p:attrNameLst>
                                          <p:attrName>ppt_x</p:attrName>
                                        </p:attrNameLst>
                                      </p:cBhvr>
                                      <p:tavLst>
                                        <p:tav tm="0">
                                          <p:val>
                                            <p:strVal val="0-#ppt_w/2"/>
                                          </p:val>
                                        </p:tav>
                                        <p:tav tm="100000">
                                          <p:val>
                                            <p:strVal val="#ppt_x"/>
                                          </p:val>
                                        </p:tav>
                                      </p:tavLst>
                                    </p:anim>
                                    <p:anim calcmode="lin" valueType="num">
                                      <p:cBhvr additive="base">
                                        <p:cTn id="8" dur="5000" fill="hold"/>
                                        <p:tgtEl>
                                          <p:spTgt spid="206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0-#ppt_w/2"/>
                                          </p:val>
                                        </p:tav>
                                        <p:tav tm="100000">
                                          <p:val>
                                            <p:strVal val="#ppt_x"/>
                                          </p:val>
                                        </p:tav>
                                      </p:tavLst>
                                    </p:anim>
                                    <p:anim calcmode="lin" valueType="num">
                                      <p:cBhvr additive="base">
                                        <p:cTn id="14" dur="5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5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7" presetClass="entr" presetSubtype="8" fill="hold" grpId="0" nodeType="clickEffect">
                                  <p:stCondLst>
                                    <p:cond delay="0"/>
                                  </p:stCondLst>
                                  <p:childTnLst>
                                    <p:set>
                                      <p:cBhvr>
                                        <p:cTn id="22" dur="1" fill="hold">
                                          <p:stCondLst>
                                            <p:cond delay="0"/>
                                          </p:stCondLst>
                                        </p:cTn>
                                        <p:tgtEl>
                                          <p:spTgt spid="2060"/>
                                        </p:tgtEl>
                                        <p:attrNameLst>
                                          <p:attrName>style.visibility</p:attrName>
                                        </p:attrNameLst>
                                      </p:cBhvr>
                                      <p:to>
                                        <p:strVal val="visible"/>
                                      </p:to>
                                    </p:set>
                                    <p:anim calcmode="lin" valueType="num">
                                      <p:cBhvr additive="base">
                                        <p:cTn id="23" dur="5000" fill="hold"/>
                                        <p:tgtEl>
                                          <p:spTgt spid="2060"/>
                                        </p:tgtEl>
                                        <p:attrNameLst>
                                          <p:attrName>ppt_x</p:attrName>
                                        </p:attrNameLst>
                                      </p:cBhvr>
                                      <p:tavLst>
                                        <p:tav tm="0">
                                          <p:val>
                                            <p:strVal val="0-#ppt_w/2"/>
                                          </p:val>
                                        </p:tav>
                                        <p:tav tm="100000">
                                          <p:val>
                                            <p:strVal val="#ppt_x"/>
                                          </p:val>
                                        </p:tav>
                                      </p:tavLst>
                                    </p:anim>
                                    <p:anim calcmode="lin" valueType="num">
                                      <p:cBhvr additive="base">
                                        <p:cTn id="24" dur="5000" fill="hold"/>
                                        <p:tgtEl>
                                          <p:spTgt spid="2060"/>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7" presetClass="entr" presetSubtype="1" fill="hold" grpId="0" nodeType="clickEffect">
                                  <p:stCondLst>
                                    <p:cond delay="0"/>
                                  </p:stCondLst>
                                  <p:childTnLst>
                                    <p:set>
                                      <p:cBhvr>
                                        <p:cTn id="28" dur="1" fill="hold">
                                          <p:stCondLst>
                                            <p:cond delay="0"/>
                                          </p:stCondLst>
                                        </p:cTn>
                                        <p:tgtEl>
                                          <p:spTgt spid="2059"/>
                                        </p:tgtEl>
                                        <p:attrNameLst>
                                          <p:attrName>style.visibility</p:attrName>
                                        </p:attrNameLst>
                                      </p:cBhvr>
                                      <p:to>
                                        <p:strVal val="visible"/>
                                      </p:to>
                                    </p:set>
                                    <p:anim calcmode="lin" valueType="num">
                                      <p:cBhvr additive="base">
                                        <p:cTn id="29" dur="5000" fill="hold"/>
                                        <p:tgtEl>
                                          <p:spTgt spid="2059"/>
                                        </p:tgtEl>
                                        <p:attrNameLst>
                                          <p:attrName>ppt_x</p:attrName>
                                        </p:attrNameLst>
                                      </p:cBhvr>
                                      <p:tavLst>
                                        <p:tav tm="0">
                                          <p:val>
                                            <p:strVal val="#ppt_x"/>
                                          </p:val>
                                        </p:tav>
                                        <p:tav tm="100000">
                                          <p:val>
                                            <p:strVal val="#ppt_x"/>
                                          </p:val>
                                        </p:tav>
                                      </p:tavLst>
                                    </p:anim>
                                    <p:anim calcmode="lin" valueType="num">
                                      <p:cBhvr additive="base">
                                        <p:cTn id="30" dur="5000" fill="hold"/>
                                        <p:tgtEl>
                                          <p:spTgt spid="2059"/>
                                        </p:tgtEl>
                                        <p:attrNameLst>
                                          <p:attrName>ppt_y</p:attrName>
                                        </p:attrNameLst>
                                      </p:cBhvr>
                                      <p:tavLst>
                                        <p:tav tm="0">
                                          <p:val>
                                            <p:strVal val="0-#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7"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0" fill="hold"/>
                                        <p:tgtEl>
                                          <p:spTgt spid="2"/>
                                        </p:tgtEl>
                                        <p:attrNameLst>
                                          <p:attrName>ppt_x</p:attrName>
                                        </p:attrNameLst>
                                      </p:cBhvr>
                                      <p:tavLst>
                                        <p:tav tm="0">
                                          <p:val>
                                            <p:strVal val="#ppt_x"/>
                                          </p:val>
                                        </p:tav>
                                        <p:tav tm="100000">
                                          <p:val>
                                            <p:strVal val="#ppt_x"/>
                                          </p:val>
                                        </p:tav>
                                      </p:tavLst>
                                    </p:anim>
                                    <p:anim calcmode="lin" valueType="num">
                                      <p:cBhvr additive="base">
                                        <p:cTn id="36"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7" presetClass="entr" presetSubtype="8" fill="hold" grpId="0" nodeType="clickEffect">
                                  <p:stCondLst>
                                    <p:cond delay="0"/>
                                  </p:stCondLst>
                                  <p:childTnLst>
                                    <p:set>
                                      <p:cBhvr>
                                        <p:cTn id="40" dur="1" fill="hold">
                                          <p:stCondLst>
                                            <p:cond delay="0"/>
                                          </p:stCondLst>
                                        </p:cTn>
                                        <p:tgtEl>
                                          <p:spTgt spid="2063"/>
                                        </p:tgtEl>
                                        <p:attrNameLst>
                                          <p:attrName>style.visibility</p:attrName>
                                        </p:attrNameLst>
                                      </p:cBhvr>
                                      <p:to>
                                        <p:strVal val="visible"/>
                                      </p:to>
                                    </p:set>
                                    <p:anim calcmode="lin" valueType="num">
                                      <p:cBhvr additive="base">
                                        <p:cTn id="41" dur="5000" fill="hold"/>
                                        <p:tgtEl>
                                          <p:spTgt spid="2063"/>
                                        </p:tgtEl>
                                        <p:attrNameLst>
                                          <p:attrName>ppt_x</p:attrName>
                                        </p:attrNameLst>
                                      </p:cBhvr>
                                      <p:tavLst>
                                        <p:tav tm="0">
                                          <p:val>
                                            <p:strVal val="0-#ppt_w/2"/>
                                          </p:val>
                                        </p:tav>
                                        <p:tav tm="100000">
                                          <p:val>
                                            <p:strVal val="#ppt_x"/>
                                          </p:val>
                                        </p:tav>
                                      </p:tavLst>
                                    </p:anim>
                                    <p:anim calcmode="lin" valueType="num">
                                      <p:cBhvr additive="base">
                                        <p:cTn id="42" dur="5000" fill="hold"/>
                                        <p:tgtEl>
                                          <p:spTgt spid="20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 grpId="0" animBg="1"/>
      <p:bldP spid="2059" grpId="0" animBg="1" autoUpdateAnimBg="0"/>
      <p:bldP spid="2060" grpId="0" animBg="1" autoUpdateAnimBg="0"/>
      <p:bldP spid="2061" grpId="0" animBg="1"/>
      <p:bldP spid="2063"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7"/>
          <p:cNvSpPr>
            <a:spLocks noGrp="1" noChangeArrowheads="1"/>
          </p:cNvSpPr>
          <p:nvPr>
            <p:ph type="ctrTitle"/>
          </p:nvPr>
        </p:nvSpPr>
        <p:spPr>
          <a:xfrm>
            <a:off x="1187624" y="620713"/>
            <a:ext cx="6912619" cy="431800"/>
          </a:xfrm>
          <a:solidFill>
            <a:srgbClr val="FFFFCC"/>
          </a:solidFill>
          <a:ln w="57150">
            <a:solidFill>
              <a:srgbClr val="FFC000"/>
            </a:solidFill>
          </a:ln>
        </p:spPr>
        <p:txBody>
          <a:bodyPr>
            <a:normAutofit fontScale="90000"/>
          </a:bodyPr>
          <a:lstStyle/>
          <a:p>
            <a:pPr marL="4763" algn="ctr"/>
            <a:r>
              <a:rPr lang="es-ES" altLang="es-MX" sz="2800" b="1" dirty="0" smtClean="0">
                <a:solidFill>
                  <a:srgbClr val="7030A0"/>
                </a:solidFill>
                <a:latin typeface="Verdana" pitchFamily="34" charset="0"/>
              </a:rPr>
              <a:t>Ejemplo de uso de las Matrices </a:t>
            </a:r>
            <a:endParaRPr lang="es-ES" altLang="es-MX" sz="2800" dirty="0" smtClean="0">
              <a:solidFill>
                <a:srgbClr val="7030A0"/>
              </a:solidFill>
            </a:endParaRPr>
          </a:p>
        </p:txBody>
      </p:sp>
      <p:sp>
        <p:nvSpPr>
          <p:cNvPr id="34824" name="Text Box 8"/>
          <p:cNvSpPr txBox="1">
            <a:spLocks noChangeArrowheads="1"/>
          </p:cNvSpPr>
          <p:nvPr/>
        </p:nvSpPr>
        <p:spPr bwMode="auto">
          <a:xfrm>
            <a:off x="539552" y="1907540"/>
            <a:ext cx="7992888" cy="369332"/>
          </a:xfrm>
          <a:prstGeom prst="rect">
            <a:avLst/>
          </a:prstGeom>
          <a:ln w="57150">
            <a:solidFill>
              <a:srgbClr val="FF0000"/>
            </a:solidFill>
            <a:headEnd/>
            <a:tailEnd/>
          </a:ln>
        </p:spPr>
        <p:style>
          <a:lnRef idx="1">
            <a:schemeClr val="dk1"/>
          </a:lnRef>
          <a:fillRef idx="2">
            <a:schemeClr val="dk1"/>
          </a:fillRef>
          <a:effectRef idx="1">
            <a:schemeClr val="dk1"/>
          </a:effectRef>
          <a:fontRef idx="minor">
            <a:schemeClr val="dk1"/>
          </a:fontRef>
        </p:style>
        <p:txBody>
          <a:bodyPr wrap="square">
            <a:spAutoFit/>
          </a:bodyPr>
          <a:lstStyle/>
          <a:p>
            <a:pPr>
              <a:spcBef>
                <a:spcPct val="50000"/>
              </a:spcBef>
              <a:defRPr/>
            </a:pPr>
            <a:r>
              <a:rPr lang="es-ES" dirty="0">
                <a:cs typeface="Arial" pitchFamily="34" charset="0"/>
              </a:rPr>
              <a:t>Juan, Ana y Elena han ido a una tienda y han comprado lo </a:t>
            </a:r>
            <a:r>
              <a:rPr lang="es-ES" dirty="0" smtClean="0">
                <a:cs typeface="Arial" pitchFamily="34" charset="0"/>
              </a:rPr>
              <a:t>siguiente:</a:t>
            </a:r>
            <a:endParaRPr lang="es-ES" dirty="0">
              <a:cs typeface="Arial" pitchFamily="34" charset="0"/>
            </a:endParaRPr>
          </a:p>
        </p:txBody>
      </p:sp>
      <p:sp>
        <p:nvSpPr>
          <p:cNvPr id="34826" name="Text Box 10"/>
          <p:cNvSpPr txBox="1">
            <a:spLocks noChangeArrowheads="1"/>
          </p:cNvSpPr>
          <p:nvPr/>
        </p:nvSpPr>
        <p:spPr bwMode="auto">
          <a:xfrm>
            <a:off x="1187276" y="2636912"/>
            <a:ext cx="6769100" cy="366713"/>
          </a:xfrm>
          <a:prstGeom prst="rect">
            <a:avLst/>
          </a:prstGeom>
          <a:solidFill>
            <a:schemeClr val="accent1"/>
          </a:solidFill>
          <a:ln w="57150">
            <a:solidFill>
              <a:srgbClr val="FFC000"/>
            </a:solidFill>
            <a:miter lim="800000"/>
            <a:headEnd/>
            <a:tailEnd/>
          </a:ln>
          <a:extLst/>
        </p:spPr>
        <p:txBody>
          <a:bodyPr>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spcBef>
                <a:spcPct val="50000"/>
              </a:spcBef>
            </a:pPr>
            <a:r>
              <a:rPr lang="es-ES" altLang="es-MX" dirty="0" smtClean="0">
                <a:cs typeface="Arial" pitchFamily="34" charset="0"/>
              </a:rPr>
              <a:t>Renglón 1:  Juan </a:t>
            </a:r>
            <a:r>
              <a:rPr lang="es-ES" altLang="es-MX" dirty="0">
                <a:cs typeface="Arial" pitchFamily="34" charset="0"/>
              </a:rPr>
              <a:t>compró dos bocadillos, un refresco y un pastel.</a:t>
            </a:r>
          </a:p>
        </p:txBody>
      </p:sp>
      <p:sp>
        <p:nvSpPr>
          <p:cNvPr id="34827" name="Text Box 11"/>
          <p:cNvSpPr txBox="1">
            <a:spLocks noChangeArrowheads="1"/>
          </p:cNvSpPr>
          <p:nvPr/>
        </p:nvSpPr>
        <p:spPr bwMode="auto">
          <a:xfrm>
            <a:off x="1259632" y="3278311"/>
            <a:ext cx="6624736" cy="369332"/>
          </a:xfrm>
          <a:prstGeom prst="rect">
            <a:avLst/>
          </a:prstGeom>
          <a:solidFill>
            <a:schemeClr val="accent1"/>
          </a:solidFill>
          <a:ln w="57150">
            <a:solidFill>
              <a:srgbClr val="FFC000"/>
            </a:solidFill>
            <a:miter lim="800000"/>
            <a:headEnd/>
            <a:tailEnd/>
          </a:ln>
          <a:extLst/>
        </p:spPr>
        <p:txBody>
          <a:bodyPr wrap="square">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dirty="0">
                <a:cs typeface="Arial" pitchFamily="34" charset="0"/>
              </a:rPr>
              <a:t> </a:t>
            </a:r>
            <a:r>
              <a:rPr lang="es-ES" altLang="es-MX" dirty="0" smtClean="0">
                <a:cs typeface="Arial" pitchFamily="34" charset="0"/>
              </a:rPr>
              <a:t>Renglón 2:  </a:t>
            </a:r>
            <a:r>
              <a:rPr lang="es-ES" altLang="es-MX" dirty="0">
                <a:cs typeface="Arial" pitchFamily="34" charset="0"/>
              </a:rPr>
              <a:t>Ana se llevó un bocadillo, un refresco y un pastel.</a:t>
            </a:r>
          </a:p>
        </p:txBody>
      </p:sp>
      <p:sp>
        <p:nvSpPr>
          <p:cNvPr id="34828" name="Text Box 12"/>
          <p:cNvSpPr txBox="1">
            <a:spLocks noChangeArrowheads="1"/>
          </p:cNvSpPr>
          <p:nvPr/>
        </p:nvSpPr>
        <p:spPr bwMode="auto">
          <a:xfrm>
            <a:off x="1187276" y="3854376"/>
            <a:ext cx="6769100" cy="366712"/>
          </a:xfrm>
          <a:prstGeom prst="rect">
            <a:avLst/>
          </a:prstGeom>
          <a:solidFill>
            <a:schemeClr val="accent1"/>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dirty="0" smtClean="0">
                <a:cs typeface="Arial" pitchFamily="34" charset="0"/>
              </a:rPr>
              <a:t>Renglón 3:  </a:t>
            </a:r>
            <a:r>
              <a:rPr lang="es-ES" altLang="es-MX" dirty="0">
                <a:cs typeface="Arial" pitchFamily="34" charset="0"/>
              </a:rPr>
              <a:t>Elena  compró un bocadillo y un refresco.</a:t>
            </a:r>
          </a:p>
        </p:txBody>
      </p:sp>
      <p:grpSp>
        <p:nvGrpSpPr>
          <p:cNvPr id="4" name="3 Grupo"/>
          <p:cNvGrpSpPr/>
          <p:nvPr/>
        </p:nvGrpSpPr>
        <p:grpSpPr>
          <a:xfrm>
            <a:off x="1259632" y="4581128"/>
            <a:ext cx="6768752" cy="1584176"/>
            <a:chOff x="1697808" y="4581128"/>
            <a:chExt cx="6480720" cy="1584176"/>
          </a:xfrm>
        </p:grpSpPr>
        <p:sp>
          <p:nvSpPr>
            <p:cNvPr id="3" name="2 Rectángulo"/>
            <p:cNvSpPr/>
            <p:nvPr/>
          </p:nvSpPr>
          <p:spPr>
            <a:xfrm>
              <a:off x="1697808" y="4581128"/>
              <a:ext cx="6480720" cy="1584176"/>
            </a:xfrm>
            <a:prstGeom prst="rect">
              <a:avLst/>
            </a:prstGeom>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06" name="Text Box 9"/>
            <p:cNvSpPr txBox="1">
              <a:spLocks noChangeArrowheads="1"/>
            </p:cNvSpPr>
            <p:nvPr/>
          </p:nvSpPr>
          <p:spPr bwMode="auto">
            <a:xfrm>
              <a:off x="2123405" y="4908007"/>
              <a:ext cx="2664134" cy="641350"/>
            </a:xfrm>
            <a:prstGeom prst="rect">
              <a:avLst/>
            </a:prstGeom>
            <a:solidFill>
              <a:schemeClr val="tx2">
                <a:lumMod val="50000"/>
              </a:schemeClr>
            </a:solidFill>
            <a:ln w="57150">
              <a:solidFill>
                <a:srgbClr val="FFC000"/>
              </a:solidFill>
              <a:miter lim="800000"/>
              <a:headEnd/>
              <a:tailEnd/>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dirty="0">
                  <a:cs typeface="Arial" pitchFamily="34" charset="0"/>
                </a:rPr>
                <a:t>Estos datos se pueden agrupar en una matriz</a:t>
              </a:r>
            </a:p>
          </p:txBody>
        </p:sp>
        <p:graphicFrame>
          <p:nvGraphicFramePr>
            <p:cNvPr id="4098" name="Object 17"/>
            <p:cNvGraphicFramePr>
              <a:graphicFrameLocks noChangeAspect="1"/>
            </p:cNvGraphicFramePr>
            <p:nvPr>
              <p:extLst>
                <p:ext uri="{D42A27DB-BD31-4B8C-83A1-F6EECF244321}">
                  <p14:modId xmlns:p14="http://schemas.microsoft.com/office/powerpoint/2010/main" val="3192436750"/>
                </p:ext>
              </p:extLst>
            </p:nvPr>
          </p:nvGraphicFramePr>
          <p:xfrm>
            <a:off x="5171847" y="4652419"/>
            <a:ext cx="480385" cy="1420813"/>
          </p:xfrm>
          <a:graphic>
            <a:graphicData uri="http://schemas.openxmlformats.org/presentationml/2006/ole">
              <mc:AlternateContent xmlns:mc="http://schemas.openxmlformats.org/markup-compatibility/2006">
                <mc:Choice xmlns:v="urn:schemas-microsoft-com:vml" Requires="v">
                  <p:oleObj spid="_x0000_s30836" name="Equation" r:id="rId3" imgW="190417" imgH="710891" progId="Equation.DSMT4">
                    <p:embed/>
                  </p:oleObj>
                </mc:Choice>
                <mc:Fallback>
                  <p:oleObj name="Equation" r:id="rId3" imgW="190417" imgH="7108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1847" y="4652419"/>
                          <a:ext cx="480385" cy="1420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99" name="Object 18"/>
            <p:cNvGraphicFramePr>
              <a:graphicFrameLocks noChangeAspect="1"/>
            </p:cNvGraphicFramePr>
            <p:nvPr>
              <p:extLst>
                <p:ext uri="{D42A27DB-BD31-4B8C-83A1-F6EECF244321}">
                  <p14:modId xmlns:p14="http://schemas.microsoft.com/office/powerpoint/2010/main" val="1069944096"/>
                </p:ext>
              </p:extLst>
            </p:nvPr>
          </p:nvGraphicFramePr>
          <p:xfrm>
            <a:off x="7092280" y="4653136"/>
            <a:ext cx="480385" cy="1420813"/>
          </p:xfrm>
          <a:graphic>
            <a:graphicData uri="http://schemas.openxmlformats.org/presentationml/2006/ole">
              <mc:AlternateContent xmlns:mc="http://schemas.openxmlformats.org/markup-compatibility/2006">
                <mc:Choice xmlns:v="urn:schemas-microsoft-com:vml" Requires="v">
                  <p:oleObj spid="_x0000_s30837" name="Equation" r:id="rId5" imgW="190417" imgH="710891" progId="Equation.DSMT4">
                    <p:embed/>
                  </p:oleObj>
                </mc:Choice>
                <mc:Fallback>
                  <p:oleObj name="Equation" r:id="rId5" imgW="190417" imgH="710891"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92280" y="4653136"/>
                          <a:ext cx="480385" cy="1420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8" name="Text Box 19"/>
            <p:cNvSpPr txBox="1">
              <a:spLocks noChangeArrowheads="1"/>
            </p:cNvSpPr>
            <p:nvPr/>
          </p:nvSpPr>
          <p:spPr bwMode="auto">
            <a:xfrm>
              <a:off x="5470086" y="4796882"/>
              <a:ext cx="1694202" cy="366713"/>
            </a:xfrm>
            <a:prstGeom prst="rect">
              <a:avLst/>
            </a:prstGeom>
            <a:solidFill>
              <a:schemeClr val="tx2">
                <a:lumMod val="50000"/>
              </a:schemeClr>
            </a:solidFill>
            <a:ln w="57150">
              <a:solidFill>
                <a:srgbClr val="FFC000"/>
              </a:solidFill>
              <a:miter lim="800000"/>
              <a:headEnd/>
              <a:tailEnd/>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_tradnl" altLang="es-MX">
                  <a:latin typeface="Times New Roman" pitchFamily="18" charset="0"/>
                  <a:cs typeface="Arial" pitchFamily="34" charset="0"/>
                </a:rPr>
                <a:t>2        1         1</a:t>
              </a:r>
            </a:p>
          </p:txBody>
        </p:sp>
        <p:sp>
          <p:nvSpPr>
            <p:cNvPr id="4109" name="Text Box 20"/>
            <p:cNvSpPr txBox="1">
              <a:spLocks noChangeArrowheads="1"/>
            </p:cNvSpPr>
            <p:nvPr/>
          </p:nvSpPr>
          <p:spPr bwMode="auto">
            <a:xfrm>
              <a:off x="5470086" y="5157244"/>
              <a:ext cx="1694202" cy="366713"/>
            </a:xfrm>
            <a:prstGeom prst="rect">
              <a:avLst/>
            </a:prstGeom>
            <a:solidFill>
              <a:schemeClr val="tx2">
                <a:lumMod val="50000"/>
              </a:schemeClr>
            </a:solidFill>
            <a:ln w="57150">
              <a:solidFill>
                <a:srgbClr val="FFC000"/>
              </a:solidFill>
              <a:miter lim="800000"/>
              <a:headEnd/>
              <a:tailEnd/>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_tradnl" altLang="es-MX" dirty="0">
                  <a:latin typeface="Times New Roman" pitchFamily="18" charset="0"/>
                  <a:cs typeface="Arial" pitchFamily="34" charset="0"/>
                </a:rPr>
                <a:t>1        1         1</a:t>
              </a:r>
            </a:p>
          </p:txBody>
        </p:sp>
        <p:sp>
          <p:nvSpPr>
            <p:cNvPr id="4110" name="Text Box 21"/>
            <p:cNvSpPr txBox="1">
              <a:spLocks noChangeArrowheads="1"/>
            </p:cNvSpPr>
            <p:nvPr/>
          </p:nvSpPr>
          <p:spPr bwMode="auto">
            <a:xfrm>
              <a:off x="5470086" y="5517607"/>
              <a:ext cx="1694202" cy="366713"/>
            </a:xfrm>
            <a:prstGeom prst="rect">
              <a:avLst/>
            </a:prstGeom>
            <a:solidFill>
              <a:schemeClr val="tx2">
                <a:lumMod val="50000"/>
              </a:schemeClr>
            </a:solidFill>
            <a:ln w="57150">
              <a:solidFill>
                <a:srgbClr val="FFC000"/>
              </a:solidFill>
              <a:miter lim="800000"/>
              <a:headEnd/>
              <a:tailEnd/>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_tradnl" altLang="es-MX" dirty="0">
                  <a:latin typeface="Times New Roman" pitchFamily="18" charset="0"/>
                  <a:cs typeface="Arial" pitchFamily="34" charset="0"/>
                </a:rPr>
                <a:t>1        1         0</a:t>
              </a:r>
            </a:p>
          </p:txBody>
        </p:sp>
      </p:grpSp>
    </p:spTree>
    <p:extLst>
      <p:ext uri="{BB962C8B-B14F-4D97-AF65-F5344CB8AC3E}">
        <p14:creationId xmlns:p14="http://schemas.microsoft.com/office/powerpoint/2010/main" val="1925916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824"/>
                                        </p:tgtEl>
                                        <p:attrNameLst>
                                          <p:attrName>style.visibility</p:attrName>
                                        </p:attrNameLst>
                                      </p:cBhvr>
                                      <p:to>
                                        <p:strVal val="visible"/>
                                      </p:to>
                                    </p:set>
                                    <p:anim calcmode="lin" valueType="num">
                                      <p:cBhvr additive="base">
                                        <p:cTn id="7" dur="500" fill="hold"/>
                                        <p:tgtEl>
                                          <p:spTgt spid="34824"/>
                                        </p:tgtEl>
                                        <p:attrNameLst>
                                          <p:attrName>ppt_x</p:attrName>
                                        </p:attrNameLst>
                                      </p:cBhvr>
                                      <p:tavLst>
                                        <p:tav tm="0">
                                          <p:val>
                                            <p:strVal val="0-#ppt_w/2"/>
                                          </p:val>
                                        </p:tav>
                                        <p:tav tm="100000">
                                          <p:val>
                                            <p:strVal val="#ppt_x"/>
                                          </p:val>
                                        </p:tav>
                                      </p:tavLst>
                                    </p:anim>
                                    <p:anim calcmode="lin" valueType="num">
                                      <p:cBhvr additive="base">
                                        <p:cTn id="8" dur="500" fill="hold"/>
                                        <p:tgtEl>
                                          <p:spTgt spid="348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826"/>
                                        </p:tgtEl>
                                        <p:attrNameLst>
                                          <p:attrName>style.visibility</p:attrName>
                                        </p:attrNameLst>
                                      </p:cBhvr>
                                      <p:to>
                                        <p:strVal val="visible"/>
                                      </p:to>
                                    </p:set>
                                    <p:anim calcmode="lin" valueType="num">
                                      <p:cBhvr additive="base">
                                        <p:cTn id="11" dur="500" fill="hold"/>
                                        <p:tgtEl>
                                          <p:spTgt spid="34826"/>
                                        </p:tgtEl>
                                        <p:attrNameLst>
                                          <p:attrName>ppt_x</p:attrName>
                                        </p:attrNameLst>
                                      </p:cBhvr>
                                      <p:tavLst>
                                        <p:tav tm="0">
                                          <p:val>
                                            <p:strVal val="0-#ppt_w/2"/>
                                          </p:val>
                                        </p:tav>
                                        <p:tav tm="100000">
                                          <p:val>
                                            <p:strVal val="#ppt_x"/>
                                          </p:val>
                                        </p:tav>
                                      </p:tavLst>
                                    </p:anim>
                                    <p:anim calcmode="lin" valueType="num">
                                      <p:cBhvr additive="base">
                                        <p:cTn id="12" dur="500" fill="hold"/>
                                        <p:tgtEl>
                                          <p:spTgt spid="348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4827"/>
                                        </p:tgtEl>
                                        <p:attrNameLst>
                                          <p:attrName>style.visibility</p:attrName>
                                        </p:attrNameLst>
                                      </p:cBhvr>
                                      <p:to>
                                        <p:strVal val="visible"/>
                                      </p:to>
                                    </p:set>
                                    <p:anim calcmode="lin" valueType="num">
                                      <p:cBhvr additive="base">
                                        <p:cTn id="15" dur="500" fill="hold"/>
                                        <p:tgtEl>
                                          <p:spTgt spid="34827"/>
                                        </p:tgtEl>
                                        <p:attrNameLst>
                                          <p:attrName>ppt_x</p:attrName>
                                        </p:attrNameLst>
                                      </p:cBhvr>
                                      <p:tavLst>
                                        <p:tav tm="0">
                                          <p:val>
                                            <p:strVal val="0-#ppt_w/2"/>
                                          </p:val>
                                        </p:tav>
                                        <p:tav tm="100000">
                                          <p:val>
                                            <p:strVal val="#ppt_x"/>
                                          </p:val>
                                        </p:tav>
                                      </p:tavLst>
                                    </p:anim>
                                    <p:anim calcmode="lin" valueType="num">
                                      <p:cBhvr additive="base">
                                        <p:cTn id="16" dur="500" fill="hold"/>
                                        <p:tgtEl>
                                          <p:spTgt spid="348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4828"/>
                                        </p:tgtEl>
                                        <p:attrNameLst>
                                          <p:attrName>style.visibility</p:attrName>
                                        </p:attrNameLst>
                                      </p:cBhvr>
                                      <p:to>
                                        <p:strVal val="visible"/>
                                      </p:to>
                                    </p:set>
                                    <p:anim calcmode="lin" valueType="num">
                                      <p:cBhvr additive="base">
                                        <p:cTn id="19" dur="500" fill="hold"/>
                                        <p:tgtEl>
                                          <p:spTgt spid="34828"/>
                                        </p:tgtEl>
                                        <p:attrNameLst>
                                          <p:attrName>ppt_x</p:attrName>
                                        </p:attrNameLst>
                                      </p:cBhvr>
                                      <p:tavLst>
                                        <p:tav tm="0">
                                          <p:val>
                                            <p:strVal val="0-#ppt_w/2"/>
                                          </p:val>
                                        </p:tav>
                                        <p:tav tm="100000">
                                          <p:val>
                                            <p:strVal val="#ppt_x"/>
                                          </p:val>
                                        </p:tav>
                                      </p:tavLst>
                                    </p:anim>
                                    <p:anim calcmode="lin" valueType="num">
                                      <p:cBhvr additive="base">
                                        <p:cTn id="20" dur="500" fill="hold"/>
                                        <p:tgtEl>
                                          <p:spTgt spid="348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4" grpId="0" animBg="1" autoUpdateAnimBg="0"/>
      <p:bldP spid="34826" grpId="0" animBg="1" autoUpdateAnimBg="0"/>
      <p:bldP spid="34827" grpId="0" animBg="1" autoUpdateAnimBg="0"/>
      <p:bldP spid="34828"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438150" y="457200"/>
            <a:ext cx="8310314" cy="533400"/>
          </a:xfrm>
          <a:solidFill>
            <a:srgbClr val="FFFFCC"/>
          </a:solidFill>
          <a:ln w="57150">
            <a:solidFill>
              <a:srgbClr val="FFC000"/>
            </a:solidFill>
          </a:ln>
        </p:spPr>
        <p:txBody>
          <a:bodyPr>
            <a:normAutofit fontScale="90000"/>
          </a:bodyPr>
          <a:lstStyle/>
          <a:p>
            <a:pPr marL="4763" algn="ctr"/>
            <a:r>
              <a:rPr lang="es-ES" altLang="es-MX" sz="2800" b="1" dirty="0" smtClean="0">
                <a:solidFill>
                  <a:srgbClr val="7030A0"/>
                </a:solidFill>
                <a:latin typeface="Verdana" pitchFamily="34" charset="0"/>
              </a:rPr>
              <a:t>Ejemplo del uso de Expresiones </a:t>
            </a:r>
            <a:r>
              <a:rPr lang="es-ES" altLang="es-MX" sz="2800" b="1" dirty="0">
                <a:solidFill>
                  <a:srgbClr val="7030A0"/>
                </a:solidFill>
                <a:latin typeface="Verdana" pitchFamily="34" charset="0"/>
              </a:rPr>
              <a:t>M</a:t>
            </a:r>
            <a:r>
              <a:rPr lang="es-ES" altLang="es-MX" sz="2800" b="1" dirty="0" smtClean="0">
                <a:solidFill>
                  <a:srgbClr val="7030A0"/>
                </a:solidFill>
                <a:latin typeface="Verdana" pitchFamily="34" charset="0"/>
              </a:rPr>
              <a:t>atriciales</a:t>
            </a:r>
          </a:p>
        </p:txBody>
      </p:sp>
      <p:grpSp>
        <p:nvGrpSpPr>
          <p:cNvPr id="9" name="8 Grupo"/>
          <p:cNvGrpSpPr/>
          <p:nvPr/>
        </p:nvGrpSpPr>
        <p:grpSpPr>
          <a:xfrm>
            <a:off x="914151" y="2532930"/>
            <a:ext cx="7834313" cy="1112094"/>
            <a:chOff x="596900" y="2420888"/>
            <a:chExt cx="7834313" cy="1112094"/>
          </a:xfrm>
        </p:grpSpPr>
        <p:sp>
          <p:nvSpPr>
            <p:cNvPr id="5" name="4 Rectángulo"/>
            <p:cNvSpPr/>
            <p:nvPr/>
          </p:nvSpPr>
          <p:spPr>
            <a:xfrm>
              <a:off x="611560" y="2420888"/>
              <a:ext cx="6325091" cy="852537"/>
            </a:xfrm>
            <a:prstGeom prst="rect">
              <a:avLst/>
            </a:prstGeom>
            <a:solidFill>
              <a:schemeClr val="tx2">
                <a:lumMod val="50000"/>
              </a:schemeClr>
            </a:solidFill>
            <a:ln w="5715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oup 21"/>
            <p:cNvGrpSpPr>
              <a:grpSpLocks noChangeAspect="1"/>
            </p:cNvGrpSpPr>
            <p:nvPr/>
          </p:nvGrpSpPr>
          <p:grpSpPr bwMode="auto">
            <a:xfrm>
              <a:off x="596900" y="2564904"/>
              <a:ext cx="7834313" cy="968078"/>
              <a:chOff x="376" y="1584"/>
              <a:chExt cx="4952" cy="552"/>
            </a:xfrm>
          </p:grpSpPr>
          <p:sp>
            <p:nvSpPr>
              <p:cNvPr id="5204" name="AutoShape 22"/>
              <p:cNvSpPr>
                <a:spLocks noChangeAspect="1" noChangeArrowheads="1" noTextEdit="1"/>
              </p:cNvSpPr>
              <p:nvPr/>
            </p:nvSpPr>
            <p:spPr bwMode="auto">
              <a:xfrm>
                <a:off x="376" y="1584"/>
                <a:ext cx="4952" cy="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205" name="Rectangle 23"/>
              <p:cNvSpPr>
                <a:spLocks noChangeArrowheads="1"/>
              </p:cNvSpPr>
              <p:nvPr/>
            </p:nvSpPr>
            <p:spPr bwMode="auto">
              <a:xfrm>
                <a:off x="376" y="1725"/>
                <a:ext cx="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5206" name="Rectangle 24"/>
              <p:cNvSpPr>
                <a:spLocks noChangeArrowheads="1"/>
              </p:cNvSpPr>
              <p:nvPr/>
            </p:nvSpPr>
            <p:spPr bwMode="auto">
              <a:xfrm>
                <a:off x="426" y="1737"/>
                <a:ext cx="8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a:solidFill>
                      <a:srgbClr val="000000"/>
                    </a:solidFill>
                  </a:rPr>
                  <a:t> </a:t>
                </a:r>
                <a:endParaRPr lang="es-ES" altLang="es-MX"/>
              </a:p>
            </p:txBody>
          </p:sp>
          <p:sp>
            <p:nvSpPr>
              <p:cNvPr id="5207" name="Rectangle 25"/>
              <p:cNvSpPr>
                <a:spLocks noChangeArrowheads="1"/>
              </p:cNvSpPr>
              <p:nvPr/>
            </p:nvSpPr>
            <p:spPr bwMode="auto">
              <a:xfrm>
                <a:off x="516" y="1710"/>
                <a:ext cx="292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dirty="0"/>
                  <a:t>Tiene la siguiente matriz de los coeficientes: A =</a:t>
                </a:r>
                <a:endParaRPr lang="es-ES" altLang="es-MX" dirty="0"/>
              </a:p>
            </p:txBody>
          </p:sp>
          <p:sp>
            <p:nvSpPr>
              <p:cNvPr id="5208" name="Rectangle 26"/>
              <p:cNvSpPr>
                <a:spLocks noChangeArrowheads="1"/>
              </p:cNvSpPr>
              <p:nvPr/>
            </p:nvSpPr>
            <p:spPr bwMode="auto">
              <a:xfrm>
                <a:off x="3510" y="1696"/>
                <a:ext cx="10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5209" name="Rectangle 27"/>
              <p:cNvSpPr>
                <a:spLocks noChangeArrowheads="1"/>
              </p:cNvSpPr>
              <p:nvPr/>
            </p:nvSpPr>
            <p:spPr bwMode="auto">
              <a:xfrm>
                <a:off x="3549" y="1833"/>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dirty="0">
                    <a:solidFill>
                      <a:srgbClr val="000000"/>
                    </a:solidFill>
                    <a:latin typeface="Symbol" pitchFamily="18" charset="2"/>
                  </a:rPr>
                  <a:t>è</a:t>
                </a:r>
                <a:endParaRPr lang="es-ES" altLang="es-MX" dirty="0"/>
              </a:p>
            </p:txBody>
          </p:sp>
          <p:sp>
            <p:nvSpPr>
              <p:cNvPr id="5210" name="Rectangle 28"/>
              <p:cNvSpPr>
                <a:spLocks noChangeArrowheads="1"/>
              </p:cNvSpPr>
              <p:nvPr/>
            </p:nvSpPr>
            <p:spPr bwMode="auto">
              <a:xfrm>
                <a:off x="3549" y="1754"/>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dirty="0">
                    <a:solidFill>
                      <a:srgbClr val="000000"/>
                    </a:solidFill>
                    <a:latin typeface="Symbol" pitchFamily="18" charset="2"/>
                  </a:rPr>
                  <a:t>ç</a:t>
                </a:r>
                <a:endParaRPr lang="es-ES" altLang="es-MX" dirty="0"/>
              </a:p>
            </p:txBody>
          </p:sp>
          <p:sp>
            <p:nvSpPr>
              <p:cNvPr id="5211" name="Rectangle 29"/>
              <p:cNvSpPr>
                <a:spLocks noChangeArrowheads="1"/>
              </p:cNvSpPr>
              <p:nvPr/>
            </p:nvSpPr>
            <p:spPr bwMode="auto">
              <a:xfrm>
                <a:off x="3549" y="1669"/>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12" name="Rectangle 30"/>
              <p:cNvSpPr>
                <a:spLocks noChangeArrowheads="1"/>
              </p:cNvSpPr>
              <p:nvPr/>
            </p:nvSpPr>
            <p:spPr bwMode="auto">
              <a:xfrm>
                <a:off x="3549" y="1590"/>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dirty="0">
                    <a:solidFill>
                      <a:srgbClr val="000000"/>
                    </a:solidFill>
                    <a:latin typeface="Symbol" pitchFamily="18" charset="2"/>
                  </a:rPr>
                  <a:t>æ</a:t>
                </a:r>
                <a:endParaRPr lang="es-ES" altLang="es-MX" dirty="0"/>
              </a:p>
            </p:txBody>
          </p:sp>
          <p:sp>
            <p:nvSpPr>
              <p:cNvPr id="5213" name="Rectangle 31"/>
              <p:cNvSpPr>
                <a:spLocks noChangeArrowheads="1"/>
              </p:cNvSpPr>
              <p:nvPr/>
            </p:nvSpPr>
            <p:spPr bwMode="auto">
              <a:xfrm>
                <a:off x="4211" y="1833"/>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214" name="Rectangle 32"/>
              <p:cNvSpPr>
                <a:spLocks noChangeArrowheads="1"/>
              </p:cNvSpPr>
              <p:nvPr/>
            </p:nvSpPr>
            <p:spPr bwMode="auto">
              <a:xfrm>
                <a:off x="4211" y="1754"/>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dirty="0">
                    <a:solidFill>
                      <a:srgbClr val="000000"/>
                    </a:solidFill>
                    <a:latin typeface="Symbol" pitchFamily="18" charset="2"/>
                  </a:rPr>
                  <a:t>÷</a:t>
                </a:r>
                <a:endParaRPr lang="es-ES" altLang="es-MX" dirty="0"/>
              </a:p>
            </p:txBody>
          </p:sp>
          <p:sp>
            <p:nvSpPr>
              <p:cNvPr id="5215" name="Rectangle 33"/>
              <p:cNvSpPr>
                <a:spLocks noChangeArrowheads="1"/>
              </p:cNvSpPr>
              <p:nvPr/>
            </p:nvSpPr>
            <p:spPr bwMode="auto">
              <a:xfrm>
                <a:off x="4211" y="1669"/>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dirty="0">
                    <a:solidFill>
                      <a:srgbClr val="000000"/>
                    </a:solidFill>
                    <a:latin typeface="Symbol" pitchFamily="18" charset="2"/>
                  </a:rPr>
                  <a:t>÷</a:t>
                </a:r>
                <a:endParaRPr lang="es-ES" altLang="es-MX" dirty="0"/>
              </a:p>
            </p:txBody>
          </p:sp>
          <p:sp>
            <p:nvSpPr>
              <p:cNvPr id="5216" name="Rectangle 34"/>
              <p:cNvSpPr>
                <a:spLocks noChangeArrowheads="1"/>
              </p:cNvSpPr>
              <p:nvPr/>
            </p:nvSpPr>
            <p:spPr bwMode="auto">
              <a:xfrm>
                <a:off x="4211" y="1590"/>
                <a:ext cx="9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217" name="Rectangle 35"/>
              <p:cNvSpPr>
                <a:spLocks noChangeArrowheads="1"/>
              </p:cNvSpPr>
              <p:nvPr/>
            </p:nvSpPr>
            <p:spPr bwMode="auto">
              <a:xfrm>
                <a:off x="3585" y="1592"/>
                <a:ext cx="22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 2 </a:t>
                </a:r>
                <a:endParaRPr lang="es-ES" altLang="es-MX" dirty="0"/>
              </a:p>
            </p:txBody>
          </p:sp>
          <p:sp>
            <p:nvSpPr>
              <p:cNvPr id="5218" name="Rectangle 36"/>
              <p:cNvSpPr>
                <a:spLocks noChangeArrowheads="1"/>
              </p:cNvSpPr>
              <p:nvPr/>
            </p:nvSpPr>
            <p:spPr bwMode="auto">
              <a:xfrm>
                <a:off x="3761" y="1592"/>
                <a:ext cx="26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  5 </a:t>
                </a:r>
                <a:endParaRPr lang="es-ES" altLang="es-MX" dirty="0"/>
              </a:p>
            </p:txBody>
          </p:sp>
          <p:sp>
            <p:nvSpPr>
              <p:cNvPr id="5219" name="Rectangle 37"/>
              <p:cNvSpPr>
                <a:spLocks noChangeArrowheads="1"/>
              </p:cNvSpPr>
              <p:nvPr/>
            </p:nvSpPr>
            <p:spPr bwMode="auto">
              <a:xfrm>
                <a:off x="3976" y="1592"/>
                <a:ext cx="10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5220" name="Rectangle 38"/>
              <p:cNvSpPr>
                <a:spLocks noChangeArrowheads="1"/>
              </p:cNvSpPr>
              <p:nvPr/>
            </p:nvSpPr>
            <p:spPr bwMode="auto">
              <a:xfrm>
                <a:off x="4016" y="1592"/>
                <a:ext cx="14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a:t>
                </a:r>
                <a:endParaRPr lang="es-ES" altLang="es-MX" dirty="0"/>
              </a:p>
            </p:txBody>
          </p:sp>
          <p:sp>
            <p:nvSpPr>
              <p:cNvPr id="5221" name="Rectangle 39"/>
              <p:cNvSpPr>
                <a:spLocks noChangeArrowheads="1"/>
              </p:cNvSpPr>
              <p:nvPr/>
            </p:nvSpPr>
            <p:spPr bwMode="auto">
              <a:xfrm>
                <a:off x="4094" y="1592"/>
                <a:ext cx="18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3 </a:t>
                </a:r>
                <a:endParaRPr lang="es-ES" altLang="es-MX" dirty="0"/>
              </a:p>
            </p:txBody>
          </p:sp>
          <p:sp>
            <p:nvSpPr>
              <p:cNvPr id="5222" name="Rectangle 40"/>
              <p:cNvSpPr>
                <a:spLocks noChangeArrowheads="1"/>
              </p:cNvSpPr>
              <p:nvPr/>
            </p:nvSpPr>
            <p:spPr bwMode="auto">
              <a:xfrm>
                <a:off x="3585" y="1772"/>
                <a:ext cx="22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 1 </a:t>
                </a:r>
                <a:endParaRPr lang="es-ES" altLang="es-MX" dirty="0"/>
              </a:p>
            </p:txBody>
          </p:sp>
          <p:sp>
            <p:nvSpPr>
              <p:cNvPr id="5223" name="Rectangle 41"/>
              <p:cNvSpPr>
                <a:spLocks noChangeArrowheads="1"/>
              </p:cNvSpPr>
              <p:nvPr/>
            </p:nvSpPr>
            <p:spPr bwMode="auto">
              <a:xfrm>
                <a:off x="3741" y="1772"/>
                <a:ext cx="10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 </a:t>
                </a:r>
                <a:endParaRPr lang="es-ES" altLang="es-MX" dirty="0"/>
              </a:p>
            </p:txBody>
          </p:sp>
          <p:sp>
            <p:nvSpPr>
              <p:cNvPr id="5224" name="Rectangle 42"/>
              <p:cNvSpPr>
                <a:spLocks noChangeArrowheads="1"/>
              </p:cNvSpPr>
              <p:nvPr/>
            </p:nvSpPr>
            <p:spPr bwMode="auto">
              <a:xfrm>
                <a:off x="3781" y="1772"/>
                <a:ext cx="14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a:t>
                </a:r>
                <a:endParaRPr lang="es-ES" altLang="es-MX" dirty="0"/>
              </a:p>
            </p:txBody>
          </p:sp>
          <p:sp>
            <p:nvSpPr>
              <p:cNvPr id="5225" name="Rectangle 43"/>
              <p:cNvSpPr>
                <a:spLocks noChangeArrowheads="1"/>
              </p:cNvSpPr>
              <p:nvPr/>
            </p:nvSpPr>
            <p:spPr bwMode="auto">
              <a:xfrm>
                <a:off x="3859" y="1772"/>
                <a:ext cx="18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4 </a:t>
                </a:r>
                <a:endParaRPr lang="es-ES" altLang="es-MX" dirty="0"/>
              </a:p>
            </p:txBody>
          </p:sp>
          <p:sp>
            <p:nvSpPr>
              <p:cNvPr id="5226" name="Rectangle 44"/>
              <p:cNvSpPr>
                <a:spLocks noChangeArrowheads="1"/>
              </p:cNvSpPr>
              <p:nvPr/>
            </p:nvSpPr>
            <p:spPr bwMode="auto">
              <a:xfrm>
                <a:off x="3976" y="1772"/>
                <a:ext cx="30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   1 </a:t>
                </a:r>
                <a:endParaRPr lang="es-ES" altLang="es-MX" dirty="0"/>
              </a:p>
            </p:txBody>
          </p:sp>
          <p:sp>
            <p:nvSpPr>
              <p:cNvPr id="5227" name="Rectangle 45"/>
              <p:cNvSpPr>
                <a:spLocks noChangeArrowheads="1"/>
              </p:cNvSpPr>
              <p:nvPr/>
            </p:nvSpPr>
            <p:spPr bwMode="auto">
              <a:xfrm>
                <a:off x="4247" y="1696"/>
                <a:ext cx="10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grpSp>
      <p:grpSp>
        <p:nvGrpSpPr>
          <p:cNvPr id="8" name="7 Grupo"/>
          <p:cNvGrpSpPr/>
          <p:nvPr/>
        </p:nvGrpSpPr>
        <p:grpSpPr>
          <a:xfrm>
            <a:off x="539552" y="3789040"/>
            <a:ext cx="7993062" cy="1080120"/>
            <a:chOff x="354013" y="3933056"/>
            <a:chExt cx="7993062" cy="1080120"/>
          </a:xfrm>
        </p:grpSpPr>
        <p:sp>
          <p:nvSpPr>
            <p:cNvPr id="7" name="6 Rectángulo"/>
            <p:cNvSpPr/>
            <p:nvPr/>
          </p:nvSpPr>
          <p:spPr>
            <a:xfrm>
              <a:off x="724568" y="3933056"/>
              <a:ext cx="6110339" cy="947663"/>
            </a:xfrm>
            <a:prstGeom prst="rect">
              <a:avLst/>
            </a:prstGeom>
            <a:solidFill>
              <a:schemeClr val="accent6">
                <a:lumMod val="75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 name="Group 46"/>
            <p:cNvGrpSpPr>
              <a:grpSpLocks noChangeAspect="1"/>
            </p:cNvGrpSpPr>
            <p:nvPr/>
          </p:nvGrpSpPr>
          <p:grpSpPr bwMode="auto">
            <a:xfrm>
              <a:off x="354013" y="4098776"/>
              <a:ext cx="7993062" cy="914400"/>
              <a:chOff x="367" y="2156"/>
              <a:chExt cx="5035" cy="576"/>
            </a:xfrm>
          </p:grpSpPr>
          <p:sp>
            <p:nvSpPr>
              <p:cNvPr id="5175" name="AutoShape 47"/>
              <p:cNvSpPr>
                <a:spLocks noChangeAspect="1" noChangeArrowheads="1" noTextEdit="1"/>
              </p:cNvSpPr>
              <p:nvPr/>
            </p:nvSpPr>
            <p:spPr bwMode="auto">
              <a:xfrm>
                <a:off x="367" y="2156"/>
                <a:ext cx="5035"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176" name="Rectangle 48"/>
              <p:cNvSpPr>
                <a:spLocks noChangeArrowheads="1"/>
              </p:cNvSpPr>
              <p:nvPr/>
            </p:nvSpPr>
            <p:spPr bwMode="auto">
              <a:xfrm>
                <a:off x="367" y="2311"/>
                <a:ext cx="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5177" name="Rectangle 49"/>
              <p:cNvSpPr>
                <a:spLocks noChangeArrowheads="1"/>
              </p:cNvSpPr>
              <p:nvPr/>
            </p:nvSpPr>
            <p:spPr bwMode="auto">
              <a:xfrm>
                <a:off x="420" y="2325"/>
                <a:ext cx="33"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a:t>
                </a:r>
                <a:endParaRPr lang="es-ES" altLang="es-MX"/>
              </a:p>
            </p:txBody>
          </p:sp>
          <p:sp>
            <p:nvSpPr>
              <p:cNvPr id="5178" name="Rectangle 50"/>
              <p:cNvSpPr>
                <a:spLocks noChangeArrowheads="1"/>
              </p:cNvSpPr>
              <p:nvPr/>
            </p:nvSpPr>
            <p:spPr bwMode="auto">
              <a:xfrm>
                <a:off x="514" y="2279"/>
                <a:ext cx="252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cs typeface="Arial" pitchFamily="34" charset="0"/>
                  </a:rPr>
                  <a:t>   </a:t>
                </a:r>
                <a:r>
                  <a:rPr lang="es-ES" altLang="es-MX" dirty="0">
                    <a:cs typeface="Arial" pitchFamily="34" charset="0"/>
                  </a:rPr>
                  <a:t>Tiene la siguiente matriz ampliada: A</a:t>
                </a:r>
              </a:p>
            </p:txBody>
          </p:sp>
          <p:sp>
            <p:nvSpPr>
              <p:cNvPr id="5179" name="Rectangle 51"/>
              <p:cNvSpPr>
                <a:spLocks noChangeArrowheads="1"/>
              </p:cNvSpPr>
              <p:nvPr/>
            </p:nvSpPr>
            <p:spPr bwMode="auto">
              <a:xfrm>
                <a:off x="2980" y="2257"/>
                <a:ext cx="5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dirty="0">
                    <a:latin typeface="Times New Roman" pitchFamily="18" charset="0"/>
                  </a:rPr>
                  <a:t>*</a:t>
                </a:r>
                <a:endParaRPr lang="es-ES" altLang="es-MX" dirty="0"/>
              </a:p>
            </p:txBody>
          </p:sp>
          <p:sp>
            <p:nvSpPr>
              <p:cNvPr id="5180" name="Rectangle 52"/>
              <p:cNvSpPr>
                <a:spLocks noChangeArrowheads="1"/>
              </p:cNvSpPr>
              <p:nvPr/>
            </p:nvSpPr>
            <p:spPr bwMode="auto">
              <a:xfrm>
                <a:off x="3033" y="2279"/>
                <a:ext cx="223"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dirty="0">
                    <a:latin typeface="Times New Roman" pitchFamily="18" charset="0"/>
                  </a:rPr>
                  <a:t>  = </a:t>
                </a:r>
                <a:endParaRPr lang="es-ES" altLang="es-MX" dirty="0"/>
              </a:p>
            </p:txBody>
          </p:sp>
          <p:sp>
            <p:nvSpPr>
              <p:cNvPr id="5181" name="Rectangle 53"/>
              <p:cNvSpPr>
                <a:spLocks noChangeArrowheads="1"/>
              </p:cNvSpPr>
              <p:nvPr/>
            </p:nvSpPr>
            <p:spPr bwMode="auto">
              <a:xfrm>
                <a:off x="3248" y="2429"/>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è</a:t>
                </a:r>
                <a:endParaRPr lang="es-ES" altLang="es-MX"/>
              </a:p>
            </p:txBody>
          </p:sp>
          <p:sp>
            <p:nvSpPr>
              <p:cNvPr id="5182" name="Rectangle 54"/>
              <p:cNvSpPr>
                <a:spLocks noChangeArrowheads="1"/>
              </p:cNvSpPr>
              <p:nvPr/>
            </p:nvSpPr>
            <p:spPr bwMode="auto">
              <a:xfrm>
                <a:off x="3248" y="2342"/>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ç</a:t>
                </a:r>
                <a:endParaRPr lang="es-ES" altLang="es-MX"/>
              </a:p>
            </p:txBody>
          </p:sp>
          <p:sp>
            <p:nvSpPr>
              <p:cNvPr id="5183" name="Rectangle 55"/>
              <p:cNvSpPr>
                <a:spLocks noChangeArrowheads="1"/>
              </p:cNvSpPr>
              <p:nvPr/>
            </p:nvSpPr>
            <p:spPr bwMode="auto">
              <a:xfrm>
                <a:off x="3248" y="2249"/>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ç</a:t>
                </a:r>
                <a:endParaRPr lang="es-ES" altLang="es-MX"/>
              </a:p>
            </p:txBody>
          </p:sp>
          <p:sp>
            <p:nvSpPr>
              <p:cNvPr id="5184" name="Rectangle 56"/>
              <p:cNvSpPr>
                <a:spLocks noChangeArrowheads="1"/>
              </p:cNvSpPr>
              <p:nvPr/>
            </p:nvSpPr>
            <p:spPr bwMode="auto">
              <a:xfrm>
                <a:off x="3248" y="2163"/>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dirty="0">
                    <a:solidFill>
                      <a:srgbClr val="000000"/>
                    </a:solidFill>
                    <a:latin typeface="Symbol" pitchFamily="18" charset="2"/>
                  </a:rPr>
                  <a:t>æ</a:t>
                </a:r>
                <a:endParaRPr lang="es-ES" altLang="es-MX" dirty="0"/>
              </a:p>
            </p:txBody>
          </p:sp>
          <p:sp>
            <p:nvSpPr>
              <p:cNvPr id="5185" name="Rectangle 57"/>
              <p:cNvSpPr>
                <a:spLocks noChangeArrowheads="1"/>
              </p:cNvSpPr>
              <p:nvPr/>
            </p:nvSpPr>
            <p:spPr bwMode="auto">
              <a:xfrm>
                <a:off x="4274" y="2429"/>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ø</a:t>
                </a:r>
                <a:endParaRPr lang="es-ES" altLang="es-MX"/>
              </a:p>
            </p:txBody>
          </p:sp>
          <p:sp>
            <p:nvSpPr>
              <p:cNvPr id="5186" name="Rectangle 58"/>
              <p:cNvSpPr>
                <a:spLocks noChangeArrowheads="1"/>
              </p:cNvSpPr>
              <p:nvPr/>
            </p:nvSpPr>
            <p:spPr bwMode="auto">
              <a:xfrm>
                <a:off x="4274" y="2342"/>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a:t>
                </a:r>
                <a:endParaRPr lang="es-ES" altLang="es-MX"/>
              </a:p>
            </p:txBody>
          </p:sp>
          <p:sp>
            <p:nvSpPr>
              <p:cNvPr id="5187" name="Rectangle 59"/>
              <p:cNvSpPr>
                <a:spLocks noChangeArrowheads="1"/>
              </p:cNvSpPr>
              <p:nvPr/>
            </p:nvSpPr>
            <p:spPr bwMode="auto">
              <a:xfrm>
                <a:off x="4274" y="2249"/>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a:t>
                </a:r>
                <a:endParaRPr lang="es-ES" altLang="es-MX"/>
              </a:p>
            </p:txBody>
          </p:sp>
          <p:sp>
            <p:nvSpPr>
              <p:cNvPr id="5188" name="Rectangle 60"/>
              <p:cNvSpPr>
                <a:spLocks noChangeArrowheads="1"/>
              </p:cNvSpPr>
              <p:nvPr/>
            </p:nvSpPr>
            <p:spPr bwMode="auto">
              <a:xfrm>
                <a:off x="4274" y="2163"/>
                <a:ext cx="40"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ö</a:t>
                </a:r>
                <a:endParaRPr lang="es-ES" altLang="es-MX"/>
              </a:p>
            </p:txBody>
          </p:sp>
          <p:sp>
            <p:nvSpPr>
              <p:cNvPr id="5189" name="Rectangle 61"/>
              <p:cNvSpPr>
                <a:spLocks noChangeArrowheads="1"/>
              </p:cNvSpPr>
              <p:nvPr/>
            </p:nvSpPr>
            <p:spPr bwMode="auto">
              <a:xfrm>
                <a:off x="3306" y="2164"/>
                <a:ext cx="16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2 </a:t>
                </a:r>
                <a:endParaRPr lang="es-ES" altLang="es-MX"/>
              </a:p>
            </p:txBody>
          </p:sp>
          <p:sp>
            <p:nvSpPr>
              <p:cNvPr id="5190" name="Rectangle 62"/>
              <p:cNvSpPr>
                <a:spLocks noChangeArrowheads="1"/>
              </p:cNvSpPr>
              <p:nvPr/>
            </p:nvSpPr>
            <p:spPr bwMode="auto">
              <a:xfrm>
                <a:off x="3533" y="2164"/>
                <a:ext cx="210"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5 </a:t>
                </a:r>
                <a:endParaRPr lang="es-ES" altLang="es-MX"/>
              </a:p>
            </p:txBody>
          </p:sp>
          <p:sp>
            <p:nvSpPr>
              <p:cNvPr id="5191" name="Rectangle 63"/>
              <p:cNvSpPr>
                <a:spLocks noChangeArrowheads="1"/>
              </p:cNvSpPr>
              <p:nvPr/>
            </p:nvSpPr>
            <p:spPr bwMode="auto">
              <a:xfrm>
                <a:off x="3780" y="2164"/>
                <a:ext cx="4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a:t>
                </a:r>
                <a:endParaRPr lang="es-ES" altLang="es-MX"/>
              </a:p>
            </p:txBody>
          </p:sp>
          <p:sp>
            <p:nvSpPr>
              <p:cNvPr id="5192" name="Rectangle 64"/>
              <p:cNvSpPr>
                <a:spLocks noChangeArrowheads="1"/>
              </p:cNvSpPr>
              <p:nvPr/>
            </p:nvSpPr>
            <p:spPr bwMode="auto">
              <a:xfrm>
                <a:off x="3821" y="2164"/>
                <a:ext cx="8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a:t>
                </a:r>
                <a:endParaRPr lang="es-ES" altLang="es-MX"/>
              </a:p>
            </p:txBody>
          </p:sp>
          <p:sp>
            <p:nvSpPr>
              <p:cNvPr id="5193" name="Rectangle 65"/>
              <p:cNvSpPr>
                <a:spLocks noChangeArrowheads="1"/>
              </p:cNvSpPr>
              <p:nvPr/>
            </p:nvSpPr>
            <p:spPr bwMode="auto">
              <a:xfrm>
                <a:off x="3904" y="2164"/>
                <a:ext cx="12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3 </a:t>
                </a:r>
                <a:endParaRPr lang="es-ES" altLang="es-MX"/>
              </a:p>
            </p:txBody>
          </p:sp>
          <p:sp>
            <p:nvSpPr>
              <p:cNvPr id="5194" name="Rectangle 66"/>
              <p:cNvSpPr>
                <a:spLocks noChangeArrowheads="1"/>
              </p:cNvSpPr>
              <p:nvPr/>
            </p:nvSpPr>
            <p:spPr bwMode="auto">
              <a:xfrm>
                <a:off x="4027" y="2164"/>
                <a:ext cx="25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1 </a:t>
                </a:r>
                <a:endParaRPr lang="es-ES" altLang="es-MX"/>
              </a:p>
            </p:txBody>
          </p:sp>
          <p:sp>
            <p:nvSpPr>
              <p:cNvPr id="5195" name="Rectangle 67"/>
              <p:cNvSpPr>
                <a:spLocks noChangeArrowheads="1"/>
              </p:cNvSpPr>
              <p:nvPr/>
            </p:nvSpPr>
            <p:spPr bwMode="auto">
              <a:xfrm>
                <a:off x="3286" y="2362"/>
                <a:ext cx="210"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1 </a:t>
                </a:r>
                <a:endParaRPr lang="es-ES" altLang="es-MX"/>
              </a:p>
            </p:txBody>
          </p:sp>
          <p:sp>
            <p:nvSpPr>
              <p:cNvPr id="5196" name="Rectangle 68"/>
              <p:cNvSpPr>
                <a:spLocks noChangeArrowheads="1"/>
              </p:cNvSpPr>
              <p:nvPr/>
            </p:nvSpPr>
            <p:spPr bwMode="auto">
              <a:xfrm>
                <a:off x="3492" y="2362"/>
                <a:ext cx="4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a:t>
                </a:r>
                <a:endParaRPr lang="es-ES" altLang="es-MX"/>
              </a:p>
            </p:txBody>
          </p:sp>
          <p:sp>
            <p:nvSpPr>
              <p:cNvPr id="5197" name="Rectangle 69"/>
              <p:cNvSpPr>
                <a:spLocks noChangeArrowheads="1"/>
              </p:cNvSpPr>
              <p:nvPr/>
            </p:nvSpPr>
            <p:spPr bwMode="auto">
              <a:xfrm>
                <a:off x="3533" y="2362"/>
                <a:ext cx="8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a:t>
                </a:r>
                <a:endParaRPr lang="es-ES" altLang="es-MX"/>
              </a:p>
            </p:txBody>
          </p:sp>
          <p:sp>
            <p:nvSpPr>
              <p:cNvPr id="5198" name="Rectangle 70"/>
              <p:cNvSpPr>
                <a:spLocks noChangeArrowheads="1"/>
              </p:cNvSpPr>
              <p:nvPr/>
            </p:nvSpPr>
            <p:spPr bwMode="auto">
              <a:xfrm>
                <a:off x="3615" y="2362"/>
                <a:ext cx="16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4  </a:t>
                </a:r>
                <a:endParaRPr lang="es-ES" altLang="es-MX"/>
              </a:p>
            </p:txBody>
          </p:sp>
          <p:sp>
            <p:nvSpPr>
              <p:cNvPr id="5199" name="Rectangle 71"/>
              <p:cNvSpPr>
                <a:spLocks noChangeArrowheads="1"/>
              </p:cNvSpPr>
              <p:nvPr/>
            </p:nvSpPr>
            <p:spPr bwMode="auto">
              <a:xfrm>
                <a:off x="3780" y="2362"/>
                <a:ext cx="25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1 </a:t>
                </a:r>
                <a:endParaRPr lang="es-ES" altLang="es-MX"/>
              </a:p>
            </p:txBody>
          </p:sp>
          <p:sp>
            <p:nvSpPr>
              <p:cNvPr id="5200" name="Rectangle 72"/>
              <p:cNvSpPr>
                <a:spLocks noChangeArrowheads="1"/>
              </p:cNvSpPr>
              <p:nvPr/>
            </p:nvSpPr>
            <p:spPr bwMode="auto">
              <a:xfrm>
                <a:off x="4027" y="2362"/>
                <a:ext cx="4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a:t>
                </a:r>
                <a:endParaRPr lang="es-ES" altLang="es-MX"/>
              </a:p>
            </p:txBody>
          </p:sp>
          <p:sp>
            <p:nvSpPr>
              <p:cNvPr id="5201" name="Rectangle 73"/>
              <p:cNvSpPr>
                <a:spLocks noChangeArrowheads="1"/>
              </p:cNvSpPr>
              <p:nvPr/>
            </p:nvSpPr>
            <p:spPr bwMode="auto">
              <a:xfrm>
                <a:off x="4068" y="2362"/>
                <a:ext cx="8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a:t>
                </a:r>
                <a:endParaRPr lang="es-ES" altLang="es-MX"/>
              </a:p>
            </p:txBody>
          </p:sp>
          <p:sp>
            <p:nvSpPr>
              <p:cNvPr id="5202" name="Rectangle 74"/>
              <p:cNvSpPr>
                <a:spLocks noChangeArrowheads="1"/>
              </p:cNvSpPr>
              <p:nvPr/>
            </p:nvSpPr>
            <p:spPr bwMode="auto">
              <a:xfrm>
                <a:off x="4151" y="2362"/>
                <a:ext cx="12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2 </a:t>
                </a:r>
                <a:endParaRPr lang="es-ES" altLang="es-MX"/>
              </a:p>
            </p:txBody>
          </p:sp>
          <p:sp>
            <p:nvSpPr>
              <p:cNvPr id="5203" name="Rectangle 75"/>
              <p:cNvSpPr>
                <a:spLocks noChangeArrowheads="1"/>
              </p:cNvSpPr>
              <p:nvPr/>
            </p:nvSpPr>
            <p:spPr bwMode="auto">
              <a:xfrm>
                <a:off x="4312" y="2279"/>
                <a:ext cx="4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Times New Roman" pitchFamily="18" charset="0"/>
                  </a:rPr>
                  <a:t> </a:t>
                </a:r>
                <a:endParaRPr lang="es-ES" altLang="es-MX"/>
              </a:p>
            </p:txBody>
          </p:sp>
        </p:grpSp>
      </p:grpSp>
      <p:grpSp>
        <p:nvGrpSpPr>
          <p:cNvPr id="14" name="13 Grupo"/>
          <p:cNvGrpSpPr/>
          <p:nvPr/>
        </p:nvGrpSpPr>
        <p:grpSpPr>
          <a:xfrm>
            <a:off x="352747" y="5157192"/>
            <a:ext cx="8467725" cy="1368152"/>
            <a:chOff x="-36512" y="5157192"/>
            <a:chExt cx="8467725" cy="1368152"/>
          </a:xfrm>
        </p:grpSpPr>
        <p:sp>
          <p:nvSpPr>
            <p:cNvPr id="13" name="12 Rectángulo"/>
            <p:cNvSpPr/>
            <p:nvPr/>
          </p:nvSpPr>
          <p:spPr>
            <a:xfrm>
              <a:off x="-36512" y="5157192"/>
              <a:ext cx="7812360" cy="1224136"/>
            </a:xfrm>
            <a:prstGeom prst="rect">
              <a:avLst/>
            </a:prstGeom>
            <a:solidFill>
              <a:schemeClr val="accent3">
                <a:lumMod val="75000"/>
              </a:schemeClr>
            </a:solidFill>
            <a:ln w="5715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4" name="Group 76"/>
            <p:cNvGrpSpPr>
              <a:grpSpLocks noChangeAspect="1"/>
            </p:cNvGrpSpPr>
            <p:nvPr/>
          </p:nvGrpSpPr>
          <p:grpSpPr bwMode="auto">
            <a:xfrm>
              <a:off x="251520" y="5355356"/>
              <a:ext cx="8179693" cy="1169988"/>
              <a:chOff x="369" y="2726"/>
              <a:chExt cx="4942" cy="737"/>
            </a:xfrm>
          </p:grpSpPr>
          <p:sp>
            <p:nvSpPr>
              <p:cNvPr id="5128" name="AutoShape 77"/>
              <p:cNvSpPr>
                <a:spLocks noChangeAspect="1" noChangeArrowheads="1" noTextEdit="1"/>
              </p:cNvSpPr>
              <p:nvPr/>
            </p:nvSpPr>
            <p:spPr bwMode="auto">
              <a:xfrm>
                <a:off x="369" y="2726"/>
                <a:ext cx="4942"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129" name="Rectangle 78"/>
              <p:cNvSpPr>
                <a:spLocks noChangeArrowheads="1"/>
              </p:cNvSpPr>
              <p:nvPr/>
            </p:nvSpPr>
            <p:spPr bwMode="auto">
              <a:xfrm>
                <a:off x="369" y="2967"/>
                <a:ext cx="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5130" name="Rectangle 79"/>
              <p:cNvSpPr>
                <a:spLocks noChangeArrowheads="1"/>
              </p:cNvSpPr>
              <p:nvPr/>
            </p:nvSpPr>
            <p:spPr bwMode="auto">
              <a:xfrm>
                <a:off x="421" y="2980"/>
                <a:ext cx="3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a:solidFill>
                      <a:srgbClr val="000000"/>
                    </a:solidFill>
                  </a:rPr>
                  <a:t> </a:t>
                </a:r>
                <a:endParaRPr lang="es-ES" altLang="es-MX"/>
              </a:p>
            </p:txBody>
          </p:sp>
          <p:sp>
            <p:nvSpPr>
              <p:cNvPr id="5131" name="Rectangle 80"/>
              <p:cNvSpPr>
                <a:spLocks noChangeArrowheads="1"/>
              </p:cNvSpPr>
              <p:nvPr/>
            </p:nvSpPr>
            <p:spPr bwMode="auto">
              <a:xfrm>
                <a:off x="369" y="2919"/>
                <a:ext cx="273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dirty="0">
                    <a:cs typeface="Arial" pitchFamily="34" charset="0"/>
                  </a:rPr>
                  <a:t>Tiene la siguiente expresión matricial:</a:t>
                </a:r>
                <a:r>
                  <a:rPr lang="es-ES" altLang="es-MX" sz="2000" dirty="0">
                    <a:latin typeface="Times New Roman" pitchFamily="18" charset="0"/>
                  </a:rPr>
                  <a:t> </a:t>
                </a:r>
                <a:endParaRPr lang="es-ES" altLang="es-MX" sz="2000" dirty="0"/>
              </a:p>
            </p:txBody>
          </p:sp>
          <p:sp>
            <p:nvSpPr>
              <p:cNvPr id="5132" name="Rectangle 81"/>
              <p:cNvSpPr>
                <a:spLocks noChangeArrowheads="1"/>
              </p:cNvSpPr>
              <p:nvPr/>
            </p:nvSpPr>
            <p:spPr bwMode="auto">
              <a:xfrm>
                <a:off x="3016" y="307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5133" name="Rectangle 82"/>
              <p:cNvSpPr>
                <a:spLocks noChangeArrowheads="1"/>
              </p:cNvSpPr>
              <p:nvPr/>
            </p:nvSpPr>
            <p:spPr bwMode="auto">
              <a:xfrm>
                <a:off x="3016" y="299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134" name="Rectangle 83"/>
              <p:cNvSpPr>
                <a:spLocks noChangeArrowheads="1"/>
              </p:cNvSpPr>
              <p:nvPr/>
            </p:nvSpPr>
            <p:spPr bwMode="auto">
              <a:xfrm>
                <a:off x="3016" y="290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135" name="Rectangle 84"/>
              <p:cNvSpPr>
                <a:spLocks noChangeArrowheads="1"/>
              </p:cNvSpPr>
              <p:nvPr/>
            </p:nvSpPr>
            <p:spPr bwMode="auto">
              <a:xfrm>
                <a:off x="3016" y="282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5136" name="Rectangle 85"/>
              <p:cNvSpPr>
                <a:spLocks noChangeArrowheads="1"/>
              </p:cNvSpPr>
              <p:nvPr/>
            </p:nvSpPr>
            <p:spPr bwMode="auto">
              <a:xfrm>
                <a:off x="3700" y="307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137" name="Rectangle 86"/>
              <p:cNvSpPr>
                <a:spLocks noChangeArrowheads="1"/>
              </p:cNvSpPr>
              <p:nvPr/>
            </p:nvSpPr>
            <p:spPr bwMode="auto">
              <a:xfrm>
                <a:off x="3700" y="299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138" name="Rectangle 87"/>
              <p:cNvSpPr>
                <a:spLocks noChangeArrowheads="1"/>
              </p:cNvSpPr>
              <p:nvPr/>
            </p:nvSpPr>
            <p:spPr bwMode="auto">
              <a:xfrm>
                <a:off x="3700" y="290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139" name="Rectangle 88"/>
              <p:cNvSpPr>
                <a:spLocks noChangeArrowheads="1"/>
              </p:cNvSpPr>
              <p:nvPr/>
            </p:nvSpPr>
            <p:spPr bwMode="auto">
              <a:xfrm>
                <a:off x="3700" y="282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140" name="Rectangle 89"/>
              <p:cNvSpPr>
                <a:spLocks noChangeArrowheads="1"/>
              </p:cNvSpPr>
              <p:nvPr/>
            </p:nvSpPr>
            <p:spPr bwMode="auto">
              <a:xfrm>
                <a:off x="3053" y="2829"/>
                <a:ext cx="22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dirty="0">
                    <a:solidFill>
                      <a:srgbClr val="000000"/>
                    </a:solidFill>
                    <a:latin typeface="Times New Roman" pitchFamily="18" charset="0"/>
                  </a:rPr>
                  <a:t> 2 </a:t>
                </a:r>
                <a:endParaRPr lang="es-ES" altLang="es-MX" dirty="0"/>
              </a:p>
            </p:txBody>
          </p:sp>
          <p:sp>
            <p:nvSpPr>
              <p:cNvPr id="5141" name="Rectangle 90"/>
              <p:cNvSpPr>
                <a:spLocks noChangeArrowheads="1"/>
              </p:cNvSpPr>
              <p:nvPr/>
            </p:nvSpPr>
            <p:spPr bwMode="auto">
              <a:xfrm>
                <a:off x="3235" y="2829"/>
                <a:ext cx="26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5 </a:t>
                </a:r>
                <a:endParaRPr lang="es-ES" altLang="es-MX"/>
              </a:p>
            </p:txBody>
          </p:sp>
          <p:sp>
            <p:nvSpPr>
              <p:cNvPr id="5142" name="Rectangle 91"/>
              <p:cNvSpPr>
                <a:spLocks noChangeArrowheads="1"/>
              </p:cNvSpPr>
              <p:nvPr/>
            </p:nvSpPr>
            <p:spPr bwMode="auto">
              <a:xfrm>
                <a:off x="3457" y="2829"/>
                <a:ext cx="10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143" name="Rectangle 92"/>
              <p:cNvSpPr>
                <a:spLocks noChangeArrowheads="1"/>
              </p:cNvSpPr>
              <p:nvPr/>
            </p:nvSpPr>
            <p:spPr bwMode="auto">
              <a:xfrm>
                <a:off x="3498" y="2829"/>
                <a:ext cx="14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144" name="Rectangle 93"/>
              <p:cNvSpPr>
                <a:spLocks noChangeArrowheads="1"/>
              </p:cNvSpPr>
              <p:nvPr/>
            </p:nvSpPr>
            <p:spPr bwMode="auto">
              <a:xfrm>
                <a:off x="3578" y="2829"/>
                <a:ext cx="18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dirty="0">
                    <a:solidFill>
                      <a:srgbClr val="000000"/>
                    </a:solidFill>
                    <a:latin typeface="Times New Roman" pitchFamily="18" charset="0"/>
                  </a:rPr>
                  <a:t>3 </a:t>
                </a:r>
                <a:endParaRPr lang="es-ES" altLang="es-MX" dirty="0"/>
              </a:p>
            </p:txBody>
          </p:sp>
          <p:sp>
            <p:nvSpPr>
              <p:cNvPr id="5145" name="Rectangle 94"/>
              <p:cNvSpPr>
                <a:spLocks noChangeArrowheads="1"/>
              </p:cNvSpPr>
              <p:nvPr/>
            </p:nvSpPr>
            <p:spPr bwMode="auto">
              <a:xfrm>
                <a:off x="3053" y="3016"/>
                <a:ext cx="22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 </a:t>
                </a:r>
                <a:endParaRPr lang="es-ES" altLang="es-MX"/>
              </a:p>
            </p:txBody>
          </p:sp>
          <p:sp>
            <p:nvSpPr>
              <p:cNvPr id="5146" name="Rectangle 95"/>
              <p:cNvSpPr>
                <a:spLocks noChangeArrowheads="1"/>
              </p:cNvSpPr>
              <p:nvPr/>
            </p:nvSpPr>
            <p:spPr bwMode="auto">
              <a:xfrm>
                <a:off x="3215" y="3016"/>
                <a:ext cx="10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147" name="Rectangle 96"/>
              <p:cNvSpPr>
                <a:spLocks noChangeArrowheads="1"/>
              </p:cNvSpPr>
              <p:nvPr/>
            </p:nvSpPr>
            <p:spPr bwMode="auto">
              <a:xfrm>
                <a:off x="3255" y="3016"/>
                <a:ext cx="14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148" name="Rectangle 97"/>
              <p:cNvSpPr>
                <a:spLocks noChangeArrowheads="1"/>
              </p:cNvSpPr>
              <p:nvPr/>
            </p:nvSpPr>
            <p:spPr bwMode="auto">
              <a:xfrm>
                <a:off x="3336" y="3016"/>
                <a:ext cx="18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4 </a:t>
                </a:r>
                <a:endParaRPr lang="es-ES" altLang="es-MX"/>
              </a:p>
            </p:txBody>
          </p:sp>
          <p:sp>
            <p:nvSpPr>
              <p:cNvPr id="5149" name="Rectangle 98"/>
              <p:cNvSpPr>
                <a:spLocks noChangeArrowheads="1"/>
              </p:cNvSpPr>
              <p:nvPr/>
            </p:nvSpPr>
            <p:spPr bwMode="auto">
              <a:xfrm>
                <a:off x="3457" y="3016"/>
                <a:ext cx="30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 </a:t>
                </a:r>
                <a:endParaRPr lang="es-ES" altLang="es-MX"/>
              </a:p>
            </p:txBody>
          </p:sp>
          <p:sp>
            <p:nvSpPr>
              <p:cNvPr id="5150" name="Rectangle 99"/>
              <p:cNvSpPr>
                <a:spLocks noChangeArrowheads="1"/>
              </p:cNvSpPr>
              <p:nvPr/>
            </p:nvSpPr>
            <p:spPr bwMode="auto">
              <a:xfrm>
                <a:off x="3736" y="2938"/>
                <a:ext cx="10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151" name="Rectangle 100"/>
              <p:cNvSpPr>
                <a:spLocks noChangeArrowheads="1"/>
              </p:cNvSpPr>
              <p:nvPr/>
            </p:nvSpPr>
            <p:spPr bwMode="auto">
              <a:xfrm>
                <a:off x="3777" y="3114"/>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5152" name="Rectangle 101"/>
              <p:cNvSpPr>
                <a:spLocks noChangeArrowheads="1"/>
              </p:cNvSpPr>
              <p:nvPr/>
            </p:nvSpPr>
            <p:spPr bwMode="auto">
              <a:xfrm>
                <a:off x="3777" y="2992"/>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5153" name="Rectangle 102"/>
              <p:cNvSpPr>
                <a:spLocks noChangeArrowheads="1"/>
              </p:cNvSpPr>
              <p:nvPr/>
            </p:nvSpPr>
            <p:spPr bwMode="auto">
              <a:xfrm>
                <a:off x="3777" y="2855"/>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5154" name="Rectangle 103"/>
              <p:cNvSpPr>
                <a:spLocks noChangeArrowheads="1"/>
              </p:cNvSpPr>
              <p:nvPr/>
            </p:nvSpPr>
            <p:spPr bwMode="auto">
              <a:xfrm>
                <a:off x="3777" y="2734"/>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5155" name="Rectangle 104"/>
              <p:cNvSpPr>
                <a:spLocks noChangeArrowheads="1"/>
              </p:cNvSpPr>
              <p:nvPr/>
            </p:nvSpPr>
            <p:spPr bwMode="auto">
              <a:xfrm>
                <a:off x="4074" y="3114"/>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5156" name="Rectangle 105"/>
              <p:cNvSpPr>
                <a:spLocks noChangeArrowheads="1"/>
              </p:cNvSpPr>
              <p:nvPr/>
            </p:nvSpPr>
            <p:spPr bwMode="auto">
              <a:xfrm>
                <a:off x="4074" y="2992"/>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5157" name="Rectangle 106"/>
              <p:cNvSpPr>
                <a:spLocks noChangeArrowheads="1"/>
              </p:cNvSpPr>
              <p:nvPr/>
            </p:nvSpPr>
            <p:spPr bwMode="auto">
              <a:xfrm>
                <a:off x="4074" y="2855"/>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latin typeface="Symbol" pitchFamily="18" charset="2"/>
                  </a:rPr>
                  <a:t>÷</a:t>
                </a:r>
                <a:endParaRPr lang="es-ES" altLang="es-MX" dirty="0"/>
              </a:p>
            </p:txBody>
          </p:sp>
          <p:sp>
            <p:nvSpPr>
              <p:cNvPr id="5158" name="Rectangle 107"/>
              <p:cNvSpPr>
                <a:spLocks noChangeArrowheads="1"/>
              </p:cNvSpPr>
              <p:nvPr/>
            </p:nvSpPr>
            <p:spPr bwMode="auto">
              <a:xfrm>
                <a:off x="4074" y="2734"/>
                <a:ext cx="14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latin typeface="Symbol" pitchFamily="18" charset="2"/>
                  </a:rPr>
                  <a:t>ö</a:t>
                </a:r>
                <a:endParaRPr lang="es-ES" altLang="es-MX" dirty="0"/>
              </a:p>
            </p:txBody>
          </p:sp>
          <p:sp>
            <p:nvSpPr>
              <p:cNvPr id="5159" name="Rectangle 108"/>
              <p:cNvSpPr>
                <a:spLocks noChangeArrowheads="1"/>
              </p:cNvSpPr>
              <p:nvPr/>
            </p:nvSpPr>
            <p:spPr bwMode="auto">
              <a:xfrm>
                <a:off x="3872" y="2736"/>
                <a:ext cx="22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dirty="0">
                    <a:solidFill>
                      <a:srgbClr val="000000"/>
                    </a:solidFill>
                    <a:latin typeface="Times New Roman" pitchFamily="18" charset="0"/>
                  </a:rPr>
                  <a:t> x </a:t>
                </a:r>
                <a:endParaRPr lang="es-ES" altLang="es-MX" dirty="0"/>
              </a:p>
            </p:txBody>
          </p:sp>
          <p:sp>
            <p:nvSpPr>
              <p:cNvPr id="5160" name="Rectangle 109"/>
              <p:cNvSpPr>
                <a:spLocks noChangeArrowheads="1"/>
              </p:cNvSpPr>
              <p:nvPr/>
            </p:nvSpPr>
            <p:spPr bwMode="auto">
              <a:xfrm>
                <a:off x="3833" y="2923"/>
                <a:ext cx="306"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y  </a:t>
                </a:r>
                <a:endParaRPr lang="es-ES" altLang="es-MX"/>
              </a:p>
            </p:txBody>
          </p:sp>
          <p:sp>
            <p:nvSpPr>
              <p:cNvPr id="5161" name="Rectangle 110"/>
              <p:cNvSpPr>
                <a:spLocks noChangeArrowheads="1"/>
              </p:cNvSpPr>
              <p:nvPr/>
            </p:nvSpPr>
            <p:spPr bwMode="auto">
              <a:xfrm>
                <a:off x="3877" y="3110"/>
                <a:ext cx="216"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z </a:t>
                </a:r>
                <a:endParaRPr lang="es-ES" altLang="es-MX"/>
              </a:p>
            </p:txBody>
          </p:sp>
          <p:sp>
            <p:nvSpPr>
              <p:cNvPr id="5162" name="Rectangle 111"/>
              <p:cNvSpPr>
                <a:spLocks noChangeArrowheads="1"/>
              </p:cNvSpPr>
              <p:nvPr/>
            </p:nvSpPr>
            <p:spPr bwMode="auto">
              <a:xfrm>
                <a:off x="4130" y="2938"/>
                <a:ext cx="23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 </a:t>
                </a:r>
                <a:endParaRPr lang="es-ES" altLang="es-MX"/>
              </a:p>
            </p:txBody>
          </p:sp>
          <p:sp>
            <p:nvSpPr>
              <p:cNvPr id="5163" name="Rectangle 112"/>
              <p:cNvSpPr>
                <a:spLocks noChangeArrowheads="1"/>
              </p:cNvSpPr>
              <p:nvPr/>
            </p:nvSpPr>
            <p:spPr bwMode="auto">
              <a:xfrm>
                <a:off x="4301" y="307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5164" name="Rectangle 113"/>
              <p:cNvSpPr>
                <a:spLocks noChangeArrowheads="1"/>
              </p:cNvSpPr>
              <p:nvPr/>
            </p:nvSpPr>
            <p:spPr bwMode="auto">
              <a:xfrm>
                <a:off x="4301" y="299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165" name="Rectangle 114"/>
              <p:cNvSpPr>
                <a:spLocks noChangeArrowheads="1"/>
              </p:cNvSpPr>
              <p:nvPr/>
            </p:nvSpPr>
            <p:spPr bwMode="auto">
              <a:xfrm>
                <a:off x="4301" y="290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166" name="Rectangle 115"/>
              <p:cNvSpPr>
                <a:spLocks noChangeArrowheads="1"/>
              </p:cNvSpPr>
              <p:nvPr/>
            </p:nvSpPr>
            <p:spPr bwMode="auto">
              <a:xfrm>
                <a:off x="4301" y="282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5167" name="Rectangle 116"/>
              <p:cNvSpPr>
                <a:spLocks noChangeArrowheads="1"/>
              </p:cNvSpPr>
              <p:nvPr/>
            </p:nvSpPr>
            <p:spPr bwMode="auto">
              <a:xfrm>
                <a:off x="4661" y="307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168" name="Rectangle 117"/>
              <p:cNvSpPr>
                <a:spLocks noChangeArrowheads="1"/>
              </p:cNvSpPr>
              <p:nvPr/>
            </p:nvSpPr>
            <p:spPr bwMode="auto">
              <a:xfrm>
                <a:off x="4661" y="299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169" name="Rectangle 118"/>
              <p:cNvSpPr>
                <a:spLocks noChangeArrowheads="1"/>
              </p:cNvSpPr>
              <p:nvPr/>
            </p:nvSpPr>
            <p:spPr bwMode="auto">
              <a:xfrm>
                <a:off x="4661" y="2908"/>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170" name="Rectangle 119"/>
              <p:cNvSpPr>
                <a:spLocks noChangeArrowheads="1"/>
              </p:cNvSpPr>
              <p:nvPr/>
            </p:nvSpPr>
            <p:spPr bwMode="auto">
              <a:xfrm>
                <a:off x="4661" y="2826"/>
                <a:ext cx="9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171" name="Rectangle 120"/>
              <p:cNvSpPr>
                <a:spLocks noChangeArrowheads="1"/>
              </p:cNvSpPr>
              <p:nvPr/>
            </p:nvSpPr>
            <p:spPr bwMode="auto">
              <a:xfrm>
                <a:off x="4338" y="2829"/>
                <a:ext cx="38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  </a:t>
                </a:r>
                <a:endParaRPr lang="es-ES" altLang="es-MX"/>
              </a:p>
            </p:txBody>
          </p:sp>
          <p:sp>
            <p:nvSpPr>
              <p:cNvPr id="5172" name="Rectangle 121"/>
              <p:cNvSpPr>
                <a:spLocks noChangeArrowheads="1"/>
              </p:cNvSpPr>
              <p:nvPr/>
            </p:nvSpPr>
            <p:spPr bwMode="auto">
              <a:xfrm>
                <a:off x="4378" y="3016"/>
                <a:ext cx="14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173" name="Rectangle 122"/>
              <p:cNvSpPr>
                <a:spLocks noChangeArrowheads="1"/>
              </p:cNvSpPr>
              <p:nvPr/>
            </p:nvSpPr>
            <p:spPr bwMode="auto">
              <a:xfrm>
                <a:off x="4459" y="3016"/>
                <a:ext cx="22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2 </a:t>
                </a:r>
                <a:endParaRPr lang="es-ES" altLang="es-MX"/>
              </a:p>
            </p:txBody>
          </p:sp>
          <p:sp>
            <p:nvSpPr>
              <p:cNvPr id="5174" name="Rectangle 123"/>
              <p:cNvSpPr>
                <a:spLocks noChangeArrowheads="1"/>
              </p:cNvSpPr>
              <p:nvPr/>
            </p:nvSpPr>
            <p:spPr bwMode="auto">
              <a:xfrm>
                <a:off x="4698" y="2938"/>
                <a:ext cx="10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graphicFrame>
        <p:nvGraphicFramePr>
          <p:cNvPr id="78972" name="Object 124"/>
          <p:cNvGraphicFramePr>
            <a:graphicFrameLocks noChangeAspect="1"/>
          </p:cNvGraphicFramePr>
          <p:nvPr>
            <p:extLst>
              <p:ext uri="{D42A27DB-BD31-4B8C-83A1-F6EECF244321}">
                <p14:modId xmlns:p14="http://schemas.microsoft.com/office/powerpoint/2010/main" val="1759781450"/>
              </p:ext>
            </p:extLst>
          </p:nvPr>
        </p:nvGraphicFramePr>
        <p:xfrm>
          <a:off x="5837510" y="1556792"/>
          <a:ext cx="1974850" cy="631825"/>
        </p:xfrm>
        <a:graphic>
          <a:graphicData uri="http://schemas.openxmlformats.org/presentationml/2006/ole">
            <mc:AlternateContent xmlns:mc="http://schemas.openxmlformats.org/markup-compatibility/2006">
              <mc:Choice xmlns:v="urn:schemas-microsoft-com:vml" Requires="v">
                <p:oleObj spid="_x0000_s31806" name="Ecuación" r:id="rId4" imgW="1320227" imgH="520474" progId="Equation.3">
                  <p:embed/>
                </p:oleObj>
              </mc:Choice>
              <mc:Fallback>
                <p:oleObj name="Ecuación" r:id="rId4" imgW="1320227" imgH="520474"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37510" y="1556792"/>
                        <a:ext cx="1974850" cy="631825"/>
                      </a:xfrm>
                      <a:prstGeom prst="rect">
                        <a:avLst/>
                      </a:prstGeom>
                      <a:solidFill>
                        <a:schemeClr val="accent2">
                          <a:lumMod val="20000"/>
                          <a:lumOff val="80000"/>
                        </a:schemeClr>
                      </a:solidFill>
                      <a:ln w="57150">
                        <a:solidFill>
                          <a:schemeClr val="accent2">
                            <a:lumMod val="75000"/>
                          </a:schemeClr>
                        </a:solidFill>
                      </a:ln>
                      <a:effectLst/>
                      <a:extLst/>
                    </p:spPr>
                  </p:pic>
                </p:oleObj>
              </mc:Fallback>
            </mc:AlternateContent>
          </a:graphicData>
        </a:graphic>
      </p:graphicFrame>
      <p:sp>
        <p:nvSpPr>
          <p:cNvPr id="78973" name="Text Box 125"/>
          <p:cNvSpPr txBox="1">
            <a:spLocks noChangeArrowheads="1"/>
          </p:cNvSpPr>
          <p:nvPr/>
        </p:nvSpPr>
        <p:spPr bwMode="auto">
          <a:xfrm>
            <a:off x="874191" y="1628800"/>
            <a:ext cx="4633913" cy="463846"/>
          </a:xfrm>
          <a:prstGeom prst="rect">
            <a:avLst/>
          </a:prstGeom>
          <a:ln w="57150">
            <a:solidFill>
              <a:schemeClr val="accent3">
                <a:lumMod val="40000"/>
                <a:lumOff val="60000"/>
              </a:schemeClr>
            </a:solidFill>
          </a:ln>
          <a:extLst/>
        </p:spPr>
        <p:style>
          <a:lnRef idx="1">
            <a:schemeClr val="accent3"/>
          </a:lnRef>
          <a:fillRef idx="3">
            <a:schemeClr val="accent3"/>
          </a:fillRef>
          <a:effectRef idx="2">
            <a:schemeClr val="accent3"/>
          </a:effectRef>
          <a:fontRef idx="minor">
            <a:schemeClr val="lt1"/>
          </a:fontRef>
        </p:style>
        <p:txBody>
          <a:bodyPr wrap="square"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2400" dirty="0" smtClean="0"/>
              <a:t>Dado el sistema de ecuaciones :</a:t>
            </a:r>
            <a:endParaRPr lang="es-ES" altLang="es-MX" sz="2400" dirty="0"/>
          </a:p>
        </p:txBody>
      </p:sp>
    </p:spTree>
    <p:extLst>
      <p:ext uri="{BB962C8B-B14F-4D97-AF65-F5344CB8AC3E}">
        <p14:creationId xmlns:p14="http://schemas.microsoft.com/office/powerpoint/2010/main" val="1496859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973"/>
                                        </p:tgtEl>
                                        <p:attrNameLst>
                                          <p:attrName>style.visibility</p:attrName>
                                        </p:attrNameLst>
                                      </p:cBhvr>
                                      <p:to>
                                        <p:strVal val="visible"/>
                                      </p:to>
                                    </p:set>
                                    <p:anim calcmode="lin" valueType="num">
                                      <p:cBhvr additive="base">
                                        <p:cTn id="7" dur="500" fill="hold"/>
                                        <p:tgtEl>
                                          <p:spTgt spid="78973"/>
                                        </p:tgtEl>
                                        <p:attrNameLst>
                                          <p:attrName>ppt_x</p:attrName>
                                        </p:attrNameLst>
                                      </p:cBhvr>
                                      <p:tavLst>
                                        <p:tav tm="0">
                                          <p:val>
                                            <p:strVal val="0-#ppt_w/2"/>
                                          </p:val>
                                        </p:tav>
                                        <p:tav tm="100000">
                                          <p:val>
                                            <p:strVal val="#ppt_x"/>
                                          </p:val>
                                        </p:tav>
                                      </p:tavLst>
                                    </p:anim>
                                    <p:anim calcmode="lin" valueType="num">
                                      <p:cBhvr additive="base">
                                        <p:cTn id="8" dur="500" fill="hold"/>
                                        <p:tgtEl>
                                          <p:spTgt spid="7897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8972"/>
                                        </p:tgtEl>
                                        <p:attrNameLst>
                                          <p:attrName>style.visibility</p:attrName>
                                        </p:attrNameLst>
                                      </p:cBhvr>
                                      <p:to>
                                        <p:strVal val="visible"/>
                                      </p:to>
                                    </p:set>
                                    <p:anim calcmode="lin" valueType="num">
                                      <p:cBhvr additive="base">
                                        <p:cTn id="11" dur="500" fill="hold"/>
                                        <p:tgtEl>
                                          <p:spTgt spid="78972"/>
                                        </p:tgtEl>
                                        <p:attrNameLst>
                                          <p:attrName>ppt_x</p:attrName>
                                        </p:attrNameLst>
                                      </p:cBhvr>
                                      <p:tavLst>
                                        <p:tav tm="0">
                                          <p:val>
                                            <p:strVal val="0-#ppt_w/2"/>
                                          </p:val>
                                        </p:tav>
                                        <p:tav tm="100000">
                                          <p:val>
                                            <p:strVal val="#ppt_x"/>
                                          </p:val>
                                        </p:tav>
                                      </p:tavLst>
                                    </p:anim>
                                    <p:anim calcmode="lin" valueType="num">
                                      <p:cBhvr additive="base">
                                        <p:cTn id="12" dur="500" fill="hold"/>
                                        <p:tgtEl>
                                          <p:spTgt spid="789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973"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15 Rectángulo"/>
          <p:cNvSpPr/>
          <p:nvPr/>
        </p:nvSpPr>
        <p:spPr>
          <a:xfrm>
            <a:off x="4499992" y="4084464"/>
            <a:ext cx="4277296" cy="2512888"/>
          </a:xfrm>
          <a:prstGeom prst="rect">
            <a:avLst/>
          </a:prstGeom>
          <a:ln w="57150">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4067944" y="1124744"/>
            <a:ext cx="4710113" cy="2592288"/>
          </a:xfrm>
          <a:prstGeom prst="rect">
            <a:avLst/>
          </a:prstGeom>
          <a:ln w="57150">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 name="Group 6"/>
          <p:cNvGrpSpPr>
            <a:grpSpLocks/>
          </p:cNvGrpSpPr>
          <p:nvPr/>
        </p:nvGrpSpPr>
        <p:grpSpPr bwMode="auto">
          <a:xfrm>
            <a:off x="5724525" y="2349500"/>
            <a:ext cx="1439863" cy="1676400"/>
            <a:chOff x="3606" y="1480"/>
            <a:chExt cx="907" cy="1056"/>
          </a:xfrm>
        </p:grpSpPr>
        <p:graphicFrame>
          <p:nvGraphicFramePr>
            <p:cNvPr id="6147" name="Object 7"/>
            <p:cNvGraphicFramePr>
              <a:graphicFrameLocks noChangeAspect="1"/>
            </p:cNvGraphicFramePr>
            <p:nvPr/>
          </p:nvGraphicFramePr>
          <p:xfrm>
            <a:off x="3606" y="1480"/>
            <a:ext cx="907" cy="816"/>
          </p:xfrm>
          <a:graphic>
            <a:graphicData uri="http://schemas.openxmlformats.org/presentationml/2006/ole">
              <mc:AlternateContent xmlns:mc="http://schemas.openxmlformats.org/markup-compatibility/2006">
                <mc:Choice xmlns:v="urn:schemas-microsoft-com:vml" Requires="v">
                  <p:oleObj spid="_x0000_s32890" name="Ecuación" r:id="rId3" imgW="685800" imgH="711200" progId="Equation.3">
                    <p:embed/>
                  </p:oleObj>
                </mc:Choice>
                <mc:Fallback>
                  <p:oleObj name="Ecuación" r:id="rId3" imgW="685800" imgH="71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6" y="1480"/>
                          <a:ext cx="907"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40" name="Text Box 8"/>
            <p:cNvSpPr txBox="1">
              <a:spLocks noChangeArrowheads="1"/>
            </p:cNvSpPr>
            <p:nvPr/>
          </p:nvSpPr>
          <p:spPr bwMode="auto">
            <a:xfrm>
              <a:off x="3606" y="1525"/>
              <a:ext cx="862" cy="1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AutoNum type="arabicPlain"/>
              </a:pPr>
              <a:r>
                <a:rPr lang="es-ES" altLang="es-MX" dirty="0">
                  <a:cs typeface="Arial" pitchFamily="34" charset="0"/>
                </a:rPr>
                <a:t>2    4</a:t>
              </a:r>
            </a:p>
            <a:p>
              <a:pPr eaLnBrk="1" hangingPunct="1">
                <a:spcBef>
                  <a:spcPct val="50000"/>
                </a:spcBef>
                <a:buFontTx/>
                <a:buAutoNum type="arabicPlain"/>
              </a:pPr>
              <a:r>
                <a:rPr lang="es-ES" altLang="es-MX" dirty="0">
                  <a:cs typeface="Arial" pitchFamily="34" charset="0"/>
                </a:rPr>
                <a:t>3    5</a:t>
              </a:r>
            </a:p>
            <a:p>
              <a:pPr eaLnBrk="1" hangingPunct="1">
                <a:spcBef>
                  <a:spcPct val="50000"/>
                </a:spcBef>
              </a:pPr>
              <a:r>
                <a:rPr lang="es-ES" altLang="es-MX" dirty="0">
                  <a:cs typeface="Arial" pitchFamily="34" charset="0"/>
                </a:rPr>
                <a:t>4    5   -1</a:t>
              </a:r>
            </a:p>
            <a:p>
              <a:pPr eaLnBrk="1" hangingPunct="1">
                <a:spcBef>
                  <a:spcPct val="50000"/>
                </a:spcBef>
                <a:buFontTx/>
                <a:buAutoNum type="arabicPlain"/>
              </a:pPr>
              <a:endParaRPr lang="es-ES" altLang="es-MX" dirty="0">
                <a:cs typeface="Arial" pitchFamily="34" charset="0"/>
              </a:endParaRPr>
            </a:p>
          </p:txBody>
        </p:sp>
      </p:grpSp>
      <p:sp>
        <p:nvSpPr>
          <p:cNvPr id="36873" name="Oval 9"/>
          <p:cNvSpPr>
            <a:spLocks noChangeArrowheads="1"/>
          </p:cNvSpPr>
          <p:nvPr/>
        </p:nvSpPr>
        <p:spPr bwMode="auto">
          <a:xfrm>
            <a:off x="5867400" y="2492375"/>
            <a:ext cx="327025" cy="288925"/>
          </a:xfrm>
          <a:prstGeom prst="ellipse">
            <a:avLst/>
          </a:prstGeom>
          <a:solidFill>
            <a:schemeClr val="accent1">
              <a:alpha val="0"/>
            </a:schemeClr>
          </a:solidFill>
          <a:ln w="38100">
            <a:solidFill>
              <a:srgbClr val="FF0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74" name="Oval 10"/>
          <p:cNvSpPr>
            <a:spLocks noChangeArrowheads="1"/>
          </p:cNvSpPr>
          <p:nvPr/>
        </p:nvSpPr>
        <p:spPr bwMode="auto">
          <a:xfrm>
            <a:off x="6227763" y="2871788"/>
            <a:ext cx="327025" cy="288925"/>
          </a:xfrm>
          <a:prstGeom prst="ellipse">
            <a:avLst/>
          </a:prstGeom>
          <a:solidFill>
            <a:schemeClr val="accent1">
              <a:alpha val="0"/>
            </a:schemeClr>
          </a:solidFill>
          <a:ln w="38100">
            <a:solidFill>
              <a:srgbClr val="FF0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75" name="Oval 11"/>
          <p:cNvSpPr>
            <a:spLocks noChangeArrowheads="1"/>
          </p:cNvSpPr>
          <p:nvPr/>
        </p:nvSpPr>
        <p:spPr bwMode="auto">
          <a:xfrm>
            <a:off x="6588125" y="3284538"/>
            <a:ext cx="327025" cy="288925"/>
          </a:xfrm>
          <a:prstGeom prst="ellipse">
            <a:avLst/>
          </a:prstGeom>
          <a:solidFill>
            <a:schemeClr val="accent1">
              <a:alpha val="0"/>
            </a:schemeClr>
          </a:solidFill>
          <a:ln w="38100">
            <a:solidFill>
              <a:srgbClr val="FF0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76" name="Oval 12"/>
          <p:cNvSpPr>
            <a:spLocks noChangeArrowheads="1"/>
          </p:cNvSpPr>
          <p:nvPr/>
        </p:nvSpPr>
        <p:spPr bwMode="auto">
          <a:xfrm>
            <a:off x="6189663" y="2492375"/>
            <a:ext cx="327025" cy="288925"/>
          </a:xfrm>
          <a:prstGeom prst="ellipse">
            <a:avLst/>
          </a:prstGeom>
          <a:solidFill>
            <a:schemeClr val="accent1">
              <a:alpha val="0"/>
            </a:schemeClr>
          </a:solidFill>
          <a:ln w="38100">
            <a:solidFill>
              <a:srgbClr val="00008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77" name="Oval 13"/>
          <p:cNvSpPr>
            <a:spLocks noChangeArrowheads="1"/>
          </p:cNvSpPr>
          <p:nvPr/>
        </p:nvSpPr>
        <p:spPr bwMode="auto">
          <a:xfrm>
            <a:off x="5867400" y="2852738"/>
            <a:ext cx="327025" cy="288925"/>
          </a:xfrm>
          <a:prstGeom prst="ellipse">
            <a:avLst/>
          </a:prstGeom>
          <a:solidFill>
            <a:schemeClr val="accent1">
              <a:alpha val="0"/>
            </a:schemeClr>
          </a:solidFill>
          <a:ln w="38100">
            <a:solidFill>
              <a:srgbClr val="00008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78" name="Oval 14"/>
          <p:cNvSpPr>
            <a:spLocks noChangeArrowheads="1"/>
          </p:cNvSpPr>
          <p:nvPr/>
        </p:nvSpPr>
        <p:spPr bwMode="auto">
          <a:xfrm>
            <a:off x="5867400" y="3284538"/>
            <a:ext cx="327025" cy="288925"/>
          </a:xfrm>
          <a:prstGeom prst="ellipse">
            <a:avLst/>
          </a:prstGeom>
          <a:solidFill>
            <a:schemeClr val="accent1">
              <a:alpha val="0"/>
            </a:schemeClr>
          </a:solidFill>
          <a:ln w="38100">
            <a:solidFill>
              <a:srgbClr val="FFFF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79" name="Oval 15"/>
          <p:cNvSpPr>
            <a:spLocks noChangeArrowheads="1"/>
          </p:cNvSpPr>
          <p:nvPr/>
        </p:nvSpPr>
        <p:spPr bwMode="auto">
          <a:xfrm>
            <a:off x="6588125" y="2492375"/>
            <a:ext cx="327025" cy="288925"/>
          </a:xfrm>
          <a:prstGeom prst="ellipse">
            <a:avLst/>
          </a:prstGeom>
          <a:solidFill>
            <a:schemeClr val="accent1">
              <a:alpha val="0"/>
            </a:schemeClr>
          </a:solidFill>
          <a:ln w="38100">
            <a:solidFill>
              <a:srgbClr val="FFFF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80" name="Oval 16"/>
          <p:cNvSpPr>
            <a:spLocks noChangeArrowheads="1"/>
          </p:cNvSpPr>
          <p:nvPr/>
        </p:nvSpPr>
        <p:spPr bwMode="auto">
          <a:xfrm>
            <a:off x="6588125" y="2852738"/>
            <a:ext cx="327025" cy="288925"/>
          </a:xfrm>
          <a:prstGeom prst="ellipse">
            <a:avLst/>
          </a:prstGeom>
          <a:solidFill>
            <a:schemeClr val="accent1">
              <a:alpha val="0"/>
            </a:schemeClr>
          </a:solidFill>
          <a:ln w="38100">
            <a:solidFill>
              <a:srgbClr val="008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81" name="Oval 17"/>
          <p:cNvSpPr>
            <a:spLocks noChangeArrowheads="1"/>
          </p:cNvSpPr>
          <p:nvPr/>
        </p:nvSpPr>
        <p:spPr bwMode="auto">
          <a:xfrm>
            <a:off x="6227763" y="3284538"/>
            <a:ext cx="327025" cy="288925"/>
          </a:xfrm>
          <a:prstGeom prst="ellipse">
            <a:avLst/>
          </a:prstGeom>
          <a:solidFill>
            <a:schemeClr val="accent1">
              <a:alpha val="0"/>
            </a:schemeClr>
          </a:solidFill>
          <a:ln w="38100">
            <a:solidFill>
              <a:srgbClr val="008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3" name="Group 18"/>
          <p:cNvGrpSpPr>
            <a:grpSpLocks/>
          </p:cNvGrpSpPr>
          <p:nvPr/>
        </p:nvGrpSpPr>
        <p:grpSpPr bwMode="auto">
          <a:xfrm>
            <a:off x="5866258" y="5136976"/>
            <a:ext cx="1439863" cy="1676400"/>
            <a:chOff x="3606" y="1480"/>
            <a:chExt cx="907" cy="1056"/>
          </a:xfrm>
        </p:grpSpPr>
        <p:graphicFrame>
          <p:nvGraphicFramePr>
            <p:cNvPr id="6146" name="Object 19"/>
            <p:cNvGraphicFramePr>
              <a:graphicFrameLocks noChangeAspect="1"/>
            </p:cNvGraphicFramePr>
            <p:nvPr/>
          </p:nvGraphicFramePr>
          <p:xfrm>
            <a:off x="3606" y="1480"/>
            <a:ext cx="907" cy="816"/>
          </p:xfrm>
          <a:graphic>
            <a:graphicData uri="http://schemas.openxmlformats.org/presentationml/2006/ole">
              <mc:AlternateContent xmlns:mc="http://schemas.openxmlformats.org/markup-compatibility/2006">
                <mc:Choice xmlns:v="urn:schemas-microsoft-com:vml" Requires="v">
                  <p:oleObj spid="_x0000_s32891" name="Ecuación" r:id="rId5" imgW="685800" imgH="711200" progId="Equation.3">
                    <p:embed/>
                  </p:oleObj>
                </mc:Choice>
                <mc:Fallback>
                  <p:oleObj name="Ecuación" r:id="rId5" imgW="685800" imgH="71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6" y="1480"/>
                          <a:ext cx="907"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39" name="Text Box 20"/>
            <p:cNvSpPr txBox="1">
              <a:spLocks noChangeArrowheads="1"/>
            </p:cNvSpPr>
            <p:nvPr/>
          </p:nvSpPr>
          <p:spPr bwMode="auto">
            <a:xfrm>
              <a:off x="3606" y="1525"/>
              <a:ext cx="862" cy="1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a:cs typeface="Arial" pitchFamily="34" charset="0"/>
                </a:rPr>
                <a:t> 0    2    -4</a:t>
              </a:r>
            </a:p>
            <a:p>
              <a:pPr eaLnBrk="1" hangingPunct="1">
                <a:spcBef>
                  <a:spcPct val="50000"/>
                </a:spcBef>
              </a:pPr>
              <a:r>
                <a:rPr lang="es-ES" altLang="es-MX">
                  <a:cs typeface="Arial" pitchFamily="34" charset="0"/>
                </a:rPr>
                <a:t>-2    0     3</a:t>
              </a:r>
            </a:p>
            <a:p>
              <a:pPr eaLnBrk="1" hangingPunct="1">
                <a:spcBef>
                  <a:spcPct val="50000"/>
                </a:spcBef>
              </a:pPr>
              <a:r>
                <a:rPr lang="es-ES" altLang="es-MX">
                  <a:cs typeface="Arial" pitchFamily="34" charset="0"/>
                </a:rPr>
                <a:t> 4    -3    0</a:t>
              </a:r>
            </a:p>
            <a:p>
              <a:pPr eaLnBrk="1" hangingPunct="1">
                <a:spcBef>
                  <a:spcPct val="50000"/>
                </a:spcBef>
                <a:buFontTx/>
                <a:buChar char="•"/>
              </a:pPr>
              <a:endParaRPr lang="es-ES" altLang="es-MX">
                <a:cs typeface="Arial" pitchFamily="34" charset="0"/>
              </a:endParaRPr>
            </a:p>
          </p:txBody>
        </p:sp>
      </p:grpSp>
      <p:sp>
        <p:nvSpPr>
          <p:cNvPr id="36885" name="Oval 21"/>
          <p:cNvSpPr>
            <a:spLocks noChangeArrowheads="1"/>
          </p:cNvSpPr>
          <p:nvPr/>
        </p:nvSpPr>
        <p:spPr bwMode="auto">
          <a:xfrm>
            <a:off x="6009133" y="5279851"/>
            <a:ext cx="327025" cy="288925"/>
          </a:xfrm>
          <a:prstGeom prst="ellipse">
            <a:avLst/>
          </a:prstGeom>
          <a:solidFill>
            <a:schemeClr val="accent1">
              <a:alpha val="0"/>
            </a:schemeClr>
          </a:solidFill>
          <a:ln w="38100">
            <a:solidFill>
              <a:srgbClr val="FF0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86" name="Oval 22"/>
          <p:cNvSpPr>
            <a:spLocks noChangeArrowheads="1"/>
          </p:cNvSpPr>
          <p:nvPr/>
        </p:nvSpPr>
        <p:spPr bwMode="auto">
          <a:xfrm>
            <a:off x="6404421" y="5659264"/>
            <a:ext cx="327025" cy="288925"/>
          </a:xfrm>
          <a:prstGeom prst="ellipse">
            <a:avLst/>
          </a:prstGeom>
          <a:solidFill>
            <a:schemeClr val="accent1">
              <a:alpha val="0"/>
            </a:schemeClr>
          </a:solidFill>
          <a:ln w="38100">
            <a:solidFill>
              <a:srgbClr val="FF0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87" name="Oval 23"/>
          <p:cNvSpPr>
            <a:spLocks noChangeArrowheads="1"/>
          </p:cNvSpPr>
          <p:nvPr/>
        </p:nvSpPr>
        <p:spPr bwMode="auto">
          <a:xfrm>
            <a:off x="6802883" y="6072014"/>
            <a:ext cx="327025" cy="288925"/>
          </a:xfrm>
          <a:prstGeom prst="ellipse">
            <a:avLst/>
          </a:prstGeom>
          <a:solidFill>
            <a:schemeClr val="accent1">
              <a:alpha val="0"/>
            </a:schemeClr>
          </a:solidFill>
          <a:ln w="38100">
            <a:solidFill>
              <a:srgbClr val="FF0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88" name="Oval 24"/>
          <p:cNvSpPr>
            <a:spLocks noChangeArrowheads="1"/>
          </p:cNvSpPr>
          <p:nvPr/>
        </p:nvSpPr>
        <p:spPr bwMode="auto">
          <a:xfrm>
            <a:off x="6369496" y="5230639"/>
            <a:ext cx="327025" cy="288925"/>
          </a:xfrm>
          <a:prstGeom prst="ellipse">
            <a:avLst/>
          </a:prstGeom>
          <a:solidFill>
            <a:schemeClr val="accent1">
              <a:alpha val="0"/>
            </a:schemeClr>
          </a:solidFill>
          <a:ln w="38100">
            <a:solidFill>
              <a:srgbClr val="00008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89" name="Oval 25"/>
          <p:cNvSpPr>
            <a:spLocks noChangeArrowheads="1"/>
          </p:cNvSpPr>
          <p:nvPr/>
        </p:nvSpPr>
        <p:spPr bwMode="auto">
          <a:xfrm>
            <a:off x="6009133" y="5660851"/>
            <a:ext cx="327025" cy="288925"/>
          </a:xfrm>
          <a:prstGeom prst="ellipse">
            <a:avLst/>
          </a:prstGeom>
          <a:solidFill>
            <a:schemeClr val="accent1">
              <a:alpha val="0"/>
            </a:schemeClr>
          </a:solidFill>
          <a:ln w="38100">
            <a:solidFill>
              <a:srgbClr val="00008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90" name="Oval 26"/>
          <p:cNvSpPr>
            <a:spLocks noChangeArrowheads="1"/>
          </p:cNvSpPr>
          <p:nvPr/>
        </p:nvSpPr>
        <p:spPr bwMode="auto">
          <a:xfrm>
            <a:off x="6009133" y="6072014"/>
            <a:ext cx="327025" cy="288925"/>
          </a:xfrm>
          <a:prstGeom prst="ellipse">
            <a:avLst/>
          </a:prstGeom>
          <a:solidFill>
            <a:schemeClr val="accent1">
              <a:alpha val="0"/>
            </a:schemeClr>
          </a:solidFill>
          <a:ln w="38100">
            <a:solidFill>
              <a:srgbClr val="FFFF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91" name="Oval 27"/>
          <p:cNvSpPr>
            <a:spLocks noChangeArrowheads="1"/>
          </p:cNvSpPr>
          <p:nvPr/>
        </p:nvSpPr>
        <p:spPr bwMode="auto">
          <a:xfrm>
            <a:off x="6834633" y="5279851"/>
            <a:ext cx="327025" cy="288925"/>
          </a:xfrm>
          <a:prstGeom prst="ellipse">
            <a:avLst/>
          </a:prstGeom>
          <a:solidFill>
            <a:schemeClr val="accent1">
              <a:alpha val="0"/>
            </a:schemeClr>
          </a:solidFill>
          <a:ln w="38100">
            <a:solidFill>
              <a:srgbClr val="FFFF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92" name="Oval 28"/>
          <p:cNvSpPr>
            <a:spLocks noChangeArrowheads="1"/>
          </p:cNvSpPr>
          <p:nvPr/>
        </p:nvSpPr>
        <p:spPr bwMode="auto">
          <a:xfrm>
            <a:off x="6834633" y="5660851"/>
            <a:ext cx="327025" cy="288925"/>
          </a:xfrm>
          <a:prstGeom prst="ellipse">
            <a:avLst/>
          </a:prstGeom>
          <a:solidFill>
            <a:schemeClr val="accent1">
              <a:alpha val="0"/>
            </a:schemeClr>
          </a:solidFill>
          <a:ln w="38100">
            <a:solidFill>
              <a:srgbClr val="008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36893" name="Oval 29"/>
          <p:cNvSpPr>
            <a:spLocks noChangeArrowheads="1"/>
          </p:cNvSpPr>
          <p:nvPr/>
        </p:nvSpPr>
        <p:spPr bwMode="auto">
          <a:xfrm>
            <a:off x="6402833" y="6072014"/>
            <a:ext cx="327025" cy="288925"/>
          </a:xfrm>
          <a:prstGeom prst="ellipse">
            <a:avLst/>
          </a:prstGeom>
          <a:solidFill>
            <a:schemeClr val="accent1">
              <a:alpha val="0"/>
            </a:schemeClr>
          </a:solidFill>
          <a:ln w="38100">
            <a:solidFill>
              <a:srgbClr val="008000"/>
            </a:solidFill>
            <a:round/>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4" name="Group 30"/>
          <p:cNvGrpSpPr>
            <a:grpSpLocks noChangeAspect="1"/>
          </p:cNvGrpSpPr>
          <p:nvPr/>
        </p:nvGrpSpPr>
        <p:grpSpPr bwMode="auto">
          <a:xfrm>
            <a:off x="179512" y="1518669"/>
            <a:ext cx="3717925" cy="474663"/>
            <a:chOff x="158" y="834"/>
            <a:chExt cx="2342" cy="299"/>
          </a:xfrm>
          <a:solidFill>
            <a:schemeClr val="tx2">
              <a:lumMod val="50000"/>
            </a:schemeClr>
          </a:solidFill>
        </p:grpSpPr>
        <p:sp>
          <p:nvSpPr>
            <p:cNvPr id="6234" name="AutoShape 31"/>
            <p:cNvSpPr>
              <a:spLocks noChangeAspect="1" noChangeArrowheads="1" noTextEdit="1"/>
            </p:cNvSpPr>
            <p:nvPr/>
          </p:nvSpPr>
          <p:spPr bwMode="auto">
            <a:xfrm>
              <a:off x="158" y="845"/>
              <a:ext cx="2342" cy="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235" name="Rectangle 32"/>
            <p:cNvSpPr>
              <a:spLocks noChangeArrowheads="1"/>
            </p:cNvSpPr>
            <p:nvPr/>
          </p:nvSpPr>
          <p:spPr bwMode="auto">
            <a:xfrm>
              <a:off x="225" y="845"/>
              <a:ext cx="53" cy="1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a:latin typeface="Symbol" pitchFamily="18" charset="2"/>
                </a:rPr>
                <a:t>·</a:t>
              </a:r>
              <a:endParaRPr lang="es-ES" altLang="es-MX"/>
            </a:p>
          </p:txBody>
        </p:sp>
        <p:sp>
          <p:nvSpPr>
            <p:cNvPr id="6236" name="Rectangle 33"/>
            <p:cNvSpPr>
              <a:spLocks noChangeArrowheads="1"/>
            </p:cNvSpPr>
            <p:nvPr/>
          </p:nvSpPr>
          <p:spPr bwMode="auto">
            <a:xfrm>
              <a:off x="277" y="887"/>
              <a:ext cx="31" cy="1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a:solidFill>
                    <a:srgbClr val="000000"/>
                  </a:solidFill>
                </a:rPr>
                <a:t> </a:t>
              </a:r>
              <a:endParaRPr lang="es-ES" altLang="es-MX"/>
            </a:p>
          </p:txBody>
        </p:sp>
        <p:sp>
          <p:nvSpPr>
            <p:cNvPr id="6237" name="Rectangle 34"/>
            <p:cNvSpPr>
              <a:spLocks noChangeArrowheads="1"/>
            </p:cNvSpPr>
            <p:nvPr/>
          </p:nvSpPr>
          <p:spPr bwMode="auto">
            <a:xfrm>
              <a:off x="369" y="845"/>
              <a:ext cx="712"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b="1" dirty="0">
                  <a:cs typeface="Arial" pitchFamily="34" charset="0"/>
                </a:rPr>
                <a:t>Matriz fila</a:t>
              </a:r>
              <a:r>
                <a:rPr lang="es-ES" altLang="es-MX" b="1" dirty="0">
                  <a:solidFill>
                    <a:srgbClr val="000000"/>
                  </a:solidFill>
                  <a:cs typeface="Arial" pitchFamily="34" charset="0"/>
                </a:rPr>
                <a:t>:</a:t>
              </a:r>
              <a:endParaRPr lang="es-ES" altLang="es-MX" dirty="0">
                <a:cs typeface="Arial" pitchFamily="34" charset="0"/>
              </a:endParaRPr>
            </a:p>
          </p:txBody>
        </p:sp>
        <p:sp>
          <p:nvSpPr>
            <p:cNvPr id="6238" name="Rectangle 35"/>
            <p:cNvSpPr>
              <a:spLocks noChangeArrowheads="1"/>
            </p:cNvSpPr>
            <p:nvPr/>
          </p:nvSpPr>
          <p:spPr bwMode="auto">
            <a:xfrm>
              <a:off x="1156" y="834"/>
              <a:ext cx="1192"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dirty="0">
                  <a:latin typeface="Times New Roman" pitchFamily="18" charset="0"/>
                </a:rPr>
                <a:t> A = (1  3  5  7  9 )</a:t>
              </a:r>
              <a:endParaRPr lang="es-ES" altLang="es-MX" dirty="0"/>
            </a:p>
          </p:txBody>
        </p:sp>
      </p:grpSp>
      <p:grpSp>
        <p:nvGrpSpPr>
          <p:cNvPr id="5" name="Group 36"/>
          <p:cNvGrpSpPr>
            <a:grpSpLocks noChangeAspect="1"/>
          </p:cNvGrpSpPr>
          <p:nvPr/>
        </p:nvGrpSpPr>
        <p:grpSpPr bwMode="auto">
          <a:xfrm>
            <a:off x="317500" y="2404492"/>
            <a:ext cx="3246438" cy="952500"/>
            <a:chOff x="158" y="1557"/>
            <a:chExt cx="2045" cy="600"/>
          </a:xfrm>
          <a:solidFill>
            <a:schemeClr val="accent3">
              <a:lumMod val="75000"/>
            </a:schemeClr>
          </a:solidFill>
        </p:grpSpPr>
        <p:sp>
          <p:nvSpPr>
            <p:cNvPr id="6215" name="AutoShape 37"/>
            <p:cNvSpPr>
              <a:spLocks noChangeAspect="1" noChangeArrowheads="1" noTextEdit="1"/>
            </p:cNvSpPr>
            <p:nvPr/>
          </p:nvSpPr>
          <p:spPr bwMode="auto">
            <a:xfrm>
              <a:off x="158" y="1557"/>
              <a:ext cx="2045" cy="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216" name="Rectangle 38"/>
            <p:cNvSpPr>
              <a:spLocks noChangeArrowheads="1"/>
            </p:cNvSpPr>
            <p:nvPr/>
          </p:nvSpPr>
          <p:spPr bwMode="auto">
            <a:xfrm>
              <a:off x="225" y="1797"/>
              <a:ext cx="53" cy="1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dirty="0">
                  <a:latin typeface="Symbol" pitchFamily="18" charset="2"/>
                </a:rPr>
                <a:t>·</a:t>
              </a:r>
              <a:endParaRPr lang="es-ES" altLang="es-MX" dirty="0"/>
            </a:p>
          </p:txBody>
        </p:sp>
        <p:sp>
          <p:nvSpPr>
            <p:cNvPr id="6217" name="Rectangle 39"/>
            <p:cNvSpPr>
              <a:spLocks noChangeArrowheads="1"/>
            </p:cNvSpPr>
            <p:nvPr/>
          </p:nvSpPr>
          <p:spPr bwMode="auto">
            <a:xfrm>
              <a:off x="277" y="1807"/>
              <a:ext cx="31" cy="1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a:solidFill>
                    <a:srgbClr val="000000"/>
                  </a:solidFill>
                </a:rPr>
                <a:t> </a:t>
              </a:r>
              <a:endParaRPr lang="es-ES" altLang="es-MX"/>
            </a:p>
          </p:txBody>
        </p:sp>
        <p:sp>
          <p:nvSpPr>
            <p:cNvPr id="6218" name="Rectangle 40"/>
            <p:cNvSpPr>
              <a:spLocks noChangeArrowheads="1"/>
            </p:cNvSpPr>
            <p:nvPr/>
          </p:nvSpPr>
          <p:spPr bwMode="auto">
            <a:xfrm>
              <a:off x="370" y="1765"/>
              <a:ext cx="1136"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b="1" dirty="0">
                  <a:cs typeface="Arial" pitchFamily="34" charset="0"/>
                </a:rPr>
                <a:t>Matriz columna:</a:t>
              </a:r>
              <a:r>
                <a:rPr lang="es-ES" altLang="es-MX" sz="2000" b="1" dirty="0">
                  <a:latin typeface="Times New Roman" pitchFamily="18" charset="0"/>
                </a:rPr>
                <a:t> </a:t>
              </a:r>
              <a:endParaRPr lang="es-ES" altLang="es-MX" dirty="0"/>
            </a:p>
          </p:txBody>
        </p:sp>
        <p:sp>
          <p:nvSpPr>
            <p:cNvPr id="6219" name="Rectangle 41"/>
            <p:cNvSpPr>
              <a:spLocks noChangeArrowheads="1"/>
            </p:cNvSpPr>
            <p:nvPr/>
          </p:nvSpPr>
          <p:spPr bwMode="auto">
            <a:xfrm>
              <a:off x="1562" y="1767"/>
              <a:ext cx="260"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cs typeface="Arial" pitchFamily="34" charset="0"/>
                </a:rPr>
                <a:t>A =</a:t>
              </a:r>
              <a:r>
                <a:rPr lang="es-ES" altLang="es-MX" sz="2000" dirty="0">
                  <a:latin typeface="Times New Roman" pitchFamily="18" charset="0"/>
                </a:rPr>
                <a:t> </a:t>
              </a:r>
              <a:endParaRPr lang="es-ES" altLang="es-MX" dirty="0"/>
            </a:p>
          </p:txBody>
        </p:sp>
        <p:sp>
          <p:nvSpPr>
            <p:cNvPr id="6220" name="Rectangle 42"/>
            <p:cNvSpPr>
              <a:spLocks noChangeArrowheads="1"/>
            </p:cNvSpPr>
            <p:nvPr/>
          </p:nvSpPr>
          <p:spPr bwMode="auto">
            <a:xfrm>
              <a:off x="1849" y="1945"/>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6221" name="Rectangle 43"/>
            <p:cNvSpPr>
              <a:spLocks noChangeArrowheads="1"/>
            </p:cNvSpPr>
            <p:nvPr/>
          </p:nvSpPr>
          <p:spPr bwMode="auto">
            <a:xfrm>
              <a:off x="1849" y="1822"/>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latin typeface="Symbol" pitchFamily="18" charset="2"/>
                </a:rPr>
                <a:t>ç</a:t>
              </a:r>
              <a:endParaRPr lang="es-ES" altLang="es-MX" dirty="0"/>
            </a:p>
          </p:txBody>
        </p:sp>
        <p:sp>
          <p:nvSpPr>
            <p:cNvPr id="6222" name="Rectangle 44"/>
            <p:cNvSpPr>
              <a:spLocks noChangeArrowheads="1"/>
            </p:cNvSpPr>
            <p:nvPr/>
          </p:nvSpPr>
          <p:spPr bwMode="auto">
            <a:xfrm>
              <a:off x="1849" y="1686"/>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6223" name="Rectangle 45"/>
            <p:cNvSpPr>
              <a:spLocks noChangeArrowheads="1"/>
            </p:cNvSpPr>
            <p:nvPr/>
          </p:nvSpPr>
          <p:spPr bwMode="auto">
            <a:xfrm>
              <a:off x="1849" y="1563"/>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latin typeface="Symbol" pitchFamily="18" charset="2"/>
                </a:rPr>
                <a:t>æ</a:t>
              </a:r>
              <a:endParaRPr lang="es-ES" altLang="es-MX" dirty="0"/>
            </a:p>
          </p:txBody>
        </p:sp>
        <p:sp>
          <p:nvSpPr>
            <p:cNvPr id="6224" name="Rectangle 46"/>
            <p:cNvSpPr>
              <a:spLocks noChangeArrowheads="1"/>
            </p:cNvSpPr>
            <p:nvPr/>
          </p:nvSpPr>
          <p:spPr bwMode="auto">
            <a:xfrm>
              <a:off x="2068" y="1945"/>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6225" name="Rectangle 47"/>
            <p:cNvSpPr>
              <a:spLocks noChangeArrowheads="1"/>
            </p:cNvSpPr>
            <p:nvPr/>
          </p:nvSpPr>
          <p:spPr bwMode="auto">
            <a:xfrm>
              <a:off x="2068" y="1822"/>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6226" name="Rectangle 48"/>
            <p:cNvSpPr>
              <a:spLocks noChangeArrowheads="1"/>
            </p:cNvSpPr>
            <p:nvPr/>
          </p:nvSpPr>
          <p:spPr bwMode="auto">
            <a:xfrm>
              <a:off x="2068" y="1686"/>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6227" name="Rectangle 49"/>
            <p:cNvSpPr>
              <a:spLocks noChangeArrowheads="1"/>
            </p:cNvSpPr>
            <p:nvPr/>
          </p:nvSpPr>
          <p:spPr bwMode="auto">
            <a:xfrm>
              <a:off x="2068" y="1563"/>
              <a:ext cx="55" cy="17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6228" name="Rectangle 50"/>
            <p:cNvSpPr>
              <a:spLocks noChangeArrowheads="1"/>
            </p:cNvSpPr>
            <p:nvPr/>
          </p:nvSpPr>
          <p:spPr bwMode="auto">
            <a:xfrm>
              <a:off x="1905" y="1563"/>
              <a:ext cx="120"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dirty="0">
                  <a:solidFill>
                    <a:srgbClr val="000000"/>
                  </a:solidFill>
                  <a:latin typeface="Times New Roman" pitchFamily="18" charset="0"/>
                </a:rPr>
                <a:t> 2</a:t>
              </a:r>
              <a:endParaRPr lang="es-ES" altLang="es-MX" dirty="0"/>
            </a:p>
          </p:txBody>
        </p:sp>
        <p:sp>
          <p:nvSpPr>
            <p:cNvPr id="6229" name="Rectangle 51"/>
            <p:cNvSpPr>
              <a:spLocks noChangeArrowheads="1"/>
            </p:cNvSpPr>
            <p:nvPr/>
          </p:nvSpPr>
          <p:spPr bwMode="auto">
            <a:xfrm>
              <a:off x="2026" y="1563"/>
              <a:ext cx="40"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230" name="Rectangle 52"/>
            <p:cNvSpPr>
              <a:spLocks noChangeArrowheads="1"/>
            </p:cNvSpPr>
            <p:nvPr/>
          </p:nvSpPr>
          <p:spPr bwMode="auto">
            <a:xfrm>
              <a:off x="1907" y="1751"/>
              <a:ext cx="120"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4</a:t>
              </a:r>
              <a:endParaRPr lang="es-ES" altLang="es-MX"/>
            </a:p>
          </p:txBody>
        </p:sp>
        <p:sp>
          <p:nvSpPr>
            <p:cNvPr id="6231" name="Rectangle 53"/>
            <p:cNvSpPr>
              <a:spLocks noChangeArrowheads="1"/>
            </p:cNvSpPr>
            <p:nvPr/>
          </p:nvSpPr>
          <p:spPr bwMode="auto">
            <a:xfrm>
              <a:off x="2026" y="1751"/>
              <a:ext cx="40"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232" name="Rectangle 54"/>
            <p:cNvSpPr>
              <a:spLocks noChangeArrowheads="1"/>
            </p:cNvSpPr>
            <p:nvPr/>
          </p:nvSpPr>
          <p:spPr bwMode="auto">
            <a:xfrm>
              <a:off x="1905" y="1940"/>
              <a:ext cx="120"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6</a:t>
              </a:r>
              <a:endParaRPr lang="es-ES" altLang="es-MX"/>
            </a:p>
          </p:txBody>
        </p:sp>
        <p:sp>
          <p:nvSpPr>
            <p:cNvPr id="6233" name="Rectangle 55"/>
            <p:cNvSpPr>
              <a:spLocks noChangeArrowheads="1"/>
            </p:cNvSpPr>
            <p:nvPr/>
          </p:nvSpPr>
          <p:spPr bwMode="auto">
            <a:xfrm>
              <a:off x="2026" y="1940"/>
              <a:ext cx="40" cy="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sp>
        <p:nvSpPr>
          <p:cNvPr id="6170" name="AutoShape 56"/>
          <p:cNvSpPr>
            <a:spLocks noChangeAspect="1" noChangeArrowheads="1" noTextEdit="1"/>
          </p:cNvSpPr>
          <p:nvPr/>
        </p:nvSpPr>
        <p:spPr bwMode="auto">
          <a:xfrm>
            <a:off x="4114800" y="1371600"/>
            <a:ext cx="4662488" cy="259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grpSp>
        <p:nvGrpSpPr>
          <p:cNvPr id="6" name="Group 57"/>
          <p:cNvGrpSpPr>
            <a:grpSpLocks/>
          </p:cNvGrpSpPr>
          <p:nvPr/>
        </p:nvGrpSpPr>
        <p:grpSpPr bwMode="auto">
          <a:xfrm>
            <a:off x="5867401" y="1858963"/>
            <a:ext cx="990600" cy="512762"/>
            <a:chOff x="3830" y="1171"/>
            <a:chExt cx="490" cy="251"/>
          </a:xfrm>
          <a:solidFill>
            <a:srgbClr val="FFFF00"/>
          </a:solidFill>
        </p:grpSpPr>
        <p:sp>
          <p:nvSpPr>
            <p:cNvPr id="6210" name="Rectangle 58"/>
            <p:cNvSpPr>
              <a:spLocks noChangeArrowheads="1"/>
            </p:cNvSpPr>
            <p:nvPr/>
          </p:nvSpPr>
          <p:spPr bwMode="auto">
            <a:xfrm>
              <a:off x="4262" y="1297"/>
              <a:ext cx="58" cy="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i="1">
                  <a:solidFill>
                    <a:srgbClr val="000000"/>
                  </a:solidFill>
                  <a:latin typeface="Times New Roman" pitchFamily="18" charset="0"/>
                </a:rPr>
                <a:t>ji</a:t>
              </a:r>
              <a:endParaRPr lang="es-ES" altLang="es-MX"/>
            </a:p>
          </p:txBody>
        </p:sp>
        <p:sp>
          <p:nvSpPr>
            <p:cNvPr id="6211" name="Rectangle 59"/>
            <p:cNvSpPr>
              <a:spLocks noChangeArrowheads="1"/>
            </p:cNvSpPr>
            <p:nvPr/>
          </p:nvSpPr>
          <p:spPr bwMode="auto">
            <a:xfrm>
              <a:off x="3913" y="1297"/>
              <a:ext cx="58" cy="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i="1">
                  <a:solidFill>
                    <a:srgbClr val="000000"/>
                  </a:solidFill>
                  <a:latin typeface="Times New Roman" pitchFamily="18" charset="0"/>
                </a:rPr>
                <a:t>ij</a:t>
              </a:r>
              <a:endParaRPr lang="es-ES" altLang="es-MX"/>
            </a:p>
          </p:txBody>
        </p:sp>
        <p:sp>
          <p:nvSpPr>
            <p:cNvPr id="6212" name="Rectangle 60"/>
            <p:cNvSpPr>
              <a:spLocks noChangeArrowheads="1"/>
            </p:cNvSpPr>
            <p:nvPr/>
          </p:nvSpPr>
          <p:spPr bwMode="auto">
            <a:xfrm>
              <a:off x="4158" y="1191"/>
              <a:ext cx="88" cy="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200" i="1">
                  <a:solidFill>
                    <a:srgbClr val="000000"/>
                  </a:solidFill>
                  <a:latin typeface="Times New Roman" pitchFamily="18" charset="0"/>
                </a:rPr>
                <a:t>a</a:t>
              </a:r>
              <a:endParaRPr lang="es-ES" altLang="es-MX"/>
            </a:p>
          </p:txBody>
        </p:sp>
        <p:sp>
          <p:nvSpPr>
            <p:cNvPr id="6213" name="Rectangle 61"/>
            <p:cNvSpPr>
              <a:spLocks noChangeArrowheads="1"/>
            </p:cNvSpPr>
            <p:nvPr/>
          </p:nvSpPr>
          <p:spPr bwMode="auto">
            <a:xfrm>
              <a:off x="3830" y="1191"/>
              <a:ext cx="88" cy="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200" i="1" dirty="0">
                  <a:solidFill>
                    <a:srgbClr val="000000"/>
                  </a:solidFill>
                  <a:latin typeface="Times New Roman" pitchFamily="18" charset="0"/>
                </a:rPr>
                <a:t>a</a:t>
              </a:r>
              <a:endParaRPr lang="es-ES" altLang="es-MX" dirty="0"/>
            </a:p>
          </p:txBody>
        </p:sp>
        <p:sp>
          <p:nvSpPr>
            <p:cNvPr id="6214" name="Rectangle 62"/>
            <p:cNvSpPr>
              <a:spLocks noChangeArrowheads="1"/>
            </p:cNvSpPr>
            <p:nvPr/>
          </p:nvSpPr>
          <p:spPr bwMode="auto">
            <a:xfrm>
              <a:off x="4028" y="1171"/>
              <a:ext cx="97" cy="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200">
                  <a:solidFill>
                    <a:srgbClr val="000000"/>
                  </a:solidFill>
                  <a:latin typeface="Symbol" pitchFamily="18" charset="2"/>
                </a:rPr>
                <a:t>=</a:t>
              </a:r>
              <a:endParaRPr lang="es-ES" altLang="es-MX"/>
            </a:p>
          </p:txBody>
        </p:sp>
      </p:grpSp>
      <p:grpSp>
        <p:nvGrpSpPr>
          <p:cNvPr id="15" name="14 Grupo"/>
          <p:cNvGrpSpPr/>
          <p:nvPr/>
        </p:nvGrpSpPr>
        <p:grpSpPr>
          <a:xfrm>
            <a:off x="179512" y="4221088"/>
            <a:ext cx="4032127" cy="2120205"/>
            <a:chOff x="179512" y="4261123"/>
            <a:chExt cx="4032127" cy="2120205"/>
          </a:xfrm>
        </p:grpSpPr>
        <p:sp>
          <p:nvSpPr>
            <p:cNvPr id="14" name="13 Rectángulo"/>
            <p:cNvSpPr/>
            <p:nvPr/>
          </p:nvSpPr>
          <p:spPr>
            <a:xfrm>
              <a:off x="179512" y="4261123"/>
              <a:ext cx="4032127" cy="2120205"/>
            </a:xfrm>
            <a:prstGeom prst="rect">
              <a:avLst/>
            </a:prstGeom>
            <a:ln w="57150">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7" name="Group 92"/>
            <p:cNvGrpSpPr>
              <a:grpSpLocks/>
            </p:cNvGrpSpPr>
            <p:nvPr/>
          </p:nvGrpSpPr>
          <p:grpSpPr bwMode="auto">
            <a:xfrm>
              <a:off x="311151" y="4364062"/>
              <a:ext cx="3900488" cy="1873250"/>
              <a:chOff x="151" y="2341"/>
              <a:chExt cx="2457" cy="1180"/>
            </a:xfrm>
          </p:grpSpPr>
          <p:sp>
            <p:nvSpPr>
              <p:cNvPr id="6184" name="AutoShape 4"/>
              <p:cNvSpPr>
                <a:spLocks/>
              </p:cNvSpPr>
              <p:nvPr/>
            </p:nvSpPr>
            <p:spPr bwMode="auto">
              <a:xfrm>
                <a:off x="884" y="3022"/>
                <a:ext cx="677" cy="312"/>
              </a:xfrm>
              <a:prstGeom prst="borderCallout1">
                <a:avLst>
                  <a:gd name="adj1" fmla="val 16630"/>
                  <a:gd name="adj2" fmla="val 107088"/>
                  <a:gd name="adj3" fmla="val -199769"/>
                  <a:gd name="adj4" fmla="val 228657"/>
                </a:avLst>
              </a:prstGeom>
              <a:solidFill>
                <a:srgbClr val="FFFFCC"/>
              </a:solidFill>
              <a:ln w="19050">
                <a:solidFill>
                  <a:schemeClr val="tx1"/>
                </a:solidFill>
                <a:miter lim="800000"/>
                <a:headEnd/>
                <a:tailEnd/>
              </a:ln>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_tradnl" altLang="es-MX" sz="1400" dirty="0">
                    <a:solidFill>
                      <a:schemeClr val="bg1"/>
                    </a:solidFill>
                    <a:cs typeface="Arial" pitchFamily="34" charset="0"/>
                  </a:rPr>
                  <a:t>Diagonal</a:t>
                </a:r>
              </a:p>
              <a:p>
                <a:pPr algn="ctr">
                  <a:lnSpc>
                    <a:spcPct val="90000"/>
                  </a:lnSpc>
                </a:pPr>
                <a:r>
                  <a:rPr kumimoji="1" lang="es-ES_tradnl" altLang="es-MX" sz="1400" dirty="0">
                    <a:solidFill>
                      <a:schemeClr val="bg1"/>
                    </a:solidFill>
                    <a:cs typeface="Arial" pitchFamily="34" charset="0"/>
                  </a:rPr>
                  <a:t>secundaria</a:t>
                </a:r>
              </a:p>
            </p:txBody>
          </p:sp>
          <p:sp>
            <p:nvSpPr>
              <p:cNvPr id="6185" name="AutoShape 5"/>
              <p:cNvSpPr>
                <a:spLocks/>
              </p:cNvSpPr>
              <p:nvPr/>
            </p:nvSpPr>
            <p:spPr bwMode="auto">
              <a:xfrm>
                <a:off x="1655" y="3209"/>
                <a:ext cx="608" cy="312"/>
              </a:xfrm>
              <a:prstGeom prst="borderCallout3">
                <a:avLst>
                  <a:gd name="adj1" fmla="val 23079"/>
                  <a:gd name="adj2" fmla="val 107296"/>
                  <a:gd name="adj3" fmla="val 23079"/>
                  <a:gd name="adj4" fmla="val 126750"/>
                  <a:gd name="adj5" fmla="val -127565"/>
                  <a:gd name="adj6" fmla="val 126750"/>
                  <a:gd name="adj7" fmla="val -272116"/>
                  <a:gd name="adj8" fmla="val 34801"/>
                </a:avLst>
              </a:prstGeom>
              <a:solidFill>
                <a:srgbClr val="FFFFCC"/>
              </a:solidFill>
              <a:ln w="19050">
                <a:solidFill>
                  <a:schemeClr val="tx1"/>
                </a:solidFill>
                <a:miter lim="800000"/>
                <a:headEnd/>
                <a:tailEnd/>
              </a:ln>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_tradnl" altLang="es-MX" sz="1400" dirty="0">
                    <a:solidFill>
                      <a:schemeClr val="bg1"/>
                    </a:solidFill>
                    <a:cs typeface="Arial" pitchFamily="34" charset="0"/>
                  </a:rPr>
                  <a:t>Diagonal principal</a:t>
                </a:r>
              </a:p>
            </p:txBody>
          </p:sp>
          <p:grpSp>
            <p:nvGrpSpPr>
              <p:cNvPr id="6186" name="Group 65"/>
              <p:cNvGrpSpPr>
                <a:grpSpLocks noChangeAspect="1"/>
              </p:cNvGrpSpPr>
              <p:nvPr/>
            </p:nvGrpSpPr>
            <p:grpSpPr bwMode="auto">
              <a:xfrm>
                <a:off x="151" y="2341"/>
                <a:ext cx="2457" cy="804"/>
                <a:chOff x="149" y="2341"/>
                <a:chExt cx="2457" cy="804"/>
              </a:xfrm>
            </p:grpSpPr>
            <p:sp>
              <p:nvSpPr>
                <p:cNvPr id="6187" name="AutoShape 66"/>
                <p:cNvSpPr>
                  <a:spLocks noChangeAspect="1" noChangeArrowheads="1" noTextEdit="1"/>
                </p:cNvSpPr>
                <p:nvPr/>
              </p:nvSpPr>
              <p:spPr bwMode="auto">
                <a:xfrm>
                  <a:off x="158" y="2341"/>
                  <a:ext cx="2448" cy="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188" name="Rectangle 67"/>
                <p:cNvSpPr>
                  <a:spLocks noChangeArrowheads="1"/>
                </p:cNvSpPr>
                <p:nvPr/>
              </p:nvSpPr>
              <p:spPr bwMode="auto">
                <a:xfrm>
                  <a:off x="149" y="2576"/>
                  <a:ext cx="5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dirty="0">
                      <a:latin typeface="Symbol" pitchFamily="18" charset="2"/>
                    </a:rPr>
                    <a:t>·</a:t>
                  </a:r>
                  <a:endParaRPr lang="es-ES" altLang="es-MX" dirty="0"/>
                </a:p>
              </p:txBody>
            </p:sp>
            <p:sp>
              <p:nvSpPr>
                <p:cNvPr id="6189" name="Rectangle 68"/>
                <p:cNvSpPr>
                  <a:spLocks noChangeArrowheads="1"/>
                </p:cNvSpPr>
                <p:nvPr/>
              </p:nvSpPr>
              <p:spPr bwMode="auto">
                <a:xfrm>
                  <a:off x="269" y="2589"/>
                  <a:ext cx="3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400">
                      <a:solidFill>
                        <a:srgbClr val="000000"/>
                      </a:solidFill>
                    </a:rPr>
                    <a:t> </a:t>
                  </a:r>
                  <a:endParaRPr lang="es-ES" altLang="es-MX"/>
                </a:p>
              </p:txBody>
            </p:sp>
            <p:sp>
              <p:nvSpPr>
                <p:cNvPr id="6190" name="Rectangle 69"/>
                <p:cNvSpPr>
                  <a:spLocks noChangeArrowheads="1"/>
                </p:cNvSpPr>
                <p:nvPr/>
              </p:nvSpPr>
              <p:spPr bwMode="auto">
                <a:xfrm>
                  <a:off x="293" y="2556"/>
                  <a:ext cx="114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b="1" dirty="0"/>
                    <a:t>Matriz cuadrada:</a:t>
                  </a:r>
                  <a:endParaRPr lang="es-ES" altLang="es-MX" dirty="0"/>
                </a:p>
              </p:txBody>
            </p:sp>
            <p:sp>
              <p:nvSpPr>
                <p:cNvPr id="6191" name="Rectangle 70"/>
                <p:cNvSpPr>
                  <a:spLocks noChangeArrowheads="1"/>
                </p:cNvSpPr>
                <p:nvPr/>
              </p:nvSpPr>
              <p:spPr bwMode="auto">
                <a:xfrm>
                  <a:off x="1409" y="2561"/>
                  <a:ext cx="3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t>  A= </a:t>
                  </a:r>
                </a:p>
              </p:txBody>
            </p:sp>
            <p:sp>
              <p:nvSpPr>
                <p:cNvPr id="6192" name="Rectangle 71"/>
                <p:cNvSpPr>
                  <a:spLocks noChangeArrowheads="1"/>
                </p:cNvSpPr>
                <p:nvPr/>
              </p:nvSpPr>
              <p:spPr bwMode="auto">
                <a:xfrm>
                  <a:off x="1686" y="2723"/>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6193" name="Rectangle 72"/>
                <p:cNvSpPr>
                  <a:spLocks noChangeArrowheads="1"/>
                </p:cNvSpPr>
                <p:nvPr/>
              </p:nvSpPr>
              <p:spPr bwMode="auto">
                <a:xfrm>
                  <a:off x="1686" y="2602"/>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6194" name="Rectangle 73"/>
                <p:cNvSpPr>
                  <a:spLocks noChangeArrowheads="1"/>
                </p:cNvSpPr>
                <p:nvPr/>
              </p:nvSpPr>
              <p:spPr bwMode="auto">
                <a:xfrm>
                  <a:off x="1686" y="2467"/>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6195" name="Rectangle 74"/>
                <p:cNvSpPr>
                  <a:spLocks noChangeArrowheads="1"/>
                </p:cNvSpPr>
                <p:nvPr/>
              </p:nvSpPr>
              <p:spPr bwMode="auto">
                <a:xfrm>
                  <a:off x="1686" y="2348"/>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6196" name="Rectangle 75"/>
                <p:cNvSpPr>
                  <a:spLocks noChangeArrowheads="1"/>
                </p:cNvSpPr>
                <p:nvPr/>
              </p:nvSpPr>
              <p:spPr bwMode="auto">
                <a:xfrm>
                  <a:off x="2401" y="2723"/>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6197" name="Rectangle 76"/>
                <p:cNvSpPr>
                  <a:spLocks noChangeArrowheads="1"/>
                </p:cNvSpPr>
                <p:nvPr/>
              </p:nvSpPr>
              <p:spPr bwMode="auto">
                <a:xfrm>
                  <a:off x="2401" y="2602"/>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6198" name="Rectangle 77"/>
                <p:cNvSpPr>
                  <a:spLocks noChangeArrowheads="1"/>
                </p:cNvSpPr>
                <p:nvPr/>
              </p:nvSpPr>
              <p:spPr bwMode="auto">
                <a:xfrm>
                  <a:off x="2401" y="2467"/>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6199" name="Rectangle 78"/>
                <p:cNvSpPr>
                  <a:spLocks noChangeArrowheads="1"/>
                </p:cNvSpPr>
                <p:nvPr/>
              </p:nvSpPr>
              <p:spPr bwMode="auto">
                <a:xfrm>
                  <a:off x="2401" y="2348"/>
                  <a:ext cx="5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6200" name="Rectangle 79"/>
                <p:cNvSpPr>
                  <a:spLocks noChangeArrowheads="1"/>
                </p:cNvSpPr>
                <p:nvPr/>
              </p:nvSpPr>
              <p:spPr bwMode="auto">
                <a:xfrm>
                  <a:off x="1736" y="2349"/>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  </a:t>
                  </a:r>
                  <a:endParaRPr lang="es-ES" altLang="es-MX"/>
                </a:p>
              </p:txBody>
            </p:sp>
            <p:sp>
              <p:nvSpPr>
                <p:cNvPr id="6201" name="Rectangle 80"/>
                <p:cNvSpPr>
                  <a:spLocks noChangeArrowheads="1"/>
                </p:cNvSpPr>
                <p:nvPr/>
              </p:nvSpPr>
              <p:spPr bwMode="auto">
                <a:xfrm>
                  <a:off x="1957" y="2349"/>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3  </a:t>
                  </a:r>
                  <a:endParaRPr lang="es-ES" altLang="es-MX"/>
                </a:p>
              </p:txBody>
            </p:sp>
            <p:sp>
              <p:nvSpPr>
                <p:cNvPr id="6202" name="Rectangle 81"/>
                <p:cNvSpPr>
                  <a:spLocks noChangeArrowheads="1"/>
                </p:cNvSpPr>
                <p:nvPr/>
              </p:nvSpPr>
              <p:spPr bwMode="auto">
                <a:xfrm>
                  <a:off x="2178" y="2349"/>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5  </a:t>
                  </a:r>
                  <a:endParaRPr lang="es-ES" altLang="es-MX"/>
                </a:p>
              </p:txBody>
            </p:sp>
            <p:sp>
              <p:nvSpPr>
                <p:cNvPr id="6203" name="Rectangle 82"/>
                <p:cNvSpPr>
                  <a:spLocks noChangeArrowheads="1"/>
                </p:cNvSpPr>
                <p:nvPr/>
              </p:nvSpPr>
              <p:spPr bwMode="auto">
                <a:xfrm>
                  <a:off x="1736" y="253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2  </a:t>
                  </a:r>
                  <a:endParaRPr lang="es-ES" altLang="es-MX"/>
                </a:p>
              </p:txBody>
            </p:sp>
            <p:sp>
              <p:nvSpPr>
                <p:cNvPr id="6204" name="Rectangle 83"/>
                <p:cNvSpPr>
                  <a:spLocks noChangeArrowheads="1"/>
                </p:cNvSpPr>
                <p:nvPr/>
              </p:nvSpPr>
              <p:spPr bwMode="auto">
                <a:xfrm>
                  <a:off x="1957" y="253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4  </a:t>
                  </a:r>
                  <a:endParaRPr lang="es-ES" altLang="es-MX"/>
                </a:p>
              </p:txBody>
            </p:sp>
            <p:sp>
              <p:nvSpPr>
                <p:cNvPr id="6205" name="Rectangle 84"/>
                <p:cNvSpPr>
                  <a:spLocks noChangeArrowheads="1"/>
                </p:cNvSpPr>
                <p:nvPr/>
              </p:nvSpPr>
              <p:spPr bwMode="auto">
                <a:xfrm>
                  <a:off x="2178" y="253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6  </a:t>
                  </a:r>
                  <a:endParaRPr lang="es-ES" altLang="es-MX"/>
                </a:p>
              </p:txBody>
            </p:sp>
            <p:sp>
              <p:nvSpPr>
                <p:cNvPr id="6206" name="Rectangle 85"/>
                <p:cNvSpPr>
                  <a:spLocks noChangeArrowheads="1"/>
                </p:cNvSpPr>
                <p:nvPr/>
              </p:nvSpPr>
              <p:spPr bwMode="auto">
                <a:xfrm>
                  <a:off x="1736" y="2718"/>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  </a:t>
                  </a:r>
                  <a:endParaRPr lang="es-ES" altLang="es-MX"/>
                </a:p>
              </p:txBody>
            </p:sp>
            <p:sp>
              <p:nvSpPr>
                <p:cNvPr id="6207" name="Rectangle 86"/>
                <p:cNvSpPr>
                  <a:spLocks noChangeArrowheads="1"/>
                </p:cNvSpPr>
                <p:nvPr/>
              </p:nvSpPr>
              <p:spPr bwMode="auto">
                <a:xfrm>
                  <a:off x="1957" y="2718"/>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  </a:t>
                  </a:r>
                  <a:endParaRPr lang="es-ES" altLang="es-MX"/>
                </a:p>
              </p:txBody>
            </p:sp>
            <p:sp>
              <p:nvSpPr>
                <p:cNvPr id="6208" name="Rectangle 87"/>
                <p:cNvSpPr>
                  <a:spLocks noChangeArrowheads="1"/>
                </p:cNvSpPr>
                <p:nvPr/>
              </p:nvSpPr>
              <p:spPr bwMode="auto">
                <a:xfrm>
                  <a:off x="2178" y="2718"/>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  </a:t>
                  </a:r>
                  <a:endParaRPr lang="es-ES" altLang="es-MX"/>
                </a:p>
              </p:txBody>
            </p:sp>
            <p:sp>
              <p:nvSpPr>
                <p:cNvPr id="6209" name="Rectangle 88"/>
                <p:cNvSpPr>
                  <a:spLocks noChangeArrowheads="1"/>
                </p:cNvSpPr>
                <p:nvPr/>
              </p:nvSpPr>
              <p:spPr bwMode="auto">
                <a:xfrm>
                  <a:off x="2451" y="2547"/>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grpSp>
      <p:sp>
        <p:nvSpPr>
          <p:cNvPr id="36953" name="Text Box 89"/>
          <p:cNvSpPr txBox="1">
            <a:spLocks noChangeArrowheads="1"/>
          </p:cNvSpPr>
          <p:nvPr/>
        </p:nvSpPr>
        <p:spPr bwMode="auto">
          <a:xfrm>
            <a:off x="3851150" y="1124744"/>
            <a:ext cx="51133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marL="180975" indent="-1809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b="1" dirty="0"/>
              <a:t> Matriz simétrica:</a:t>
            </a:r>
            <a:r>
              <a:rPr lang="es-ES" altLang="es-MX" dirty="0"/>
              <a:t> es una matriz cuadrada que verifica que:</a:t>
            </a:r>
          </a:p>
        </p:txBody>
      </p:sp>
      <p:sp>
        <p:nvSpPr>
          <p:cNvPr id="36954" name="Text Box 90"/>
          <p:cNvSpPr txBox="1">
            <a:spLocks noChangeArrowheads="1"/>
          </p:cNvSpPr>
          <p:nvPr/>
        </p:nvSpPr>
        <p:spPr bwMode="auto">
          <a:xfrm>
            <a:off x="4208908" y="4084464"/>
            <a:ext cx="48275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marL="180975" indent="-1809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b="1"/>
              <a:t> Matriz antisimétrica:</a:t>
            </a:r>
            <a:r>
              <a:rPr lang="es-ES" altLang="es-MX"/>
              <a:t> es una matriz    cuadrada que verifica que:</a:t>
            </a:r>
          </a:p>
        </p:txBody>
      </p:sp>
      <p:sp>
        <p:nvSpPr>
          <p:cNvPr id="6175" name="Rectangle 91"/>
          <p:cNvSpPr>
            <a:spLocks noGrp="1" noChangeArrowheads="1"/>
          </p:cNvSpPr>
          <p:nvPr>
            <p:ph type="title"/>
          </p:nvPr>
        </p:nvSpPr>
        <p:spPr>
          <a:xfrm>
            <a:off x="1489075" y="476672"/>
            <a:ext cx="6107113" cy="457200"/>
          </a:xfrm>
          <a:solidFill>
            <a:srgbClr val="FFFFCC"/>
          </a:solidFill>
          <a:ln w="57150">
            <a:solidFill>
              <a:srgbClr val="FFC000"/>
            </a:solidFill>
          </a:ln>
        </p:spPr>
        <p:txBody>
          <a:bodyPr>
            <a:normAutofit fontScale="90000"/>
          </a:bodyPr>
          <a:lstStyle/>
          <a:p>
            <a:pPr eaLnBrk="1" hangingPunct="1"/>
            <a:r>
              <a:rPr lang="es-ES" altLang="es-MX" sz="2800" b="1" dirty="0" smtClean="0">
                <a:solidFill>
                  <a:srgbClr val="7030A0"/>
                </a:solidFill>
              </a:rPr>
              <a:t>Clasificación de matrices: Forma</a:t>
            </a:r>
          </a:p>
        </p:txBody>
      </p:sp>
      <p:grpSp>
        <p:nvGrpSpPr>
          <p:cNvPr id="9" name="Group 99"/>
          <p:cNvGrpSpPr>
            <a:grpSpLocks/>
          </p:cNvGrpSpPr>
          <p:nvPr/>
        </p:nvGrpSpPr>
        <p:grpSpPr bwMode="auto">
          <a:xfrm>
            <a:off x="6437758" y="4687709"/>
            <a:ext cx="962025" cy="400049"/>
            <a:chOff x="3966" y="2771"/>
            <a:chExt cx="606" cy="252"/>
          </a:xfrm>
          <a:solidFill>
            <a:schemeClr val="tx2">
              <a:lumMod val="75000"/>
            </a:schemeClr>
          </a:solidFill>
        </p:grpSpPr>
        <p:sp>
          <p:nvSpPr>
            <p:cNvPr id="6179" name="Rectangle 94"/>
            <p:cNvSpPr>
              <a:spLocks noChangeArrowheads="1"/>
            </p:cNvSpPr>
            <p:nvPr/>
          </p:nvSpPr>
          <p:spPr bwMode="auto">
            <a:xfrm>
              <a:off x="4455" y="2897"/>
              <a:ext cx="117" cy="1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i="1" dirty="0" err="1" smtClean="0">
                  <a:solidFill>
                    <a:schemeClr val="bg1"/>
                  </a:solidFill>
                  <a:latin typeface="Times New Roman" pitchFamily="18" charset="0"/>
                </a:rPr>
                <a:t>jiij</a:t>
              </a:r>
              <a:endParaRPr lang="es-ES" altLang="es-MX" dirty="0">
                <a:solidFill>
                  <a:schemeClr val="bg1"/>
                </a:solidFill>
              </a:endParaRPr>
            </a:p>
          </p:txBody>
        </p:sp>
        <p:sp>
          <p:nvSpPr>
            <p:cNvPr id="6180" name="Rectangle 95"/>
            <p:cNvSpPr>
              <a:spLocks noChangeArrowheads="1"/>
            </p:cNvSpPr>
            <p:nvPr/>
          </p:nvSpPr>
          <p:spPr bwMode="auto">
            <a:xfrm>
              <a:off x="4049" y="2897"/>
              <a:ext cx="58" cy="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i="1" dirty="0" err="1">
                  <a:solidFill>
                    <a:srgbClr val="000000"/>
                  </a:solidFill>
                  <a:latin typeface="Times New Roman" pitchFamily="18" charset="0"/>
                </a:rPr>
                <a:t>ij</a:t>
              </a:r>
              <a:endParaRPr lang="es-ES" altLang="es-MX" dirty="0"/>
            </a:p>
          </p:txBody>
        </p:sp>
        <p:sp>
          <p:nvSpPr>
            <p:cNvPr id="6181" name="Rectangle 96"/>
            <p:cNvSpPr>
              <a:spLocks noChangeArrowheads="1"/>
            </p:cNvSpPr>
            <p:nvPr/>
          </p:nvSpPr>
          <p:spPr bwMode="auto">
            <a:xfrm>
              <a:off x="4286" y="2795"/>
              <a:ext cx="264" cy="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200" i="1" dirty="0">
                  <a:solidFill>
                    <a:srgbClr val="000000"/>
                  </a:solidFill>
                  <a:latin typeface="Times New Roman" pitchFamily="18" charset="0"/>
                </a:rPr>
                <a:t>-</a:t>
              </a:r>
              <a:r>
                <a:rPr lang="es-ES" altLang="es-MX" sz="2200" i="1" dirty="0">
                  <a:solidFill>
                    <a:schemeClr val="bg1"/>
                  </a:solidFill>
                  <a:latin typeface="Times New Roman" pitchFamily="18" charset="0"/>
                </a:rPr>
                <a:t>a</a:t>
              </a:r>
              <a:endParaRPr lang="es-ES" altLang="es-MX" dirty="0">
                <a:solidFill>
                  <a:schemeClr val="bg1"/>
                </a:solidFill>
              </a:endParaRPr>
            </a:p>
          </p:txBody>
        </p:sp>
        <p:sp>
          <p:nvSpPr>
            <p:cNvPr id="6182" name="Rectangle 97"/>
            <p:cNvSpPr>
              <a:spLocks noChangeArrowheads="1"/>
            </p:cNvSpPr>
            <p:nvPr/>
          </p:nvSpPr>
          <p:spPr bwMode="auto">
            <a:xfrm>
              <a:off x="3966" y="2791"/>
              <a:ext cx="89" cy="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200" i="1" dirty="0">
                  <a:solidFill>
                    <a:srgbClr val="000000"/>
                  </a:solidFill>
                  <a:latin typeface="Times New Roman" pitchFamily="18" charset="0"/>
                </a:rPr>
                <a:t>a</a:t>
              </a:r>
              <a:endParaRPr lang="es-ES" altLang="es-MX" dirty="0"/>
            </a:p>
          </p:txBody>
        </p:sp>
        <p:sp>
          <p:nvSpPr>
            <p:cNvPr id="6183" name="Rectangle 98"/>
            <p:cNvSpPr>
              <a:spLocks noChangeArrowheads="1"/>
            </p:cNvSpPr>
            <p:nvPr/>
          </p:nvSpPr>
          <p:spPr bwMode="auto">
            <a:xfrm>
              <a:off x="4164" y="2771"/>
              <a:ext cx="97" cy="2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200">
                  <a:solidFill>
                    <a:srgbClr val="000000"/>
                  </a:solidFill>
                  <a:latin typeface="Symbol" pitchFamily="18" charset="2"/>
                </a:rPr>
                <a:t>=</a:t>
              </a:r>
              <a:endParaRPr lang="es-ES" altLang="es-MX"/>
            </a:p>
          </p:txBody>
        </p:sp>
      </p:grpSp>
      <p:sp>
        <p:nvSpPr>
          <p:cNvPr id="36964" name="Text Box 100"/>
          <p:cNvSpPr txBox="1">
            <a:spLocks noChangeArrowheads="1"/>
          </p:cNvSpPr>
          <p:nvPr/>
        </p:nvSpPr>
        <p:spPr bwMode="auto">
          <a:xfrm>
            <a:off x="7092950" y="1916113"/>
            <a:ext cx="1295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a:sym typeface="Symbol" pitchFamily="18" charset="2"/>
              </a:rPr>
              <a:t>  </a:t>
            </a:r>
            <a:r>
              <a:rPr lang="es-ES" altLang="es-MX"/>
              <a:t>A = A</a:t>
            </a:r>
            <a:r>
              <a:rPr lang="es-ES" altLang="es-MX" baseline="30000"/>
              <a:t>T</a:t>
            </a:r>
            <a:endParaRPr lang="es-ES" altLang="es-MX"/>
          </a:p>
        </p:txBody>
      </p:sp>
      <p:sp>
        <p:nvSpPr>
          <p:cNvPr id="36965" name="Text Box 101"/>
          <p:cNvSpPr txBox="1">
            <a:spLocks noChangeArrowheads="1"/>
          </p:cNvSpPr>
          <p:nvPr/>
        </p:nvSpPr>
        <p:spPr bwMode="auto">
          <a:xfrm>
            <a:off x="7306121" y="4797251"/>
            <a:ext cx="1295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a:sym typeface="Symbol" pitchFamily="18" charset="2"/>
              </a:rPr>
              <a:t>  </a:t>
            </a:r>
            <a:r>
              <a:rPr lang="es-ES" altLang="es-MX"/>
              <a:t>A = –A</a:t>
            </a:r>
            <a:r>
              <a:rPr lang="es-ES" altLang="es-MX" baseline="30000"/>
              <a:t>T</a:t>
            </a:r>
            <a:r>
              <a:rPr lang="es-ES" altLang="es-MX"/>
              <a:t> </a:t>
            </a:r>
          </a:p>
        </p:txBody>
      </p:sp>
    </p:spTree>
    <p:extLst>
      <p:ext uri="{BB962C8B-B14F-4D97-AF65-F5344CB8AC3E}">
        <p14:creationId xmlns:p14="http://schemas.microsoft.com/office/powerpoint/2010/main" val="2845650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953"/>
                                        </p:tgtEl>
                                        <p:attrNameLst>
                                          <p:attrName>style.visibility</p:attrName>
                                        </p:attrNameLst>
                                      </p:cBhvr>
                                      <p:to>
                                        <p:strVal val="visible"/>
                                      </p:to>
                                    </p:set>
                                    <p:anim calcmode="lin" valueType="num">
                                      <p:cBhvr additive="base">
                                        <p:cTn id="19" dur="500" fill="hold"/>
                                        <p:tgtEl>
                                          <p:spTgt spid="36953"/>
                                        </p:tgtEl>
                                        <p:attrNameLst>
                                          <p:attrName>ppt_x</p:attrName>
                                        </p:attrNameLst>
                                      </p:cBhvr>
                                      <p:tavLst>
                                        <p:tav tm="0">
                                          <p:val>
                                            <p:strVal val="0-#ppt_w/2"/>
                                          </p:val>
                                        </p:tav>
                                        <p:tav tm="100000">
                                          <p:val>
                                            <p:strVal val="#ppt_x"/>
                                          </p:val>
                                        </p:tav>
                                      </p:tavLst>
                                    </p:anim>
                                    <p:anim calcmode="lin" valueType="num">
                                      <p:cBhvr additive="base">
                                        <p:cTn id="20" dur="500" fill="hold"/>
                                        <p:tgtEl>
                                          <p:spTgt spid="3695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36873"/>
                                        </p:tgtEl>
                                        <p:attrNameLst>
                                          <p:attrName>style.visibility</p:attrName>
                                        </p:attrNameLst>
                                      </p:cBhvr>
                                      <p:to>
                                        <p:strVal val="visible"/>
                                      </p:to>
                                    </p:set>
                                  </p:childTnLst>
                                </p:cTn>
                              </p:par>
                            </p:childTnLst>
                          </p:cTn>
                        </p:par>
                        <p:par>
                          <p:cTn id="36" fill="hold" nodeType="afterGroup">
                            <p:stCondLst>
                              <p:cond delay="500"/>
                            </p:stCondLst>
                            <p:childTnLst>
                              <p:par>
                                <p:cTn id="37" presetID="1" presetClass="entr" presetSubtype="0" fill="hold" grpId="0" nodeType="afterEffect">
                                  <p:stCondLst>
                                    <p:cond delay="0"/>
                                  </p:stCondLst>
                                  <p:childTnLst>
                                    <p:set>
                                      <p:cBhvr>
                                        <p:cTn id="38" dur="1" fill="hold">
                                          <p:stCondLst>
                                            <p:cond delay="499"/>
                                          </p:stCondLst>
                                        </p:cTn>
                                        <p:tgtEl>
                                          <p:spTgt spid="36874"/>
                                        </p:tgtEl>
                                        <p:attrNameLst>
                                          <p:attrName>style.visibility</p:attrName>
                                        </p:attrNameLst>
                                      </p:cBhvr>
                                      <p:to>
                                        <p:strVal val="visible"/>
                                      </p:to>
                                    </p:set>
                                  </p:childTnLst>
                                </p:cTn>
                              </p:par>
                            </p:childTnLst>
                          </p:cTn>
                        </p:par>
                        <p:par>
                          <p:cTn id="39" fill="hold" nodeType="afterGroup">
                            <p:stCondLst>
                              <p:cond delay="1000"/>
                            </p:stCondLst>
                            <p:childTnLst>
                              <p:par>
                                <p:cTn id="40" presetID="1" presetClass="entr" presetSubtype="0" fill="hold" grpId="0" nodeType="afterEffect">
                                  <p:stCondLst>
                                    <p:cond delay="0"/>
                                  </p:stCondLst>
                                  <p:childTnLst>
                                    <p:set>
                                      <p:cBhvr>
                                        <p:cTn id="41" dur="1" fill="hold">
                                          <p:stCondLst>
                                            <p:cond delay="499"/>
                                          </p:stCondLst>
                                        </p:cTn>
                                        <p:tgtEl>
                                          <p:spTgt spid="36875"/>
                                        </p:tgtEl>
                                        <p:attrNameLst>
                                          <p:attrName>style.visibility</p:attrName>
                                        </p:attrNameLst>
                                      </p:cBhvr>
                                      <p:to>
                                        <p:strVal val="visible"/>
                                      </p:to>
                                    </p:set>
                                  </p:childTnLst>
                                </p:cTn>
                              </p:par>
                            </p:childTnLst>
                          </p:cTn>
                        </p:par>
                        <p:par>
                          <p:cTn id="42" fill="hold" nodeType="afterGroup">
                            <p:stCondLst>
                              <p:cond delay="1500"/>
                            </p:stCondLst>
                            <p:childTnLst>
                              <p:par>
                                <p:cTn id="43" presetID="1" presetClass="entr" presetSubtype="0" fill="hold" grpId="0" nodeType="afterEffect">
                                  <p:stCondLst>
                                    <p:cond delay="0"/>
                                  </p:stCondLst>
                                  <p:childTnLst>
                                    <p:set>
                                      <p:cBhvr>
                                        <p:cTn id="44" dur="1" fill="hold">
                                          <p:stCondLst>
                                            <p:cond delay="499"/>
                                          </p:stCondLst>
                                        </p:cTn>
                                        <p:tgtEl>
                                          <p:spTgt spid="36876"/>
                                        </p:tgtEl>
                                        <p:attrNameLst>
                                          <p:attrName>style.visibility</p:attrName>
                                        </p:attrNameLst>
                                      </p:cBhvr>
                                      <p:to>
                                        <p:strVal val="visible"/>
                                      </p:to>
                                    </p:set>
                                  </p:childTnLst>
                                </p:cTn>
                              </p:par>
                            </p:childTnLst>
                          </p:cTn>
                        </p:par>
                        <p:par>
                          <p:cTn id="45" fill="hold" nodeType="afterGroup">
                            <p:stCondLst>
                              <p:cond delay="2000"/>
                            </p:stCondLst>
                            <p:childTnLst>
                              <p:par>
                                <p:cTn id="46" presetID="1" presetClass="entr" presetSubtype="0" fill="hold" grpId="0" nodeType="afterEffect">
                                  <p:stCondLst>
                                    <p:cond delay="0"/>
                                  </p:stCondLst>
                                  <p:childTnLst>
                                    <p:set>
                                      <p:cBhvr>
                                        <p:cTn id="47" dur="1" fill="hold">
                                          <p:stCondLst>
                                            <p:cond delay="499"/>
                                          </p:stCondLst>
                                        </p:cTn>
                                        <p:tgtEl>
                                          <p:spTgt spid="36879"/>
                                        </p:tgtEl>
                                        <p:attrNameLst>
                                          <p:attrName>style.visibility</p:attrName>
                                        </p:attrNameLst>
                                      </p:cBhvr>
                                      <p:to>
                                        <p:strVal val="visible"/>
                                      </p:to>
                                    </p:set>
                                  </p:childTnLst>
                                </p:cTn>
                              </p:par>
                            </p:childTnLst>
                          </p:cTn>
                        </p:par>
                        <p:par>
                          <p:cTn id="48" fill="hold" nodeType="afterGroup">
                            <p:stCondLst>
                              <p:cond delay="2500"/>
                            </p:stCondLst>
                            <p:childTnLst>
                              <p:par>
                                <p:cTn id="49" presetID="1" presetClass="entr" presetSubtype="0" fill="hold" grpId="0" nodeType="afterEffect">
                                  <p:stCondLst>
                                    <p:cond delay="0"/>
                                  </p:stCondLst>
                                  <p:childTnLst>
                                    <p:set>
                                      <p:cBhvr>
                                        <p:cTn id="50" dur="1" fill="hold">
                                          <p:stCondLst>
                                            <p:cond delay="499"/>
                                          </p:stCondLst>
                                        </p:cTn>
                                        <p:tgtEl>
                                          <p:spTgt spid="36880"/>
                                        </p:tgtEl>
                                        <p:attrNameLst>
                                          <p:attrName>style.visibility</p:attrName>
                                        </p:attrNameLst>
                                      </p:cBhvr>
                                      <p:to>
                                        <p:strVal val="visible"/>
                                      </p:to>
                                    </p:set>
                                  </p:childTnLst>
                                </p:cTn>
                              </p:par>
                            </p:childTnLst>
                          </p:cTn>
                        </p:par>
                        <p:par>
                          <p:cTn id="51" fill="hold" nodeType="afterGroup">
                            <p:stCondLst>
                              <p:cond delay="3000"/>
                            </p:stCondLst>
                            <p:childTnLst>
                              <p:par>
                                <p:cTn id="52" presetID="1" presetClass="entr" presetSubtype="0" fill="hold" grpId="0" nodeType="afterEffect">
                                  <p:stCondLst>
                                    <p:cond delay="0"/>
                                  </p:stCondLst>
                                  <p:childTnLst>
                                    <p:set>
                                      <p:cBhvr>
                                        <p:cTn id="53" dur="1" fill="hold">
                                          <p:stCondLst>
                                            <p:cond delay="499"/>
                                          </p:stCondLst>
                                        </p:cTn>
                                        <p:tgtEl>
                                          <p:spTgt spid="36877"/>
                                        </p:tgtEl>
                                        <p:attrNameLst>
                                          <p:attrName>style.visibility</p:attrName>
                                        </p:attrNameLst>
                                      </p:cBhvr>
                                      <p:to>
                                        <p:strVal val="visible"/>
                                      </p:to>
                                    </p:set>
                                  </p:childTnLst>
                                </p:cTn>
                              </p:par>
                            </p:childTnLst>
                          </p:cTn>
                        </p:par>
                        <p:par>
                          <p:cTn id="54" fill="hold" nodeType="afterGroup">
                            <p:stCondLst>
                              <p:cond delay="3500"/>
                            </p:stCondLst>
                            <p:childTnLst>
                              <p:par>
                                <p:cTn id="55" presetID="1" presetClass="entr" presetSubtype="0" fill="hold" grpId="0" nodeType="afterEffect">
                                  <p:stCondLst>
                                    <p:cond delay="0"/>
                                  </p:stCondLst>
                                  <p:childTnLst>
                                    <p:set>
                                      <p:cBhvr>
                                        <p:cTn id="56" dur="1" fill="hold">
                                          <p:stCondLst>
                                            <p:cond delay="499"/>
                                          </p:stCondLst>
                                        </p:cTn>
                                        <p:tgtEl>
                                          <p:spTgt spid="36878"/>
                                        </p:tgtEl>
                                        <p:attrNameLst>
                                          <p:attrName>style.visibility</p:attrName>
                                        </p:attrNameLst>
                                      </p:cBhvr>
                                      <p:to>
                                        <p:strVal val="visible"/>
                                      </p:to>
                                    </p:set>
                                  </p:childTnLst>
                                </p:cTn>
                              </p:par>
                            </p:childTnLst>
                          </p:cTn>
                        </p:par>
                        <p:par>
                          <p:cTn id="57" fill="hold" nodeType="afterGroup">
                            <p:stCondLst>
                              <p:cond delay="4000"/>
                            </p:stCondLst>
                            <p:childTnLst>
                              <p:par>
                                <p:cTn id="58" presetID="1" presetClass="entr" presetSubtype="0" fill="hold" grpId="0" nodeType="afterEffect">
                                  <p:stCondLst>
                                    <p:cond delay="0"/>
                                  </p:stCondLst>
                                  <p:childTnLst>
                                    <p:set>
                                      <p:cBhvr>
                                        <p:cTn id="59" dur="1" fill="hold">
                                          <p:stCondLst>
                                            <p:cond delay="499"/>
                                          </p:stCondLst>
                                        </p:cTn>
                                        <p:tgtEl>
                                          <p:spTgt spid="36881"/>
                                        </p:tgtEl>
                                        <p:attrNameLst>
                                          <p:attrName>style.visibility</p:attrName>
                                        </p:attrNameLst>
                                      </p:cBhvr>
                                      <p:to>
                                        <p:strVal val="visible"/>
                                      </p:to>
                                    </p:set>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36964"/>
                                        </p:tgtEl>
                                        <p:attrNameLst>
                                          <p:attrName>style.visibility</p:attrName>
                                        </p:attrNameLst>
                                      </p:cBhvr>
                                      <p:to>
                                        <p:strVal val="visible"/>
                                      </p:to>
                                    </p:set>
                                    <p:anim calcmode="lin" valueType="num">
                                      <p:cBhvr additive="base">
                                        <p:cTn id="64" dur="500" fill="hold"/>
                                        <p:tgtEl>
                                          <p:spTgt spid="36964"/>
                                        </p:tgtEl>
                                        <p:attrNameLst>
                                          <p:attrName>ppt_x</p:attrName>
                                        </p:attrNameLst>
                                      </p:cBhvr>
                                      <p:tavLst>
                                        <p:tav tm="0">
                                          <p:val>
                                            <p:strVal val="0-#ppt_w/2"/>
                                          </p:val>
                                        </p:tav>
                                        <p:tav tm="100000">
                                          <p:val>
                                            <p:strVal val="#ppt_x"/>
                                          </p:val>
                                        </p:tav>
                                      </p:tavLst>
                                    </p:anim>
                                    <p:anim calcmode="lin" valueType="num">
                                      <p:cBhvr additive="base">
                                        <p:cTn id="65" dur="500" fill="hold"/>
                                        <p:tgtEl>
                                          <p:spTgt spid="36964"/>
                                        </p:tgtEl>
                                        <p:attrNameLst>
                                          <p:attrName>ppt_y</p:attrName>
                                        </p:attrNameLst>
                                      </p:cBhvr>
                                      <p:tavLst>
                                        <p:tav tm="0">
                                          <p:val>
                                            <p:strVal val="#ppt_y"/>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8" fill="hold" grpId="0" nodeType="clickEffect">
                                  <p:stCondLst>
                                    <p:cond delay="0"/>
                                  </p:stCondLst>
                                  <p:childTnLst>
                                    <p:set>
                                      <p:cBhvr>
                                        <p:cTn id="69" dur="1" fill="hold">
                                          <p:stCondLst>
                                            <p:cond delay="0"/>
                                          </p:stCondLst>
                                        </p:cTn>
                                        <p:tgtEl>
                                          <p:spTgt spid="36954"/>
                                        </p:tgtEl>
                                        <p:attrNameLst>
                                          <p:attrName>style.visibility</p:attrName>
                                        </p:attrNameLst>
                                      </p:cBhvr>
                                      <p:to>
                                        <p:strVal val="visible"/>
                                      </p:to>
                                    </p:set>
                                    <p:anim calcmode="lin" valueType="num">
                                      <p:cBhvr additive="base">
                                        <p:cTn id="70" dur="500" fill="hold"/>
                                        <p:tgtEl>
                                          <p:spTgt spid="36954"/>
                                        </p:tgtEl>
                                        <p:attrNameLst>
                                          <p:attrName>ppt_x</p:attrName>
                                        </p:attrNameLst>
                                      </p:cBhvr>
                                      <p:tavLst>
                                        <p:tav tm="0">
                                          <p:val>
                                            <p:strVal val="0-#ppt_w/2"/>
                                          </p:val>
                                        </p:tav>
                                        <p:tav tm="100000">
                                          <p:val>
                                            <p:strVal val="#ppt_x"/>
                                          </p:val>
                                        </p:tav>
                                      </p:tavLst>
                                    </p:anim>
                                    <p:anim calcmode="lin" valueType="num">
                                      <p:cBhvr additive="base">
                                        <p:cTn id="71" dur="500" fill="hold"/>
                                        <p:tgtEl>
                                          <p:spTgt spid="36954"/>
                                        </p:tgtEl>
                                        <p:attrNameLst>
                                          <p:attrName>ppt_y</p:attrName>
                                        </p:attrNameLst>
                                      </p:cBhvr>
                                      <p:tavLst>
                                        <p:tav tm="0">
                                          <p:val>
                                            <p:strVal val="#ppt_y"/>
                                          </p:val>
                                        </p:tav>
                                        <p:tav tm="100000">
                                          <p:val>
                                            <p:strVal val="#ppt_y"/>
                                          </p:val>
                                        </p:tav>
                                      </p:tavLst>
                                    </p:anim>
                                  </p:childTnLst>
                                </p:cTn>
                              </p:par>
                            </p:childTnLst>
                          </p:cTn>
                        </p:par>
                      </p:childTnLst>
                    </p:cTn>
                  </p:par>
                  <p:par>
                    <p:cTn id="72" fill="hold" nodeType="clickPar">
                      <p:stCondLst>
                        <p:cond delay="indefinite"/>
                      </p:stCondLst>
                      <p:childTnLst>
                        <p:par>
                          <p:cTn id="73" fill="hold" nodeType="withGroup">
                            <p:stCondLst>
                              <p:cond delay="0"/>
                            </p:stCondLst>
                            <p:childTnLst>
                              <p:par>
                                <p:cTn id="74" presetID="2" presetClass="entr" presetSubtype="8" fill="hold" nodeType="clickEffect">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0-#ppt_w/2"/>
                                          </p:val>
                                        </p:tav>
                                        <p:tav tm="100000">
                                          <p:val>
                                            <p:strVal val="#ppt_x"/>
                                          </p:val>
                                        </p:tav>
                                      </p:tavLst>
                                    </p:anim>
                                    <p:anim calcmode="lin" valueType="num">
                                      <p:cBhvr additive="base">
                                        <p:cTn id="7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78" fill="hold" nodeType="clickPar">
                      <p:stCondLst>
                        <p:cond delay="indefinite"/>
                      </p:stCondLst>
                      <p:childTnLst>
                        <p:par>
                          <p:cTn id="79" fill="hold" nodeType="withGroup">
                            <p:stCondLst>
                              <p:cond delay="0"/>
                            </p:stCondLst>
                            <p:childTnLst>
                              <p:par>
                                <p:cTn id="80" presetID="2" presetClass="entr" presetSubtype="8" fill="hold" nodeType="click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additive="base">
                                        <p:cTn id="82" dur="500" fill="hold"/>
                                        <p:tgtEl>
                                          <p:spTgt spid="3"/>
                                        </p:tgtEl>
                                        <p:attrNameLst>
                                          <p:attrName>ppt_x</p:attrName>
                                        </p:attrNameLst>
                                      </p:cBhvr>
                                      <p:tavLst>
                                        <p:tav tm="0">
                                          <p:val>
                                            <p:strVal val="0-#ppt_w/2"/>
                                          </p:val>
                                        </p:tav>
                                        <p:tav tm="100000">
                                          <p:val>
                                            <p:strVal val="#ppt_x"/>
                                          </p:val>
                                        </p:tav>
                                      </p:tavLst>
                                    </p:anim>
                                    <p:anim calcmode="lin" valueType="num">
                                      <p:cBhvr additive="base">
                                        <p:cTn id="8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84" fill="hold" nodeType="clickPar">
                      <p:stCondLst>
                        <p:cond delay="indefinite"/>
                      </p:stCondLst>
                      <p:childTnLst>
                        <p:par>
                          <p:cTn id="85" fill="hold" nodeType="withGroup">
                            <p:stCondLst>
                              <p:cond delay="0"/>
                            </p:stCondLst>
                            <p:childTnLst>
                              <p:par>
                                <p:cTn id="86" presetID="1" presetClass="entr" presetSubtype="0" fill="hold" grpId="0" nodeType="clickEffect">
                                  <p:stCondLst>
                                    <p:cond delay="0"/>
                                  </p:stCondLst>
                                  <p:childTnLst>
                                    <p:set>
                                      <p:cBhvr>
                                        <p:cTn id="87" dur="1" fill="hold">
                                          <p:stCondLst>
                                            <p:cond delay="499"/>
                                          </p:stCondLst>
                                        </p:cTn>
                                        <p:tgtEl>
                                          <p:spTgt spid="36885"/>
                                        </p:tgtEl>
                                        <p:attrNameLst>
                                          <p:attrName>style.visibility</p:attrName>
                                        </p:attrNameLst>
                                      </p:cBhvr>
                                      <p:to>
                                        <p:strVal val="visible"/>
                                      </p:to>
                                    </p:set>
                                  </p:childTnLst>
                                </p:cTn>
                              </p:par>
                            </p:childTnLst>
                          </p:cTn>
                        </p:par>
                        <p:par>
                          <p:cTn id="88" fill="hold" nodeType="afterGroup">
                            <p:stCondLst>
                              <p:cond delay="500"/>
                            </p:stCondLst>
                            <p:childTnLst>
                              <p:par>
                                <p:cTn id="89" presetID="1" presetClass="entr" presetSubtype="0" fill="hold" grpId="0" nodeType="afterEffect">
                                  <p:stCondLst>
                                    <p:cond delay="0"/>
                                  </p:stCondLst>
                                  <p:childTnLst>
                                    <p:set>
                                      <p:cBhvr>
                                        <p:cTn id="90" dur="1" fill="hold">
                                          <p:stCondLst>
                                            <p:cond delay="499"/>
                                          </p:stCondLst>
                                        </p:cTn>
                                        <p:tgtEl>
                                          <p:spTgt spid="36886"/>
                                        </p:tgtEl>
                                        <p:attrNameLst>
                                          <p:attrName>style.visibility</p:attrName>
                                        </p:attrNameLst>
                                      </p:cBhvr>
                                      <p:to>
                                        <p:strVal val="visible"/>
                                      </p:to>
                                    </p:set>
                                  </p:childTnLst>
                                </p:cTn>
                              </p:par>
                            </p:childTnLst>
                          </p:cTn>
                        </p:par>
                        <p:par>
                          <p:cTn id="91" fill="hold" nodeType="afterGroup">
                            <p:stCondLst>
                              <p:cond delay="1000"/>
                            </p:stCondLst>
                            <p:childTnLst>
                              <p:par>
                                <p:cTn id="92" presetID="1" presetClass="entr" presetSubtype="0" fill="hold" grpId="0" nodeType="afterEffect">
                                  <p:stCondLst>
                                    <p:cond delay="0"/>
                                  </p:stCondLst>
                                  <p:childTnLst>
                                    <p:set>
                                      <p:cBhvr>
                                        <p:cTn id="93" dur="1" fill="hold">
                                          <p:stCondLst>
                                            <p:cond delay="499"/>
                                          </p:stCondLst>
                                        </p:cTn>
                                        <p:tgtEl>
                                          <p:spTgt spid="36887"/>
                                        </p:tgtEl>
                                        <p:attrNameLst>
                                          <p:attrName>style.visibility</p:attrName>
                                        </p:attrNameLst>
                                      </p:cBhvr>
                                      <p:to>
                                        <p:strVal val="visible"/>
                                      </p:to>
                                    </p:set>
                                  </p:childTnLst>
                                </p:cTn>
                              </p:par>
                            </p:childTnLst>
                          </p:cTn>
                        </p:par>
                        <p:par>
                          <p:cTn id="94" fill="hold" nodeType="afterGroup">
                            <p:stCondLst>
                              <p:cond delay="1500"/>
                            </p:stCondLst>
                            <p:childTnLst>
                              <p:par>
                                <p:cTn id="95" presetID="1" presetClass="entr" presetSubtype="0" fill="hold" grpId="0" nodeType="afterEffect">
                                  <p:stCondLst>
                                    <p:cond delay="0"/>
                                  </p:stCondLst>
                                  <p:childTnLst>
                                    <p:set>
                                      <p:cBhvr>
                                        <p:cTn id="96" dur="1" fill="hold">
                                          <p:stCondLst>
                                            <p:cond delay="499"/>
                                          </p:stCondLst>
                                        </p:cTn>
                                        <p:tgtEl>
                                          <p:spTgt spid="36888"/>
                                        </p:tgtEl>
                                        <p:attrNameLst>
                                          <p:attrName>style.visibility</p:attrName>
                                        </p:attrNameLst>
                                      </p:cBhvr>
                                      <p:to>
                                        <p:strVal val="visible"/>
                                      </p:to>
                                    </p:set>
                                  </p:childTnLst>
                                </p:cTn>
                              </p:par>
                            </p:childTnLst>
                          </p:cTn>
                        </p:par>
                        <p:par>
                          <p:cTn id="97" fill="hold" nodeType="afterGroup">
                            <p:stCondLst>
                              <p:cond delay="2000"/>
                            </p:stCondLst>
                            <p:childTnLst>
                              <p:par>
                                <p:cTn id="98" presetID="1" presetClass="entr" presetSubtype="0" fill="hold" grpId="0" nodeType="afterEffect">
                                  <p:stCondLst>
                                    <p:cond delay="0"/>
                                  </p:stCondLst>
                                  <p:childTnLst>
                                    <p:set>
                                      <p:cBhvr>
                                        <p:cTn id="99" dur="1" fill="hold">
                                          <p:stCondLst>
                                            <p:cond delay="499"/>
                                          </p:stCondLst>
                                        </p:cTn>
                                        <p:tgtEl>
                                          <p:spTgt spid="36891"/>
                                        </p:tgtEl>
                                        <p:attrNameLst>
                                          <p:attrName>style.visibility</p:attrName>
                                        </p:attrNameLst>
                                      </p:cBhvr>
                                      <p:to>
                                        <p:strVal val="visible"/>
                                      </p:to>
                                    </p:set>
                                  </p:childTnLst>
                                </p:cTn>
                              </p:par>
                            </p:childTnLst>
                          </p:cTn>
                        </p:par>
                        <p:par>
                          <p:cTn id="100" fill="hold" nodeType="afterGroup">
                            <p:stCondLst>
                              <p:cond delay="2500"/>
                            </p:stCondLst>
                            <p:childTnLst>
                              <p:par>
                                <p:cTn id="101" presetID="1" presetClass="entr" presetSubtype="0" fill="hold" grpId="0" nodeType="afterEffect">
                                  <p:stCondLst>
                                    <p:cond delay="0"/>
                                  </p:stCondLst>
                                  <p:childTnLst>
                                    <p:set>
                                      <p:cBhvr>
                                        <p:cTn id="102" dur="1" fill="hold">
                                          <p:stCondLst>
                                            <p:cond delay="499"/>
                                          </p:stCondLst>
                                        </p:cTn>
                                        <p:tgtEl>
                                          <p:spTgt spid="36892"/>
                                        </p:tgtEl>
                                        <p:attrNameLst>
                                          <p:attrName>style.visibility</p:attrName>
                                        </p:attrNameLst>
                                      </p:cBhvr>
                                      <p:to>
                                        <p:strVal val="visible"/>
                                      </p:to>
                                    </p:set>
                                  </p:childTnLst>
                                </p:cTn>
                              </p:par>
                            </p:childTnLst>
                          </p:cTn>
                        </p:par>
                        <p:par>
                          <p:cTn id="103" fill="hold" nodeType="afterGroup">
                            <p:stCondLst>
                              <p:cond delay="3000"/>
                            </p:stCondLst>
                            <p:childTnLst>
                              <p:par>
                                <p:cTn id="104" presetID="1" presetClass="entr" presetSubtype="0" fill="hold" grpId="0" nodeType="afterEffect">
                                  <p:stCondLst>
                                    <p:cond delay="0"/>
                                  </p:stCondLst>
                                  <p:childTnLst>
                                    <p:set>
                                      <p:cBhvr>
                                        <p:cTn id="105" dur="1" fill="hold">
                                          <p:stCondLst>
                                            <p:cond delay="499"/>
                                          </p:stCondLst>
                                        </p:cTn>
                                        <p:tgtEl>
                                          <p:spTgt spid="36893"/>
                                        </p:tgtEl>
                                        <p:attrNameLst>
                                          <p:attrName>style.visibility</p:attrName>
                                        </p:attrNameLst>
                                      </p:cBhvr>
                                      <p:to>
                                        <p:strVal val="visible"/>
                                      </p:to>
                                    </p:set>
                                  </p:childTnLst>
                                </p:cTn>
                              </p:par>
                            </p:childTnLst>
                          </p:cTn>
                        </p:par>
                        <p:par>
                          <p:cTn id="106" fill="hold" nodeType="afterGroup">
                            <p:stCondLst>
                              <p:cond delay="3500"/>
                            </p:stCondLst>
                            <p:childTnLst>
                              <p:par>
                                <p:cTn id="107" presetID="1" presetClass="entr" presetSubtype="0" fill="hold" grpId="0" nodeType="afterEffect">
                                  <p:stCondLst>
                                    <p:cond delay="0"/>
                                  </p:stCondLst>
                                  <p:childTnLst>
                                    <p:set>
                                      <p:cBhvr>
                                        <p:cTn id="108" dur="1" fill="hold">
                                          <p:stCondLst>
                                            <p:cond delay="499"/>
                                          </p:stCondLst>
                                        </p:cTn>
                                        <p:tgtEl>
                                          <p:spTgt spid="36890"/>
                                        </p:tgtEl>
                                        <p:attrNameLst>
                                          <p:attrName>style.visibility</p:attrName>
                                        </p:attrNameLst>
                                      </p:cBhvr>
                                      <p:to>
                                        <p:strVal val="visible"/>
                                      </p:to>
                                    </p:set>
                                  </p:childTnLst>
                                </p:cTn>
                              </p:par>
                            </p:childTnLst>
                          </p:cTn>
                        </p:par>
                        <p:par>
                          <p:cTn id="109" fill="hold" nodeType="afterGroup">
                            <p:stCondLst>
                              <p:cond delay="4000"/>
                            </p:stCondLst>
                            <p:childTnLst>
                              <p:par>
                                <p:cTn id="110" presetID="1" presetClass="entr" presetSubtype="0" fill="hold" grpId="0" nodeType="afterEffect">
                                  <p:stCondLst>
                                    <p:cond delay="0"/>
                                  </p:stCondLst>
                                  <p:childTnLst>
                                    <p:set>
                                      <p:cBhvr>
                                        <p:cTn id="111" dur="1" fill="hold">
                                          <p:stCondLst>
                                            <p:cond delay="499"/>
                                          </p:stCondLst>
                                        </p:cTn>
                                        <p:tgtEl>
                                          <p:spTgt spid="36889"/>
                                        </p:tgtEl>
                                        <p:attrNameLst>
                                          <p:attrName>style.visibility</p:attrName>
                                        </p:attrNameLst>
                                      </p:cBhvr>
                                      <p:to>
                                        <p:strVal val="visible"/>
                                      </p:to>
                                    </p:se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2" presetClass="entr" presetSubtype="8" fill="hold" grpId="0" nodeType="clickEffect">
                                  <p:stCondLst>
                                    <p:cond delay="0"/>
                                  </p:stCondLst>
                                  <p:childTnLst>
                                    <p:set>
                                      <p:cBhvr>
                                        <p:cTn id="115" dur="1" fill="hold">
                                          <p:stCondLst>
                                            <p:cond delay="0"/>
                                          </p:stCondLst>
                                        </p:cTn>
                                        <p:tgtEl>
                                          <p:spTgt spid="36965"/>
                                        </p:tgtEl>
                                        <p:attrNameLst>
                                          <p:attrName>style.visibility</p:attrName>
                                        </p:attrNameLst>
                                      </p:cBhvr>
                                      <p:to>
                                        <p:strVal val="visible"/>
                                      </p:to>
                                    </p:set>
                                    <p:anim calcmode="lin" valueType="num">
                                      <p:cBhvr additive="base">
                                        <p:cTn id="116" dur="500" fill="hold"/>
                                        <p:tgtEl>
                                          <p:spTgt spid="36965"/>
                                        </p:tgtEl>
                                        <p:attrNameLst>
                                          <p:attrName>ppt_x</p:attrName>
                                        </p:attrNameLst>
                                      </p:cBhvr>
                                      <p:tavLst>
                                        <p:tav tm="0">
                                          <p:val>
                                            <p:strVal val="0-#ppt_w/2"/>
                                          </p:val>
                                        </p:tav>
                                        <p:tav tm="100000">
                                          <p:val>
                                            <p:strVal val="#ppt_x"/>
                                          </p:val>
                                        </p:tav>
                                      </p:tavLst>
                                    </p:anim>
                                    <p:anim calcmode="lin" valueType="num">
                                      <p:cBhvr additive="base">
                                        <p:cTn id="117" dur="500" fill="hold"/>
                                        <p:tgtEl>
                                          <p:spTgt spid="369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3" grpId="0" animBg="1"/>
      <p:bldP spid="36874" grpId="0" animBg="1"/>
      <p:bldP spid="36875" grpId="0" animBg="1"/>
      <p:bldP spid="36876" grpId="0" animBg="1"/>
      <p:bldP spid="36877" grpId="0" animBg="1"/>
      <p:bldP spid="36878" grpId="0" animBg="1"/>
      <p:bldP spid="36879" grpId="0" animBg="1"/>
      <p:bldP spid="36880" grpId="0" animBg="1"/>
      <p:bldP spid="36881" grpId="0" animBg="1"/>
      <p:bldP spid="36885" grpId="0" animBg="1"/>
      <p:bldP spid="36886" grpId="0" animBg="1"/>
      <p:bldP spid="36887" grpId="0" animBg="1"/>
      <p:bldP spid="36888" grpId="0" animBg="1"/>
      <p:bldP spid="36889" grpId="0" animBg="1"/>
      <p:bldP spid="36890" grpId="0" animBg="1"/>
      <p:bldP spid="36891" grpId="0" animBg="1"/>
      <p:bldP spid="36892" grpId="0" animBg="1"/>
      <p:bldP spid="36893" grpId="0" animBg="1"/>
      <p:bldP spid="36953" grpId="0"/>
      <p:bldP spid="36954" grpId="0"/>
      <p:bldP spid="36964" grpId="0"/>
      <p:bldP spid="36965"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7" name="Rectangle 2"/>
          <p:cNvSpPr>
            <a:spLocks noGrp="1" noChangeArrowheads="1"/>
          </p:cNvSpPr>
          <p:nvPr>
            <p:ph type="title" sz="quarter"/>
          </p:nvPr>
        </p:nvSpPr>
        <p:spPr>
          <a:xfrm>
            <a:off x="539750" y="332656"/>
            <a:ext cx="7848600" cy="377825"/>
          </a:xfrm>
          <a:solidFill>
            <a:srgbClr val="FFFFCC"/>
          </a:solidFill>
          <a:ln w="57150">
            <a:solidFill>
              <a:srgbClr val="FFC000"/>
            </a:solidFill>
          </a:ln>
        </p:spPr>
        <p:txBody>
          <a:bodyPr>
            <a:normAutofit fontScale="90000"/>
          </a:bodyPr>
          <a:lstStyle/>
          <a:p>
            <a:pPr eaLnBrk="1" hangingPunct="1"/>
            <a:r>
              <a:rPr lang="es-ES" altLang="es-MX" sz="2800" b="1" dirty="0" smtClean="0">
                <a:solidFill>
                  <a:srgbClr val="7030A0"/>
                </a:solidFill>
                <a:latin typeface="Verdana" pitchFamily="34" charset="0"/>
              </a:rPr>
              <a:t>Clasificación de matrices: Elementos</a:t>
            </a:r>
          </a:p>
        </p:txBody>
      </p:sp>
      <p:grpSp>
        <p:nvGrpSpPr>
          <p:cNvPr id="9" name="8 Grupo"/>
          <p:cNvGrpSpPr/>
          <p:nvPr/>
        </p:nvGrpSpPr>
        <p:grpSpPr>
          <a:xfrm>
            <a:off x="2148793" y="965169"/>
            <a:ext cx="4639344" cy="1872208"/>
            <a:chOff x="2306191" y="980728"/>
            <a:chExt cx="4639344" cy="1872208"/>
          </a:xfrm>
        </p:grpSpPr>
        <p:sp>
          <p:nvSpPr>
            <p:cNvPr id="8" name="7 Rectángulo"/>
            <p:cNvSpPr/>
            <p:nvPr/>
          </p:nvSpPr>
          <p:spPr>
            <a:xfrm>
              <a:off x="2306191" y="980728"/>
              <a:ext cx="4639344" cy="1872208"/>
            </a:xfrm>
            <a:prstGeom prst="rect">
              <a:avLst/>
            </a:prstGeom>
            <a:solidFill>
              <a:schemeClr val="accent6">
                <a:lumMod val="75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1929" name="Text Box 9"/>
            <p:cNvSpPr txBox="1">
              <a:spLocks noChangeArrowheads="1"/>
            </p:cNvSpPr>
            <p:nvPr/>
          </p:nvSpPr>
          <p:spPr bwMode="auto">
            <a:xfrm>
              <a:off x="2317527" y="980728"/>
              <a:ext cx="45275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sz="1600">
                  <a:cs typeface="Arial" pitchFamily="34" charset="0"/>
                </a:rPr>
                <a:t> </a:t>
              </a:r>
              <a:r>
                <a:rPr lang="es-ES" altLang="es-MX" sz="1600" b="1">
                  <a:cs typeface="Arial" pitchFamily="34" charset="0"/>
                </a:rPr>
                <a:t>Matriz nula: </a:t>
              </a:r>
              <a:r>
                <a:rPr lang="es-ES" altLang="es-MX" sz="1600">
                  <a:cs typeface="Arial" pitchFamily="34" charset="0"/>
                </a:rPr>
                <a:t>es una matriz en la que todos los elementos son nulos.</a:t>
              </a:r>
            </a:p>
          </p:txBody>
        </p:sp>
        <p:grpSp>
          <p:nvGrpSpPr>
            <p:cNvPr id="2" name="Group 24"/>
            <p:cNvGrpSpPr>
              <a:grpSpLocks/>
            </p:cNvGrpSpPr>
            <p:nvPr/>
          </p:nvGrpSpPr>
          <p:grpSpPr bwMode="auto">
            <a:xfrm>
              <a:off x="3019202" y="1696691"/>
              <a:ext cx="2557462" cy="1084262"/>
              <a:chOff x="525" y="1231"/>
              <a:chExt cx="1611" cy="683"/>
            </a:xfrm>
          </p:grpSpPr>
          <p:graphicFrame>
            <p:nvGraphicFramePr>
              <p:cNvPr id="7175" name="Object 14"/>
              <p:cNvGraphicFramePr>
                <a:graphicFrameLocks noChangeAspect="1"/>
              </p:cNvGraphicFramePr>
              <p:nvPr/>
            </p:nvGraphicFramePr>
            <p:xfrm>
              <a:off x="525" y="1231"/>
              <a:ext cx="730" cy="673"/>
            </p:xfrm>
            <a:graphic>
              <a:graphicData uri="http://schemas.openxmlformats.org/presentationml/2006/ole">
                <mc:AlternateContent xmlns:mc="http://schemas.openxmlformats.org/markup-compatibility/2006">
                  <mc:Choice xmlns:v="urn:schemas-microsoft-com:vml" Requires="v">
                    <p:oleObj spid="_x0000_s34079" name="Ecuación" r:id="rId3" imgW="965200" imgH="889000" progId="Equation.3">
                      <p:embed/>
                    </p:oleObj>
                  </mc:Choice>
                  <mc:Fallback>
                    <p:oleObj name="Ecuación" r:id="rId3" imgW="965200" imgH="889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 y="1231"/>
                            <a:ext cx="730" cy="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6" name="Object 15"/>
              <p:cNvGraphicFramePr>
                <a:graphicFrameLocks noChangeAspect="1"/>
              </p:cNvGraphicFramePr>
              <p:nvPr/>
            </p:nvGraphicFramePr>
            <p:xfrm>
              <a:off x="1463" y="1242"/>
              <a:ext cx="673" cy="672"/>
            </p:xfrm>
            <a:graphic>
              <a:graphicData uri="http://schemas.openxmlformats.org/presentationml/2006/ole">
                <mc:AlternateContent xmlns:mc="http://schemas.openxmlformats.org/markup-compatibility/2006">
                  <mc:Choice xmlns:v="urn:schemas-microsoft-com:vml" Requires="v">
                    <p:oleObj spid="_x0000_s34080" name="Ecuación" r:id="rId5" imgW="736600" imgH="889000" progId="Equation.3">
                      <p:embed/>
                    </p:oleObj>
                  </mc:Choice>
                  <mc:Fallback>
                    <p:oleObj name="Ecuación" r:id="rId5" imgW="736600" imgH="889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63" y="1242"/>
                            <a:ext cx="673" cy="6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grpSp>
        <p:nvGrpSpPr>
          <p:cNvPr id="11" name="10 Grupo"/>
          <p:cNvGrpSpPr/>
          <p:nvPr/>
        </p:nvGrpSpPr>
        <p:grpSpPr>
          <a:xfrm>
            <a:off x="2180320" y="4896006"/>
            <a:ext cx="4551920" cy="1929954"/>
            <a:chOff x="107504" y="3212976"/>
            <a:chExt cx="4551920" cy="1929954"/>
          </a:xfrm>
        </p:grpSpPr>
        <p:sp>
          <p:nvSpPr>
            <p:cNvPr id="10" name="9 Rectángulo"/>
            <p:cNvSpPr/>
            <p:nvPr/>
          </p:nvSpPr>
          <p:spPr>
            <a:xfrm>
              <a:off x="107504" y="3212976"/>
              <a:ext cx="4551920" cy="1929954"/>
            </a:xfrm>
            <a:prstGeom prst="rect">
              <a:avLst/>
            </a:prstGeom>
            <a:solidFill>
              <a:schemeClr val="accent5">
                <a:lumMod val="75000"/>
              </a:schemeClr>
            </a:solidFill>
            <a:ln w="571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1930" name="Text Box 10"/>
            <p:cNvSpPr txBox="1">
              <a:spLocks noChangeArrowheads="1"/>
            </p:cNvSpPr>
            <p:nvPr/>
          </p:nvSpPr>
          <p:spPr bwMode="auto">
            <a:xfrm>
              <a:off x="107504" y="3227238"/>
              <a:ext cx="45275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sz="1600">
                  <a:cs typeface="Arial" pitchFamily="34" charset="0"/>
                </a:rPr>
                <a:t> </a:t>
              </a:r>
              <a:r>
                <a:rPr lang="es-ES" altLang="es-MX" sz="1600" b="1">
                  <a:cs typeface="Arial" pitchFamily="34" charset="0"/>
                </a:rPr>
                <a:t>Matriz diagonal: </a:t>
              </a:r>
              <a:r>
                <a:rPr lang="es-ES" altLang="es-MX" sz="1600">
                  <a:cs typeface="Arial" pitchFamily="34" charset="0"/>
                </a:rPr>
                <a:t>es una matriz cuadrada, en la que todos los elementos no pertenecientes a la diagonal principal son nulos.</a:t>
              </a:r>
            </a:p>
          </p:txBody>
        </p:sp>
        <p:grpSp>
          <p:nvGrpSpPr>
            <p:cNvPr id="4" name="Group 25"/>
            <p:cNvGrpSpPr>
              <a:grpSpLocks/>
            </p:cNvGrpSpPr>
            <p:nvPr/>
          </p:nvGrpSpPr>
          <p:grpSpPr bwMode="auto">
            <a:xfrm>
              <a:off x="1721992" y="4159101"/>
              <a:ext cx="1281112" cy="854075"/>
              <a:chOff x="1113" y="2459"/>
              <a:chExt cx="807" cy="538"/>
            </a:xfrm>
          </p:grpSpPr>
          <p:graphicFrame>
            <p:nvGraphicFramePr>
              <p:cNvPr id="7173" name="Object 13"/>
              <p:cNvGraphicFramePr>
                <a:graphicFrameLocks noChangeAspect="1"/>
              </p:cNvGraphicFramePr>
              <p:nvPr/>
            </p:nvGraphicFramePr>
            <p:xfrm>
              <a:off x="1113" y="2459"/>
              <a:ext cx="807" cy="538"/>
            </p:xfrm>
            <a:graphic>
              <a:graphicData uri="http://schemas.openxmlformats.org/presentationml/2006/ole">
                <mc:AlternateContent xmlns:mc="http://schemas.openxmlformats.org/markup-compatibility/2006">
                  <mc:Choice xmlns:v="urn:schemas-microsoft-com:vml" Requires="v">
                    <p:oleObj spid="_x0000_s34081" name="Ecuación" r:id="rId7" imgW="1066800" imgH="711200" progId="Equation.3">
                      <p:embed/>
                    </p:oleObj>
                  </mc:Choice>
                  <mc:Fallback>
                    <p:oleObj name="Ecuación" r:id="rId7" imgW="1066800" imgH="71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3" y="2459"/>
                            <a:ext cx="807" cy="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5" name="AutoShape 16"/>
              <p:cNvSpPr>
                <a:spLocks noChangeArrowheads="1"/>
              </p:cNvSpPr>
              <p:nvPr/>
            </p:nvSpPr>
            <p:spPr bwMode="auto">
              <a:xfrm>
                <a:off x="1360" y="2612"/>
                <a:ext cx="426"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7196" name="AutoShape 20"/>
              <p:cNvSpPr>
                <a:spLocks noChangeArrowheads="1"/>
              </p:cNvSpPr>
              <p:nvPr/>
            </p:nvSpPr>
            <p:spPr bwMode="auto">
              <a:xfrm rot="10800000">
                <a:off x="1481" y="2488"/>
                <a:ext cx="389"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grpSp>
      <p:grpSp>
        <p:nvGrpSpPr>
          <p:cNvPr id="13" name="12 Grupo"/>
          <p:cNvGrpSpPr/>
          <p:nvPr/>
        </p:nvGrpSpPr>
        <p:grpSpPr>
          <a:xfrm>
            <a:off x="2204690" y="2977155"/>
            <a:ext cx="4527550" cy="1793279"/>
            <a:chOff x="4580954" y="4948089"/>
            <a:chExt cx="4527550" cy="1793279"/>
          </a:xfrm>
        </p:grpSpPr>
        <p:sp>
          <p:nvSpPr>
            <p:cNvPr id="12" name="11 Rectángulo"/>
            <p:cNvSpPr/>
            <p:nvPr/>
          </p:nvSpPr>
          <p:spPr>
            <a:xfrm>
              <a:off x="4580954" y="4948089"/>
              <a:ext cx="4527550" cy="1793279"/>
            </a:xfrm>
            <a:prstGeom prst="rect">
              <a:avLst/>
            </a:prstGeom>
            <a:solidFill>
              <a:schemeClr val="tx2">
                <a:lumMod val="50000"/>
              </a:schemeClr>
            </a:solidFill>
            <a:ln w="571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1926" name="Text Box 6"/>
            <p:cNvSpPr txBox="1">
              <a:spLocks noChangeArrowheads="1"/>
            </p:cNvSpPr>
            <p:nvPr/>
          </p:nvSpPr>
          <p:spPr bwMode="auto">
            <a:xfrm>
              <a:off x="4580954" y="5027885"/>
              <a:ext cx="45275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sz="1600">
                  <a:cs typeface="Arial" pitchFamily="34" charset="0"/>
                </a:rPr>
                <a:t> </a:t>
              </a:r>
              <a:r>
                <a:rPr lang="es-ES" altLang="es-MX" sz="1600" b="1">
                  <a:cs typeface="Arial" pitchFamily="34" charset="0"/>
                </a:rPr>
                <a:t>Matriz escalar: </a:t>
              </a:r>
              <a:r>
                <a:rPr lang="es-ES" altLang="es-MX" sz="1600">
                  <a:cs typeface="Arial" pitchFamily="34" charset="0"/>
                </a:rPr>
                <a:t>es una matriz diagonal            donde todos los elementos de ella son iguales.</a:t>
              </a:r>
            </a:p>
          </p:txBody>
        </p:sp>
        <p:grpSp>
          <p:nvGrpSpPr>
            <p:cNvPr id="6" name="Group 26"/>
            <p:cNvGrpSpPr>
              <a:grpSpLocks/>
            </p:cNvGrpSpPr>
            <p:nvPr/>
          </p:nvGrpSpPr>
          <p:grpSpPr bwMode="auto">
            <a:xfrm>
              <a:off x="6155754" y="5815285"/>
              <a:ext cx="1158875" cy="854075"/>
              <a:chOff x="1140" y="3528"/>
              <a:chExt cx="730" cy="538"/>
            </a:xfrm>
          </p:grpSpPr>
          <p:graphicFrame>
            <p:nvGraphicFramePr>
              <p:cNvPr id="7171" name="Object 5"/>
              <p:cNvGraphicFramePr>
                <a:graphicFrameLocks noChangeAspect="1"/>
              </p:cNvGraphicFramePr>
              <p:nvPr/>
            </p:nvGraphicFramePr>
            <p:xfrm>
              <a:off x="1140" y="3528"/>
              <a:ext cx="730" cy="538"/>
            </p:xfrm>
            <a:graphic>
              <a:graphicData uri="http://schemas.openxmlformats.org/presentationml/2006/ole">
                <mc:AlternateContent xmlns:mc="http://schemas.openxmlformats.org/markup-compatibility/2006">
                  <mc:Choice xmlns:v="urn:schemas-microsoft-com:vml" Requires="v">
                    <p:oleObj spid="_x0000_s34082" name="Ecuación" r:id="rId9" imgW="965200" imgH="711200" progId="Equation.3">
                      <p:embed/>
                    </p:oleObj>
                  </mc:Choice>
                  <mc:Fallback>
                    <p:oleObj name="Ecuación" r:id="rId9" imgW="965200" imgH="7112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0" y="3528"/>
                            <a:ext cx="730" cy="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1" name="AutoShape 18"/>
              <p:cNvSpPr>
                <a:spLocks noChangeArrowheads="1"/>
              </p:cNvSpPr>
              <p:nvPr/>
            </p:nvSpPr>
            <p:spPr bwMode="auto">
              <a:xfrm>
                <a:off x="1379" y="3679"/>
                <a:ext cx="389"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7192" name="AutoShape 22"/>
              <p:cNvSpPr>
                <a:spLocks noChangeArrowheads="1"/>
              </p:cNvSpPr>
              <p:nvPr/>
            </p:nvSpPr>
            <p:spPr bwMode="auto">
              <a:xfrm rot="10800000">
                <a:off x="1443" y="3562"/>
                <a:ext cx="389"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grpSp>
    </p:spTree>
    <p:extLst>
      <p:ext uri="{BB962C8B-B14F-4D97-AF65-F5344CB8AC3E}">
        <p14:creationId xmlns:p14="http://schemas.microsoft.com/office/powerpoint/2010/main" val="409978926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18 Grupo"/>
          <p:cNvGrpSpPr/>
          <p:nvPr/>
        </p:nvGrpSpPr>
        <p:grpSpPr>
          <a:xfrm>
            <a:off x="35496" y="3185393"/>
            <a:ext cx="4527550" cy="1899791"/>
            <a:chOff x="35496" y="3113385"/>
            <a:chExt cx="4527550" cy="1899791"/>
          </a:xfrm>
        </p:grpSpPr>
        <p:sp>
          <p:nvSpPr>
            <p:cNvPr id="17" name="16 Rectángulo"/>
            <p:cNvSpPr/>
            <p:nvPr/>
          </p:nvSpPr>
          <p:spPr>
            <a:xfrm>
              <a:off x="179512" y="3113385"/>
              <a:ext cx="4284538" cy="1899791"/>
            </a:xfrm>
            <a:prstGeom prst="rect">
              <a:avLst/>
            </a:prstGeom>
            <a:solidFill>
              <a:schemeClr val="accent4">
                <a:lumMod val="60000"/>
                <a:lumOff val="40000"/>
              </a:schemeClr>
            </a:solidFill>
            <a:ln w="571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ext Box 7"/>
            <p:cNvSpPr txBox="1">
              <a:spLocks noChangeArrowheads="1"/>
            </p:cNvSpPr>
            <p:nvPr/>
          </p:nvSpPr>
          <p:spPr bwMode="auto">
            <a:xfrm>
              <a:off x="35496" y="3113385"/>
              <a:ext cx="45275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sz="1600" dirty="0">
                  <a:cs typeface="Arial" pitchFamily="34" charset="0"/>
                </a:rPr>
                <a:t> </a:t>
              </a:r>
              <a:r>
                <a:rPr lang="es-ES" altLang="es-MX" sz="1600" b="1" dirty="0">
                  <a:cs typeface="Arial" pitchFamily="34" charset="0"/>
                </a:rPr>
                <a:t>Matriz triangular superior: </a:t>
              </a:r>
              <a:r>
                <a:rPr lang="es-ES" altLang="es-MX" sz="1600" dirty="0">
                  <a:cs typeface="Arial" pitchFamily="34" charset="0"/>
                </a:rPr>
                <a:t>es una matriz   donde todos los elementos por debajo de la diagonal son ceros.</a:t>
              </a:r>
            </a:p>
          </p:txBody>
        </p:sp>
        <p:grpSp>
          <p:nvGrpSpPr>
            <p:cNvPr id="5" name="Group 28"/>
            <p:cNvGrpSpPr>
              <a:grpSpLocks/>
            </p:cNvGrpSpPr>
            <p:nvPr/>
          </p:nvGrpSpPr>
          <p:grpSpPr bwMode="auto">
            <a:xfrm>
              <a:off x="1769046" y="4016672"/>
              <a:ext cx="1263650" cy="852488"/>
              <a:chOff x="4010" y="2430"/>
              <a:chExt cx="796" cy="537"/>
            </a:xfrm>
          </p:grpSpPr>
          <p:graphicFrame>
            <p:nvGraphicFramePr>
              <p:cNvPr id="6" name="Object 4"/>
              <p:cNvGraphicFramePr>
                <a:graphicFrameLocks noChangeAspect="1"/>
              </p:cNvGraphicFramePr>
              <p:nvPr/>
            </p:nvGraphicFramePr>
            <p:xfrm>
              <a:off x="4010" y="2430"/>
              <a:ext cx="796" cy="537"/>
            </p:xfrm>
            <a:graphic>
              <a:graphicData uri="http://schemas.openxmlformats.org/presentationml/2006/ole">
                <mc:AlternateContent xmlns:mc="http://schemas.openxmlformats.org/markup-compatibility/2006">
                  <mc:Choice xmlns:v="urn:schemas-microsoft-com:vml" Requires="v">
                    <p:oleObj spid="_x0000_s36980" name="Ecuación" r:id="rId3" imgW="1054100" imgH="711200" progId="Equation.3">
                      <p:embed/>
                    </p:oleObj>
                  </mc:Choice>
                  <mc:Fallback>
                    <p:oleObj name="Ecuación" r:id="rId3" imgW="1054100" imgH="71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0" y="2430"/>
                            <a:ext cx="796" cy="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AutoShape 19"/>
              <p:cNvSpPr>
                <a:spLocks noChangeArrowheads="1"/>
              </p:cNvSpPr>
              <p:nvPr/>
            </p:nvSpPr>
            <p:spPr bwMode="auto">
              <a:xfrm>
                <a:off x="4244" y="2582"/>
                <a:ext cx="389"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grpSp>
      <p:grpSp>
        <p:nvGrpSpPr>
          <p:cNvPr id="20" name="19 Grupo"/>
          <p:cNvGrpSpPr/>
          <p:nvPr/>
        </p:nvGrpSpPr>
        <p:grpSpPr>
          <a:xfrm>
            <a:off x="2339752" y="1052736"/>
            <a:ext cx="4527550" cy="1728192"/>
            <a:chOff x="2339752" y="1052736"/>
            <a:chExt cx="4527550" cy="1728192"/>
          </a:xfrm>
        </p:grpSpPr>
        <p:sp>
          <p:nvSpPr>
            <p:cNvPr id="16" name="15 Rectángulo"/>
            <p:cNvSpPr/>
            <p:nvPr/>
          </p:nvSpPr>
          <p:spPr>
            <a:xfrm>
              <a:off x="2339752" y="1052736"/>
              <a:ext cx="4511675" cy="1728192"/>
            </a:xfrm>
            <a:prstGeom prst="rect">
              <a:avLst/>
            </a:prstGeom>
            <a:solidFill>
              <a:schemeClr val="tx2">
                <a:lumMod val="50000"/>
              </a:schemeClr>
            </a:solidFill>
            <a:ln w="5715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ext Box 11"/>
            <p:cNvSpPr txBox="1">
              <a:spLocks noChangeArrowheads="1"/>
            </p:cNvSpPr>
            <p:nvPr/>
          </p:nvSpPr>
          <p:spPr bwMode="auto">
            <a:xfrm>
              <a:off x="2339752" y="1052736"/>
              <a:ext cx="45275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sz="1600">
                  <a:cs typeface="Arial" pitchFamily="34" charset="0"/>
                </a:rPr>
                <a:t> </a:t>
              </a:r>
              <a:r>
                <a:rPr lang="es-ES" altLang="es-MX" sz="1600" b="1">
                  <a:cs typeface="Arial" pitchFamily="34" charset="0"/>
                </a:rPr>
                <a:t>Matriz unidad o identidad: </a:t>
              </a:r>
              <a:r>
                <a:rPr lang="es-ES" altLang="es-MX" sz="1600">
                  <a:cs typeface="Arial" pitchFamily="34" charset="0"/>
                </a:rPr>
                <a:t>es una matriz escalar, cuya diagonal  principal es 1.</a:t>
              </a:r>
            </a:p>
          </p:txBody>
        </p:sp>
        <p:grpSp>
          <p:nvGrpSpPr>
            <p:cNvPr id="8" name="Group 27"/>
            <p:cNvGrpSpPr>
              <a:grpSpLocks/>
            </p:cNvGrpSpPr>
            <p:nvPr/>
          </p:nvGrpSpPr>
          <p:grpSpPr bwMode="auto">
            <a:xfrm>
              <a:off x="4076477" y="1835374"/>
              <a:ext cx="1158875" cy="854075"/>
              <a:chOff x="4002" y="1255"/>
              <a:chExt cx="730" cy="538"/>
            </a:xfrm>
          </p:grpSpPr>
          <p:graphicFrame>
            <p:nvGraphicFramePr>
              <p:cNvPr id="9" name="Object 3"/>
              <p:cNvGraphicFramePr>
                <a:graphicFrameLocks noChangeAspect="1"/>
              </p:cNvGraphicFramePr>
              <p:nvPr/>
            </p:nvGraphicFramePr>
            <p:xfrm>
              <a:off x="4002" y="1255"/>
              <a:ext cx="730" cy="538"/>
            </p:xfrm>
            <a:graphic>
              <a:graphicData uri="http://schemas.openxmlformats.org/presentationml/2006/ole">
                <mc:AlternateContent xmlns:mc="http://schemas.openxmlformats.org/markup-compatibility/2006">
                  <mc:Choice xmlns:v="urn:schemas-microsoft-com:vml" Requires="v">
                    <p:oleObj spid="_x0000_s36981" name="Ecuación" r:id="rId5" imgW="965200" imgH="711200" progId="Equation.3">
                      <p:embed/>
                    </p:oleObj>
                  </mc:Choice>
                  <mc:Fallback>
                    <p:oleObj name="Ecuación" r:id="rId5" imgW="965200" imgH="71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2" y="1255"/>
                            <a:ext cx="730" cy="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AutoShape 17"/>
              <p:cNvSpPr>
                <a:spLocks noChangeArrowheads="1"/>
              </p:cNvSpPr>
              <p:nvPr/>
            </p:nvSpPr>
            <p:spPr bwMode="auto">
              <a:xfrm>
                <a:off x="4219" y="1398"/>
                <a:ext cx="426"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11" name="AutoShape 21"/>
              <p:cNvSpPr>
                <a:spLocks noChangeArrowheads="1"/>
              </p:cNvSpPr>
              <p:nvPr/>
            </p:nvSpPr>
            <p:spPr bwMode="auto">
              <a:xfrm rot="10800000">
                <a:off x="4299" y="1293"/>
                <a:ext cx="389"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grpSp>
      <p:grpSp>
        <p:nvGrpSpPr>
          <p:cNvPr id="22" name="21 Grupo"/>
          <p:cNvGrpSpPr/>
          <p:nvPr/>
        </p:nvGrpSpPr>
        <p:grpSpPr>
          <a:xfrm>
            <a:off x="4572000" y="4329980"/>
            <a:ext cx="4527550" cy="2051348"/>
            <a:chOff x="4652962" y="4329980"/>
            <a:chExt cx="4527550" cy="2051348"/>
          </a:xfrm>
        </p:grpSpPr>
        <p:sp>
          <p:nvSpPr>
            <p:cNvPr id="21" name="20 Rectángulo"/>
            <p:cNvSpPr/>
            <p:nvPr/>
          </p:nvSpPr>
          <p:spPr>
            <a:xfrm>
              <a:off x="4759102" y="4329980"/>
              <a:ext cx="4277394" cy="2051348"/>
            </a:xfrm>
            <a:prstGeom prst="rect">
              <a:avLst/>
            </a:prstGeom>
            <a:ln w="57150">
              <a:solidFill>
                <a:schemeClr val="bg2">
                  <a:lumMod val="20000"/>
                  <a:lumOff val="80000"/>
                </a:schemeClr>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3" name="Text Box 8"/>
            <p:cNvSpPr txBox="1">
              <a:spLocks noChangeArrowheads="1"/>
            </p:cNvSpPr>
            <p:nvPr/>
          </p:nvSpPr>
          <p:spPr bwMode="auto">
            <a:xfrm>
              <a:off x="4652962" y="4472582"/>
              <a:ext cx="45275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sz="1600">
                  <a:cs typeface="Arial" pitchFamily="34" charset="0"/>
                </a:rPr>
                <a:t> </a:t>
              </a:r>
              <a:r>
                <a:rPr lang="es-ES" altLang="es-MX" sz="1600" b="1">
                  <a:cs typeface="Arial" pitchFamily="34" charset="0"/>
                </a:rPr>
                <a:t>Matriz triangular inferior: </a:t>
              </a:r>
              <a:r>
                <a:rPr lang="es-ES" altLang="es-MX" sz="1600">
                  <a:cs typeface="Arial" pitchFamily="34" charset="0"/>
                </a:rPr>
                <a:t>es una matriz   donde todos los elementos por encima de la diagonal son ceros.</a:t>
              </a:r>
            </a:p>
          </p:txBody>
        </p:sp>
        <p:grpSp>
          <p:nvGrpSpPr>
            <p:cNvPr id="12" name="Group 29"/>
            <p:cNvGrpSpPr>
              <a:grpSpLocks/>
            </p:cNvGrpSpPr>
            <p:nvPr/>
          </p:nvGrpSpPr>
          <p:grpSpPr bwMode="auto">
            <a:xfrm>
              <a:off x="6330950" y="5456832"/>
              <a:ext cx="1263650" cy="852488"/>
              <a:chOff x="3965" y="3596"/>
              <a:chExt cx="796" cy="537"/>
            </a:xfrm>
          </p:grpSpPr>
          <p:graphicFrame>
            <p:nvGraphicFramePr>
              <p:cNvPr id="13" name="Object 12"/>
              <p:cNvGraphicFramePr>
                <a:graphicFrameLocks noChangeAspect="1"/>
              </p:cNvGraphicFramePr>
              <p:nvPr/>
            </p:nvGraphicFramePr>
            <p:xfrm>
              <a:off x="3965" y="3596"/>
              <a:ext cx="796" cy="537"/>
            </p:xfrm>
            <a:graphic>
              <a:graphicData uri="http://schemas.openxmlformats.org/presentationml/2006/ole">
                <mc:AlternateContent xmlns:mc="http://schemas.openxmlformats.org/markup-compatibility/2006">
                  <mc:Choice xmlns:v="urn:schemas-microsoft-com:vml" Requires="v">
                    <p:oleObj spid="_x0000_s36982" name="Ecuación" r:id="rId7" imgW="1054100" imgH="711200" progId="Equation.3">
                      <p:embed/>
                    </p:oleObj>
                  </mc:Choice>
                  <mc:Fallback>
                    <p:oleObj name="Ecuación" r:id="rId7" imgW="1054100" imgH="71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5" y="3596"/>
                            <a:ext cx="796" cy="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 name="AutoShape 23"/>
              <p:cNvSpPr>
                <a:spLocks noChangeArrowheads="1"/>
              </p:cNvSpPr>
              <p:nvPr/>
            </p:nvSpPr>
            <p:spPr bwMode="auto">
              <a:xfrm rot="10800000">
                <a:off x="4310" y="3631"/>
                <a:ext cx="389" cy="344"/>
              </a:xfrm>
              <a:prstGeom prst="rtTriangle">
                <a:avLst/>
              </a:prstGeom>
              <a:solidFill>
                <a:schemeClr val="accent1">
                  <a:alpha val="0"/>
                </a:schemeClr>
              </a:solidFill>
              <a:ln w="38100">
                <a:solidFill>
                  <a:srgbClr val="FF0000"/>
                </a:solidFill>
                <a:miter lim="800000"/>
                <a:headEnd/>
                <a:tailEnd/>
              </a:ln>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grpSp>
      <p:sp>
        <p:nvSpPr>
          <p:cNvPr id="15" name="Rectangle 2"/>
          <p:cNvSpPr txBox="1">
            <a:spLocks noChangeArrowheads="1"/>
          </p:cNvSpPr>
          <p:nvPr/>
        </p:nvSpPr>
        <p:spPr>
          <a:xfrm>
            <a:off x="539750" y="260648"/>
            <a:ext cx="7848600" cy="377825"/>
          </a:xfrm>
          <a:prstGeom prst="rect">
            <a:avLst/>
          </a:prstGeom>
          <a:solidFill>
            <a:srgbClr val="FFFFCC"/>
          </a:solidFill>
          <a:ln w="57150">
            <a:solidFill>
              <a:srgbClr val="FFC000"/>
            </a:solidFill>
          </a:ln>
        </p:spPr>
        <p:txBody>
          <a:bodyPr>
            <a:normAutofit fontScale="82500" lnSpcReduction="20000"/>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s-ES" altLang="es-MX" sz="2800" b="1" dirty="0" smtClean="0">
                <a:solidFill>
                  <a:srgbClr val="7030A0"/>
                </a:solidFill>
                <a:latin typeface="Verdana" pitchFamily="34" charset="0"/>
              </a:rPr>
              <a:t>Clasificación de matrices: Elementos</a:t>
            </a:r>
          </a:p>
        </p:txBody>
      </p:sp>
    </p:spTree>
    <p:extLst>
      <p:ext uri="{BB962C8B-B14F-4D97-AF65-F5344CB8AC3E}">
        <p14:creationId xmlns:p14="http://schemas.microsoft.com/office/powerpoint/2010/main" val="40723938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763713" y="404813"/>
            <a:ext cx="5545137" cy="633412"/>
          </a:xfrm>
          <a:solidFill>
            <a:srgbClr val="FFFFCC"/>
          </a:solidFill>
          <a:ln w="57150">
            <a:solidFill>
              <a:srgbClr val="FFC000"/>
            </a:solidFill>
          </a:ln>
        </p:spPr>
        <p:txBody>
          <a:bodyPr/>
          <a:lstStyle/>
          <a:p>
            <a:pPr eaLnBrk="1" hangingPunct="1"/>
            <a:r>
              <a:rPr lang="es-ES" altLang="es-MX" sz="2800" b="1" dirty="0" smtClean="0">
                <a:solidFill>
                  <a:srgbClr val="7030A0"/>
                </a:solidFill>
              </a:rPr>
              <a:t>Operaciones con matrices I</a:t>
            </a:r>
          </a:p>
        </p:txBody>
      </p:sp>
      <p:grpSp>
        <p:nvGrpSpPr>
          <p:cNvPr id="2" name="9 Grupo"/>
          <p:cNvGrpSpPr/>
          <p:nvPr/>
        </p:nvGrpSpPr>
        <p:grpSpPr>
          <a:xfrm>
            <a:off x="990600" y="1704751"/>
            <a:ext cx="7200900" cy="4100513"/>
            <a:chOff x="990600" y="1447800"/>
            <a:chExt cx="7200900" cy="4100513"/>
          </a:xfrm>
          <a:solidFill>
            <a:schemeClr val="accent1">
              <a:lumMod val="90000"/>
            </a:schemeClr>
          </a:solidFill>
        </p:grpSpPr>
        <p:sp>
          <p:nvSpPr>
            <p:cNvPr id="89091" name="Text Box 3"/>
            <p:cNvSpPr txBox="1">
              <a:spLocks noChangeArrowheads="1"/>
            </p:cNvSpPr>
            <p:nvPr/>
          </p:nvSpPr>
          <p:spPr bwMode="auto">
            <a:xfrm>
              <a:off x="990600" y="1447800"/>
              <a:ext cx="7200900" cy="476250"/>
            </a:xfrm>
            <a:prstGeom prst="rect">
              <a:avLst/>
            </a:prstGeom>
            <a:grpFill/>
            <a:ln w="9525">
              <a:noFill/>
              <a:miter lim="800000"/>
              <a:headEnd/>
              <a:tailEnd/>
            </a:ln>
          </p:spPr>
          <p:txBody>
            <a:bodyPr>
              <a:spAutoFit/>
            </a:bodyPr>
            <a:lstStyle/>
            <a:p>
              <a:pPr>
                <a:lnSpc>
                  <a:spcPct val="90000"/>
                </a:lnSpc>
                <a:spcBef>
                  <a:spcPct val="20000"/>
                </a:spcBef>
                <a:defRPr/>
              </a:pPr>
              <a:r>
                <a:rPr lang="es-ES" sz="2800">
                  <a:cs typeface="Arial" pitchFamily="34" charset="0"/>
                </a:rPr>
                <a:t>Trasposición de matrices</a:t>
              </a:r>
            </a:p>
          </p:txBody>
        </p:sp>
        <p:sp>
          <p:nvSpPr>
            <p:cNvPr id="89092" name="Text Box 4"/>
            <p:cNvSpPr txBox="1">
              <a:spLocks noChangeArrowheads="1"/>
            </p:cNvSpPr>
            <p:nvPr/>
          </p:nvSpPr>
          <p:spPr bwMode="auto">
            <a:xfrm>
              <a:off x="990600" y="2133600"/>
              <a:ext cx="7129463" cy="476250"/>
            </a:xfrm>
            <a:prstGeom prst="rect">
              <a:avLst/>
            </a:prstGeom>
            <a:grpFill/>
            <a:ln w="9525" algn="ctr">
              <a:noFill/>
              <a:miter lim="800000"/>
              <a:headEnd/>
              <a:tailEnd/>
            </a:ln>
          </p:spPr>
          <p:txBody>
            <a:bodyPr>
              <a:spAutoFit/>
            </a:bodyPr>
            <a:lstStyle/>
            <a:p>
              <a:pPr>
                <a:lnSpc>
                  <a:spcPct val="90000"/>
                </a:lnSpc>
                <a:spcBef>
                  <a:spcPct val="20000"/>
                </a:spcBef>
                <a:defRPr/>
              </a:pPr>
              <a:r>
                <a:rPr lang="es-ES" sz="2800" dirty="0">
                  <a:cs typeface="Arial" pitchFamily="34" charset="0"/>
                </a:rPr>
                <a:t>Suma y diferencia de matrices</a:t>
              </a:r>
            </a:p>
          </p:txBody>
        </p:sp>
        <p:sp>
          <p:nvSpPr>
            <p:cNvPr id="89093" name="Text Box 5"/>
            <p:cNvSpPr txBox="1">
              <a:spLocks noChangeArrowheads="1"/>
            </p:cNvSpPr>
            <p:nvPr/>
          </p:nvSpPr>
          <p:spPr bwMode="auto">
            <a:xfrm>
              <a:off x="990600" y="2819400"/>
              <a:ext cx="7200900" cy="519113"/>
            </a:xfrm>
            <a:prstGeom prst="rect">
              <a:avLst/>
            </a:prstGeom>
            <a:grpFill/>
            <a:ln w="9525">
              <a:noFill/>
              <a:miter lim="800000"/>
              <a:headEnd/>
              <a:tailEnd/>
            </a:ln>
          </p:spPr>
          <p:txBody>
            <a:bodyPr>
              <a:spAutoFit/>
            </a:bodyPr>
            <a:lstStyle/>
            <a:p>
              <a:pPr>
                <a:spcBef>
                  <a:spcPct val="20000"/>
                </a:spcBef>
                <a:defRPr/>
              </a:pPr>
              <a:r>
                <a:rPr lang="es-ES" sz="2800" dirty="0">
                  <a:cs typeface="Arial" pitchFamily="34" charset="0"/>
                </a:rPr>
                <a:t>Producto de una matriz por un</a:t>
              </a:r>
              <a:r>
                <a:rPr lang="es-ES" dirty="0">
                  <a:cs typeface="Arial" pitchFamily="34" charset="0"/>
                </a:rPr>
                <a:t> </a:t>
              </a:r>
              <a:r>
                <a:rPr lang="es-ES" sz="2800" dirty="0">
                  <a:cs typeface="Arial" pitchFamily="34" charset="0"/>
                </a:rPr>
                <a:t>número</a:t>
              </a:r>
            </a:p>
          </p:txBody>
        </p:sp>
        <p:sp>
          <p:nvSpPr>
            <p:cNvPr id="89095" name="Text Box 7"/>
            <p:cNvSpPr txBox="1">
              <a:spLocks noChangeArrowheads="1"/>
            </p:cNvSpPr>
            <p:nvPr/>
          </p:nvSpPr>
          <p:spPr bwMode="auto">
            <a:xfrm>
              <a:off x="990600" y="3573463"/>
              <a:ext cx="7200900" cy="476250"/>
            </a:xfrm>
            <a:prstGeom prst="rect">
              <a:avLst/>
            </a:prstGeom>
            <a:grpFill/>
            <a:ln w="9525">
              <a:noFill/>
              <a:miter lim="800000"/>
              <a:headEnd/>
              <a:tailEnd/>
            </a:ln>
          </p:spPr>
          <p:txBody>
            <a:bodyPr>
              <a:spAutoFit/>
            </a:bodyPr>
            <a:lstStyle/>
            <a:p>
              <a:pPr>
                <a:lnSpc>
                  <a:spcPct val="90000"/>
                </a:lnSpc>
                <a:spcBef>
                  <a:spcPct val="20000"/>
                </a:spcBef>
                <a:defRPr/>
              </a:pPr>
              <a:r>
                <a:rPr lang="es-ES" sz="2800" dirty="0">
                  <a:cs typeface="Arial" pitchFamily="34" charset="0"/>
                </a:rPr>
                <a:t>Producto de matrices</a:t>
              </a:r>
            </a:p>
          </p:txBody>
        </p:sp>
        <p:sp>
          <p:nvSpPr>
            <p:cNvPr id="89096" name="Text Box 8"/>
            <p:cNvSpPr txBox="1">
              <a:spLocks noChangeArrowheads="1"/>
            </p:cNvSpPr>
            <p:nvPr/>
          </p:nvSpPr>
          <p:spPr bwMode="auto">
            <a:xfrm>
              <a:off x="990600" y="5029200"/>
              <a:ext cx="5943600" cy="519113"/>
            </a:xfrm>
            <a:prstGeom prst="rect">
              <a:avLst/>
            </a:prstGeom>
            <a:grpFill/>
            <a:ln w="9525">
              <a:noFill/>
              <a:miter lim="800000"/>
              <a:headEnd/>
              <a:tailEnd/>
            </a:ln>
          </p:spPr>
          <p:txBody>
            <a:bodyPr>
              <a:spAutoFit/>
            </a:bodyPr>
            <a:lstStyle/>
            <a:p>
              <a:pPr>
                <a:spcBef>
                  <a:spcPct val="20000"/>
                </a:spcBef>
                <a:defRPr/>
              </a:pPr>
              <a:r>
                <a:rPr lang="es-ES" sz="2800" dirty="0" smtClean="0">
                  <a:cs typeface="Arial" pitchFamily="34" charset="0"/>
                </a:rPr>
                <a:t>Inversión de Matrices</a:t>
              </a:r>
              <a:endParaRPr lang="es-ES" sz="2800" dirty="0">
                <a:cs typeface="Arial" pitchFamily="34" charset="0"/>
              </a:endParaRPr>
            </a:p>
          </p:txBody>
        </p:sp>
        <p:sp>
          <p:nvSpPr>
            <p:cNvPr id="9" name="Text Box 6"/>
            <p:cNvSpPr txBox="1">
              <a:spLocks noChangeArrowheads="1"/>
            </p:cNvSpPr>
            <p:nvPr/>
          </p:nvSpPr>
          <p:spPr bwMode="auto">
            <a:xfrm>
              <a:off x="990600" y="4205288"/>
              <a:ext cx="7129463" cy="519112"/>
            </a:xfrm>
            <a:prstGeom prst="rect">
              <a:avLst/>
            </a:prstGeom>
            <a:grpFill/>
            <a:ln w="9525">
              <a:noFill/>
              <a:miter lim="800000"/>
              <a:headEnd/>
              <a:tailEnd/>
            </a:ln>
          </p:spPr>
          <p:txBody>
            <a:bodyPr>
              <a:spAutoFit/>
            </a:bodyPr>
            <a:lstStyle/>
            <a:p>
              <a:pPr>
                <a:spcBef>
                  <a:spcPct val="20000"/>
                </a:spcBef>
                <a:defRPr/>
              </a:pPr>
              <a:r>
                <a:rPr lang="es-ES" sz="2800" dirty="0">
                  <a:cs typeface="Arial" pitchFamily="34" charset="0"/>
                </a:rPr>
                <a:t>Propiedades </a:t>
              </a:r>
              <a:r>
                <a:rPr lang="es-ES" sz="2800" dirty="0" smtClean="0">
                  <a:cs typeface="Arial" pitchFamily="34" charset="0"/>
                </a:rPr>
                <a:t>de simplificación</a:t>
              </a:r>
              <a:endParaRPr lang="es-ES" sz="2800" dirty="0">
                <a:cs typeface="Arial" pitchFamily="34" charset="0"/>
              </a:endParaRPr>
            </a:p>
          </p:txBody>
        </p:sp>
      </p:grpSp>
    </p:spTree>
    <p:extLst>
      <p:ext uri="{BB962C8B-B14F-4D97-AF65-F5344CB8AC3E}">
        <p14:creationId xmlns:p14="http://schemas.microsoft.com/office/powerpoint/2010/main" val="2212556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4" name="Rectangle 4"/>
          <p:cNvSpPr>
            <a:spLocks noGrp="1" noChangeArrowheads="1"/>
          </p:cNvSpPr>
          <p:nvPr>
            <p:ph type="title"/>
          </p:nvPr>
        </p:nvSpPr>
        <p:spPr>
          <a:xfrm>
            <a:off x="467544" y="260648"/>
            <a:ext cx="8229600" cy="792088"/>
          </a:xfrm>
          <a:noFill/>
          <a:ln/>
        </p:spPr>
        <p:txBody>
          <a:bodyPr>
            <a:normAutofit/>
          </a:bodyPr>
          <a:lstStyle/>
          <a:p>
            <a:pPr marL="0" algn="ctr"/>
            <a:r>
              <a:rPr lang="es-MX" sz="3200" b="1" dirty="0">
                <a:solidFill>
                  <a:srgbClr val="FFC000"/>
                </a:solidFill>
              </a:rPr>
              <a:t>MAPA CURRICULAR</a:t>
            </a:r>
          </a:p>
        </p:txBody>
      </p:sp>
      <p:pic>
        <p:nvPicPr>
          <p:cNvPr id="1027" name="Picture 3"/>
          <p:cNvPicPr>
            <a:picLocks noChangeAspect="1" noChangeArrowheads="1"/>
          </p:cNvPicPr>
          <p:nvPr/>
        </p:nvPicPr>
        <p:blipFill>
          <a:blip r:embed="rId2" cstate="print"/>
          <a:srcRect/>
          <a:stretch>
            <a:fillRect/>
          </a:stretch>
        </p:blipFill>
        <p:spPr bwMode="auto">
          <a:xfrm>
            <a:off x="827584" y="1268760"/>
            <a:ext cx="7560840" cy="4965947"/>
          </a:xfrm>
          <a:prstGeom prst="rect">
            <a:avLst/>
          </a:prstGeom>
          <a:noFill/>
          <a:ln w="57150">
            <a:solidFill>
              <a:srgbClr val="FF0000"/>
            </a:solidFill>
            <a:miter lim="800000"/>
            <a:headEnd/>
            <a:tailEnd/>
          </a:ln>
        </p:spPr>
      </p:pic>
    </p:spTree>
    <p:extLst>
      <p:ext uri="{BB962C8B-B14F-4D97-AF65-F5344CB8AC3E}">
        <p14:creationId xmlns:p14="http://schemas.microsoft.com/office/powerpoint/2010/main" val="15366956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2052314" y="377825"/>
            <a:ext cx="5111974" cy="530225"/>
          </a:xfrm>
          <a:solidFill>
            <a:srgbClr val="FFFFCC"/>
          </a:solidFill>
          <a:ln w="57150">
            <a:solidFill>
              <a:srgbClr val="FFC000"/>
            </a:solidFill>
          </a:ln>
        </p:spPr>
        <p:txBody>
          <a:bodyPr>
            <a:normAutofit/>
          </a:bodyPr>
          <a:lstStyle/>
          <a:p>
            <a:pPr marL="0" eaLnBrk="1" hangingPunct="1"/>
            <a:r>
              <a:rPr lang="es-ES" altLang="es-MX" sz="2800" b="1" dirty="0" smtClean="0">
                <a:solidFill>
                  <a:srgbClr val="7030A0"/>
                </a:solidFill>
              </a:rPr>
              <a:t>Operaciones con matrices II</a:t>
            </a:r>
          </a:p>
        </p:txBody>
      </p:sp>
      <p:sp>
        <p:nvSpPr>
          <p:cNvPr id="90115" name="Text Box 3"/>
          <p:cNvSpPr txBox="1">
            <a:spLocks noChangeArrowheads="1"/>
          </p:cNvSpPr>
          <p:nvPr/>
        </p:nvSpPr>
        <p:spPr bwMode="auto">
          <a:xfrm>
            <a:off x="2447577" y="1143472"/>
            <a:ext cx="42846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90000"/>
              </a:lnSpc>
              <a:spcBef>
                <a:spcPct val="20000"/>
              </a:spcBef>
            </a:pPr>
            <a:r>
              <a:rPr lang="es-ES" altLang="es-MX" sz="2000" b="1" i="1" dirty="0">
                <a:cs typeface="Arial" pitchFamily="34" charset="0"/>
              </a:rPr>
              <a:t>1.- Trasposición de matrices</a:t>
            </a:r>
          </a:p>
        </p:txBody>
      </p:sp>
      <p:sp>
        <p:nvSpPr>
          <p:cNvPr id="90116" name="Rectangle 4"/>
          <p:cNvSpPr>
            <a:spLocks noChangeArrowheads="1"/>
          </p:cNvSpPr>
          <p:nvPr/>
        </p:nvSpPr>
        <p:spPr bwMode="auto">
          <a:xfrm>
            <a:off x="609600" y="1734642"/>
            <a:ext cx="8001000" cy="830262"/>
          </a:xfrm>
          <a:prstGeom prst="rect">
            <a:avLst/>
          </a:prstGeom>
          <a:solidFill>
            <a:srgbClr val="99FFCC"/>
          </a:solidFill>
          <a:ln w="57150" algn="ctr">
            <a:solidFill>
              <a:schemeClr val="accent3">
                <a:lumMod val="75000"/>
              </a:schemeClr>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600" dirty="0">
                <a:solidFill>
                  <a:schemeClr val="bg1"/>
                </a:solidFill>
                <a:cs typeface="Arial" pitchFamily="34" charset="0"/>
              </a:rPr>
              <a:t>Dada una matriz de orden </a:t>
            </a:r>
            <a:r>
              <a:rPr lang="es-ES" altLang="es-MX" sz="1600" i="1" dirty="0">
                <a:solidFill>
                  <a:schemeClr val="bg1"/>
                </a:solidFill>
                <a:cs typeface="Arial" pitchFamily="34" charset="0"/>
              </a:rPr>
              <a:t>m x n, A =</a:t>
            </a:r>
            <a:r>
              <a:rPr lang="es-ES" altLang="es-MX" sz="1600" dirty="0">
                <a:solidFill>
                  <a:schemeClr val="bg1"/>
                </a:solidFill>
                <a:cs typeface="Arial" pitchFamily="34" charset="0"/>
              </a:rPr>
              <a:t> (</a:t>
            </a:r>
            <a:r>
              <a:rPr lang="es-ES" altLang="es-MX" sz="1600" i="1" dirty="0" err="1">
                <a:solidFill>
                  <a:schemeClr val="bg1"/>
                </a:solidFill>
                <a:cs typeface="Arial" pitchFamily="34" charset="0"/>
              </a:rPr>
              <a:t>aij</a:t>
            </a:r>
            <a:r>
              <a:rPr lang="es-ES" altLang="es-MX" sz="1600" dirty="0">
                <a:solidFill>
                  <a:schemeClr val="bg1"/>
                </a:solidFill>
                <a:cs typeface="Arial" pitchFamily="34" charset="0"/>
              </a:rPr>
              <a:t>), se llama </a:t>
            </a:r>
            <a:r>
              <a:rPr lang="es-ES" altLang="es-MX" sz="1600" b="1" dirty="0">
                <a:solidFill>
                  <a:schemeClr val="bg1"/>
                </a:solidFill>
                <a:cs typeface="Arial" pitchFamily="34" charset="0"/>
              </a:rPr>
              <a:t>matriz traspuesta de</a:t>
            </a:r>
            <a:r>
              <a:rPr lang="es-ES" altLang="es-MX" sz="1600" dirty="0">
                <a:solidFill>
                  <a:schemeClr val="bg1"/>
                </a:solidFill>
                <a:cs typeface="Arial" pitchFamily="34" charset="0"/>
              </a:rPr>
              <a:t> A, y se representa por  </a:t>
            </a:r>
            <a:r>
              <a:rPr lang="es-ES" altLang="es-MX" sz="1600" b="1" dirty="0">
                <a:solidFill>
                  <a:schemeClr val="bg1"/>
                </a:solidFill>
                <a:cs typeface="Arial" pitchFamily="34" charset="0"/>
              </a:rPr>
              <a:t>A</a:t>
            </a:r>
            <a:r>
              <a:rPr lang="es-ES" altLang="es-MX" sz="1600" b="1" baseline="30000" dirty="0">
                <a:solidFill>
                  <a:schemeClr val="bg1"/>
                </a:solidFill>
                <a:cs typeface="Arial" pitchFamily="34" charset="0"/>
              </a:rPr>
              <a:t>t</a:t>
            </a:r>
            <a:r>
              <a:rPr lang="es-ES" altLang="es-MX" sz="1600" b="1" dirty="0">
                <a:solidFill>
                  <a:schemeClr val="bg1"/>
                </a:solidFill>
                <a:cs typeface="Arial" pitchFamily="34" charset="0"/>
              </a:rPr>
              <a:t>,</a:t>
            </a:r>
            <a:r>
              <a:rPr lang="es-ES" altLang="es-MX" sz="1600" dirty="0">
                <a:solidFill>
                  <a:schemeClr val="bg1"/>
                </a:solidFill>
                <a:cs typeface="Arial" pitchFamily="34" charset="0"/>
              </a:rPr>
              <a:t> a la matriz que se obtiene cambiando las filas por las columnas (o viceversa) en la matriz A.</a:t>
            </a:r>
          </a:p>
        </p:txBody>
      </p:sp>
      <p:pic>
        <p:nvPicPr>
          <p:cNvPr id="90117" name="Picture 5" descr="trasp_image01"/>
          <p:cNvPicPr>
            <a:picLocks noChangeAspect="1" noChangeArrowheads="1"/>
          </p:cNvPicPr>
          <p:nvPr/>
        </p:nvPicPr>
        <p:blipFill>
          <a:blip r:embed="rId2"/>
          <a:srcRect/>
          <a:stretch>
            <a:fillRect/>
          </a:stretch>
        </p:blipFill>
        <p:spPr bwMode="auto">
          <a:xfrm>
            <a:off x="2411760" y="3122216"/>
            <a:ext cx="6096000" cy="1458912"/>
          </a:xfrm>
          <a:prstGeom prst="rect">
            <a:avLst/>
          </a:prstGeom>
          <a:ln w="57150">
            <a:headEnd/>
            <a:tailEnd/>
          </a:ln>
        </p:spPr>
        <p:style>
          <a:lnRef idx="1">
            <a:schemeClr val="accent2"/>
          </a:lnRef>
          <a:fillRef idx="2">
            <a:schemeClr val="accent2"/>
          </a:fillRef>
          <a:effectRef idx="1">
            <a:schemeClr val="accent2"/>
          </a:effectRef>
          <a:fontRef idx="minor">
            <a:schemeClr val="dk1"/>
          </a:fontRef>
        </p:style>
      </p:pic>
      <p:sp>
        <p:nvSpPr>
          <p:cNvPr id="90118" name="Text Box 6"/>
          <p:cNvSpPr txBox="1">
            <a:spLocks noChangeArrowheads="1"/>
          </p:cNvSpPr>
          <p:nvPr/>
        </p:nvSpPr>
        <p:spPr bwMode="auto">
          <a:xfrm>
            <a:off x="538807" y="5157192"/>
            <a:ext cx="7921625" cy="1108075"/>
          </a:xfrm>
          <a:prstGeom prst="rect">
            <a:avLst/>
          </a:prstGeom>
          <a:solidFill>
            <a:srgbClr val="99FFCC"/>
          </a:solidFill>
          <a:ln w="57150">
            <a:headEnd/>
            <a:tailEnd/>
          </a:ln>
        </p:spPr>
        <p:style>
          <a:lnRef idx="1">
            <a:schemeClr val="accent6"/>
          </a:lnRef>
          <a:fillRef idx="2">
            <a:schemeClr val="accent6"/>
          </a:fillRef>
          <a:effectRef idx="1">
            <a:schemeClr val="accent6"/>
          </a:effectRef>
          <a:fontRef idx="minor">
            <a:schemeClr val="dk1"/>
          </a:fontRef>
        </p:style>
        <p:txBody>
          <a:bodyPr>
            <a:spAutoFit/>
          </a:bodyPr>
          <a:lstStyle/>
          <a:p>
            <a:pPr marL="342900" indent="-342900">
              <a:spcBef>
                <a:spcPct val="50000"/>
              </a:spcBef>
              <a:defRPr/>
            </a:pPr>
            <a:r>
              <a:rPr lang="es-ES" b="1" i="1" dirty="0">
                <a:cs typeface="Arial" pitchFamily="34" charset="0"/>
              </a:rPr>
              <a:t>Propiedades de la trasposición de matrices:</a:t>
            </a:r>
          </a:p>
          <a:p>
            <a:pPr marL="342900" indent="-342900">
              <a:spcBef>
                <a:spcPct val="50000"/>
              </a:spcBef>
              <a:defRPr/>
            </a:pPr>
            <a:r>
              <a:rPr lang="es-ES" sz="1600" dirty="0">
                <a:cs typeface="Arial" pitchFamily="34" charset="0"/>
              </a:rPr>
              <a:t>1ª.- Dada una matriz A, siempre existe su traspuesta y además </a:t>
            </a:r>
            <a:r>
              <a:rPr lang="es-ES" sz="1600" b="1" dirty="0">
                <a:cs typeface="Arial" pitchFamily="34" charset="0"/>
              </a:rPr>
              <a:t>es única</a:t>
            </a:r>
            <a:r>
              <a:rPr lang="es-ES" sz="1600" dirty="0">
                <a:cs typeface="Arial" pitchFamily="34" charset="0"/>
              </a:rPr>
              <a:t>.</a:t>
            </a:r>
          </a:p>
          <a:p>
            <a:pPr marL="342900" indent="-342900">
              <a:spcBef>
                <a:spcPct val="50000"/>
              </a:spcBef>
              <a:defRPr/>
            </a:pPr>
            <a:r>
              <a:rPr lang="es-ES" sz="1600" dirty="0">
                <a:cs typeface="Arial" pitchFamily="34" charset="0"/>
              </a:rPr>
              <a:t>2ª.- La traspuesta de la matriz traspuesta de A es A. </a:t>
            </a:r>
            <a:r>
              <a:rPr lang="es-ES" sz="1600" dirty="0">
                <a:latin typeface="Wingdings 3" pitchFamily="18" charset="2"/>
                <a:cs typeface="Arial" pitchFamily="34" charset="0"/>
              </a:rPr>
              <a:t>a</a:t>
            </a:r>
            <a:r>
              <a:rPr lang="es-ES" sz="1600" dirty="0">
                <a:cs typeface="Arial" pitchFamily="34" charset="0"/>
              </a:rPr>
              <a:t> </a:t>
            </a:r>
            <a:r>
              <a:rPr lang="es-ES" sz="1600" b="1" dirty="0">
                <a:cs typeface="Arial" pitchFamily="34" charset="0"/>
              </a:rPr>
              <a:t>(A</a:t>
            </a:r>
            <a:r>
              <a:rPr lang="es-ES" sz="1600" b="1" baseline="30000" dirty="0">
                <a:cs typeface="Arial" pitchFamily="34" charset="0"/>
              </a:rPr>
              <a:t>t</a:t>
            </a:r>
            <a:r>
              <a:rPr lang="es-ES" sz="1600" b="1" dirty="0">
                <a:cs typeface="Arial" pitchFamily="34" charset="0"/>
              </a:rPr>
              <a:t>)</a:t>
            </a:r>
            <a:r>
              <a:rPr lang="es-ES" sz="1600" b="1" baseline="30000" dirty="0">
                <a:cs typeface="Arial" pitchFamily="34" charset="0"/>
              </a:rPr>
              <a:t>t</a:t>
            </a:r>
            <a:r>
              <a:rPr lang="es-ES" sz="1600" b="1" dirty="0">
                <a:cs typeface="Arial" pitchFamily="34" charset="0"/>
              </a:rPr>
              <a:t> = A.</a:t>
            </a:r>
          </a:p>
        </p:txBody>
      </p:sp>
      <p:sp>
        <p:nvSpPr>
          <p:cNvPr id="35847" name="6 Rectángulo"/>
          <p:cNvSpPr>
            <a:spLocks noChangeArrowheads="1"/>
          </p:cNvSpPr>
          <p:nvPr/>
        </p:nvSpPr>
        <p:spPr bwMode="auto">
          <a:xfrm>
            <a:off x="898625" y="3635177"/>
            <a:ext cx="1081087" cy="369887"/>
          </a:xfrm>
          <a:prstGeom prst="rect">
            <a:avLst/>
          </a:prstGeom>
          <a:solidFill>
            <a:schemeClr val="accent1"/>
          </a:solidFill>
          <a:ln w="57150">
            <a:solidFill>
              <a:schemeClr val="bg2">
                <a:lumMod val="20000"/>
                <a:lumOff val="80000"/>
              </a:schemeClr>
            </a:solidFill>
            <a:miter lim="800000"/>
            <a:headEnd/>
            <a:tailEnd/>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dirty="0">
                <a:cs typeface="Arial" pitchFamily="34" charset="0"/>
              </a:rPr>
              <a:t>Es decir:</a:t>
            </a:r>
          </a:p>
        </p:txBody>
      </p:sp>
    </p:spTree>
    <p:extLst>
      <p:ext uri="{BB962C8B-B14F-4D97-AF65-F5344CB8AC3E}">
        <p14:creationId xmlns:p14="http://schemas.microsoft.com/office/powerpoint/2010/main" val="4074221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8" fill="hold" grpId="0" nodeType="clickEffect">
                                  <p:stCondLst>
                                    <p:cond delay="0"/>
                                  </p:stCondLst>
                                  <p:childTnLst>
                                    <p:set>
                                      <p:cBhvr>
                                        <p:cTn id="6" dur="1" fill="hold">
                                          <p:stCondLst>
                                            <p:cond delay="0"/>
                                          </p:stCondLst>
                                        </p:cTn>
                                        <p:tgtEl>
                                          <p:spTgt spid="90115"/>
                                        </p:tgtEl>
                                        <p:attrNameLst>
                                          <p:attrName>style.visibility</p:attrName>
                                        </p:attrNameLst>
                                      </p:cBhvr>
                                      <p:to>
                                        <p:strVal val="visible"/>
                                      </p:to>
                                    </p:set>
                                    <p:anim calcmode="lin" valueType="num">
                                      <p:cBhvr additive="base">
                                        <p:cTn id="7" dur="5000" fill="hold"/>
                                        <p:tgtEl>
                                          <p:spTgt spid="90115"/>
                                        </p:tgtEl>
                                        <p:attrNameLst>
                                          <p:attrName>ppt_x</p:attrName>
                                        </p:attrNameLst>
                                      </p:cBhvr>
                                      <p:tavLst>
                                        <p:tav tm="0">
                                          <p:val>
                                            <p:strVal val="0-#ppt_w/2"/>
                                          </p:val>
                                        </p:tav>
                                        <p:tav tm="100000">
                                          <p:val>
                                            <p:strVal val="#ppt_x"/>
                                          </p:val>
                                        </p:tav>
                                      </p:tavLst>
                                    </p:anim>
                                    <p:anim calcmode="lin" valueType="num">
                                      <p:cBhvr additive="base">
                                        <p:cTn id="8" dur="5000" fill="hold"/>
                                        <p:tgtEl>
                                          <p:spTgt spid="9011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0116"/>
                                        </p:tgtEl>
                                        <p:attrNameLst>
                                          <p:attrName>style.visibility</p:attrName>
                                        </p:attrNameLst>
                                      </p:cBhvr>
                                      <p:to>
                                        <p:strVal val="visible"/>
                                      </p:to>
                                    </p:set>
                                    <p:anim calcmode="lin" valueType="num">
                                      <p:cBhvr additive="base">
                                        <p:cTn id="13" dur="500" fill="hold"/>
                                        <p:tgtEl>
                                          <p:spTgt spid="90116"/>
                                        </p:tgtEl>
                                        <p:attrNameLst>
                                          <p:attrName>ppt_x</p:attrName>
                                        </p:attrNameLst>
                                      </p:cBhvr>
                                      <p:tavLst>
                                        <p:tav tm="0">
                                          <p:val>
                                            <p:strVal val="0-#ppt_w/2"/>
                                          </p:val>
                                        </p:tav>
                                        <p:tav tm="100000">
                                          <p:val>
                                            <p:strVal val="#ppt_x"/>
                                          </p:val>
                                        </p:tav>
                                      </p:tavLst>
                                    </p:anim>
                                    <p:anim calcmode="lin" valueType="num">
                                      <p:cBhvr additive="base">
                                        <p:cTn id="14" dur="500" fill="hold"/>
                                        <p:tgtEl>
                                          <p:spTgt spid="9011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90117"/>
                                        </p:tgtEl>
                                        <p:attrNameLst>
                                          <p:attrName>style.visibility</p:attrName>
                                        </p:attrNameLst>
                                      </p:cBhvr>
                                      <p:to>
                                        <p:strVal val="visible"/>
                                      </p:to>
                                    </p:set>
                                    <p:anim calcmode="lin" valueType="num">
                                      <p:cBhvr additive="base">
                                        <p:cTn id="19" dur="500" fill="hold"/>
                                        <p:tgtEl>
                                          <p:spTgt spid="90117"/>
                                        </p:tgtEl>
                                        <p:attrNameLst>
                                          <p:attrName>ppt_x</p:attrName>
                                        </p:attrNameLst>
                                      </p:cBhvr>
                                      <p:tavLst>
                                        <p:tav tm="0">
                                          <p:val>
                                            <p:strVal val="0-#ppt_w/2"/>
                                          </p:val>
                                        </p:tav>
                                        <p:tav tm="100000">
                                          <p:val>
                                            <p:strVal val="#ppt_x"/>
                                          </p:val>
                                        </p:tav>
                                      </p:tavLst>
                                    </p:anim>
                                    <p:anim calcmode="lin" valueType="num">
                                      <p:cBhvr additive="base">
                                        <p:cTn id="20" dur="500" fill="hold"/>
                                        <p:tgtEl>
                                          <p:spTgt spid="9011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0118"/>
                                        </p:tgtEl>
                                        <p:attrNameLst>
                                          <p:attrName>style.visibility</p:attrName>
                                        </p:attrNameLst>
                                      </p:cBhvr>
                                      <p:to>
                                        <p:strVal val="visible"/>
                                      </p:to>
                                    </p:set>
                                    <p:anim calcmode="lin" valueType="num">
                                      <p:cBhvr additive="base">
                                        <p:cTn id="25" dur="500" fill="hold"/>
                                        <p:tgtEl>
                                          <p:spTgt spid="90118"/>
                                        </p:tgtEl>
                                        <p:attrNameLst>
                                          <p:attrName>ppt_x</p:attrName>
                                        </p:attrNameLst>
                                      </p:cBhvr>
                                      <p:tavLst>
                                        <p:tav tm="0">
                                          <p:val>
                                            <p:strVal val="0-#ppt_w/2"/>
                                          </p:val>
                                        </p:tav>
                                        <p:tav tm="100000">
                                          <p:val>
                                            <p:strVal val="#ppt_x"/>
                                          </p:val>
                                        </p:tav>
                                      </p:tavLst>
                                    </p:anim>
                                    <p:anim calcmode="lin" valueType="num">
                                      <p:cBhvr additive="base">
                                        <p:cTn id="26" dur="500" fill="hold"/>
                                        <p:tgtEl>
                                          <p:spTgt spid="90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autoUpdateAnimBg="0"/>
      <p:bldP spid="90116" grpId="0" animBg="1" autoUpdateAnimBg="0"/>
      <p:bldP spid="90118"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Rectángulo"/>
          <p:cNvSpPr/>
          <p:nvPr/>
        </p:nvSpPr>
        <p:spPr>
          <a:xfrm>
            <a:off x="1412763" y="2276872"/>
            <a:ext cx="6183573" cy="964803"/>
          </a:xfrm>
          <a:prstGeom prst="rect">
            <a:avLst/>
          </a:prstGeom>
          <a:solidFill>
            <a:schemeClr val="tx2">
              <a:lumMod val="75000"/>
            </a:schemeClr>
          </a:solidFill>
          <a:ln w="5715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866" name="Rectangle 2"/>
          <p:cNvSpPr>
            <a:spLocks noGrp="1" noChangeArrowheads="1"/>
          </p:cNvSpPr>
          <p:nvPr>
            <p:ph type="title"/>
          </p:nvPr>
        </p:nvSpPr>
        <p:spPr>
          <a:xfrm>
            <a:off x="1042988" y="332656"/>
            <a:ext cx="7273925" cy="488950"/>
          </a:xfrm>
          <a:solidFill>
            <a:srgbClr val="FFFFCC"/>
          </a:solidFill>
          <a:ln w="57150">
            <a:solidFill>
              <a:schemeClr val="accent6">
                <a:lumMod val="60000"/>
                <a:lumOff val="40000"/>
              </a:schemeClr>
            </a:solidFill>
          </a:ln>
        </p:spPr>
        <p:txBody>
          <a:bodyPr wrap="none">
            <a:normAutofit fontScale="90000"/>
          </a:bodyPr>
          <a:lstStyle/>
          <a:p>
            <a:pPr eaLnBrk="1" hangingPunct="1"/>
            <a:r>
              <a:rPr lang="es-ES" altLang="es-MX" sz="2800" b="1" dirty="0" smtClean="0">
                <a:solidFill>
                  <a:srgbClr val="7030A0"/>
                </a:solidFill>
                <a:cs typeface="Arial" pitchFamily="34" charset="0"/>
              </a:rPr>
              <a:t>Matriz traspuesta: ejemplo y propiedades</a:t>
            </a:r>
          </a:p>
        </p:txBody>
      </p:sp>
      <p:grpSp>
        <p:nvGrpSpPr>
          <p:cNvPr id="2" name="80 Grupo"/>
          <p:cNvGrpSpPr/>
          <p:nvPr/>
        </p:nvGrpSpPr>
        <p:grpSpPr>
          <a:xfrm>
            <a:off x="485775" y="3573016"/>
            <a:ext cx="7578725" cy="2880320"/>
            <a:chOff x="485775" y="3453805"/>
            <a:chExt cx="7578725" cy="2880320"/>
          </a:xfrm>
          <a:solidFill>
            <a:srgbClr val="FFFFCC"/>
          </a:solidFill>
        </p:grpSpPr>
        <p:sp>
          <p:nvSpPr>
            <p:cNvPr id="87043" name="Text Box 3"/>
            <p:cNvSpPr txBox="1">
              <a:spLocks noChangeArrowheads="1"/>
            </p:cNvSpPr>
            <p:nvPr/>
          </p:nvSpPr>
          <p:spPr bwMode="auto">
            <a:xfrm>
              <a:off x="2293938" y="3933825"/>
              <a:ext cx="4716462" cy="312738"/>
            </a:xfrm>
            <a:prstGeom prst="rect">
              <a:avLst/>
            </a:prstGeom>
            <a:ln>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eaLnBrk="0" hangingPunct="0">
                <a:lnSpc>
                  <a:spcPct val="90000"/>
                </a:lnSpc>
                <a:defRPr/>
              </a:pPr>
              <a:r>
                <a:rPr kumimoji="1" lang="es-ES" sz="1600" b="1">
                  <a:solidFill>
                    <a:srgbClr val="0033CC"/>
                  </a:solidFill>
                  <a:cs typeface="Arial" pitchFamily="34" charset="0"/>
                </a:rPr>
                <a:t>I.</a:t>
              </a:r>
              <a:r>
                <a:rPr kumimoji="1" lang="es-ES" sz="1600">
                  <a:cs typeface="Arial" pitchFamily="34" charset="0"/>
                </a:rPr>
                <a:t> Para la matriz A,                               </a:t>
              </a:r>
              <a:r>
                <a:rPr kumimoji="1" lang="es-ES" sz="1600" b="1">
                  <a:cs typeface="Arial" pitchFamily="34" charset="0"/>
                </a:rPr>
                <a:t>(A</a:t>
              </a:r>
              <a:r>
                <a:rPr kumimoji="1" lang="es-ES" sz="1600" b="1" baseline="30000">
                  <a:cs typeface="Arial" pitchFamily="34" charset="0"/>
                </a:rPr>
                <a:t>t</a:t>
              </a:r>
              <a:r>
                <a:rPr kumimoji="1" lang="es-ES" sz="1600" b="1">
                  <a:cs typeface="Arial" pitchFamily="34" charset="0"/>
                </a:rPr>
                <a:t>)</a:t>
              </a:r>
              <a:r>
                <a:rPr kumimoji="1" lang="es-ES" sz="1600" b="1" baseline="30000">
                  <a:cs typeface="Arial" pitchFamily="34" charset="0"/>
                </a:rPr>
                <a:t>t</a:t>
              </a:r>
              <a:r>
                <a:rPr kumimoji="1" lang="es-ES" sz="1600" b="1">
                  <a:cs typeface="Arial" pitchFamily="34" charset="0"/>
                </a:rPr>
                <a:t> = A</a:t>
              </a:r>
            </a:p>
          </p:txBody>
        </p:sp>
        <p:sp>
          <p:nvSpPr>
            <p:cNvPr id="87044" name="Text Box 4"/>
            <p:cNvSpPr txBox="1">
              <a:spLocks noChangeArrowheads="1"/>
            </p:cNvSpPr>
            <p:nvPr/>
          </p:nvSpPr>
          <p:spPr bwMode="auto">
            <a:xfrm>
              <a:off x="2281238" y="4437063"/>
              <a:ext cx="5767387" cy="312737"/>
            </a:xfrm>
            <a:prstGeom prst="rect">
              <a:avLst/>
            </a:prstGeom>
            <a:ln>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eaLnBrk="0" hangingPunct="0">
                <a:lnSpc>
                  <a:spcPct val="90000"/>
                </a:lnSpc>
                <a:defRPr/>
              </a:pPr>
              <a:r>
                <a:rPr kumimoji="1" lang="es-ES" sz="1600" b="1" dirty="0">
                  <a:solidFill>
                    <a:srgbClr val="0033CC"/>
                  </a:solidFill>
                  <a:cs typeface="Arial" pitchFamily="34" charset="0"/>
                </a:rPr>
                <a:t>II.</a:t>
              </a:r>
              <a:r>
                <a:rPr kumimoji="1" lang="es-ES" sz="1600" dirty="0">
                  <a:cs typeface="Arial" pitchFamily="34" charset="0"/>
                </a:rPr>
                <a:t> Para las matrices A y B,                  </a:t>
              </a:r>
              <a:r>
                <a:rPr kumimoji="1" lang="es-ES" sz="1600" b="1" dirty="0">
                  <a:cs typeface="Arial" pitchFamily="34" charset="0"/>
                </a:rPr>
                <a:t>(A</a:t>
              </a:r>
              <a:r>
                <a:rPr kumimoji="1" lang="es-ES" sz="1600" b="1" baseline="30000" dirty="0">
                  <a:cs typeface="Arial" pitchFamily="34" charset="0"/>
                </a:rPr>
                <a:t> </a:t>
              </a:r>
              <a:r>
                <a:rPr kumimoji="1" lang="es-ES" sz="1600" b="1" dirty="0">
                  <a:cs typeface="Arial" pitchFamily="34" charset="0"/>
                </a:rPr>
                <a:t>+ B)</a:t>
              </a:r>
              <a:r>
                <a:rPr kumimoji="1" lang="es-ES" sz="1600" b="1" baseline="30000" dirty="0">
                  <a:cs typeface="Arial" pitchFamily="34" charset="0"/>
                </a:rPr>
                <a:t>t</a:t>
              </a:r>
              <a:r>
                <a:rPr kumimoji="1" lang="es-ES" sz="1600" b="1" dirty="0">
                  <a:cs typeface="Arial" pitchFamily="34" charset="0"/>
                </a:rPr>
                <a:t> = A</a:t>
              </a:r>
              <a:r>
                <a:rPr kumimoji="1" lang="es-ES" sz="1600" b="1" baseline="30000" dirty="0">
                  <a:cs typeface="Arial" pitchFamily="34" charset="0"/>
                </a:rPr>
                <a:t>t</a:t>
              </a:r>
              <a:r>
                <a:rPr kumimoji="1" lang="es-ES" sz="1600" b="1" dirty="0">
                  <a:cs typeface="Arial" pitchFamily="34" charset="0"/>
                </a:rPr>
                <a:t> + </a:t>
              </a:r>
              <a:r>
                <a:rPr kumimoji="1" lang="es-ES" sz="1600" b="1" dirty="0" err="1">
                  <a:cs typeface="Arial" pitchFamily="34" charset="0"/>
                </a:rPr>
                <a:t>B</a:t>
              </a:r>
              <a:r>
                <a:rPr kumimoji="1" lang="es-ES" sz="1600" b="1" baseline="30000" dirty="0" err="1">
                  <a:cs typeface="Arial" pitchFamily="34" charset="0"/>
                </a:rPr>
                <a:t>t</a:t>
              </a:r>
              <a:endParaRPr kumimoji="1" lang="es-ES" sz="1600" b="1" dirty="0">
                <a:cs typeface="Arial" pitchFamily="34" charset="0"/>
              </a:endParaRPr>
            </a:p>
          </p:txBody>
        </p:sp>
        <p:sp>
          <p:nvSpPr>
            <p:cNvPr id="87045" name="Text Box 5"/>
            <p:cNvSpPr txBox="1">
              <a:spLocks noChangeArrowheads="1"/>
            </p:cNvSpPr>
            <p:nvPr/>
          </p:nvSpPr>
          <p:spPr bwMode="auto">
            <a:xfrm>
              <a:off x="2270125" y="4941888"/>
              <a:ext cx="5794375" cy="312737"/>
            </a:xfrm>
            <a:prstGeom prst="rect">
              <a:avLst/>
            </a:prstGeom>
            <a:ln>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eaLnBrk="0" hangingPunct="0">
                <a:lnSpc>
                  <a:spcPct val="90000"/>
                </a:lnSpc>
                <a:defRPr/>
              </a:pPr>
              <a:r>
                <a:rPr kumimoji="1" lang="es-ES" sz="1600" b="1">
                  <a:solidFill>
                    <a:srgbClr val="0033CC"/>
                  </a:solidFill>
                  <a:cs typeface="Arial" pitchFamily="34" charset="0"/>
                </a:rPr>
                <a:t>III.</a:t>
              </a:r>
              <a:r>
                <a:rPr kumimoji="1" lang="es-ES" sz="1600">
                  <a:cs typeface="Arial" pitchFamily="34" charset="0"/>
                </a:rPr>
                <a:t> Para la matriz A y el número real k, </a:t>
              </a:r>
              <a:r>
                <a:rPr kumimoji="1" lang="es-ES" sz="1600" b="1">
                  <a:cs typeface="Arial" pitchFamily="34" charset="0"/>
                </a:rPr>
                <a:t>(k </a:t>
              </a:r>
              <a:r>
                <a:rPr kumimoji="1" lang="es-ES" sz="1600" b="1" baseline="30000">
                  <a:cs typeface="Arial" pitchFamily="34" charset="0"/>
                </a:rPr>
                <a:t>.</a:t>
              </a:r>
              <a:r>
                <a:rPr kumimoji="1" lang="es-ES" sz="1600" b="1">
                  <a:cs typeface="Arial" pitchFamily="34" charset="0"/>
                </a:rPr>
                <a:t> A)</a:t>
              </a:r>
              <a:r>
                <a:rPr kumimoji="1" lang="es-ES" sz="1600" b="1" baseline="30000">
                  <a:cs typeface="Arial" pitchFamily="34" charset="0"/>
                </a:rPr>
                <a:t>t</a:t>
              </a:r>
              <a:r>
                <a:rPr kumimoji="1" lang="es-ES" sz="1600" b="1">
                  <a:cs typeface="Arial" pitchFamily="34" charset="0"/>
                </a:rPr>
                <a:t> = k </a:t>
              </a:r>
              <a:r>
                <a:rPr kumimoji="1" lang="es-ES" sz="1600" b="1" baseline="30000">
                  <a:cs typeface="Arial" pitchFamily="34" charset="0"/>
                </a:rPr>
                <a:t>.</a:t>
              </a:r>
              <a:r>
                <a:rPr kumimoji="1" lang="es-ES" sz="1600" b="1">
                  <a:cs typeface="Arial" pitchFamily="34" charset="0"/>
                </a:rPr>
                <a:t> A</a:t>
              </a:r>
              <a:r>
                <a:rPr kumimoji="1" lang="es-ES" sz="1600" b="1" baseline="30000">
                  <a:cs typeface="Arial" pitchFamily="34" charset="0"/>
                </a:rPr>
                <a:t>t</a:t>
              </a:r>
              <a:endParaRPr kumimoji="1" lang="es-ES" sz="1600" b="1">
                <a:cs typeface="Arial" pitchFamily="34" charset="0"/>
              </a:endParaRPr>
            </a:p>
          </p:txBody>
        </p:sp>
        <p:sp>
          <p:nvSpPr>
            <p:cNvPr id="87046" name="Text Box 6"/>
            <p:cNvSpPr txBox="1">
              <a:spLocks noChangeArrowheads="1"/>
            </p:cNvSpPr>
            <p:nvPr/>
          </p:nvSpPr>
          <p:spPr bwMode="auto">
            <a:xfrm>
              <a:off x="2251075" y="5516563"/>
              <a:ext cx="5765800" cy="312737"/>
            </a:xfrm>
            <a:prstGeom prst="rect">
              <a:avLst/>
            </a:prstGeom>
            <a:ln>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eaLnBrk="0" hangingPunct="0">
                <a:lnSpc>
                  <a:spcPct val="90000"/>
                </a:lnSpc>
                <a:defRPr/>
              </a:pPr>
              <a:r>
                <a:rPr kumimoji="1" lang="es-ES" sz="1600" b="1">
                  <a:solidFill>
                    <a:srgbClr val="0033CC"/>
                  </a:solidFill>
                  <a:cs typeface="Arial" pitchFamily="34" charset="0"/>
                </a:rPr>
                <a:t>IV.</a:t>
              </a:r>
              <a:r>
                <a:rPr kumimoji="1" lang="es-ES" sz="1600">
                  <a:cs typeface="Arial" pitchFamily="34" charset="0"/>
                </a:rPr>
                <a:t> Para las matrices A y B,                   </a:t>
              </a:r>
              <a:r>
                <a:rPr kumimoji="1" lang="es-ES" sz="1600" b="1">
                  <a:cs typeface="Arial" pitchFamily="34" charset="0"/>
                </a:rPr>
                <a:t>(A</a:t>
              </a:r>
              <a:r>
                <a:rPr kumimoji="1" lang="es-ES" sz="1600" b="1" baseline="30000">
                  <a:cs typeface="Arial" pitchFamily="34" charset="0"/>
                </a:rPr>
                <a:t> .</a:t>
              </a:r>
              <a:r>
                <a:rPr kumimoji="1" lang="es-ES" sz="1600" b="1">
                  <a:cs typeface="Arial" pitchFamily="34" charset="0"/>
                </a:rPr>
                <a:t> B)</a:t>
              </a:r>
              <a:r>
                <a:rPr kumimoji="1" lang="es-ES" sz="1600" b="1" baseline="30000">
                  <a:cs typeface="Arial" pitchFamily="34" charset="0"/>
                </a:rPr>
                <a:t>t</a:t>
              </a:r>
              <a:r>
                <a:rPr kumimoji="1" lang="es-ES" sz="1600" b="1">
                  <a:cs typeface="Arial" pitchFamily="34" charset="0"/>
                </a:rPr>
                <a:t> = B</a:t>
              </a:r>
              <a:r>
                <a:rPr kumimoji="1" lang="es-ES" sz="1600" b="1" baseline="30000">
                  <a:cs typeface="Arial" pitchFamily="34" charset="0"/>
                </a:rPr>
                <a:t>t</a:t>
              </a:r>
              <a:r>
                <a:rPr kumimoji="1" lang="es-ES" sz="1600" b="1">
                  <a:cs typeface="Arial" pitchFamily="34" charset="0"/>
                </a:rPr>
                <a:t> </a:t>
              </a:r>
              <a:r>
                <a:rPr kumimoji="1" lang="es-ES" sz="1600" b="1" baseline="30000">
                  <a:cs typeface="Arial" pitchFamily="34" charset="0"/>
                </a:rPr>
                <a:t>.</a:t>
              </a:r>
              <a:r>
                <a:rPr kumimoji="1" lang="es-ES" sz="1600" b="1">
                  <a:cs typeface="Arial" pitchFamily="34" charset="0"/>
                </a:rPr>
                <a:t> A</a:t>
              </a:r>
              <a:r>
                <a:rPr kumimoji="1" lang="es-ES" sz="1600" b="1" baseline="30000">
                  <a:cs typeface="Arial" pitchFamily="34" charset="0"/>
                </a:rPr>
                <a:t>t</a:t>
              </a:r>
              <a:endParaRPr kumimoji="1" lang="es-ES" sz="1600" b="1">
                <a:cs typeface="Arial" pitchFamily="34" charset="0"/>
              </a:endParaRPr>
            </a:p>
          </p:txBody>
        </p:sp>
        <p:sp>
          <p:nvSpPr>
            <p:cNvPr id="87047" name="Text Box 7"/>
            <p:cNvSpPr txBox="1">
              <a:spLocks noChangeArrowheads="1"/>
            </p:cNvSpPr>
            <p:nvPr/>
          </p:nvSpPr>
          <p:spPr bwMode="auto">
            <a:xfrm>
              <a:off x="2273300" y="6021388"/>
              <a:ext cx="5767388" cy="312737"/>
            </a:xfrm>
            <a:prstGeom prst="rect">
              <a:avLst/>
            </a:prstGeom>
            <a:ln>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eaLnBrk="0" hangingPunct="0">
                <a:lnSpc>
                  <a:spcPct val="90000"/>
                </a:lnSpc>
                <a:defRPr/>
              </a:pPr>
              <a:r>
                <a:rPr kumimoji="1" lang="es-ES" sz="1600" b="1">
                  <a:solidFill>
                    <a:srgbClr val="0033CC"/>
                  </a:solidFill>
                  <a:cs typeface="Arial" pitchFamily="34" charset="0"/>
                </a:rPr>
                <a:t>V.</a:t>
              </a:r>
              <a:r>
                <a:rPr kumimoji="1" lang="es-ES" sz="1600">
                  <a:cs typeface="Arial" pitchFamily="34" charset="0"/>
                </a:rPr>
                <a:t> Si A es una matriz simétrica,             </a:t>
              </a:r>
              <a:r>
                <a:rPr kumimoji="1" lang="es-ES" sz="1600" b="1">
                  <a:cs typeface="Arial" pitchFamily="34" charset="0"/>
                </a:rPr>
                <a:t>A</a:t>
              </a:r>
              <a:r>
                <a:rPr kumimoji="1" lang="es-ES" sz="1600" b="1" baseline="30000">
                  <a:cs typeface="Arial" pitchFamily="34" charset="0"/>
                </a:rPr>
                <a:t>t</a:t>
              </a:r>
              <a:r>
                <a:rPr kumimoji="1" lang="es-ES" sz="1600" b="1">
                  <a:cs typeface="Arial" pitchFamily="34" charset="0"/>
                </a:rPr>
                <a:t> = A</a:t>
              </a:r>
            </a:p>
          </p:txBody>
        </p:sp>
        <p:sp>
          <p:nvSpPr>
            <p:cNvPr id="87048" name="Rectangle 8"/>
            <p:cNvSpPr>
              <a:spLocks noChangeArrowheads="1"/>
            </p:cNvSpPr>
            <p:nvPr/>
          </p:nvSpPr>
          <p:spPr bwMode="auto">
            <a:xfrm>
              <a:off x="485775" y="3453805"/>
              <a:ext cx="1853977" cy="371513"/>
            </a:xfrm>
            <a:prstGeom prst="rect">
              <a:avLst/>
            </a:prstGeom>
            <a:solidFill>
              <a:schemeClr val="accent1"/>
            </a:solidFill>
            <a:ln>
              <a:headEnd/>
              <a:tailEnd/>
            </a:ln>
          </p:spPr>
          <p:style>
            <a:lnRef idx="1">
              <a:schemeClr val="dk1"/>
            </a:lnRef>
            <a:fillRef idx="2">
              <a:schemeClr val="dk1"/>
            </a:fillRef>
            <a:effectRef idx="1">
              <a:schemeClr val="dk1"/>
            </a:effectRef>
            <a:fontRef idx="minor">
              <a:schemeClr val="dk1"/>
            </a:fontRef>
          </p:style>
          <p:txBody>
            <a:bodyPr lIns="90000" tIns="46800" rIns="90000" bIns="46800" anchor="ctr">
              <a:spAutoFit/>
            </a:bodyPr>
            <a:lstStyle/>
            <a:p>
              <a:pPr eaLnBrk="0" hangingPunct="0">
                <a:lnSpc>
                  <a:spcPct val="90000"/>
                </a:lnSpc>
                <a:defRPr/>
              </a:pPr>
              <a:r>
                <a:rPr kumimoji="1" lang="es-ES" sz="2000" b="1" dirty="0">
                  <a:cs typeface="Arial" pitchFamily="34" charset="0"/>
                </a:rPr>
                <a:t>Propiedades:</a:t>
              </a:r>
            </a:p>
          </p:txBody>
        </p:sp>
      </p:grpSp>
      <p:sp>
        <p:nvSpPr>
          <p:cNvPr id="87049" name="Text Box 9"/>
          <p:cNvSpPr txBox="1">
            <a:spLocks noChangeArrowheads="1"/>
          </p:cNvSpPr>
          <p:nvPr/>
        </p:nvSpPr>
        <p:spPr bwMode="auto">
          <a:xfrm>
            <a:off x="804937" y="1124744"/>
            <a:ext cx="7583487" cy="980911"/>
          </a:xfrm>
          <a:prstGeom prst="rect">
            <a:avLst/>
          </a:prstGeom>
          <a:ln w="57150">
            <a:headEnd/>
            <a:tailEnd/>
          </a:ln>
        </p:spPr>
        <p:style>
          <a:lnRef idx="1">
            <a:schemeClr val="accent6"/>
          </a:lnRef>
          <a:fillRef idx="2">
            <a:schemeClr val="accent6"/>
          </a:fillRef>
          <a:effectRef idx="1">
            <a:schemeClr val="accent6"/>
          </a:effectRef>
          <a:fontRef idx="minor">
            <a:schemeClr val="dk1"/>
          </a:fontRef>
        </p:style>
        <p:txBody>
          <a:bodyPr wrap="square" lIns="90000" tIns="46800" rIns="90000" bIns="46800" anchor="ctr">
            <a:spAutoFit/>
          </a:bodyPr>
          <a:lstStyle/>
          <a:p>
            <a:pPr eaLnBrk="0" hangingPunct="0">
              <a:lnSpc>
                <a:spcPct val="90000"/>
              </a:lnSpc>
              <a:defRPr/>
            </a:pPr>
            <a:endParaRPr kumimoji="1" lang="es-ES" sz="800" dirty="0" smtClean="0">
              <a:cs typeface="Arial" pitchFamily="34" charset="0"/>
            </a:endParaRPr>
          </a:p>
          <a:p>
            <a:pPr eaLnBrk="0" hangingPunct="0">
              <a:lnSpc>
                <a:spcPct val="90000"/>
              </a:lnSpc>
              <a:defRPr/>
            </a:pPr>
            <a:r>
              <a:rPr kumimoji="1" lang="es-ES" sz="1600" dirty="0" smtClean="0">
                <a:cs typeface="Arial" pitchFamily="34" charset="0"/>
              </a:rPr>
              <a:t>La </a:t>
            </a:r>
            <a:r>
              <a:rPr kumimoji="1" lang="es-ES" sz="1600" b="1" dirty="0">
                <a:cs typeface="Arial" pitchFamily="34" charset="0"/>
              </a:rPr>
              <a:t>traspuesta</a:t>
            </a:r>
            <a:r>
              <a:rPr kumimoji="1" lang="es-ES" sz="1600" dirty="0">
                <a:cs typeface="Arial" pitchFamily="34" charset="0"/>
              </a:rPr>
              <a:t> de una matriz A cualquiera se obtiene cambiando filas por columnas y se representa por A</a:t>
            </a:r>
            <a:r>
              <a:rPr kumimoji="1" lang="es-ES" sz="1600" baseline="30000" dirty="0">
                <a:cs typeface="Arial" pitchFamily="34" charset="0"/>
              </a:rPr>
              <a:t>t</a:t>
            </a:r>
            <a:r>
              <a:rPr kumimoji="1" lang="es-ES" sz="1600" dirty="0">
                <a:cs typeface="Arial" pitchFamily="34" charset="0"/>
              </a:rPr>
              <a:t>. Si A = (</a:t>
            </a:r>
            <a:r>
              <a:rPr kumimoji="1" lang="es-ES" sz="1600" dirty="0" err="1">
                <a:cs typeface="Arial" pitchFamily="34" charset="0"/>
              </a:rPr>
              <a:t>a</a:t>
            </a:r>
            <a:r>
              <a:rPr kumimoji="1" lang="es-ES" sz="1600" baseline="-25000" dirty="0" err="1">
                <a:cs typeface="Arial" pitchFamily="34" charset="0"/>
              </a:rPr>
              <a:t>ij</a:t>
            </a:r>
            <a:r>
              <a:rPr kumimoji="1" lang="es-ES" sz="1600" dirty="0">
                <a:cs typeface="Arial" pitchFamily="34" charset="0"/>
              </a:rPr>
              <a:t>), entonces A</a:t>
            </a:r>
            <a:r>
              <a:rPr kumimoji="1" lang="es-ES" sz="1600" baseline="30000" dirty="0">
                <a:cs typeface="Arial" pitchFamily="34" charset="0"/>
              </a:rPr>
              <a:t>t</a:t>
            </a:r>
            <a:r>
              <a:rPr kumimoji="1" lang="es-ES" sz="1600" dirty="0">
                <a:cs typeface="Arial" pitchFamily="34" charset="0"/>
              </a:rPr>
              <a:t> = (</a:t>
            </a:r>
            <a:r>
              <a:rPr kumimoji="1" lang="es-ES" sz="1600" dirty="0" err="1">
                <a:cs typeface="Arial" pitchFamily="34" charset="0"/>
              </a:rPr>
              <a:t>a</a:t>
            </a:r>
            <a:r>
              <a:rPr kumimoji="1" lang="es-ES" sz="1600" baseline="-25000" dirty="0" err="1">
                <a:cs typeface="Arial" pitchFamily="34" charset="0"/>
              </a:rPr>
              <a:t>ji</a:t>
            </a:r>
            <a:r>
              <a:rPr kumimoji="1" lang="es-ES" sz="1600" dirty="0">
                <a:cs typeface="Arial" pitchFamily="34" charset="0"/>
              </a:rPr>
              <a:t>). Si A es </a:t>
            </a:r>
            <a:r>
              <a:rPr kumimoji="1" lang="es-ES" sz="1600" dirty="0" err="1">
                <a:cs typeface="Arial" pitchFamily="34" charset="0"/>
              </a:rPr>
              <a:t>mxn</a:t>
            </a:r>
            <a:r>
              <a:rPr kumimoji="1" lang="es-ES" sz="1600" dirty="0">
                <a:cs typeface="Arial" pitchFamily="34" charset="0"/>
              </a:rPr>
              <a:t>, entonces A</a:t>
            </a:r>
            <a:r>
              <a:rPr kumimoji="1" lang="es-ES" sz="1600" baseline="30000" dirty="0">
                <a:cs typeface="Arial" pitchFamily="34" charset="0"/>
              </a:rPr>
              <a:t>t</a:t>
            </a:r>
            <a:r>
              <a:rPr kumimoji="1" lang="es-ES" sz="1600" dirty="0">
                <a:cs typeface="Arial" pitchFamily="34" charset="0"/>
              </a:rPr>
              <a:t> es </a:t>
            </a:r>
            <a:r>
              <a:rPr kumimoji="1" lang="es-ES" sz="1600" dirty="0" err="1">
                <a:cs typeface="Arial" pitchFamily="34" charset="0"/>
              </a:rPr>
              <a:t>nxm</a:t>
            </a:r>
            <a:r>
              <a:rPr kumimoji="1" lang="es-ES" sz="1600" dirty="0" smtClean="0">
                <a:cs typeface="Arial" pitchFamily="34" charset="0"/>
              </a:rPr>
              <a:t>.</a:t>
            </a:r>
          </a:p>
          <a:p>
            <a:pPr eaLnBrk="0" hangingPunct="0">
              <a:lnSpc>
                <a:spcPct val="90000"/>
              </a:lnSpc>
              <a:defRPr/>
            </a:pPr>
            <a:endParaRPr kumimoji="1" lang="es-ES" sz="800" dirty="0">
              <a:cs typeface="Arial" pitchFamily="34" charset="0"/>
            </a:endParaRPr>
          </a:p>
        </p:txBody>
      </p:sp>
      <p:grpSp>
        <p:nvGrpSpPr>
          <p:cNvPr id="3" name="Group 10"/>
          <p:cNvGrpSpPr>
            <a:grpSpLocks noChangeAspect="1"/>
          </p:cNvGrpSpPr>
          <p:nvPr/>
        </p:nvGrpSpPr>
        <p:grpSpPr bwMode="auto">
          <a:xfrm>
            <a:off x="1479550" y="2374900"/>
            <a:ext cx="6045200" cy="866775"/>
            <a:chOff x="865" y="1496"/>
            <a:chExt cx="3090" cy="546"/>
          </a:xfrm>
        </p:grpSpPr>
        <p:sp>
          <p:nvSpPr>
            <p:cNvPr id="36870" name="Rectangle 12"/>
            <p:cNvSpPr>
              <a:spLocks noChangeArrowheads="1"/>
            </p:cNvSpPr>
            <p:nvPr/>
          </p:nvSpPr>
          <p:spPr bwMode="auto">
            <a:xfrm>
              <a:off x="865" y="1691"/>
              <a:ext cx="60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b="1" dirty="0">
                  <a:solidFill>
                    <a:srgbClr val="000000"/>
                  </a:solidFill>
                  <a:cs typeface="Arial" pitchFamily="34" charset="0"/>
                </a:rPr>
                <a:t>Ejemplo:</a:t>
              </a:r>
              <a:endParaRPr lang="es-ES" altLang="es-MX" dirty="0">
                <a:cs typeface="Arial" pitchFamily="34" charset="0"/>
              </a:endParaRPr>
            </a:p>
          </p:txBody>
        </p:sp>
        <p:sp>
          <p:nvSpPr>
            <p:cNvPr id="36871" name="Rectangle 13"/>
            <p:cNvSpPr>
              <a:spLocks noChangeArrowheads="1"/>
            </p:cNvSpPr>
            <p:nvPr/>
          </p:nvSpPr>
          <p:spPr bwMode="auto">
            <a:xfrm>
              <a:off x="1424" y="1693"/>
              <a:ext cx="450"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cs typeface="Arial" pitchFamily="34" charset="0"/>
                </a:rPr>
                <a:t>  Si    A =</a:t>
              </a:r>
              <a:r>
                <a:rPr lang="es-ES" altLang="es-MX" sz="1900">
                  <a:solidFill>
                    <a:srgbClr val="000000"/>
                  </a:solidFill>
                  <a:latin typeface="Times New Roman" pitchFamily="18" charset="0"/>
                </a:rPr>
                <a:t> </a:t>
              </a:r>
              <a:endParaRPr lang="es-ES" altLang="es-MX"/>
            </a:p>
          </p:txBody>
        </p:sp>
        <p:sp>
          <p:nvSpPr>
            <p:cNvPr id="36872" name="Rectangle 14"/>
            <p:cNvSpPr>
              <a:spLocks noChangeArrowheads="1"/>
            </p:cNvSpPr>
            <p:nvPr/>
          </p:nvSpPr>
          <p:spPr bwMode="auto">
            <a:xfrm>
              <a:off x="1869" y="1832"/>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36873" name="Rectangle 15"/>
            <p:cNvSpPr>
              <a:spLocks noChangeArrowheads="1"/>
            </p:cNvSpPr>
            <p:nvPr/>
          </p:nvSpPr>
          <p:spPr bwMode="auto">
            <a:xfrm>
              <a:off x="1869" y="1750"/>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36874" name="Rectangle 16"/>
            <p:cNvSpPr>
              <a:spLocks noChangeArrowheads="1"/>
            </p:cNvSpPr>
            <p:nvPr/>
          </p:nvSpPr>
          <p:spPr bwMode="auto">
            <a:xfrm>
              <a:off x="1869" y="1665"/>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36875" name="Rectangle 17"/>
            <p:cNvSpPr>
              <a:spLocks noChangeArrowheads="1"/>
            </p:cNvSpPr>
            <p:nvPr/>
          </p:nvSpPr>
          <p:spPr bwMode="auto">
            <a:xfrm>
              <a:off x="1869" y="1585"/>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36876" name="Rectangle 18"/>
            <p:cNvSpPr>
              <a:spLocks noChangeArrowheads="1"/>
            </p:cNvSpPr>
            <p:nvPr/>
          </p:nvSpPr>
          <p:spPr bwMode="auto">
            <a:xfrm>
              <a:off x="2546" y="1832"/>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36877" name="Rectangle 19"/>
            <p:cNvSpPr>
              <a:spLocks noChangeArrowheads="1"/>
            </p:cNvSpPr>
            <p:nvPr/>
          </p:nvSpPr>
          <p:spPr bwMode="auto">
            <a:xfrm>
              <a:off x="2546" y="1750"/>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36878" name="Rectangle 20"/>
            <p:cNvSpPr>
              <a:spLocks noChangeArrowheads="1"/>
            </p:cNvSpPr>
            <p:nvPr/>
          </p:nvSpPr>
          <p:spPr bwMode="auto">
            <a:xfrm>
              <a:off x="2546" y="1665"/>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36879" name="Rectangle 21"/>
            <p:cNvSpPr>
              <a:spLocks noChangeArrowheads="1"/>
            </p:cNvSpPr>
            <p:nvPr/>
          </p:nvSpPr>
          <p:spPr bwMode="auto">
            <a:xfrm>
              <a:off x="2546" y="1585"/>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36880" name="Rectangle 22"/>
            <p:cNvSpPr>
              <a:spLocks noChangeArrowheads="1"/>
            </p:cNvSpPr>
            <p:nvPr/>
          </p:nvSpPr>
          <p:spPr bwMode="auto">
            <a:xfrm>
              <a:off x="1902"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81" name="Rectangle 23"/>
            <p:cNvSpPr>
              <a:spLocks noChangeArrowheads="1"/>
            </p:cNvSpPr>
            <p:nvPr/>
          </p:nvSpPr>
          <p:spPr bwMode="auto">
            <a:xfrm>
              <a:off x="1937" y="1587"/>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a:t>
              </a:r>
              <a:endParaRPr lang="es-ES" altLang="es-MX"/>
            </a:p>
          </p:txBody>
        </p:sp>
        <p:sp>
          <p:nvSpPr>
            <p:cNvPr id="36882" name="Rectangle 24"/>
            <p:cNvSpPr>
              <a:spLocks noChangeArrowheads="1"/>
            </p:cNvSpPr>
            <p:nvPr/>
          </p:nvSpPr>
          <p:spPr bwMode="auto">
            <a:xfrm>
              <a:off x="2045"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83" name="Rectangle 25"/>
            <p:cNvSpPr>
              <a:spLocks noChangeArrowheads="1"/>
            </p:cNvSpPr>
            <p:nvPr/>
          </p:nvSpPr>
          <p:spPr bwMode="auto">
            <a:xfrm>
              <a:off x="2081"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84" name="Rectangle 26"/>
            <p:cNvSpPr>
              <a:spLocks noChangeArrowheads="1"/>
            </p:cNvSpPr>
            <p:nvPr/>
          </p:nvSpPr>
          <p:spPr bwMode="auto">
            <a:xfrm>
              <a:off x="2116"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85" name="Rectangle 27"/>
            <p:cNvSpPr>
              <a:spLocks noChangeArrowheads="1"/>
            </p:cNvSpPr>
            <p:nvPr/>
          </p:nvSpPr>
          <p:spPr bwMode="auto">
            <a:xfrm>
              <a:off x="2152" y="1587"/>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2</a:t>
              </a:r>
              <a:endParaRPr lang="es-ES" altLang="es-MX"/>
            </a:p>
          </p:txBody>
        </p:sp>
        <p:sp>
          <p:nvSpPr>
            <p:cNvPr id="36886" name="Rectangle 28"/>
            <p:cNvSpPr>
              <a:spLocks noChangeArrowheads="1"/>
            </p:cNvSpPr>
            <p:nvPr/>
          </p:nvSpPr>
          <p:spPr bwMode="auto">
            <a:xfrm>
              <a:off x="2260"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87" name="Rectangle 29"/>
            <p:cNvSpPr>
              <a:spLocks noChangeArrowheads="1"/>
            </p:cNvSpPr>
            <p:nvPr/>
          </p:nvSpPr>
          <p:spPr bwMode="auto">
            <a:xfrm>
              <a:off x="2295"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88" name="Rectangle 30"/>
            <p:cNvSpPr>
              <a:spLocks noChangeArrowheads="1"/>
            </p:cNvSpPr>
            <p:nvPr/>
          </p:nvSpPr>
          <p:spPr bwMode="auto">
            <a:xfrm>
              <a:off x="2331"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89" name="Rectangle 31"/>
            <p:cNvSpPr>
              <a:spLocks noChangeArrowheads="1"/>
            </p:cNvSpPr>
            <p:nvPr/>
          </p:nvSpPr>
          <p:spPr bwMode="auto">
            <a:xfrm>
              <a:off x="2367" y="1587"/>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3</a:t>
              </a:r>
              <a:endParaRPr lang="es-ES" altLang="es-MX"/>
            </a:p>
          </p:txBody>
        </p:sp>
        <p:sp>
          <p:nvSpPr>
            <p:cNvPr id="36890" name="Rectangle 32"/>
            <p:cNvSpPr>
              <a:spLocks noChangeArrowheads="1"/>
            </p:cNvSpPr>
            <p:nvPr/>
          </p:nvSpPr>
          <p:spPr bwMode="auto">
            <a:xfrm>
              <a:off x="2473"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91" name="Rectangle 33"/>
            <p:cNvSpPr>
              <a:spLocks noChangeArrowheads="1"/>
            </p:cNvSpPr>
            <p:nvPr/>
          </p:nvSpPr>
          <p:spPr bwMode="auto">
            <a:xfrm>
              <a:off x="2508" y="158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92" name="Rectangle 34"/>
            <p:cNvSpPr>
              <a:spLocks noChangeArrowheads="1"/>
            </p:cNvSpPr>
            <p:nvPr/>
          </p:nvSpPr>
          <p:spPr bwMode="auto">
            <a:xfrm>
              <a:off x="1902"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93" name="Rectangle 35"/>
            <p:cNvSpPr>
              <a:spLocks noChangeArrowheads="1"/>
            </p:cNvSpPr>
            <p:nvPr/>
          </p:nvSpPr>
          <p:spPr bwMode="auto">
            <a:xfrm>
              <a:off x="1937" y="1769"/>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4</a:t>
              </a:r>
              <a:endParaRPr lang="es-ES" altLang="es-MX"/>
            </a:p>
          </p:txBody>
        </p:sp>
        <p:sp>
          <p:nvSpPr>
            <p:cNvPr id="36894" name="Rectangle 36"/>
            <p:cNvSpPr>
              <a:spLocks noChangeArrowheads="1"/>
            </p:cNvSpPr>
            <p:nvPr/>
          </p:nvSpPr>
          <p:spPr bwMode="auto">
            <a:xfrm>
              <a:off x="2043"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95" name="Rectangle 37"/>
            <p:cNvSpPr>
              <a:spLocks noChangeArrowheads="1"/>
            </p:cNvSpPr>
            <p:nvPr/>
          </p:nvSpPr>
          <p:spPr bwMode="auto">
            <a:xfrm>
              <a:off x="2079"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96" name="Rectangle 38"/>
            <p:cNvSpPr>
              <a:spLocks noChangeArrowheads="1"/>
            </p:cNvSpPr>
            <p:nvPr/>
          </p:nvSpPr>
          <p:spPr bwMode="auto">
            <a:xfrm>
              <a:off x="2116"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97" name="Rectangle 39"/>
            <p:cNvSpPr>
              <a:spLocks noChangeArrowheads="1"/>
            </p:cNvSpPr>
            <p:nvPr/>
          </p:nvSpPr>
          <p:spPr bwMode="auto">
            <a:xfrm>
              <a:off x="2152" y="1769"/>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5</a:t>
              </a:r>
              <a:endParaRPr lang="es-ES" altLang="es-MX"/>
            </a:p>
          </p:txBody>
        </p:sp>
        <p:sp>
          <p:nvSpPr>
            <p:cNvPr id="36898" name="Rectangle 40"/>
            <p:cNvSpPr>
              <a:spLocks noChangeArrowheads="1"/>
            </p:cNvSpPr>
            <p:nvPr/>
          </p:nvSpPr>
          <p:spPr bwMode="auto">
            <a:xfrm>
              <a:off x="2260"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899" name="Rectangle 41"/>
            <p:cNvSpPr>
              <a:spLocks noChangeArrowheads="1"/>
            </p:cNvSpPr>
            <p:nvPr/>
          </p:nvSpPr>
          <p:spPr bwMode="auto">
            <a:xfrm>
              <a:off x="2295"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00" name="Rectangle 42"/>
            <p:cNvSpPr>
              <a:spLocks noChangeArrowheads="1"/>
            </p:cNvSpPr>
            <p:nvPr/>
          </p:nvSpPr>
          <p:spPr bwMode="auto">
            <a:xfrm>
              <a:off x="2331"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01" name="Rectangle 43"/>
            <p:cNvSpPr>
              <a:spLocks noChangeArrowheads="1"/>
            </p:cNvSpPr>
            <p:nvPr/>
          </p:nvSpPr>
          <p:spPr bwMode="auto">
            <a:xfrm>
              <a:off x="2367" y="1769"/>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6</a:t>
              </a:r>
              <a:endParaRPr lang="es-ES" altLang="es-MX"/>
            </a:p>
          </p:txBody>
        </p:sp>
        <p:sp>
          <p:nvSpPr>
            <p:cNvPr id="36902" name="Rectangle 44"/>
            <p:cNvSpPr>
              <a:spLocks noChangeArrowheads="1"/>
            </p:cNvSpPr>
            <p:nvPr/>
          </p:nvSpPr>
          <p:spPr bwMode="auto">
            <a:xfrm>
              <a:off x="2473"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03" name="Rectangle 45"/>
            <p:cNvSpPr>
              <a:spLocks noChangeArrowheads="1"/>
            </p:cNvSpPr>
            <p:nvPr/>
          </p:nvSpPr>
          <p:spPr bwMode="auto">
            <a:xfrm>
              <a:off x="2508" y="1769"/>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04" name="Rectangle 46"/>
            <p:cNvSpPr>
              <a:spLocks noChangeArrowheads="1"/>
            </p:cNvSpPr>
            <p:nvPr/>
          </p:nvSpPr>
          <p:spPr bwMode="auto">
            <a:xfrm>
              <a:off x="2578" y="1693"/>
              <a:ext cx="671"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   </a:t>
              </a:r>
              <a:r>
                <a:rPr lang="es-ES" altLang="es-MX" sz="1600" dirty="0">
                  <a:solidFill>
                    <a:srgbClr val="000000"/>
                  </a:solidFill>
                  <a:cs typeface="Arial" pitchFamily="34" charset="0"/>
                </a:rPr>
                <a:t>entonces   A</a:t>
              </a:r>
              <a:endParaRPr lang="es-ES" altLang="es-MX" sz="1600" dirty="0">
                <a:cs typeface="Arial" pitchFamily="34" charset="0"/>
              </a:endParaRPr>
            </a:p>
          </p:txBody>
        </p:sp>
        <p:sp>
          <p:nvSpPr>
            <p:cNvPr id="36905" name="Rectangle 47"/>
            <p:cNvSpPr>
              <a:spLocks noChangeArrowheads="1"/>
            </p:cNvSpPr>
            <p:nvPr/>
          </p:nvSpPr>
          <p:spPr bwMode="auto">
            <a:xfrm>
              <a:off x="3243" y="1670"/>
              <a:ext cx="2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t</a:t>
              </a:r>
              <a:endParaRPr lang="es-ES" altLang="es-MX"/>
            </a:p>
          </p:txBody>
        </p:sp>
        <p:sp>
          <p:nvSpPr>
            <p:cNvPr id="36906" name="Rectangle 48"/>
            <p:cNvSpPr>
              <a:spLocks noChangeArrowheads="1"/>
            </p:cNvSpPr>
            <p:nvPr/>
          </p:nvSpPr>
          <p:spPr bwMode="auto">
            <a:xfrm>
              <a:off x="3269" y="1693"/>
              <a:ext cx="16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 </a:t>
              </a:r>
              <a:endParaRPr lang="es-ES" altLang="es-MX"/>
            </a:p>
          </p:txBody>
        </p:sp>
        <p:sp>
          <p:nvSpPr>
            <p:cNvPr id="36907" name="Rectangle 49"/>
            <p:cNvSpPr>
              <a:spLocks noChangeArrowheads="1"/>
            </p:cNvSpPr>
            <p:nvPr/>
          </p:nvSpPr>
          <p:spPr bwMode="auto">
            <a:xfrm>
              <a:off x="3421" y="1865"/>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36908" name="Rectangle 50"/>
            <p:cNvSpPr>
              <a:spLocks noChangeArrowheads="1"/>
            </p:cNvSpPr>
            <p:nvPr/>
          </p:nvSpPr>
          <p:spPr bwMode="auto">
            <a:xfrm>
              <a:off x="3421" y="1746"/>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36909" name="Rectangle 51"/>
            <p:cNvSpPr>
              <a:spLocks noChangeArrowheads="1"/>
            </p:cNvSpPr>
            <p:nvPr/>
          </p:nvSpPr>
          <p:spPr bwMode="auto">
            <a:xfrm>
              <a:off x="3421" y="1614"/>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36910" name="Rectangle 52"/>
            <p:cNvSpPr>
              <a:spLocks noChangeArrowheads="1"/>
            </p:cNvSpPr>
            <p:nvPr/>
          </p:nvSpPr>
          <p:spPr bwMode="auto">
            <a:xfrm>
              <a:off x="3421" y="1496"/>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æ</a:t>
              </a:r>
              <a:endParaRPr lang="es-ES" altLang="es-MX"/>
            </a:p>
          </p:txBody>
        </p:sp>
        <p:sp>
          <p:nvSpPr>
            <p:cNvPr id="36911" name="Rectangle 53"/>
            <p:cNvSpPr>
              <a:spLocks noChangeArrowheads="1"/>
            </p:cNvSpPr>
            <p:nvPr/>
          </p:nvSpPr>
          <p:spPr bwMode="auto">
            <a:xfrm>
              <a:off x="3903" y="1865"/>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36912" name="Rectangle 54"/>
            <p:cNvSpPr>
              <a:spLocks noChangeArrowheads="1"/>
            </p:cNvSpPr>
            <p:nvPr/>
          </p:nvSpPr>
          <p:spPr bwMode="auto">
            <a:xfrm>
              <a:off x="3903" y="1746"/>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36913" name="Rectangle 55"/>
            <p:cNvSpPr>
              <a:spLocks noChangeArrowheads="1"/>
            </p:cNvSpPr>
            <p:nvPr/>
          </p:nvSpPr>
          <p:spPr bwMode="auto">
            <a:xfrm>
              <a:off x="3903" y="1614"/>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36914" name="Rectangle 56"/>
            <p:cNvSpPr>
              <a:spLocks noChangeArrowheads="1"/>
            </p:cNvSpPr>
            <p:nvPr/>
          </p:nvSpPr>
          <p:spPr bwMode="auto">
            <a:xfrm>
              <a:off x="3903" y="1496"/>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36915" name="Rectangle 57"/>
            <p:cNvSpPr>
              <a:spLocks noChangeArrowheads="1"/>
            </p:cNvSpPr>
            <p:nvPr/>
          </p:nvSpPr>
          <p:spPr bwMode="auto">
            <a:xfrm>
              <a:off x="3470" y="1496"/>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16" name="Rectangle 58"/>
            <p:cNvSpPr>
              <a:spLocks noChangeArrowheads="1"/>
            </p:cNvSpPr>
            <p:nvPr/>
          </p:nvSpPr>
          <p:spPr bwMode="auto">
            <a:xfrm>
              <a:off x="3506" y="1496"/>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a:t>
              </a:r>
              <a:endParaRPr lang="es-ES" altLang="es-MX"/>
            </a:p>
          </p:txBody>
        </p:sp>
        <p:sp>
          <p:nvSpPr>
            <p:cNvPr id="36917" name="Rectangle 59"/>
            <p:cNvSpPr>
              <a:spLocks noChangeArrowheads="1"/>
            </p:cNvSpPr>
            <p:nvPr/>
          </p:nvSpPr>
          <p:spPr bwMode="auto">
            <a:xfrm>
              <a:off x="3613" y="1496"/>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18" name="Rectangle 60"/>
            <p:cNvSpPr>
              <a:spLocks noChangeArrowheads="1"/>
            </p:cNvSpPr>
            <p:nvPr/>
          </p:nvSpPr>
          <p:spPr bwMode="auto">
            <a:xfrm>
              <a:off x="3649" y="1496"/>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19" name="Rectangle 61"/>
            <p:cNvSpPr>
              <a:spLocks noChangeArrowheads="1"/>
            </p:cNvSpPr>
            <p:nvPr/>
          </p:nvSpPr>
          <p:spPr bwMode="auto">
            <a:xfrm>
              <a:off x="3687" y="1496"/>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20" name="Rectangle 62"/>
            <p:cNvSpPr>
              <a:spLocks noChangeArrowheads="1"/>
            </p:cNvSpPr>
            <p:nvPr/>
          </p:nvSpPr>
          <p:spPr bwMode="auto">
            <a:xfrm>
              <a:off x="3722" y="1496"/>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4</a:t>
              </a:r>
              <a:endParaRPr lang="es-ES" altLang="es-MX"/>
            </a:p>
          </p:txBody>
        </p:sp>
        <p:sp>
          <p:nvSpPr>
            <p:cNvPr id="36921" name="Rectangle 63"/>
            <p:cNvSpPr>
              <a:spLocks noChangeArrowheads="1"/>
            </p:cNvSpPr>
            <p:nvPr/>
          </p:nvSpPr>
          <p:spPr bwMode="auto">
            <a:xfrm>
              <a:off x="3830" y="1496"/>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22" name="Rectangle 64"/>
            <p:cNvSpPr>
              <a:spLocks noChangeArrowheads="1"/>
            </p:cNvSpPr>
            <p:nvPr/>
          </p:nvSpPr>
          <p:spPr bwMode="auto">
            <a:xfrm>
              <a:off x="3866" y="1496"/>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23" name="Rectangle 65"/>
            <p:cNvSpPr>
              <a:spLocks noChangeArrowheads="1"/>
            </p:cNvSpPr>
            <p:nvPr/>
          </p:nvSpPr>
          <p:spPr bwMode="auto">
            <a:xfrm>
              <a:off x="3470" y="16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24" name="Rectangle 66"/>
            <p:cNvSpPr>
              <a:spLocks noChangeArrowheads="1"/>
            </p:cNvSpPr>
            <p:nvPr/>
          </p:nvSpPr>
          <p:spPr bwMode="auto">
            <a:xfrm>
              <a:off x="3506" y="1678"/>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2</a:t>
              </a:r>
              <a:endParaRPr lang="es-ES" altLang="es-MX"/>
            </a:p>
          </p:txBody>
        </p:sp>
        <p:sp>
          <p:nvSpPr>
            <p:cNvPr id="36925" name="Rectangle 67"/>
            <p:cNvSpPr>
              <a:spLocks noChangeArrowheads="1"/>
            </p:cNvSpPr>
            <p:nvPr/>
          </p:nvSpPr>
          <p:spPr bwMode="auto">
            <a:xfrm>
              <a:off x="3613" y="16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26" name="Rectangle 68"/>
            <p:cNvSpPr>
              <a:spLocks noChangeArrowheads="1"/>
            </p:cNvSpPr>
            <p:nvPr/>
          </p:nvSpPr>
          <p:spPr bwMode="auto">
            <a:xfrm>
              <a:off x="3649" y="16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27" name="Rectangle 69"/>
            <p:cNvSpPr>
              <a:spLocks noChangeArrowheads="1"/>
            </p:cNvSpPr>
            <p:nvPr/>
          </p:nvSpPr>
          <p:spPr bwMode="auto">
            <a:xfrm>
              <a:off x="3687" y="16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28" name="Rectangle 70"/>
            <p:cNvSpPr>
              <a:spLocks noChangeArrowheads="1"/>
            </p:cNvSpPr>
            <p:nvPr/>
          </p:nvSpPr>
          <p:spPr bwMode="auto">
            <a:xfrm>
              <a:off x="3722" y="1678"/>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5</a:t>
              </a:r>
              <a:endParaRPr lang="es-ES" altLang="es-MX"/>
            </a:p>
          </p:txBody>
        </p:sp>
        <p:sp>
          <p:nvSpPr>
            <p:cNvPr id="36929" name="Rectangle 71"/>
            <p:cNvSpPr>
              <a:spLocks noChangeArrowheads="1"/>
            </p:cNvSpPr>
            <p:nvPr/>
          </p:nvSpPr>
          <p:spPr bwMode="auto">
            <a:xfrm>
              <a:off x="3830" y="16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30" name="Rectangle 72"/>
            <p:cNvSpPr>
              <a:spLocks noChangeArrowheads="1"/>
            </p:cNvSpPr>
            <p:nvPr/>
          </p:nvSpPr>
          <p:spPr bwMode="auto">
            <a:xfrm>
              <a:off x="3866" y="16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31" name="Rectangle 73"/>
            <p:cNvSpPr>
              <a:spLocks noChangeArrowheads="1"/>
            </p:cNvSpPr>
            <p:nvPr/>
          </p:nvSpPr>
          <p:spPr bwMode="auto">
            <a:xfrm>
              <a:off x="3470" y="186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32" name="Rectangle 74"/>
            <p:cNvSpPr>
              <a:spLocks noChangeArrowheads="1"/>
            </p:cNvSpPr>
            <p:nvPr/>
          </p:nvSpPr>
          <p:spPr bwMode="auto">
            <a:xfrm>
              <a:off x="3506" y="1860"/>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3</a:t>
              </a:r>
              <a:endParaRPr lang="es-ES" altLang="es-MX"/>
            </a:p>
          </p:txBody>
        </p:sp>
        <p:sp>
          <p:nvSpPr>
            <p:cNvPr id="36933" name="Rectangle 75"/>
            <p:cNvSpPr>
              <a:spLocks noChangeArrowheads="1"/>
            </p:cNvSpPr>
            <p:nvPr/>
          </p:nvSpPr>
          <p:spPr bwMode="auto">
            <a:xfrm>
              <a:off x="3613" y="186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34" name="Rectangle 76"/>
            <p:cNvSpPr>
              <a:spLocks noChangeArrowheads="1"/>
            </p:cNvSpPr>
            <p:nvPr/>
          </p:nvSpPr>
          <p:spPr bwMode="auto">
            <a:xfrm>
              <a:off x="3649" y="186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35" name="Rectangle 77"/>
            <p:cNvSpPr>
              <a:spLocks noChangeArrowheads="1"/>
            </p:cNvSpPr>
            <p:nvPr/>
          </p:nvSpPr>
          <p:spPr bwMode="auto">
            <a:xfrm>
              <a:off x="3687" y="186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36" name="Rectangle 78"/>
            <p:cNvSpPr>
              <a:spLocks noChangeArrowheads="1"/>
            </p:cNvSpPr>
            <p:nvPr/>
          </p:nvSpPr>
          <p:spPr bwMode="auto">
            <a:xfrm>
              <a:off x="3722" y="1860"/>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6</a:t>
              </a:r>
              <a:endParaRPr lang="es-ES" altLang="es-MX"/>
            </a:p>
          </p:txBody>
        </p:sp>
        <p:sp>
          <p:nvSpPr>
            <p:cNvPr id="36937" name="Rectangle 79"/>
            <p:cNvSpPr>
              <a:spLocks noChangeArrowheads="1"/>
            </p:cNvSpPr>
            <p:nvPr/>
          </p:nvSpPr>
          <p:spPr bwMode="auto">
            <a:xfrm>
              <a:off x="3830" y="186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36938" name="Rectangle 80"/>
            <p:cNvSpPr>
              <a:spLocks noChangeArrowheads="1"/>
            </p:cNvSpPr>
            <p:nvPr/>
          </p:nvSpPr>
          <p:spPr bwMode="auto">
            <a:xfrm>
              <a:off x="3866" y="186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spTree>
    <p:extLst>
      <p:ext uri="{BB962C8B-B14F-4D97-AF65-F5344CB8AC3E}">
        <p14:creationId xmlns:p14="http://schemas.microsoft.com/office/powerpoint/2010/main" val="1006776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7049"/>
                                        </p:tgtEl>
                                        <p:attrNameLst>
                                          <p:attrName>style.visibility</p:attrName>
                                        </p:attrNameLst>
                                      </p:cBhvr>
                                      <p:to>
                                        <p:strVal val="visible"/>
                                      </p:to>
                                    </p:set>
                                    <p:anim calcmode="lin" valueType="num">
                                      <p:cBhvr additive="base">
                                        <p:cTn id="7" dur="500" fill="hold"/>
                                        <p:tgtEl>
                                          <p:spTgt spid="87049"/>
                                        </p:tgtEl>
                                        <p:attrNameLst>
                                          <p:attrName>ppt_x</p:attrName>
                                        </p:attrNameLst>
                                      </p:cBhvr>
                                      <p:tavLst>
                                        <p:tav tm="0">
                                          <p:val>
                                            <p:strVal val="0-#ppt_w/2"/>
                                          </p:val>
                                        </p:tav>
                                        <p:tav tm="100000">
                                          <p:val>
                                            <p:strVal val="#ppt_x"/>
                                          </p:val>
                                        </p:tav>
                                      </p:tavLst>
                                    </p:anim>
                                    <p:anim calcmode="lin" valueType="num">
                                      <p:cBhvr additive="base">
                                        <p:cTn id="8" dur="500" fill="hold"/>
                                        <p:tgtEl>
                                          <p:spTgt spid="870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9"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044575" y="274638"/>
            <a:ext cx="6983413" cy="633412"/>
          </a:xfrm>
          <a:solidFill>
            <a:srgbClr val="FFFFCC"/>
          </a:solidFill>
          <a:ln w="57150">
            <a:solidFill>
              <a:srgbClr val="FFC000"/>
            </a:solidFill>
          </a:ln>
        </p:spPr>
        <p:txBody>
          <a:bodyPr/>
          <a:lstStyle/>
          <a:p>
            <a:pPr eaLnBrk="1" hangingPunct="1"/>
            <a:r>
              <a:rPr lang="es-ES" altLang="es-MX" sz="2800" b="1" dirty="0" smtClean="0">
                <a:solidFill>
                  <a:srgbClr val="7030A0"/>
                </a:solidFill>
              </a:rPr>
              <a:t>Operaciones de suma con matrices</a:t>
            </a:r>
          </a:p>
        </p:txBody>
      </p:sp>
      <p:sp>
        <p:nvSpPr>
          <p:cNvPr id="91139" name="Rectangle 3"/>
          <p:cNvSpPr>
            <a:spLocks noGrp="1" noChangeArrowheads="1"/>
          </p:cNvSpPr>
          <p:nvPr>
            <p:ph type="body" idx="1"/>
          </p:nvPr>
        </p:nvSpPr>
        <p:spPr>
          <a:xfrm>
            <a:off x="395288" y="1628329"/>
            <a:ext cx="8215312" cy="1368623"/>
          </a:xfrm>
          <a:solidFill>
            <a:srgbClr val="C2FEC8"/>
          </a:solidFill>
          <a:ln w="57150">
            <a:solidFill>
              <a:srgbClr val="00B050"/>
            </a:solidFill>
          </a:ln>
        </p:spPr>
        <p:txBody>
          <a:bodyPr>
            <a:noAutofit/>
          </a:bodyPr>
          <a:lstStyle/>
          <a:p>
            <a:pPr algn="just" eaLnBrk="1" hangingPunct="1">
              <a:lnSpc>
                <a:spcPct val="130000"/>
              </a:lnSpc>
              <a:buFontTx/>
              <a:buNone/>
            </a:pPr>
            <a:r>
              <a:rPr lang="es-ES" altLang="es-MX" sz="1600" b="1" i="1" dirty="0" smtClean="0">
                <a:solidFill>
                  <a:schemeClr val="bg1"/>
                </a:solidFill>
              </a:rPr>
              <a:t>La suma de dos matrices</a:t>
            </a:r>
            <a:r>
              <a:rPr lang="es-ES" altLang="es-MX" sz="1600" dirty="0" smtClean="0">
                <a:solidFill>
                  <a:schemeClr val="bg1"/>
                </a:solidFill>
              </a:rPr>
              <a:t> A=(</a:t>
            </a:r>
            <a:r>
              <a:rPr lang="es-ES" altLang="es-MX" sz="1600" dirty="0" err="1" smtClean="0">
                <a:solidFill>
                  <a:schemeClr val="bg1"/>
                </a:solidFill>
              </a:rPr>
              <a:t>a</a:t>
            </a:r>
            <a:r>
              <a:rPr lang="es-ES" altLang="es-MX" sz="1600" i="1" baseline="-25000" dirty="0" err="1" smtClean="0">
                <a:solidFill>
                  <a:schemeClr val="bg1"/>
                </a:solidFill>
              </a:rPr>
              <a:t>ij</a:t>
            </a:r>
            <a:r>
              <a:rPr lang="es-ES" altLang="es-MX" sz="1600" dirty="0" smtClean="0">
                <a:solidFill>
                  <a:schemeClr val="bg1"/>
                </a:solidFill>
              </a:rPr>
              <a:t>), B=(</a:t>
            </a:r>
            <a:r>
              <a:rPr lang="es-ES" altLang="es-MX" sz="1600" i="1" dirty="0" err="1" smtClean="0">
                <a:solidFill>
                  <a:schemeClr val="bg1"/>
                </a:solidFill>
              </a:rPr>
              <a:t>b</a:t>
            </a:r>
            <a:r>
              <a:rPr lang="es-ES" altLang="es-MX" sz="1600" i="1" baseline="-25000" dirty="0" err="1" smtClean="0">
                <a:solidFill>
                  <a:schemeClr val="bg1"/>
                </a:solidFill>
              </a:rPr>
              <a:t>ij</a:t>
            </a:r>
            <a:r>
              <a:rPr lang="es-ES" altLang="es-MX" sz="1600" dirty="0" smtClean="0">
                <a:solidFill>
                  <a:schemeClr val="bg1"/>
                </a:solidFill>
              </a:rPr>
              <a:t>) </a:t>
            </a:r>
            <a:r>
              <a:rPr lang="es-ES" altLang="es-MX" sz="1600" b="1" dirty="0" smtClean="0">
                <a:solidFill>
                  <a:schemeClr val="bg1"/>
                </a:solidFill>
              </a:rPr>
              <a:t>de la misma dimensión</a:t>
            </a:r>
            <a:r>
              <a:rPr lang="es-ES" altLang="es-MX" sz="1600" dirty="0" smtClean="0">
                <a:solidFill>
                  <a:schemeClr val="bg1"/>
                </a:solidFill>
              </a:rPr>
              <a:t>, es otra matriz</a:t>
            </a:r>
          </a:p>
          <a:p>
            <a:pPr algn="just" eaLnBrk="1" hangingPunct="1">
              <a:lnSpc>
                <a:spcPct val="130000"/>
              </a:lnSpc>
              <a:buFontTx/>
              <a:buNone/>
            </a:pPr>
            <a:r>
              <a:rPr lang="es-ES" altLang="es-MX" sz="1600" dirty="0" smtClean="0">
                <a:solidFill>
                  <a:schemeClr val="bg1"/>
                </a:solidFill>
              </a:rPr>
              <a:t>S=(</a:t>
            </a:r>
            <a:r>
              <a:rPr lang="es-ES" altLang="es-MX" sz="1600" i="1" dirty="0" smtClean="0">
                <a:solidFill>
                  <a:schemeClr val="bg1"/>
                </a:solidFill>
              </a:rPr>
              <a:t>s</a:t>
            </a:r>
            <a:r>
              <a:rPr lang="es-ES" altLang="es-MX" sz="1600" i="1" baseline="-25000" dirty="0" smtClean="0">
                <a:solidFill>
                  <a:schemeClr val="bg1"/>
                </a:solidFill>
              </a:rPr>
              <a:t>ij</a:t>
            </a:r>
            <a:r>
              <a:rPr lang="es-ES" altLang="es-MX" sz="1600" dirty="0" smtClean="0">
                <a:solidFill>
                  <a:schemeClr val="bg1"/>
                </a:solidFill>
              </a:rPr>
              <a:t>) de la misma dimensión que los sumandos y con término genérico  S = (</a:t>
            </a:r>
            <a:r>
              <a:rPr lang="es-ES" altLang="es-MX" sz="1600" dirty="0" err="1" smtClean="0">
                <a:solidFill>
                  <a:schemeClr val="bg1"/>
                </a:solidFill>
              </a:rPr>
              <a:t>a</a:t>
            </a:r>
            <a:r>
              <a:rPr lang="es-ES" altLang="es-MX" sz="1600" baseline="-25000" dirty="0" err="1" smtClean="0">
                <a:solidFill>
                  <a:schemeClr val="bg1"/>
                </a:solidFill>
              </a:rPr>
              <a:t>ij</a:t>
            </a:r>
            <a:r>
              <a:rPr lang="es-ES" altLang="es-MX" sz="1600" dirty="0" smtClean="0">
                <a:solidFill>
                  <a:schemeClr val="bg1"/>
                </a:solidFill>
              </a:rPr>
              <a:t> + </a:t>
            </a:r>
            <a:r>
              <a:rPr lang="es-ES" altLang="es-MX" sz="1600" dirty="0" err="1" smtClean="0">
                <a:solidFill>
                  <a:schemeClr val="bg1"/>
                </a:solidFill>
              </a:rPr>
              <a:t>b</a:t>
            </a:r>
            <a:r>
              <a:rPr lang="es-ES" altLang="es-MX" sz="1600" baseline="-25000" dirty="0" err="1" smtClean="0">
                <a:solidFill>
                  <a:schemeClr val="bg1"/>
                </a:solidFill>
              </a:rPr>
              <a:t>ij</a:t>
            </a:r>
            <a:r>
              <a:rPr lang="es-ES" altLang="es-MX" sz="1600" dirty="0" smtClean="0">
                <a:solidFill>
                  <a:schemeClr val="bg1"/>
                </a:solidFill>
              </a:rPr>
              <a:t>). </a:t>
            </a:r>
          </a:p>
          <a:p>
            <a:pPr eaLnBrk="1" hangingPunct="1">
              <a:lnSpc>
                <a:spcPct val="80000"/>
              </a:lnSpc>
              <a:buFontTx/>
              <a:buNone/>
            </a:pPr>
            <a:r>
              <a:rPr lang="es-ES" altLang="es-MX" sz="1600" dirty="0" smtClean="0">
                <a:solidFill>
                  <a:schemeClr val="bg1"/>
                </a:solidFill>
              </a:rPr>
              <a:t>La suma de las matrices A y B se denota por A+B.</a:t>
            </a:r>
          </a:p>
        </p:txBody>
      </p:sp>
      <p:sp>
        <p:nvSpPr>
          <p:cNvPr id="91140" name="Text Box 4"/>
          <p:cNvSpPr txBox="1">
            <a:spLocks noChangeArrowheads="1"/>
          </p:cNvSpPr>
          <p:nvPr/>
        </p:nvSpPr>
        <p:spPr bwMode="auto">
          <a:xfrm>
            <a:off x="1135063" y="1143471"/>
            <a:ext cx="6408737" cy="341313"/>
          </a:xfrm>
          <a:prstGeom prst="rect">
            <a:avLst/>
          </a:prstGeom>
          <a:ln w="57150">
            <a:solidFill>
              <a:schemeClr val="accent4">
                <a:lumMod val="20000"/>
                <a:lumOff val="80000"/>
              </a:schemeClr>
            </a:solidFill>
          </a:ln>
          <a:extLst/>
        </p:spPr>
        <p:style>
          <a:lnRef idx="1">
            <a:schemeClr val="accent4"/>
          </a:lnRef>
          <a:fillRef idx="2">
            <a:schemeClr val="accent4"/>
          </a:fillRef>
          <a:effectRef idx="1">
            <a:schemeClr val="accent4"/>
          </a:effectRef>
          <a:fontRef idx="minor">
            <a:schemeClr val="dk1"/>
          </a:fontRef>
        </p:style>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90000"/>
              </a:lnSpc>
              <a:spcBef>
                <a:spcPct val="20000"/>
              </a:spcBef>
            </a:pPr>
            <a:r>
              <a:rPr lang="es-ES" altLang="es-MX" b="1" i="1" dirty="0">
                <a:solidFill>
                  <a:schemeClr val="hlink"/>
                </a:solidFill>
                <a:cs typeface="Arial" pitchFamily="34" charset="0"/>
              </a:rPr>
              <a:t>2.- Suma y diferencia de matrices</a:t>
            </a:r>
          </a:p>
        </p:txBody>
      </p:sp>
      <p:grpSp>
        <p:nvGrpSpPr>
          <p:cNvPr id="2" name="Group 5"/>
          <p:cNvGrpSpPr>
            <a:grpSpLocks/>
          </p:cNvGrpSpPr>
          <p:nvPr/>
        </p:nvGrpSpPr>
        <p:grpSpPr bwMode="auto">
          <a:xfrm>
            <a:off x="611188" y="3213100"/>
            <a:ext cx="8064500" cy="1728788"/>
            <a:chOff x="1072" y="2548"/>
            <a:chExt cx="5312" cy="1089"/>
          </a:xfrm>
        </p:grpSpPr>
        <p:sp>
          <p:nvSpPr>
            <p:cNvPr id="37897" name="Rectangle 6"/>
            <p:cNvSpPr>
              <a:spLocks noChangeArrowheads="1"/>
            </p:cNvSpPr>
            <p:nvPr/>
          </p:nvSpPr>
          <p:spPr bwMode="auto">
            <a:xfrm>
              <a:off x="1072" y="3068"/>
              <a:ext cx="5312"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dirty="0">
                  <a:cs typeface="Arial" pitchFamily="34" charset="0"/>
                </a:rPr>
                <a:t>  </a:t>
              </a:r>
              <a:r>
                <a:rPr lang="es-ES" altLang="es-MX" sz="2400" dirty="0">
                  <a:cs typeface="Arial" pitchFamily="34" charset="0"/>
                </a:rPr>
                <a:t> </a:t>
              </a:r>
              <a:r>
                <a:rPr lang="es-ES" altLang="es-MX" sz="1000" dirty="0">
                  <a:cs typeface="Arial" pitchFamily="34" charset="0"/>
                </a:rPr>
                <a:t>                                                     </a:t>
              </a:r>
              <a:endParaRPr lang="es-ES" altLang="es-MX" sz="900" dirty="0">
                <a:cs typeface="Arial" pitchFamily="34" charset="0"/>
              </a:endParaRPr>
            </a:p>
            <a:p>
              <a:r>
                <a:rPr lang="es-ES" altLang="es-MX" sz="1600" dirty="0">
                  <a:cs typeface="Arial" pitchFamily="34" charset="0"/>
                </a:rPr>
                <a:t>Sin embargo,                                no se pueden sumar por no ser de la misma dimensión.</a:t>
              </a:r>
            </a:p>
          </p:txBody>
        </p:sp>
        <p:pic>
          <p:nvPicPr>
            <p:cNvPr id="37898" name="Picture 7" descr="image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6" y="2548"/>
              <a:ext cx="2450" cy="45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7899" name="Picture 8" descr="image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7" y="3208"/>
              <a:ext cx="1040" cy="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1146" name="Text Box 10"/>
          <p:cNvSpPr txBox="1">
            <a:spLocks noChangeArrowheads="1"/>
          </p:cNvSpPr>
          <p:nvPr/>
        </p:nvSpPr>
        <p:spPr bwMode="auto">
          <a:xfrm>
            <a:off x="598488" y="5786438"/>
            <a:ext cx="8077200" cy="595312"/>
          </a:xfrm>
          <a:prstGeom prst="rect">
            <a:avLst/>
          </a:prstGeom>
          <a:solidFill>
            <a:schemeClr val="accent6">
              <a:lumMod val="20000"/>
              <a:lumOff val="80000"/>
            </a:schemeClr>
          </a:solidFill>
          <a:ln w="57150" algn="ctr">
            <a:solidFill>
              <a:schemeClr val="accent6">
                <a:lumMod val="75000"/>
              </a:schemeClr>
            </a:solidFill>
            <a:miter lim="800000"/>
            <a:headEnd/>
            <a:tailEnd/>
          </a:ln>
        </p:spPr>
        <p:txBody>
          <a:bodyPr>
            <a:spAutoFit/>
          </a:bodyPr>
          <a:lstStyle/>
          <a:p>
            <a:pPr>
              <a:spcBef>
                <a:spcPct val="50000"/>
              </a:spcBef>
              <a:defRPr/>
            </a:pPr>
            <a:r>
              <a:rPr lang="es-ES" sz="1700" b="1" i="1" dirty="0">
                <a:solidFill>
                  <a:schemeClr val="bg1"/>
                </a:solidFill>
                <a:cs typeface="Arial" pitchFamily="34" charset="0"/>
              </a:rPr>
              <a:t>La diferencia de matrices</a:t>
            </a:r>
            <a:r>
              <a:rPr lang="es-ES" sz="1600" dirty="0">
                <a:solidFill>
                  <a:schemeClr val="bg1"/>
                </a:solidFill>
                <a:cs typeface="Arial" pitchFamily="34" charset="0"/>
              </a:rPr>
              <a:t> A y B se representa por A–B, y se define como la suma de A con la opuesta aditiva de B : </a:t>
            </a:r>
            <a:r>
              <a:rPr lang="es-ES" sz="1600" b="1" dirty="0">
                <a:solidFill>
                  <a:schemeClr val="bg1"/>
                </a:solidFill>
                <a:cs typeface="Arial" pitchFamily="34" charset="0"/>
              </a:rPr>
              <a:t>A–B = A + (–B)</a:t>
            </a:r>
          </a:p>
        </p:txBody>
      </p:sp>
      <p:sp>
        <p:nvSpPr>
          <p:cNvPr id="91147" name="Rectangle 11"/>
          <p:cNvSpPr>
            <a:spLocks noChangeArrowheads="1"/>
          </p:cNvSpPr>
          <p:nvPr/>
        </p:nvSpPr>
        <p:spPr bwMode="auto">
          <a:xfrm>
            <a:off x="609600" y="5229225"/>
            <a:ext cx="7923213" cy="412750"/>
          </a:xfrm>
          <a:prstGeom prst="rect">
            <a:avLst/>
          </a:prstGeom>
          <a:ln/>
          <a:extLst/>
        </p:spPr>
        <p:style>
          <a:lnRef idx="0">
            <a:schemeClr val="accent4"/>
          </a:lnRef>
          <a:fillRef idx="3">
            <a:schemeClr val="accent4"/>
          </a:fillRef>
          <a:effectRef idx="3">
            <a:schemeClr val="accent4"/>
          </a:effectRef>
          <a:fontRef idx="minor">
            <a:schemeClr val="lt1"/>
          </a:fontRef>
        </p:style>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30000"/>
              </a:lnSpc>
              <a:spcBef>
                <a:spcPct val="50000"/>
              </a:spcBef>
            </a:pPr>
            <a:r>
              <a:rPr lang="es-ES" altLang="es-MX" sz="1600">
                <a:cs typeface="Arial" pitchFamily="34" charset="0"/>
              </a:rPr>
              <a:t>Por tanto, para poder sumar dos matrices estas </a:t>
            </a:r>
            <a:r>
              <a:rPr lang="es-ES" altLang="es-MX" sz="1600" b="1">
                <a:cs typeface="Arial" pitchFamily="34" charset="0"/>
              </a:rPr>
              <a:t>han de tener la misma dimensión</a:t>
            </a:r>
            <a:r>
              <a:rPr lang="es-ES" altLang="es-MX" sz="1600">
                <a:cs typeface="Arial" pitchFamily="34" charset="0"/>
              </a:rPr>
              <a:t>.</a:t>
            </a:r>
          </a:p>
        </p:txBody>
      </p:sp>
      <p:sp>
        <p:nvSpPr>
          <p:cNvPr id="37896" name="10 Rectángulo"/>
          <p:cNvSpPr>
            <a:spLocks noChangeArrowheads="1"/>
          </p:cNvSpPr>
          <p:nvPr/>
        </p:nvSpPr>
        <p:spPr bwMode="auto">
          <a:xfrm>
            <a:off x="468313" y="3330699"/>
            <a:ext cx="1017587" cy="314325"/>
          </a:xfrm>
          <a:prstGeom prst="rect">
            <a:avLst/>
          </a:prstGeom>
          <a:ln w="28575">
            <a:solidFill>
              <a:schemeClr val="accent4">
                <a:lumMod val="20000"/>
                <a:lumOff val="80000"/>
              </a:schemeClr>
            </a:solidFill>
          </a:ln>
          <a:extLst/>
        </p:spPr>
        <p:style>
          <a:lnRef idx="1">
            <a:schemeClr val="accent4"/>
          </a:lnRef>
          <a:fillRef idx="3">
            <a:schemeClr val="accent4"/>
          </a:fillRef>
          <a:effectRef idx="2">
            <a:schemeClr val="accent4"/>
          </a:effectRef>
          <a:fontRef idx="minor">
            <a:schemeClr val="lt1"/>
          </a:fontRef>
        </p:style>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80000"/>
              </a:lnSpc>
            </a:pPr>
            <a:r>
              <a:rPr lang="es-ES" altLang="es-MX" dirty="0"/>
              <a:t>Ejemplo</a:t>
            </a:r>
          </a:p>
        </p:txBody>
      </p:sp>
    </p:spTree>
    <p:extLst>
      <p:ext uri="{BB962C8B-B14F-4D97-AF65-F5344CB8AC3E}">
        <p14:creationId xmlns:p14="http://schemas.microsoft.com/office/powerpoint/2010/main" val="2229261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40"/>
                                        </p:tgtEl>
                                        <p:attrNameLst>
                                          <p:attrName>style.visibility</p:attrName>
                                        </p:attrNameLst>
                                      </p:cBhvr>
                                      <p:to>
                                        <p:strVal val="visible"/>
                                      </p:to>
                                    </p:set>
                                    <p:anim calcmode="lin" valueType="num">
                                      <p:cBhvr additive="base">
                                        <p:cTn id="7" dur="500" fill="hold"/>
                                        <p:tgtEl>
                                          <p:spTgt spid="91140"/>
                                        </p:tgtEl>
                                        <p:attrNameLst>
                                          <p:attrName>ppt_x</p:attrName>
                                        </p:attrNameLst>
                                      </p:cBhvr>
                                      <p:tavLst>
                                        <p:tav tm="0">
                                          <p:val>
                                            <p:strVal val="0-#ppt_w/2"/>
                                          </p:val>
                                        </p:tav>
                                        <p:tav tm="100000">
                                          <p:val>
                                            <p:strVal val="#ppt_x"/>
                                          </p:val>
                                        </p:tav>
                                      </p:tavLst>
                                    </p:anim>
                                    <p:anim calcmode="lin" valueType="num">
                                      <p:cBhvr additive="base">
                                        <p:cTn id="8" dur="500" fill="hold"/>
                                        <p:tgtEl>
                                          <p:spTgt spid="9114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1139">
                                            <p:txEl>
                                              <p:pRg st="0" end="0"/>
                                            </p:txEl>
                                          </p:spTgt>
                                        </p:tgtEl>
                                        <p:attrNameLst>
                                          <p:attrName>style.visibility</p:attrName>
                                        </p:attrNameLst>
                                      </p:cBhvr>
                                      <p:to>
                                        <p:strVal val="visible"/>
                                      </p:to>
                                    </p:set>
                                    <p:anim calcmode="lin" valueType="num">
                                      <p:cBhvr additive="base">
                                        <p:cTn id="13" dur="500" fill="hold"/>
                                        <p:tgtEl>
                                          <p:spTgt spid="911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11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1139">
                                            <p:txEl>
                                              <p:pRg st="1" end="1"/>
                                            </p:txEl>
                                          </p:spTgt>
                                        </p:tgtEl>
                                        <p:attrNameLst>
                                          <p:attrName>style.visibility</p:attrName>
                                        </p:attrNameLst>
                                      </p:cBhvr>
                                      <p:to>
                                        <p:strVal val="visible"/>
                                      </p:to>
                                    </p:set>
                                    <p:anim calcmode="lin" valueType="num">
                                      <p:cBhvr additive="base">
                                        <p:cTn id="19" dur="500" fill="hold"/>
                                        <p:tgtEl>
                                          <p:spTgt spid="9113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11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1139">
                                            <p:txEl>
                                              <p:pRg st="2" end="2"/>
                                            </p:txEl>
                                          </p:spTgt>
                                        </p:tgtEl>
                                        <p:attrNameLst>
                                          <p:attrName>style.visibility</p:attrName>
                                        </p:attrNameLst>
                                      </p:cBhvr>
                                      <p:to>
                                        <p:strVal val="visible"/>
                                      </p:to>
                                    </p:set>
                                    <p:anim calcmode="lin" valueType="num">
                                      <p:cBhvr additive="base">
                                        <p:cTn id="25" dur="500" fill="hold"/>
                                        <p:tgtEl>
                                          <p:spTgt spid="9113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1139">
                                            <p:txEl>
                                              <p:pRg st="2" end="2"/>
                                            </p:txEl>
                                          </p:spTgt>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500"/>
                            </p:stCondLst>
                            <p:childTnLst>
                              <p:par>
                                <p:cTn id="28" presetID="2" presetClass="entr" presetSubtype="8"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91147"/>
                                        </p:tgtEl>
                                        <p:attrNameLst>
                                          <p:attrName>style.visibility</p:attrName>
                                        </p:attrNameLst>
                                      </p:cBhvr>
                                      <p:to>
                                        <p:strVal val="visible"/>
                                      </p:to>
                                    </p:set>
                                    <p:anim calcmode="lin" valueType="num">
                                      <p:cBhvr additive="base">
                                        <p:cTn id="36" dur="500" fill="hold"/>
                                        <p:tgtEl>
                                          <p:spTgt spid="91147"/>
                                        </p:tgtEl>
                                        <p:attrNameLst>
                                          <p:attrName>ppt_x</p:attrName>
                                        </p:attrNameLst>
                                      </p:cBhvr>
                                      <p:tavLst>
                                        <p:tav tm="0">
                                          <p:val>
                                            <p:strVal val="0-#ppt_w/2"/>
                                          </p:val>
                                        </p:tav>
                                        <p:tav tm="100000">
                                          <p:val>
                                            <p:strVal val="#ppt_x"/>
                                          </p:val>
                                        </p:tav>
                                      </p:tavLst>
                                    </p:anim>
                                    <p:anim calcmode="lin" valueType="num">
                                      <p:cBhvr additive="base">
                                        <p:cTn id="37" dur="500" fill="hold"/>
                                        <p:tgtEl>
                                          <p:spTgt spid="91147"/>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91146"/>
                                        </p:tgtEl>
                                        <p:attrNameLst>
                                          <p:attrName>style.visibility</p:attrName>
                                        </p:attrNameLst>
                                      </p:cBhvr>
                                      <p:to>
                                        <p:strVal val="visible"/>
                                      </p:to>
                                    </p:set>
                                    <p:anim calcmode="lin" valueType="num">
                                      <p:cBhvr additive="base">
                                        <p:cTn id="42" dur="500" fill="hold"/>
                                        <p:tgtEl>
                                          <p:spTgt spid="91146"/>
                                        </p:tgtEl>
                                        <p:attrNameLst>
                                          <p:attrName>ppt_x</p:attrName>
                                        </p:attrNameLst>
                                      </p:cBhvr>
                                      <p:tavLst>
                                        <p:tav tm="0">
                                          <p:val>
                                            <p:strVal val="0-#ppt_w/2"/>
                                          </p:val>
                                        </p:tav>
                                        <p:tav tm="100000">
                                          <p:val>
                                            <p:strVal val="#ppt_x"/>
                                          </p:val>
                                        </p:tav>
                                      </p:tavLst>
                                    </p:anim>
                                    <p:anim calcmode="lin" valueType="num">
                                      <p:cBhvr additive="base">
                                        <p:cTn id="43" dur="500" fill="hold"/>
                                        <p:tgtEl>
                                          <p:spTgt spid="911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autoUpdateAnimBg="0"/>
      <p:bldP spid="91140" grpId="0" animBg="1" autoUpdateAnimBg="0"/>
      <p:bldP spid="91146" grpId="0" animBg="1" autoUpdateAnimBg="0"/>
      <p:bldP spid="91147"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Rectángulo"/>
          <p:cNvSpPr/>
          <p:nvPr/>
        </p:nvSpPr>
        <p:spPr>
          <a:xfrm>
            <a:off x="539552" y="2781399"/>
            <a:ext cx="7891017" cy="3255585"/>
          </a:xfrm>
          <a:prstGeom prst="rect">
            <a:avLst/>
          </a:prstGeom>
          <a:ln w="57150">
            <a:solidFill>
              <a:schemeClr val="accent1">
                <a:lumMod val="40000"/>
                <a:lumOff val="60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38914" name="Rectangle 2"/>
          <p:cNvSpPr>
            <a:spLocks noGrp="1" noChangeArrowheads="1"/>
          </p:cNvSpPr>
          <p:nvPr>
            <p:ph type="title"/>
          </p:nvPr>
        </p:nvSpPr>
        <p:spPr>
          <a:xfrm>
            <a:off x="1331913" y="404813"/>
            <a:ext cx="6855768" cy="561975"/>
          </a:xfrm>
          <a:solidFill>
            <a:srgbClr val="FFFFCC"/>
          </a:solidFill>
          <a:ln w="57150">
            <a:solidFill>
              <a:srgbClr val="FFC000"/>
            </a:solidFill>
          </a:ln>
        </p:spPr>
        <p:txBody>
          <a:bodyPr wrap="none"/>
          <a:lstStyle/>
          <a:p>
            <a:pPr eaLnBrk="1" hangingPunct="1"/>
            <a:r>
              <a:rPr lang="es-ES_tradnl" altLang="es-MX" sz="2800" b="1" dirty="0" smtClean="0">
                <a:solidFill>
                  <a:srgbClr val="7030A0"/>
                </a:solidFill>
                <a:latin typeface="Verdana" pitchFamily="34" charset="0"/>
              </a:rPr>
              <a:t>Suma de matrices de orden 3</a:t>
            </a:r>
            <a:endParaRPr lang="es-ES" altLang="es-MX" sz="2800" b="1" dirty="0" smtClean="0">
              <a:solidFill>
                <a:srgbClr val="7030A0"/>
              </a:solidFill>
              <a:latin typeface="Verdana" pitchFamily="34" charset="0"/>
            </a:endParaRPr>
          </a:p>
        </p:txBody>
      </p:sp>
      <p:sp>
        <p:nvSpPr>
          <p:cNvPr id="37891" name="Text Box 3"/>
          <p:cNvSpPr txBox="1">
            <a:spLocks noChangeArrowheads="1"/>
          </p:cNvSpPr>
          <p:nvPr/>
        </p:nvSpPr>
        <p:spPr bwMode="auto">
          <a:xfrm>
            <a:off x="755650" y="1562100"/>
            <a:ext cx="7604125" cy="787400"/>
          </a:xfrm>
          <a:prstGeom prst="rect">
            <a:avLst/>
          </a:prstGeom>
          <a:solidFill>
            <a:schemeClr val="accent6">
              <a:lumMod val="40000"/>
              <a:lumOff val="60000"/>
            </a:schemeClr>
          </a:solidFill>
          <a:ln w="57150">
            <a:solidFill>
              <a:schemeClr val="accent2">
                <a:lumMod val="60000"/>
                <a:lumOff val="40000"/>
              </a:schemeClr>
            </a:solidFill>
            <a:miter lim="800000"/>
            <a:headEnd/>
            <a:tailEnd/>
          </a:ln>
        </p:spPr>
        <p:txBody>
          <a:bodyPr lIns="90000" tIns="46800" rIns="90000" bIns="46800" anchor="ctr">
            <a:spAutoFit/>
          </a:bodyPr>
          <a:lstStyle/>
          <a:p>
            <a:pPr eaLnBrk="0" hangingPunct="0">
              <a:lnSpc>
                <a:spcPct val="90000"/>
              </a:lnSpc>
              <a:defRPr/>
            </a:pPr>
            <a:endParaRPr kumimoji="1" lang="es-ES_tradnl" sz="900" dirty="0">
              <a:cs typeface="Arial" pitchFamily="34" charset="0"/>
            </a:endParaRPr>
          </a:p>
          <a:p>
            <a:pPr eaLnBrk="0" hangingPunct="0">
              <a:lnSpc>
                <a:spcPct val="90000"/>
              </a:lnSpc>
              <a:defRPr/>
            </a:pPr>
            <a:r>
              <a:rPr kumimoji="1" lang="es-ES_tradnl" sz="1600" dirty="0">
                <a:solidFill>
                  <a:schemeClr val="bg1"/>
                </a:solidFill>
                <a:cs typeface="Arial" pitchFamily="34" charset="0"/>
              </a:rPr>
              <a:t>Para </a:t>
            </a:r>
            <a:r>
              <a:rPr kumimoji="1" lang="es-ES_tradnl" sz="1600" b="1" dirty="0">
                <a:solidFill>
                  <a:schemeClr val="bg1"/>
                </a:solidFill>
                <a:cs typeface="Arial" pitchFamily="34" charset="0"/>
              </a:rPr>
              <a:t>sumar dos matrices A y B</a:t>
            </a:r>
            <a:r>
              <a:rPr kumimoji="1" lang="es-ES_tradnl" sz="1600" dirty="0">
                <a:solidFill>
                  <a:schemeClr val="bg1"/>
                </a:solidFill>
                <a:cs typeface="Arial" pitchFamily="34" charset="0"/>
              </a:rPr>
              <a:t> con las mismas dimensiones se suman los correspondientes elementos: si A = (</a:t>
            </a:r>
            <a:r>
              <a:rPr kumimoji="1" lang="es-ES_tradnl" sz="1600" dirty="0" err="1">
                <a:solidFill>
                  <a:schemeClr val="bg1"/>
                </a:solidFill>
                <a:cs typeface="Arial" pitchFamily="34" charset="0"/>
              </a:rPr>
              <a:t>a</a:t>
            </a:r>
            <a:r>
              <a:rPr kumimoji="1" lang="es-ES_tradnl" sz="1600" baseline="-25000" dirty="0" err="1">
                <a:solidFill>
                  <a:schemeClr val="bg1"/>
                </a:solidFill>
                <a:cs typeface="Arial" pitchFamily="34" charset="0"/>
              </a:rPr>
              <a:t>ij</a:t>
            </a:r>
            <a:r>
              <a:rPr kumimoji="1" lang="es-ES_tradnl" sz="1600" dirty="0">
                <a:solidFill>
                  <a:schemeClr val="bg1"/>
                </a:solidFill>
                <a:cs typeface="Arial" pitchFamily="34" charset="0"/>
              </a:rPr>
              <a:t>) y B = (</a:t>
            </a:r>
            <a:r>
              <a:rPr kumimoji="1" lang="es-ES_tradnl" sz="1600" dirty="0" err="1">
                <a:solidFill>
                  <a:schemeClr val="bg1"/>
                </a:solidFill>
                <a:cs typeface="Arial" pitchFamily="34" charset="0"/>
              </a:rPr>
              <a:t>b</a:t>
            </a:r>
            <a:r>
              <a:rPr kumimoji="1" lang="es-ES_tradnl" sz="1600" baseline="-25000" dirty="0" err="1">
                <a:solidFill>
                  <a:schemeClr val="bg1"/>
                </a:solidFill>
                <a:cs typeface="Arial" pitchFamily="34" charset="0"/>
              </a:rPr>
              <a:t>ij</a:t>
            </a:r>
            <a:r>
              <a:rPr kumimoji="1" lang="es-ES_tradnl" sz="1600" dirty="0">
                <a:solidFill>
                  <a:schemeClr val="bg1"/>
                </a:solidFill>
                <a:cs typeface="Arial" pitchFamily="34" charset="0"/>
              </a:rPr>
              <a:t>) entonces A + B = (</a:t>
            </a:r>
            <a:r>
              <a:rPr kumimoji="1" lang="es-ES_tradnl" sz="1600" dirty="0" err="1">
                <a:solidFill>
                  <a:schemeClr val="bg1"/>
                </a:solidFill>
                <a:cs typeface="Arial" pitchFamily="34" charset="0"/>
              </a:rPr>
              <a:t>a</a:t>
            </a:r>
            <a:r>
              <a:rPr kumimoji="1" lang="es-ES_tradnl" sz="1600" baseline="-25000" dirty="0" err="1">
                <a:solidFill>
                  <a:schemeClr val="bg1"/>
                </a:solidFill>
                <a:cs typeface="Arial" pitchFamily="34" charset="0"/>
              </a:rPr>
              <a:t>ij</a:t>
            </a:r>
            <a:r>
              <a:rPr kumimoji="1" lang="es-ES_tradnl" sz="1600" dirty="0">
                <a:solidFill>
                  <a:schemeClr val="bg1"/>
                </a:solidFill>
                <a:cs typeface="Arial" pitchFamily="34" charset="0"/>
              </a:rPr>
              <a:t> + </a:t>
            </a:r>
            <a:r>
              <a:rPr kumimoji="1" lang="es-ES_tradnl" sz="1600" dirty="0" err="1">
                <a:solidFill>
                  <a:schemeClr val="bg1"/>
                </a:solidFill>
                <a:cs typeface="Arial" pitchFamily="34" charset="0"/>
              </a:rPr>
              <a:t>b</a:t>
            </a:r>
            <a:r>
              <a:rPr kumimoji="1" lang="es-ES_tradnl" sz="1600" baseline="-25000" dirty="0" err="1">
                <a:solidFill>
                  <a:schemeClr val="bg1"/>
                </a:solidFill>
                <a:cs typeface="Arial" pitchFamily="34" charset="0"/>
              </a:rPr>
              <a:t>ij</a:t>
            </a:r>
            <a:r>
              <a:rPr kumimoji="1" lang="es-ES_tradnl" sz="1600" dirty="0">
                <a:solidFill>
                  <a:schemeClr val="bg1"/>
                </a:solidFill>
                <a:cs typeface="Arial" pitchFamily="34" charset="0"/>
              </a:rPr>
              <a:t>)</a:t>
            </a:r>
          </a:p>
          <a:p>
            <a:pPr eaLnBrk="0" hangingPunct="0">
              <a:lnSpc>
                <a:spcPct val="90000"/>
              </a:lnSpc>
              <a:defRPr/>
            </a:pPr>
            <a:endParaRPr kumimoji="1" lang="es-ES_tradnl" sz="900" dirty="0">
              <a:solidFill>
                <a:schemeClr val="bg1"/>
              </a:solidFill>
              <a:cs typeface="Arial" pitchFamily="34" charset="0"/>
            </a:endParaRPr>
          </a:p>
        </p:txBody>
      </p:sp>
      <p:grpSp>
        <p:nvGrpSpPr>
          <p:cNvPr id="38916" name="218 Grupo"/>
          <p:cNvGrpSpPr>
            <a:grpSpLocks/>
          </p:cNvGrpSpPr>
          <p:nvPr/>
        </p:nvGrpSpPr>
        <p:grpSpPr bwMode="auto">
          <a:xfrm>
            <a:off x="654050" y="2897783"/>
            <a:ext cx="7993063" cy="3411537"/>
            <a:chOff x="654050" y="2681289"/>
            <a:chExt cx="7993063" cy="3321049"/>
          </a:xfrm>
        </p:grpSpPr>
        <p:grpSp>
          <p:nvGrpSpPr>
            <p:cNvPr id="38917" name="Group 4"/>
            <p:cNvGrpSpPr>
              <a:grpSpLocks noChangeAspect="1"/>
            </p:cNvGrpSpPr>
            <p:nvPr/>
          </p:nvGrpSpPr>
          <p:grpSpPr bwMode="auto">
            <a:xfrm>
              <a:off x="654050" y="2681289"/>
              <a:ext cx="7993063" cy="1611807"/>
              <a:chOff x="412" y="1689"/>
              <a:chExt cx="5035" cy="954"/>
            </a:xfrm>
          </p:grpSpPr>
          <p:sp>
            <p:nvSpPr>
              <p:cNvPr id="39032" name="AutoShape 5"/>
              <p:cNvSpPr>
                <a:spLocks noChangeAspect="1" noChangeArrowheads="1" noTextEdit="1"/>
              </p:cNvSpPr>
              <p:nvPr/>
            </p:nvSpPr>
            <p:spPr bwMode="auto">
              <a:xfrm>
                <a:off x="412" y="1689"/>
                <a:ext cx="5035" cy="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39033" name="Rectangle 6"/>
              <p:cNvSpPr>
                <a:spLocks noChangeArrowheads="1"/>
              </p:cNvSpPr>
              <p:nvPr/>
            </p:nvSpPr>
            <p:spPr bwMode="auto">
              <a:xfrm>
                <a:off x="412" y="1950"/>
                <a:ext cx="81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A + B = (</a:t>
                </a:r>
                <a:endParaRPr lang="es-ES" altLang="es-MX"/>
              </a:p>
            </p:txBody>
          </p:sp>
          <p:sp>
            <p:nvSpPr>
              <p:cNvPr id="39034" name="Rectangle 7"/>
              <p:cNvSpPr>
                <a:spLocks noChangeArrowheads="1"/>
              </p:cNvSpPr>
              <p:nvPr/>
            </p:nvSpPr>
            <p:spPr bwMode="auto">
              <a:xfrm>
                <a:off x="1133" y="1950"/>
                <a:ext cx="161"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a</a:t>
                </a:r>
                <a:endParaRPr lang="es-ES" altLang="es-MX"/>
              </a:p>
            </p:txBody>
          </p:sp>
          <p:sp>
            <p:nvSpPr>
              <p:cNvPr id="39035" name="Rectangle 8"/>
              <p:cNvSpPr>
                <a:spLocks noChangeArrowheads="1"/>
              </p:cNvSpPr>
              <p:nvPr/>
            </p:nvSpPr>
            <p:spPr bwMode="auto">
              <a:xfrm>
                <a:off x="1216" y="2030"/>
                <a:ext cx="6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ij</a:t>
                </a:r>
                <a:endParaRPr lang="es-ES" altLang="es-MX"/>
              </a:p>
            </p:txBody>
          </p:sp>
          <p:sp>
            <p:nvSpPr>
              <p:cNvPr id="39036" name="Rectangle 9"/>
              <p:cNvSpPr>
                <a:spLocks noChangeArrowheads="1"/>
              </p:cNvSpPr>
              <p:nvPr/>
            </p:nvSpPr>
            <p:spPr bwMode="auto">
              <a:xfrm>
                <a:off x="1286" y="1950"/>
                <a:ext cx="409"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 (</a:t>
                </a:r>
                <a:endParaRPr lang="es-ES" altLang="es-MX"/>
              </a:p>
            </p:txBody>
          </p:sp>
          <p:sp>
            <p:nvSpPr>
              <p:cNvPr id="39037" name="Rectangle 10"/>
              <p:cNvSpPr>
                <a:spLocks noChangeArrowheads="1"/>
              </p:cNvSpPr>
              <p:nvPr/>
            </p:nvSpPr>
            <p:spPr bwMode="auto">
              <a:xfrm>
                <a:off x="1610" y="1950"/>
                <a:ext cx="17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b</a:t>
                </a:r>
                <a:endParaRPr lang="es-ES" altLang="es-MX"/>
              </a:p>
            </p:txBody>
          </p:sp>
          <p:sp>
            <p:nvSpPr>
              <p:cNvPr id="39038" name="Rectangle 11"/>
              <p:cNvSpPr>
                <a:spLocks noChangeArrowheads="1"/>
              </p:cNvSpPr>
              <p:nvPr/>
            </p:nvSpPr>
            <p:spPr bwMode="auto">
              <a:xfrm>
                <a:off x="1703" y="2030"/>
                <a:ext cx="6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ij</a:t>
                </a:r>
                <a:endParaRPr lang="es-ES" altLang="es-MX"/>
              </a:p>
            </p:txBody>
          </p:sp>
          <p:sp>
            <p:nvSpPr>
              <p:cNvPr id="39039" name="Rectangle 12"/>
              <p:cNvSpPr>
                <a:spLocks noChangeArrowheads="1"/>
              </p:cNvSpPr>
              <p:nvPr/>
            </p:nvSpPr>
            <p:spPr bwMode="auto">
              <a:xfrm>
                <a:off x="1773" y="1950"/>
                <a:ext cx="34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 </a:t>
                </a:r>
                <a:endParaRPr lang="es-ES" altLang="es-MX"/>
              </a:p>
            </p:txBody>
          </p:sp>
          <p:sp>
            <p:nvSpPr>
              <p:cNvPr id="39040" name="Rectangle 13"/>
              <p:cNvSpPr>
                <a:spLocks noChangeArrowheads="1"/>
              </p:cNvSpPr>
              <p:nvPr/>
            </p:nvSpPr>
            <p:spPr bwMode="auto">
              <a:xfrm>
                <a:off x="2034" y="2169"/>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è</a:t>
                </a:r>
                <a:endParaRPr lang="es-ES" altLang="es-MX"/>
              </a:p>
            </p:txBody>
          </p:sp>
          <p:sp>
            <p:nvSpPr>
              <p:cNvPr id="39041" name="Rectangle 14"/>
              <p:cNvSpPr>
                <a:spLocks noChangeArrowheads="1"/>
              </p:cNvSpPr>
              <p:nvPr/>
            </p:nvSpPr>
            <p:spPr bwMode="auto">
              <a:xfrm>
                <a:off x="2034" y="201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ç</a:t>
                </a:r>
                <a:endParaRPr lang="es-ES" altLang="es-MX"/>
              </a:p>
            </p:txBody>
          </p:sp>
          <p:sp>
            <p:nvSpPr>
              <p:cNvPr id="39042" name="Rectangle 15"/>
              <p:cNvSpPr>
                <a:spLocks noChangeArrowheads="1"/>
              </p:cNvSpPr>
              <p:nvPr/>
            </p:nvSpPr>
            <p:spPr bwMode="auto">
              <a:xfrm>
                <a:off x="2034" y="185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ç</a:t>
                </a:r>
                <a:endParaRPr lang="es-ES" altLang="es-MX"/>
              </a:p>
            </p:txBody>
          </p:sp>
          <p:sp>
            <p:nvSpPr>
              <p:cNvPr id="39043" name="Rectangle 16"/>
              <p:cNvSpPr>
                <a:spLocks noChangeArrowheads="1"/>
              </p:cNvSpPr>
              <p:nvPr/>
            </p:nvSpPr>
            <p:spPr bwMode="auto">
              <a:xfrm>
                <a:off x="2034" y="1697"/>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æ</a:t>
                </a:r>
                <a:endParaRPr lang="es-ES" altLang="es-MX"/>
              </a:p>
            </p:txBody>
          </p:sp>
          <p:sp>
            <p:nvSpPr>
              <p:cNvPr id="39044" name="Rectangle 17"/>
              <p:cNvSpPr>
                <a:spLocks noChangeArrowheads="1"/>
              </p:cNvSpPr>
              <p:nvPr/>
            </p:nvSpPr>
            <p:spPr bwMode="auto">
              <a:xfrm>
                <a:off x="3303" y="2169"/>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ø</a:t>
                </a:r>
                <a:endParaRPr lang="es-ES" altLang="es-MX"/>
              </a:p>
            </p:txBody>
          </p:sp>
          <p:sp>
            <p:nvSpPr>
              <p:cNvPr id="39045" name="Rectangle 18"/>
              <p:cNvSpPr>
                <a:spLocks noChangeArrowheads="1"/>
              </p:cNvSpPr>
              <p:nvPr/>
            </p:nvSpPr>
            <p:spPr bwMode="auto">
              <a:xfrm>
                <a:off x="3303" y="201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a:t>
                </a:r>
                <a:endParaRPr lang="es-ES" altLang="es-MX"/>
              </a:p>
            </p:txBody>
          </p:sp>
          <p:sp>
            <p:nvSpPr>
              <p:cNvPr id="39046" name="Rectangle 19"/>
              <p:cNvSpPr>
                <a:spLocks noChangeArrowheads="1"/>
              </p:cNvSpPr>
              <p:nvPr/>
            </p:nvSpPr>
            <p:spPr bwMode="auto">
              <a:xfrm>
                <a:off x="3303" y="185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a:t>
                </a:r>
                <a:endParaRPr lang="es-ES" altLang="es-MX"/>
              </a:p>
            </p:txBody>
          </p:sp>
          <p:sp>
            <p:nvSpPr>
              <p:cNvPr id="39047" name="Rectangle 20"/>
              <p:cNvSpPr>
                <a:spLocks noChangeArrowheads="1"/>
              </p:cNvSpPr>
              <p:nvPr/>
            </p:nvSpPr>
            <p:spPr bwMode="auto">
              <a:xfrm>
                <a:off x="3303" y="1697"/>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ö</a:t>
                </a:r>
                <a:endParaRPr lang="es-ES" altLang="es-MX"/>
              </a:p>
            </p:txBody>
          </p:sp>
          <p:sp>
            <p:nvSpPr>
              <p:cNvPr id="39048" name="Rectangle 21"/>
              <p:cNvSpPr>
                <a:spLocks noChangeArrowheads="1"/>
              </p:cNvSpPr>
              <p:nvPr/>
            </p:nvSpPr>
            <p:spPr bwMode="auto">
              <a:xfrm>
                <a:off x="2100" y="1699"/>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49" name="Rectangle 22"/>
              <p:cNvSpPr>
                <a:spLocks noChangeArrowheads="1"/>
              </p:cNvSpPr>
              <p:nvPr/>
            </p:nvSpPr>
            <p:spPr bwMode="auto">
              <a:xfrm>
                <a:off x="2230" y="1793"/>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11</a:t>
                </a:r>
                <a:endParaRPr lang="es-ES" altLang="es-MX"/>
              </a:p>
            </p:txBody>
          </p:sp>
          <p:sp>
            <p:nvSpPr>
              <p:cNvPr id="39050" name="Rectangle 23"/>
              <p:cNvSpPr>
                <a:spLocks noChangeArrowheads="1"/>
              </p:cNvSpPr>
              <p:nvPr/>
            </p:nvSpPr>
            <p:spPr bwMode="auto">
              <a:xfrm>
                <a:off x="2355" y="1712"/>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51" name="Rectangle 24"/>
              <p:cNvSpPr>
                <a:spLocks noChangeArrowheads="1"/>
              </p:cNvSpPr>
              <p:nvPr/>
            </p:nvSpPr>
            <p:spPr bwMode="auto">
              <a:xfrm>
                <a:off x="2402" y="1699"/>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52" name="Rectangle 25"/>
              <p:cNvSpPr>
                <a:spLocks noChangeArrowheads="1"/>
              </p:cNvSpPr>
              <p:nvPr/>
            </p:nvSpPr>
            <p:spPr bwMode="auto">
              <a:xfrm>
                <a:off x="2530" y="1793"/>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12</a:t>
                </a:r>
                <a:endParaRPr lang="es-ES" altLang="es-MX"/>
              </a:p>
            </p:txBody>
          </p:sp>
          <p:sp>
            <p:nvSpPr>
              <p:cNvPr id="39053" name="Rectangle 26"/>
              <p:cNvSpPr>
                <a:spLocks noChangeArrowheads="1"/>
              </p:cNvSpPr>
              <p:nvPr/>
            </p:nvSpPr>
            <p:spPr bwMode="auto">
              <a:xfrm>
                <a:off x="2655" y="1712"/>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54" name="Rectangle 27"/>
              <p:cNvSpPr>
                <a:spLocks noChangeArrowheads="1"/>
              </p:cNvSpPr>
              <p:nvPr/>
            </p:nvSpPr>
            <p:spPr bwMode="auto">
              <a:xfrm>
                <a:off x="2700" y="1699"/>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55" name="Rectangle 28"/>
              <p:cNvSpPr>
                <a:spLocks noChangeArrowheads="1"/>
              </p:cNvSpPr>
              <p:nvPr/>
            </p:nvSpPr>
            <p:spPr bwMode="auto">
              <a:xfrm>
                <a:off x="2828" y="1793"/>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13</a:t>
                </a:r>
                <a:endParaRPr lang="es-ES" altLang="es-MX"/>
              </a:p>
            </p:txBody>
          </p:sp>
          <p:sp>
            <p:nvSpPr>
              <p:cNvPr id="39056" name="Rectangle 29"/>
              <p:cNvSpPr>
                <a:spLocks noChangeArrowheads="1"/>
              </p:cNvSpPr>
              <p:nvPr/>
            </p:nvSpPr>
            <p:spPr bwMode="auto">
              <a:xfrm>
                <a:off x="2953" y="1712"/>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57" name="Rectangle 30"/>
              <p:cNvSpPr>
                <a:spLocks noChangeArrowheads="1"/>
              </p:cNvSpPr>
              <p:nvPr/>
            </p:nvSpPr>
            <p:spPr bwMode="auto">
              <a:xfrm>
                <a:off x="3000" y="1699"/>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58" name="Rectangle 31"/>
              <p:cNvSpPr>
                <a:spLocks noChangeArrowheads="1"/>
              </p:cNvSpPr>
              <p:nvPr/>
            </p:nvSpPr>
            <p:spPr bwMode="auto">
              <a:xfrm>
                <a:off x="3130" y="1779"/>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14</a:t>
                </a:r>
                <a:endParaRPr lang="es-ES" altLang="es-MX"/>
              </a:p>
            </p:txBody>
          </p:sp>
          <p:sp>
            <p:nvSpPr>
              <p:cNvPr id="39059" name="Rectangle 32"/>
              <p:cNvSpPr>
                <a:spLocks noChangeArrowheads="1"/>
              </p:cNvSpPr>
              <p:nvPr/>
            </p:nvSpPr>
            <p:spPr bwMode="auto">
              <a:xfrm>
                <a:off x="3254" y="1699"/>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60" name="Rectangle 33"/>
              <p:cNvSpPr>
                <a:spLocks noChangeArrowheads="1"/>
              </p:cNvSpPr>
              <p:nvPr/>
            </p:nvSpPr>
            <p:spPr bwMode="auto">
              <a:xfrm>
                <a:off x="2100" y="1926"/>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61" name="Rectangle 34"/>
              <p:cNvSpPr>
                <a:spLocks noChangeArrowheads="1"/>
              </p:cNvSpPr>
              <p:nvPr/>
            </p:nvSpPr>
            <p:spPr bwMode="auto">
              <a:xfrm>
                <a:off x="2230" y="2020"/>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21</a:t>
                </a:r>
                <a:endParaRPr lang="es-ES" altLang="es-MX"/>
              </a:p>
            </p:txBody>
          </p:sp>
          <p:sp>
            <p:nvSpPr>
              <p:cNvPr id="39062" name="Rectangle 35"/>
              <p:cNvSpPr>
                <a:spLocks noChangeArrowheads="1"/>
              </p:cNvSpPr>
              <p:nvPr/>
            </p:nvSpPr>
            <p:spPr bwMode="auto">
              <a:xfrm>
                <a:off x="2355" y="1940"/>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63" name="Rectangle 36"/>
              <p:cNvSpPr>
                <a:spLocks noChangeArrowheads="1"/>
              </p:cNvSpPr>
              <p:nvPr/>
            </p:nvSpPr>
            <p:spPr bwMode="auto">
              <a:xfrm>
                <a:off x="2402" y="1926"/>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64" name="Rectangle 37"/>
              <p:cNvSpPr>
                <a:spLocks noChangeArrowheads="1"/>
              </p:cNvSpPr>
              <p:nvPr/>
            </p:nvSpPr>
            <p:spPr bwMode="auto">
              <a:xfrm>
                <a:off x="2530" y="2020"/>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22</a:t>
                </a:r>
                <a:endParaRPr lang="es-ES" altLang="es-MX"/>
              </a:p>
            </p:txBody>
          </p:sp>
          <p:sp>
            <p:nvSpPr>
              <p:cNvPr id="39065" name="Rectangle 38"/>
              <p:cNvSpPr>
                <a:spLocks noChangeArrowheads="1"/>
              </p:cNvSpPr>
              <p:nvPr/>
            </p:nvSpPr>
            <p:spPr bwMode="auto">
              <a:xfrm>
                <a:off x="2655" y="1940"/>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66" name="Rectangle 39"/>
              <p:cNvSpPr>
                <a:spLocks noChangeArrowheads="1"/>
              </p:cNvSpPr>
              <p:nvPr/>
            </p:nvSpPr>
            <p:spPr bwMode="auto">
              <a:xfrm>
                <a:off x="2700" y="1926"/>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67" name="Rectangle 40"/>
              <p:cNvSpPr>
                <a:spLocks noChangeArrowheads="1"/>
              </p:cNvSpPr>
              <p:nvPr/>
            </p:nvSpPr>
            <p:spPr bwMode="auto">
              <a:xfrm>
                <a:off x="2828" y="2020"/>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23</a:t>
                </a:r>
                <a:endParaRPr lang="es-ES" altLang="es-MX"/>
              </a:p>
            </p:txBody>
          </p:sp>
          <p:sp>
            <p:nvSpPr>
              <p:cNvPr id="39068" name="Rectangle 41"/>
              <p:cNvSpPr>
                <a:spLocks noChangeArrowheads="1"/>
              </p:cNvSpPr>
              <p:nvPr/>
            </p:nvSpPr>
            <p:spPr bwMode="auto">
              <a:xfrm>
                <a:off x="2953" y="1940"/>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69" name="Rectangle 42"/>
              <p:cNvSpPr>
                <a:spLocks noChangeArrowheads="1"/>
              </p:cNvSpPr>
              <p:nvPr/>
            </p:nvSpPr>
            <p:spPr bwMode="auto">
              <a:xfrm>
                <a:off x="3001" y="1926"/>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70" name="Rectangle 43"/>
              <p:cNvSpPr>
                <a:spLocks noChangeArrowheads="1"/>
              </p:cNvSpPr>
              <p:nvPr/>
            </p:nvSpPr>
            <p:spPr bwMode="auto">
              <a:xfrm>
                <a:off x="3130" y="2006"/>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24</a:t>
                </a:r>
                <a:endParaRPr lang="es-ES" altLang="es-MX"/>
              </a:p>
            </p:txBody>
          </p:sp>
          <p:sp>
            <p:nvSpPr>
              <p:cNvPr id="39071" name="Rectangle 44"/>
              <p:cNvSpPr>
                <a:spLocks noChangeArrowheads="1"/>
              </p:cNvSpPr>
              <p:nvPr/>
            </p:nvSpPr>
            <p:spPr bwMode="auto">
              <a:xfrm>
                <a:off x="3254" y="1926"/>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72" name="Rectangle 45"/>
              <p:cNvSpPr>
                <a:spLocks noChangeArrowheads="1"/>
              </p:cNvSpPr>
              <p:nvPr/>
            </p:nvSpPr>
            <p:spPr bwMode="auto">
              <a:xfrm>
                <a:off x="2102" y="2153"/>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73" name="Rectangle 46"/>
              <p:cNvSpPr>
                <a:spLocks noChangeArrowheads="1"/>
              </p:cNvSpPr>
              <p:nvPr/>
            </p:nvSpPr>
            <p:spPr bwMode="auto">
              <a:xfrm>
                <a:off x="2230"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31</a:t>
                </a:r>
                <a:endParaRPr lang="es-ES" altLang="es-MX"/>
              </a:p>
            </p:txBody>
          </p:sp>
          <p:sp>
            <p:nvSpPr>
              <p:cNvPr id="39074" name="Rectangle 47"/>
              <p:cNvSpPr>
                <a:spLocks noChangeArrowheads="1"/>
              </p:cNvSpPr>
              <p:nvPr/>
            </p:nvSpPr>
            <p:spPr bwMode="auto">
              <a:xfrm>
                <a:off x="2355" y="2167"/>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75" name="Rectangle 48"/>
              <p:cNvSpPr>
                <a:spLocks noChangeArrowheads="1"/>
              </p:cNvSpPr>
              <p:nvPr/>
            </p:nvSpPr>
            <p:spPr bwMode="auto">
              <a:xfrm>
                <a:off x="2400" y="2153"/>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76" name="Rectangle 49"/>
              <p:cNvSpPr>
                <a:spLocks noChangeArrowheads="1"/>
              </p:cNvSpPr>
              <p:nvPr/>
            </p:nvSpPr>
            <p:spPr bwMode="auto">
              <a:xfrm>
                <a:off x="2528"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32</a:t>
                </a:r>
                <a:endParaRPr lang="es-ES" altLang="es-MX"/>
              </a:p>
            </p:txBody>
          </p:sp>
          <p:sp>
            <p:nvSpPr>
              <p:cNvPr id="39077" name="Rectangle 50"/>
              <p:cNvSpPr>
                <a:spLocks noChangeArrowheads="1"/>
              </p:cNvSpPr>
              <p:nvPr/>
            </p:nvSpPr>
            <p:spPr bwMode="auto">
              <a:xfrm>
                <a:off x="2653" y="2167"/>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78" name="Rectangle 51"/>
              <p:cNvSpPr>
                <a:spLocks noChangeArrowheads="1"/>
              </p:cNvSpPr>
              <p:nvPr/>
            </p:nvSpPr>
            <p:spPr bwMode="auto">
              <a:xfrm>
                <a:off x="2698" y="2153"/>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79" name="Rectangle 52"/>
              <p:cNvSpPr>
                <a:spLocks noChangeArrowheads="1"/>
              </p:cNvSpPr>
              <p:nvPr/>
            </p:nvSpPr>
            <p:spPr bwMode="auto">
              <a:xfrm>
                <a:off x="2828"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33</a:t>
                </a:r>
                <a:endParaRPr lang="es-ES" altLang="es-MX"/>
              </a:p>
            </p:txBody>
          </p:sp>
          <p:sp>
            <p:nvSpPr>
              <p:cNvPr id="39080" name="Rectangle 53"/>
              <p:cNvSpPr>
                <a:spLocks noChangeArrowheads="1"/>
              </p:cNvSpPr>
              <p:nvPr/>
            </p:nvSpPr>
            <p:spPr bwMode="auto">
              <a:xfrm>
                <a:off x="2953" y="2167"/>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81" name="Rectangle 54"/>
              <p:cNvSpPr>
                <a:spLocks noChangeArrowheads="1"/>
              </p:cNvSpPr>
              <p:nvPr/>
            </p:nvSpPr>
            <p:spPr bwMode="auto">
              <a:xfrm>
                <a:off x="3007" y="2167"/>
                <a:ext cx="21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a:t>
                </a:r>
                <a:endParaRPr lang="es-ES" altLang="es-MX"/>
              </a:p>
            </p:txBody>
          </p:sp>
          <p:sp>
            <p:nvSpPr>
              <p:cNvPr id="39082" name="Rectangle 55"/>
              <p:cNvSpPr>
                <a:spLocks noChangeArrowheads="1"/>
              </p:cNvSpPr>
              <p:nvPr/>
            </p:nvSpPr>
            <p:spPr bwMode="auto">
              <a:xfrm>
                <a:off x="3137"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34</a:t>
                </a:r>
                <a:endParaRPr lang="es-ES" altLang="es-MX"/>
              </a:p>
            </p:txBody>
          </p:sp>
          <p:sp>
            <p:nvSpPr>
              <p:cNvPr id="39083" name="Rectangle 56"/>
              <p:cNvSpPr>
                <a:spLocks noChangeArrowheads="1"/>
              </p:cNvSpPr>
              <p:nvPr/>
            </p:nvSpPr>
            <p:spPr bwMode="auto">
              <a:xfrm>
                <a:off x="3261" y="2247"/>
                <a:ext cx="81"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 </a:t>
                </a:r>
                <a:endParaRPr lang="es-ES" altLang="es-MX"/>
              </a:p>
            </p:txBody>
          </p:sp>
          <p:sp>
            <p:nvSpPr>
              <p:cNvPr id="39084" name="Rectangle 57"/>
              <p:cNvSpPr>
                <a:spLocks noChangeArrowheads="1"/>
              </p:cNvSpPr>
              <p:nvPr/>
            </p:nvSpPr>
            <p:spPr bwMode="auto">
              <a:xfrm>
                <a:off x="3369" y="1950"/>
                <a:ext cx="17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85" name="Rectangle 58"/>
              <p:cNvSpPr>
                <a:spLocks noChangeArrowheads="1"/>
              </p:cNvSpPr>
              <p:nvPr/>
            </p:nvSpPr>
            <p:spPr bwMode="auto">
              <a:xfrm>
                <a:off x="3462" y="1950"/>
                <a:ext cx="23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86" name="Rectangle 59"/>
              <p:cNvSpPr>
                <a:spLocks noChangeArrowheads="1"/>
              </p:cNvSpPr>
              <p:nvPr/>
            </p:nvSpPr>
            <p:spPr bwMode="auto">
              <a:xfrm>
                <a:off x="3615" y="2169"/>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è</a:t>
                </a:r>
                <a:endParaRPr lang="es-ES" altLang="es-MX"/>
              </a:p>
            </p:txBody>
          </p:sp>
          <p:sp>
            <p:nvSpPr>
              <p:cNvPr id="39087" name="Rectangle 60"/>
              <p:cNvSpPr>
                <a:spLocks noChangeArrowheads="1"/>
              </p:cNvSpPr>
              <p:nvPr/>
            </p:nvSpPr>
            <p:spPr bwMode="auto">
              <a:xfrm>
                <a:off x="3615" y="201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ç</a:t>
                </a:r>
                <a:endParaRPr lang="es-ES" altLang="es-MX"/>
              </a:p>
            </p:txBody>
          </p:sp>
          <p:sp>
            <p:nvSpPr>
              <p:cNvPr id="39088" name="Rectangle 61"/>
              <p:cNvSpPr>
                <a:spLocks noChangeArrowheads="1"/>
              </p:cNvSpPr>
              <p:nvPr/>
            </p:nvSpPr>
            <p:spPr bwMode="auto">
              <a:xfrm>
                <a:off x="3615" y="185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ç</a:t>
                </a:r>
                <a:endParaRPr lang="es-ES" altLang="es-MX"/>
              </a:p>
            </p:txBody>
          </p:sp>
          <p:sp>
            <p:nvSpPr>
              <p:cNvPr id="39089" name="Rectangle 62"/>
              <p:cNvSpPr>
                <a:spLocks noChangeArrowheads="1"/>
              </p:cNvSpPr>
              <p:nvPr/>
            </p:nvSpPr>
            <p:spPr bwMode="auto">
              <a:xfrm>
                <a:off x="3615" y="1697"/>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æ</a:t>
                </a:r>
                <a:endParaRPr lang="es-ES" altLang="es-MX"/>
              </a:p>
            </p:txBody>
          </p:sp>
          <p:sp>
            <p:nvSpPr>
              <p:cNvPr id="39090" name="Rectangle 63"/>
              <p:cNvSpPr>
                <a:spLocks noChangeArrowheads="1"/>
              </p:cNvSpPr>
              <p:nvPr/>
            </p:nvSpPr>
            <p:spPr bwMode="auto">
              <a:xfrm>
                <a:off x="4929" y="2169"/>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ø</a:t>
                </a:r>
                <a:endParaRPr lang="es-ES" altLang="es-MX"/>
              </a:p>
            </p:txBody>
          </p:sp>
          <p:sp>
            <p:nvSpPr>
              <p:cNvPr id="39091" name="Rectangle 64"/>
              <p:cNvSpPr>
                <a:spLocks noChangeArrowheads="1"/>
              </p:cNvSpPr>
              <p:nvPr/>
            </p:nvSpPr>
            <p:spPr bwMode="auto">
              <a:xfrm>
                <a:off x="4929" y="201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a:t>
                </a:r>
                <a:endParaRPr lang="es-ES" altLang="es-MX"/>
              </a:p>
            </p:txBody>
          </p:sp>
          <p:sp>
            <p:nvSpPr>
              <p:cNvPr id="39092" name="Rectangle 65"/>
              <p:cNvSpPr>
                <a:spLocks noChangeArrowheads="1"/>
              </p:cNvSpPr>
              <p:nvPr/>
            </p:nvSpPr>
            <p:spPr bwMode="auto">
              <a:xfrm>
                <a:off x="4929" y="1853"/>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a:t>
                </a:r>
                <a:endParaRPr lang="es-ES" altLang="es-MX"/>
              </a:p>
            </p:txBody>
          </p:sp>
          <p:sp>
            <p:nvSpPr>
              <p:cNvPr id="39093" name="Rectangle 66"/>
              <p:cNvSpPr>
                <a:spLocks noChangeArrowheads="1"/>
              </p:cNvSpPr>
              <p:nvPr/>
            </p:nvSpPr>
            <p:spPr bwMode="auto">
              <a:xfrm>
                <a:off x="4929" y="1697"/>
                <a:ext cx="17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ö</a:t>
                </a:r>
                <a:endParaRPr lang="es-ES" altLang="es-MX"/>
              </a:p>
            </p:txBody>
          </p:sp>
          <p:sp>
            <p:nvSpPr>
              <p:cNvPr id="39094" name="Rectangle 67"/>
              <p:cNvSpPr>
                <a:spLocks noChangeArrowheads="1"/>
              </p:cNvSpPr>
              <p:nvPr/>
            </p:nvSpPr>
            <p:spPr bwMode="auto">
              <a:xfrm>
                <a:off x="3681" y="1699"/>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095" name="Rectangle 68"/>
              <p:cNvSpPr>
                <a:spLocks noChangeArrowheads="1"/>
              </p:cNvSpPr>
              <p:nvPr/>
            </p:nvSpPr>
            <p:spPr bwMode="auto">
              <a:xfrm>
                <a:off x="3821" y="1793"/>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11</a:t>
                </a:r>
                <a:endParaRPr lang="es-ES" altLang="es-MX"/>
              </a:p>
            </p:txBody>
          </p:sp>
          <p:sp>
            <p:nvSpPr>
              <p:cNvPr id="39096" name="Rectangle 69"/>
              <p:cNvSpPr>
                <a:spLocks noChangeArrowheads="1"/>
              </p:cNvSpPr>
              <p:nvPr/>
            </p:nvSpPr>
            <p:spPr bwMode="auto">
              <a:xfrm>
                <a:off x="3946" y="1712"/>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097" name="Rectangle 70"/>
              <p:cNvSpPr>
                <a:spLocks noChangeArrowheads="1"/>
              </p:cNvSpPr>
              <p:nvPr/>
            </p:nvSpPr>
            <p:spPr bwMode="auto">
              <a:xfrm>
                <a:off x="3993" y="1699"/>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098" name="Rectangle 71"/>
              <p:cNvSpPr>
                <a:spLocks noChangeArrowheads="1"/>
              </p:cNvSpPr>
              <p:nvPr/>
            </p:nvSpPr>
            <p:spPr bwMode="auto">
              <a:xfrm>
                <a:off x="4133" y="1793"/>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12</a:t>
                </a:r>
                <a:endParaRPr lang="es-ES" altLang="es-MX"/>
              </a:p>
            </p:txBody>
          </p:sp>
          <p:sp>
            <p:nvSpPr>
              <p:cNvPr id="39099" name="Rectangle 72"/>
              <p:cNvSpPr>
                <a:spLocks noChangeArrowheads="1"/>
              </p:cNvSpPr>
              <p:nvPr/>
            </p:nvSpPr>
            <p:spPr bwMode="auto">
              <a:xfrm>
                <a:off x="4258" y="1712"/>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00" name="Rectangle 73"/>
              <p:cNvSpPr>
                <a:spLocks noChangeArrowheads="1"/>
              </p:cNvSpPr>
              <p:nvPr/>
            </p:nvSpPr>
            <p:spPr bwMode="auto">
              <a:xfrm>
                <a:off x="4305" y="1699"/>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01" name="Rectangle 74"/>
              <p:cNvSpPr>
                <a:spLocks noChangeArrowheads="1"/>
              </p:cNvSpPr>
              <p:nvPr/>
            </p:nvSpPr>
            <p:spPr bwMode="auto">
              <a:xfrm>
                <a:off x="4445" y="1793"/>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13</a:t>
                </a:r>
                <a:endParaRPr lang="es-ES" altLang="es-MX"/>
              </a:p>
            </p:txBody>
          </p:sp>
          <p:sp>
            <p:nvSpPr>
              <p:cNvPr id="39102" name="Rectangle 75"/>
              <p:cNvSpPr>
                <a:spLocks noChangeArrowheads="1"/>
              </p:cNvSpPr>
              <p:nvPr/>
            </p:nvSpPr>
            <p:spPr bwMode="auto">
              <a:xfrm>
                <a:off x="4570" y="1712"/>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03" name="Rectangle 76"/>
              <p:cNvSpPr>
                <a:spLocks noChangeArrowheads="1"/>
              </p:cNvSpPr>
              <p:nvPr/>
            </p:nvSpPr>
            <p:spPr bwMode="auto">
              <a:xfrm>
                <a:off x="4617" y="1699"/>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04" name="Rectangle 77"/>
              <p:cNvSpPr>
                <a:spLocks noChangeArrowheads="1"/>
              </p:cNvSpPr>
              <p:nvPr/>
            </p:nvSpPr>
            <p:spPr bwMode="auto">
              <a:xfrm>
                <a:off x="4757" y="1779"/>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14</a:t>
                </a:r>
                <a:endParaRPr lang="es-ES" altLang="es-MX"/>
              </a:p>
            </p:txBody>
          </p:sp>
          <p:sp>
            <p:nvSpPr>
              <p:cNvPr id="39105" name="Rectangle 78"/>
              <p:cNvSpPr>
                <a:spLocks noChangeArrowheads="1"/>
              </p:cNvSpPr>
              <p:nvPr/>
            </p:nvSpPr>
            <p:spPr bwMode="auto">
              <a:xfrm>
                <a:off x="4882" y="1699"/>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06" name="Rectangle 79"/>
              <p:cNvSpPr>
                <a:spLocks noChangeArrowheads="1"/>
              </p:cNvSpPr>
              <p:nvPr/>
            </p:nvSpPr>
            <p:spPr bwMode="auto">
              <a:xfrm>
                <a:off x="3681" y="1926"/>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07" name="Rectangle 80"/>
              <p:cNvSpPr>
                <a:spLocks noChangeArrowheads="1"/>
              </p:cNvSpPr>
              <p:nvPr/>
            </p:nvSpPr>
            <p:spPr bwMode="auto">
              <a:xfrm>
                <a:off x="3821" y="2020"/>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21</a:t>
                </a:r>
                <a:endParaRPr lang="es-ES" altLang="es-MX"/>
              </a:p>
            </p:txBody>
          </p:sp>
          <p:sp>
            <p:nvSpPr>
              <p:cNvPr id="39108" name="Rectangle 81"/>
              <p:cNvSpPr>
                <a:spLocks noChangeArrowheads="1"/>
              </p:cNvSpPr>
              <p:nvPr/>
            </p:nvSpPr>
            <p:spPr bwMode="auto">
              <a:xfrm>
                <a:off x="3946" y="1940"/>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09" name="Rectangle 82"/>
              <p:cNvSpPr>
                <a:spLocks noChangeArrowheads="1"/>
              </p:cNvSpPr>
              <p:nvPr/>
            </p:nvSpPr>
            <p:spPr bwMode="auto">
              <a:xfrm>
                <a:off x="3993" y="1926"/>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10" name="Rectangle 83"/>
              <p:cNvSpPr>
                <a:spLocks noChangeArrowheads="1"/>
              </p:cNvSpPr>
              <p:nvPr/>
            </p:nvSpPr>
            <p:spPr bwMode="auto">
              <a:xfrm>
                <a:off x="4133" y="2020"/>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22</a:t>
                </a:r>
                <a:endParaRPr lang="es-ES" altLang="es-MX"/>
              </a:p>
            </p:txBody>
          </p:sp>
          <p:sp>
            <p:nvSpPr>
              <p:cNvPr id="39111" name="Rectangle 84"/>
              <p:cNvSpPr>
                <a:spLocks noChangeArrowheads="1"/>
              </p:cNvSpPr>
              <p:nvPr/>
            </p:nvSpPr>
            <p:spPr bwMode="auto">
              <a:xfrm>
                <a:off x="4258" y="1940"/>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12" name="Rectangle 85"/>
              <p:cNvSpPr>
                <a:spLocks noChangeArrowheads="1"/>
              </p:cNvSpPr>
              <p:nvPr/>
            </p:nvSpPr>
            <p:spPr bwMode="auto">
              <a:xfrm>
                <a:off x="4305" y="1926"/>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13" name="Rectangle 86"/>
              <p:cNvSpPr>
                <a:spLocks noChangeArrowheads="1"/>
              </p:cNvSpPr>
              <p:nvPr/>
            </p:nvSpPr>
            <p:spPr bwMode="auto">
              <a:xfrm>
                <a:off x="4445" y="2020"/>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23</a:t>
                </a:r>
                <a:endParaRPr lang="es-ES" altLang="es-MX"/>
              </a:p>
            </p:txBody>
          </p:sp>
          <p:sp>
            <p:nvSpPr>
              <p:cNvPr id="39114" name="Rectangle 87"/>
              <p:cNvSpPr>
                <a:spLocks noChangeArrowheads="1"/>
              </p:cNvSpPr>
              <p:nvPr/>
            </p:nvSpPr>
            <p:spPr bwMode="auto">
              <a:xfrm>
                <a:off x="4570" y="1940"/>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15" name="Rectangle 88"/>
              <p:cNvSpPr>
                <a:spLocks noChangeArrowheads="1"/>
              </p:cNvSpPr>
              <p:nvPr/>
            </p:nvSpPr>
            <p:spPr bwMode="auto">
              <a:xfrm>
                <a:off x="4617" y="1926"/>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16" name="Rectangle 89"/>
              <p:cNvSpPr>
                <a:spLocks noChangeArrowheads="1"/>
              </p:cNvSpPr>
              <p:nvPr/>
            </p:nvSpPr>
            <p:spPr bwMode="auto">
              <a:xfrm>
                <a:off x="4757" y="2006"/>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24</a:t>
                </a:r>
                <a:endParaRPr lang="es-ES" altLang="es-MX"/>
              </a:p>
            </p:txBody>
          </p:sp>
          <p:sp>
            <p:nvSpPr>
              <p:cNvPr id="39117" name="Rectangle 90"/>
              <p:cNvSpPr>
                <a:spLocks noChangeArrowheads="1"/>
              </p:cNvSpPr>
              <p:nvPr/>
            </p:nvSpPr>
            <p:spPr bwMode="auto">
              <a:xfrm>
                <a:off x="4882" y="1926"/>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18" name="Rectangle 91"/>
              <p:cNvSpPr>
                <a:spLocks noChangeArrowheads="1"/>
              </p:cNvSpPr>
              <p:nvPr/>
            </p:nvSpPr>
            <p:spPr bwMode="auto">
              <a:xfrm>
                <a:off x="3681" y="2153"/>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19" name="Rectangle 92"/>
              <p:cNvSpPr>
                <a:spLocks noChangeArrowheads="1"/>
              </p:cNvSpPr>
              <p:nvPr/>
            </p:nvSpPr>
            <p:spPr bwMode="auto">
              <a:xfrm>
                <a:off x="3821"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31</a:t>
                </a:r>
                <a:endParaRPr lang="es-ES" altLang="es-MX"/>
              </a:p>
            </p:txBody>
          </p:sp>
          <p:sp>
            <p:nvSpPr>
              <p:cNvPr id="39120" name="Rectangle 93"/>
              <p:cNvSpPr>
                <a:spLocks noChangeArrowheads="1"/>
              </p:cNvSpPr>
              <p:nvPr/>
            </p:nvSpPr>
            <p:spPr bwMode="auto">
              <a:xfrm>
                <a:off x="3946" y="2167"/>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21" name="Rectangle 94"/>
              <p:cNvSpPr>
                <a:spLocks noChangeArrowheads="1"/>
              </p:cNvSpPr>
              <p:nvPr/>
            </p:nvSpPr>
            <p:spPr bwMode="auto">
              <a:xfrm>
                <a:off x="3993" y="2153"/>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22" name="Rectangle 95"/>
              <p:cNvSpPr>
                <a:spLocks noChangeArrowheads="1"/>
              </p:cNvSpPr>
              <p:nvPr/>
            </p:nvSpPr>
            <p:spPr bwMode="auto">
              <a:xfrm>
                <a:off x="4133"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32</a:t>
                </a:r>
                <a:endParaRPr lang="es-ES" altLang="es-MX"/>
              </a:p>
            </p:txBody>
          </p:sp>
          <p:sp>
            <p:nvSpPr>
              <p:cNvPr id="39123" name="Rectangle 96"/>
              <p:cNvSpPr>
                <a:spLocks noChangeArrowheads="1"/>
              </p:cNvSpPr>
              <p:nvPr/>
            </p:nvSpPr>
            <p:spPr bwMode="auto">
              <a:xfrm>
                <a:off x="4258" y="2167"/>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24" name="Rectangle 97"/>
              <p:cNvSpPr>
                <a:spLocks noChangeArrowheads="1"/>
              </p:cNvSpPr>
              <p:nvPr/>
            </p:nvSpPr>
            <p:spPr bwMode="auto">
              <a:xfrm>
                <a:off x="4305" y="2153"/>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25" name="Rectangle 98"/>
              <p:cNvSpPr>
                <a:spLocks noChangeArrowheads="1"/>
              </p:cNvSpPr>
              <p:nvPr/>
            </p:nvSpPr>
            <p:spPr bwMode="auto">
              <a:xfrm>
                <a:off x="4445"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33</a:t>
                </a:r>
                <a:endParaRPr lang="es-ES" altLang="es-MX"/>
              </a:p>
            </p:txBody>
          </p:sp>
          <p:sp>
            <p:nvSpPr>
              <p:cNvPr id="39126" name="Rectangle 99"/>
              <p:cNvSpPr>
                <a:spLocks noChangeArrowheads="1"/>
              </p:cNvSpPr>
              <p:nvPr/>
            </p:nvSpPr>
            <p:spPr bwMode="auto">
              <a:xfrm>
                <a:off x="4570" y="2167"/>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27" name="Rectangle 100"/>
              <p:cNvSpPr>
                <a:spLocks noChangeArrowheads="1"/>
              </p:cNvSpPr>
              <p:nvPr/>
            </p:nvSpPr>
            <p:spPr bwMode="auto">
              <a:xfrm>
                <a:off x="4617" y="2167"/>
                <a:ext cx="220"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b</a:t>
                </a:r>
                <a:endParaRPr lang="es-ES" altLang="es-MX"/>
              </a:p>
            </p:txBody>
          </p:sp>
          <p:sp>
            <p:nvSpPr>
              <p:cNvPr id="39128" name="Rectangle 101"/>
              <p:cNvSpPr>
                <a:spLocks noChangeArrowheads="1"/>
              </p:cNvSpPr>
              <p:nvPr/>
            </p:nvSpPr>
            <p:spPr bwMode="auto">
              <a:xfrm>
                <a:off x="4757" y="2247"/>
                <a:ext cx="175"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latin typeface="Times New Roman" pitchFamily="18" charset="0"/>
                  </a:rPr>
                  <a:t>34</a:t>
                </a:r>
                <a:endParaRPr lang="es-ES" altLang="es-MX"/>
              </a:p>
            </p:txBody>
          </p:sp>
          <p:sp>
            <p:nvSpPr>
              <p:cNvPr id="39129" name="Rectangle 102"/>
              <p:cNvSpPr>
                <a:spLocks noChangeArrowheads="1"/>
              </p:cNvSpPr>
              <p:nvPr/>
            </p:nvSpPr>
            <p:spPr bwMode="auto">
              <a:xfrm>
                <a:off x="4882" y="2167"/>
                <a:ext cx="125"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30" name="Rectangle 103"/>
              <p:cNvSpPr>
                <a:spLocks noChangeArrowheads="1"/>
              </p:cNvSpPr>
              <p:nvPr/>
            </p:nvSpPr>
            <p:spPr bwMode="auto">
              <a:xfrm>
                <a:off x="4995" y="1950"/>
                <a:ext cx="17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  </a:t>
                </a:r>
                <a:endParaRPr lang="es-ES" altLang="es-MX"/>
              </a:p>
            </p:txBody>
          </p:sp>
          <p:sp>
            <p:nvSpPr>
              <p:cNvPr id="39131" name="Rectangle 104"/>
              <p:cNvSpPr>
                <a:spLocks noChangeArrowheads="1"/>
              </p:cNvSpPr>
              <p:nvPr/>
            </p:nvSpPr>
            <p:spPr bwMode="auto">
              <a:xfrm>
                <a:off x="5088" y="1950"/>
                <a:ext cx="184"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Times New Roman" pitchFamily="18" charset="0"/>
                  </a:rPr>
                  <a:t>=</a:t>
                </a:r>
                <a:endParaRPr lang="es-ES" altLang="es-MX"/>
              </a:p>
            </p:txBody>
          </p:sp>
        </p:grpSp>
        <p:grpSp>
          <p:nvGrpSpPr>
            <p:cNvPr id="38918" name="Group 105"/>
            <p:cNvGrpSpPr>
              <a:grpSpLocks noChangeAspect="1"/>
            </p:cNvGrpSpPr>
            <p:nvPr/>
          </p:nvGrpSpPr>
          <p:grpSpPr bwMode="auto">
            <a:xfrm>
              <a:off x="683568" y="4414838"/>
              <a:ext cx="7747000" cy="1587500"/>
              <a:chOff x="682" y="2781"/>
              <a:chExt cx="4880" cy="1000"/>
            </a:xfrm>
          </p:grpSpPr>
          <p:sp>
            <p:nvSpPr>
              <p:cNvPr id="38919" name="AutoShape 106"/>
              <p:cNvSpPr>
                <a:spLocks noChangeAspect="1" noChangeArrowheads="1" noTextEdit="1"/>
              </p:cNvSpPr>
              <p:nvPr/>
            </p:nvSpPr>
            <p:spPr bwMode="auto">
              <a:xfrm>
                <a:off x="682" y="2781"/>
                <a:ext cx="4838" cy="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38920" name="Rectangle 107"/>
              <p:cNvSpPr>
                <a:spLocks noChangeArrowheads="1"/>
              </p:cNvSpPr>
              <p:nvPr/>
            </p:nvSpPr>
            <p:spPr bwMode="auto">
              <a:xfrm>
                <a:off x="722" y="3080"/>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21" name="Rectangle 108"/>
              <p:cNvSpPr>
                <a:spLocks noChangeArrowheads="1"/>
              </p:cNvSpPr>
              <p:nvPr/>
            </p:nvSpPr>
            <p:spPr bwMode="auto">
              <a:xfrm>
                <a:off x="891" y="3331"/>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38922" name="Rectangle 109"/>
              <p:cNvSpPr>
                <a:spLocks noChangeArrowheads="1"/>
              </p:cNvSpPr>
              <p:nvPr/>
            </p:nvSpPr>
            <p:spPr bwMode="auto">
              <a:xfrm>
                <a:off x="891" y="3153"/>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38923" name="Rectangle 110"/>
              <p:cNvSpPr>
                <a:spLocks noChangeArrowheads="1"/>
              </p:cNvSpPr>
              <p:nvPr/>
            </p:nvSpPr>
            <p:spPr bwMode="auto">
              <a:xfrm>
                <a:off x="891" y="2969"/>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38924" name="Rectangle 111"/>
              <p:cNvSpPr>
                <a:spLocks noChangeArrowheads="1"/>
              </p:cNvSpPr>
              <p:nvPr/>
            </p:nvSpPr>
            <p:spPr bwMode="auto">
              <a:xfrm>
                <a:off x="891" y="2791"/>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38925" name="Rectangle 112"/>
              <p:cNvSpPr>
                <a:spLocks noChangeArrowheads="1"/>
              </p:cNvSpPr>
              <p:nvPr/>
            </p:nvSpPr>
            <p:spPr bwMode="auto">
              <a:xfrm>
                <a:off x="4495" y="3331"/>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38926" name="Rectangle 113"/>
              <p:cNvSpPr>
                <a:spLocks noChangeArrowheads="1"/>
              </p:cNvSpPr>
              <p:nvPr/>
            </p:nvSpPr>
            <p:spPr bwMode="auto">
              <a:xfrm>
                <a:off x="4495" y="3153"/>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38927" name="Rectangle 114"/>
              <p:cNvSpPr>
                <a:spLocks noChangeArrowheads="1"/>
              </p:cNvSpPr>
              <p:nvPr/>
            </p:nvSpPr>
            <p:spPr bwMode="auto">
              <a:xfrm>
                <a:off x="4495" y="2969"/>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38928" name="Rectangle 115"/>
              <p:cNvSpPr>
                <a:spLocks noChangeArrowheads="1"/>
              </p:cNvSpPr>
              <p:nvPr/>
            </p:nvSpPr>
            <p:spPr bwMode="auto">
              <a:xfrm>
                <a:off x="4495" y="2791"/>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38929" name="Rectangle 116"/>
              <p:cNvSpPr>
                <a:spLocks noChangeArrowheads="1"/>
              </p:cNvSpPr>
              <p:nvPr/>
            </p:nvSpPr>
            <p:spPr bwMode="auto">
              <a:xfrm>
                <a:off x="964" y="2792"/>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30" name="Rectangle 117"/>
              <p:cNvSpPr>
                <a:spLocks noChangeArrowheads="1"/>
              </p:cNvSpPr>
              <p:nvPr/>
            </p:nvSpPr>
            <p:spPr bwMode="auto">
              <a:xfrm>
                <a:off x="1015" y="2792"/>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31" name="Rectangle 118"/>
              <p:cNvSpPr>
                <a:spLocks noChangeArrowheads="1"/>
              </p:cNvSpPr>
              <p:nvPr/>
            </p:nvSpPr>
            <p:spPr bwMode="auto">
              <a:xfrm>
                <a:off x="1159"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11</a:t>
                </a:r>
                <a:endParaRPr lang="es-ES" altLang="es-MX"/>
              </a:p>
            </p:txBody>
          </p:sp>
          <p:sp>
            <p:nvSpPr>
              <p:cNvPr id="38932" name="Rectangle 119"/>
              <p:cNvSpPr>
                <a:spLocks noChangeArrowheads="1"/>
              </p:cNvSpPr>
              <p:nvPr/>
            </p:nvSpPr>
            <p:spPr bwMode="auto">
              <a:xfrm>
                <a:off x="1297" y="280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33" name="Rectangle 120"/>
              <p:cNvSpPr>
                <a:spLocks noChangeArrowheads="1"/>
              </p:cNvSpPr>
              <p:nvPr/>
            </p:nvSpPr>
            <p:spPr bwMode="auto">
              <a:xfrm>
                <a:off x="1466" y="280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34" name="Rectangle 121"/>
              <p:cNvSpPr>
                <a:spLocks noChangeArrowheads="1"/>
              </p:cNvSpPr>
              <p:nvPr/>
            </p:nvSpPr>
            <p:spPr bwMode="auto">
              <a:xfrm>
                <a:off x="1621"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11</a:t>
                </a:r>
                <a:endParaRPr lang="es-ES" altLang="es-MX"/>
              </a:p>
            </p:txBody>
          </p:sp>
          <p:sp>
            <p:nvSpPr>
              <p:cNvPr id="38935" name="Rectangle 122"/>
              <p:cNvSpPr>
                <a:spLocks noChangeArrowheads="1"/>
              </p:cNvSpPr>
              <p:nvPr/>
            </p:nvSpPr>
            <p:spPr bwMode="auto">
              <a:xfrm>
                <a:off x="1757"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36" name="Rectangle 123"/>
              <p:cNvSpPr>
                <a:spLocks noChangeArrowheads="1"/>
              </p:cNvSpPr>
              <p:nvPr/>
            </p:nvSpPr>
            <p:spPr bwMode="auto">
              <a:xfrm>
                <a:off x="1809"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37" name="Rectangle 124"/>
              <p:cNvSpPr>
                <a:spLocks noChangeArrowheads="1"/>
              </p:cNvSpPr>
              <p:nvPr/>
            </p:nvSpPr>
            <p:spPr bwMode="auto">
              <a:xfrm>
                <a:off x="1860" y="2792"/>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38" name="Rectangle 125"/>
              <p:cNvSpPr>
                <a:spLocks noChangeArrowheads="1"/>
              </p:cNvSpPr>
              <p:nvPr/>
            </p:nvSpPr>
            <p:spPr bwMode="auto">
              <a:xfrm>
                <a:off x="1912" y="2792"/>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39" name="Rectangle 126"/>
              <p:cNvSpPr>
                <a:spLocks noChangeArrowheads="1"/>
              </p:cNvSpPr>
              <p:nvPr/>
            </p:nvSpPr>
            <p:spPr bwMode="auto">
              <a:xfrm>
                <a:off x="2056"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12</a:t>
                </a:r>
                <a:endParaRPr lang="es-ES" altLang="es-MX"/>
              </a:p>
            </p:txBody>
          </p:sp>
          <p:sp>
            <p:nvSpPr>
              <p:cNvPr id="38940" name="Rectangle 127"/>
              <p:cNvSpPr>
                <a:spLocks noChangeArrowheads="1"/>
              </p:cNvSpPr>
              <p:nvPr/>
            </p:nvSpPr>
            <p:spPr bwMode="auto">
              <a:xfrm>
                <a:off x="2192" y="280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41" name="Rectangle 128"/>
              <p:cNvSpPr>
                <a:spLocks noChangeArrowheads="1"/>
              </p:cNvSpPr>
              <p:nvPr/>
            </p:nvSpPr>
            <p:spPr bwMode="auto">
              <a:xfrm>
                <a:off x="2360" y="280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42" name="Rectangle 129"/>
              <p:cNvSpPr>
                <a:spLocks noChangeArrowheads="1"/>
              </p:cNvSpPr>
              <p:nvPr/>
            </p:nvSpPr>
            <p:spPr bwMode="auto">
              <a:xfrm>
                <a:off x="2516"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12</a:t>
                </a:r>
                <a:endParaRPr lang="es-ES" altLang="es-MX"/>
              </a:p>
            </p:txBody>
          </p:sp>
          <p:sp>
            <p:nvSpPr>
              <p:cNvPr id="38943" name="Rectangle 130"/>
              <p:cNvSpPr>
                <a:spLocks noChangeArrowheads="1"/>
              </p:cNvSpPr>
              <p:nvPr/>
            </p:nvSpPr>
            <p:spPr bwMode="auto">
              <a:xfrm>
                <a:off x="2652"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44" name="Rectangle 131"/>
              <p:cNvSpPr>
                <a:spLocks noChangeArrowheads="1"/>
              </p:cNvSpPr>
              <p:nvPr/>
            </p:nvSpPr>
            <p:spPr bwMode="auto">
              <a:xfrm>
                <a:off x="2703"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45" name="Rectangle 132"/>
              <p:cNvSpPr>
                <a:spLocks noChangeArrowheads="1"/>
              </p:cNvSpPr>
              <p:nvPr/>
            </p:nvSpPr>
            <p:spPr bwMode="auto">
              <a:xfrm>
                <a:off x="2755" y="2792"/>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46" name="Rectangle 133"/>
              <p:cNvSpPr>
                <a:spLocks noChangeArrowheads="1"/>
              </p:cNvSpPr>
              <p:nvPr/>
            </p:nvSpPr>
            <p:spPr bwMode="auto">
              <a:xfrm>
                <a:off x="2807" y="2792"/>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47" name="Rectangle 134"/>
              <p:cNvSpPr>
                <a:spLocks noChangeArrowheads="1"/>
              </p:cNvSpPr>
              <p:nvPr/>
            </p:nvSpPr>
            <p:spPr bwMode="auto">
              <a:xfrm>
                <a:off x="2951"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13</a:t>
                </a:r>
                <a:endParaRPr lang="es-ES" altLang="es-MX"/>
              </a:p>
            </p:txBody>
          </p:sp>
          <p:sp>
            <p:nvSpPr>
              <p:cNvPr id="38948" name="Rectangle 135"/>
              <p:cNvSpPr>
                <a:spLocks noChangeArrowheads="1"/>
              </p:cNvSpPr>
              <p:nvPr/>
            </p:nvSpPr>
            <p:spPr bwMode="auto">
              <a:xfrm>
                <a:off x="3087" y="280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49" name="Rectangle 136"/>
              <p:cNvSpPr>
                <a:spLocks noChangeArrowheads="1"/>
              </p:cNvSpPr>
              <p:nvPr/>
            </p:nvSpPr>
            <p:spPr bwMode="auto">
              <a:xfrm>
                <a:off x="3255" y="280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50" name="Rectangle 137"/>
              <p:cNvSpPr>
                <a:spLocks noChangeArrowheads="1"/>
              </p:cNvSpPr>
              <p:nvPr/>
            </p:nvSpPr>
            <p:spPr bwMode="auto">
              <a:xfrm>
                <a:off x="3410"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13</a:t>
                </a:r>
                <a:endParaRPr lang="es-ES" altLang="es-MX"/>
              </a:p>
            </p:txBody>
          </p:sp>
          <p:sp>
            <p:nvSpPr>
              <p:cNvPr id="38951" name="Rectangle 138"/>
              <p:cNvSpPr>
                <a:spLocks noChangeArrowheads="1"/>
              </p:cNvSpPr>
              <p:nvPr/>
            </p:nvSpPr>
            <p:spPr bwMode="auto">
              <a:xfrm>
                <a:off x="3546"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52" name="Rectangle 139"/>
              <p:cNvSpPr>
                <a:spLocks noChangeArrowheads="1"/>
              </p:cNvSpPr>
              <p:nvPr/>
            </p:nvSpPr>
            <p:spPr bwMode="auto">
              <a:xfrm>
                <a:off x="3598"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53" name="Rectangle 140"/>
              <p:cNvSpPr>
                <a:spLocks noChangeArrowheads="1"/>
              </p:cNvSpPr>
              <p:nvPr/>
            </p:nvSpPr>
            <p:spPr bwMode="auto">
              <a:xfrm>
                <a:off x="3648" y="2792"/>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54" name="Rectangle 141"/>
              <p:cNvSpPr>
                <a:spLocks noChangeArrowheads="1"/>
              </p:cNvSpPr>
              <p:nvPr/>
            </p:nvSpPr>
            <p:spPr bwMode="auto">
              <a:xfrm>
                <a:off x="3792"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14</a:t>
                </a:r>
                <a:endParaRPr lang="es-ES" altLang="es-MX"/>
              </a:p>
            </p:txBody>
          </p:sp>
          <p:sp>
            <p:nvSpPr>
              <p:cNvPr id="38955" name="Rectangle 142"/>
              <p:cNvSpPr>
                <a:spLocks noChangeArrowheads="1"/>
              </p:cNvSpPr>
              <p:nvPr/>
            </p:nvSpPr>
            <p:spPr bwMode="auto">
              <a:xfrm>
                <a:off x="3930" y="280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56" name="Rectangle 143"/>
              <p:cNvSpPr>
                <a:spLocks noChangeArrowheads="1"/>
              </p:cNvSpPr>
              <p:nvPr/>
            </p:nvSpPr>
            <p:spPr bwMode="auto">
              <a:xfrm>
                <a:off x="4098" y="280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57" name="Rectangle 144"/>
              <p:cNvSpPr>
                <a:spLocks noChangeArrowheads="1"/>
              </p:cNvSpPr>
              <p:nvPr/>
            </p:nvSpPr>
            <p:spPr bwMode="auto">
              <a:xfrm>
                <a:off x="4255" y="290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14</a:t>
                </a:r>
                <a:endParaRPr lang="es-ES" altLang="es-MX"/>
              </a:p>
            </p:txBody>
          </p:sp>
          <p:sp>
            <p:nvSpPr>
              <p:cNvPr id="38958" name="Rectangle 145"/>
              <p:cNvSpPr>
                <a:spLocks noChangeArrowheads="1"/>
              </p:cNvSpPr>
              <p:nvPr/>
            </p:nvSpPr>
            <p:spPr bwMode="auto">
              <a:xfrm>
                <a:off x="4390"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59" name="Rectangle 146"/>
              <p:cNvSpPr>
                <a:spLocks noChangeArrowheads="1"/>
              </p:cNvSpPr>
              <p:nvPr/>
            </p:nvSpPr>
            <p:spPr bwMode="auto">
              <a:xfrm>
                <a:off x="4441" y="280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60" name="Rectangle 147"/>
              <p:cNvSpPr>
                <a:spLocks noChangeArrowheads="1"/>
              </p:cNvSpPr>
              <p:nvPr/>
            </p:nvSpPr>
            <p:spPr bwMode="auto">
              <a:xfrm>
                <a:off x="962" y="3053"/>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61" name="Rectangle 148"/>
              <p:cNvSpPr>
                <a:spLocks noChangeArrowheads="1"/>
              </p:cNvSpPr>
              <p:nvPr/>
            </p:nvSpPr>
            <p:spPr bwMode="auto">
              <a:xfrm>
                <a:off x="1013" y="3053"/>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62" name="Rectangle 149"/>
              <p:cNvSpPr>
                <a:spLocks noChangeArrowheads="1"/>
              </p:cNvSpPr>
              <p:nvPr/>
            </p:nvSpPr>
            <p:spPr bwMode="auto">
              <a:xfrm>
                <a:off x="1157"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21</a:t>
                </a:r>
                <a:endParaRPr lang="es-ES" altLang="es-MX"/>
              </a:p>
            </p:txBody>
          </p:sp>
          <p:sp>
            <p:nvSpPr>
              <p:cNvPr id="38963" name="Rectangle 150"/>
              <p:cNvSpPr>
                <a:spLocks noChangeArrowheads="1"/>
              </p:cNvSpPr>
              <p:nvPr/>
            </p:nvSpPr>
            <p:spPr bwMode="auto">
              <a:xfrm>
                <a:off x="1295" y="306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64" name="Rectangle 151"/>
              <p:cNvSpPr>
                <a:spLocks noChangeArrowheads="1"/>
              </p:cNvSpPr>
              <p:nvPr/>
            </p:nvSpPr>
            <p:spPr bwMode="auto">
              <a:xfrm>
                <a:off x="1464" y="306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65" name="Rectangle 152"/>
              <p:cNvSpPr>
                <a:spLocks noChangeArrowheads="1"/>
              </p:cNvSpPr>
              <p:nvPr/>
            </p:nvSpPr>
            <p:spPr bwMode="auto">
              <a:xfrm>
                <a:off x="1621"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21</a:t>
                </a:r>
                <a:endParaRPr lang="es-ES" altLang="es-MX"/>
              </a:p>
            </p:txBody>
          </p:sp>
          <p:sp>
            <p:nvSpPr>
              <p:cNvPr id="38966" name="Rectangle 153"/>
              <p:cNvSpPr>
                <a:spLocks noChangeArrowheads="1"/>
              </p:cNvSpPr>
              <p:nvPr/>
            </p:nvSpPr>
            <p:spPr bwMode="auto">
              <a:xfrm>
                <a:off x="1755"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67" name="Rectangle 154"/>
              <p:cNvSpPr>
                <a:spLocks noChangeArrowheads="1"/>
              </p:cNvSpPr>
              <p:nvPr/>
            </p:nvSpPr>
            <p:spPr bwMode="auto">
              <a:xfrm>
                <a:off x="1809"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68" name="Rectangle 155"/>
              <p:cNvSpPr>
                <a:spLocks noChangeArrowheads="1"/>
              </p:cNvSpPr>
              <p:nvPr/>
            </p:nvSpPr>
            <p:spPr bwMode="auto">
              <a:xfrm>
                <a:off x="1857" y="3053"/>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69" name="Rectangle 156"/>
              <p:cNvSpPr>
                <a:spLocks noChangeArrowheads="1"/>
              </p:cNvSpPr>
              <p:nvPr/>
            </p:nvSpPr>
            <p:spPr bwMode="auto">
              <a:xfrm>
                <a:off x="1908" y="3053"/>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70" name="Rectangle 157"/>
              <p:cNvSpPr>
                <a:spLocks noChangeArrowheads="1"/>
              </p:cNvSpPr>
              <p:nvPr/>
            </p:nvSpPr>
            <p:spPr bwMode="auto">
              <a:xfrm>
                <a:off x="2052"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22</a:t>
                </a:r>
                <a:endParaRPr lang="es-ES" altLang="es-MX"/>
              </a:p>
            </p:txBody>
          </p:sp>
          <p:sp>
            <p:nvSpPr>
              <p:cNvPr id="38971" name="Rectangle 158"/>
              <p:cNvSpPr>
                <a:spLocks noChangeArrowheads="1"/>
              </p:cNvSpPr>
              <p:nvPr/>
            </p:nvSpPr>
            <p:spPr bwMode="auto">
              <a:xfrm>
                <a:off x="2190" y="306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72" name="Rectangle 159"/>
              <p:cNvSpPr>
                <a:spLocks noChangeArrowheads="1"/>
              </p:cNvSpPr>
              <p:nvPr/>
            </p:nvSpPr>
            <p:spPr bwMode="auto">
              <a:xfrm>
                <a:off x="2359" y="306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73" name="Rectangle 160"/>
              <p:cNvSpPr>
                <a:spLocks noChangeArrowheads="1"/>
              </p:cNvSpPr>
              <p:nvPr/>
            </p:nvSpPr>
            <p:spPr bwMode="auto">
              <a:xfrm>
                <a:off x="2516"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22</a:t>
                </a:r>
                <a:endParaRPr lang="es-ES" altLang="es-MX"/>
              </a:p>
            </p:txBody>
          </p:sp>
          <p:sp>
            <p:nvSpPr>
              <p:cNvPr id="38974" name="Rectangle 161"/>
              <p:cNvSpPr>
                <a:spLocks noChangeArrowheads="1"/>
              </p:cNvSpPr>
              <p:nvPr/>
            </p:nvSpPr>
            <p:spPr bwMode="auto">
              <a:xfrm>
                <a:off x="2650"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75" name="Rectangle 162"/>
              <p:cNvSpPr>
                <a:spLocks noChangeArrowheads="1"/>
              </p:cNvSpPr>
              <p:nvPr/>
            </p:nvSpPr>
            <p:spPr bwMode="auto">
              <a:xfrm>
                <a:off x="2703"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76" name="Rectangle 163"/>
              <p:cNvSpPr>
                <a:spLocks noChangeArrowheads="1"/>
              </p:cNvSpPr>
              <p:nvPr/>
            </p:nvSpPr>
            <p:spPr bwMode="auto">
              <a:xfrm>
                <a:off x="2751" y="3053"/>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77" name="Rectangle 164"/>
              <p:cNvSpPr>
                <a:spLocks noChangeArrowheads="1"/>
              </p:cNvSpPr>
              <p:nvPr/>
            </p:nvSpPr>
            <p:spPr bwMode="auto">
              <a:xfrm>
                <a:off x="2803" y="3053"/>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78" name="Rectangle 165"/>
              <p:cNvSpPr>
                <a:spLocks noChangeArrowheads="1"/>
              </p:cNvSpPr>
              <p:nvPr/>
            </p:nvSpPr>
            <p:spPr bwMode="auto">
              <a:xfrm>
                <a:off x="2947"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23</a:t>
                </a:r>
                <a:endParaRPr lang="es-ES" altLang="es-MX"/>
              </a:p>
            </p:txBody>
          </p:sp>
          <p:sp>
            <p:nvSpPr>
              <p:cNvPr id="38979" name="Rectangle 166"/>
              <p:cNvSpPr>
                <a:spLocks noChangeArrowheads="1"/>
              </p:cNvSpPr>
              <p:nvPr/>
            </p:nvSpPr>
            <p:spPr bwMode="auto">
              <a:xfrm>
                <a:off x="3085" y="306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80" name="Rectangle 167"/>
              <p:cNvSpPr>
                <a:spLocks noChangeArrowheads="1"/>
              </p:cNvSpPr>
              <p:nvPr/>
            </p:nvSpPr>
            <p:spPr bwMode="auto">
              <a:xfrm>
                <a:off x="3253" y="306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81" name="Rectangle 168"/>
              <p:cNvSpPr>
                <a:spLocks noChangeArrowheads="1"/>
              </p:cNvSpPr>
              <p:nvPr/>
            </p:nvSpPr>
            <p:spPr bwMode="auto">
              <a:xfrm>
                <a:off x="3410"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23</a:t>
                </a:r>
                <a:endParaRPr lang="es-ES" altLang="es-MX"/>
              </a:p>
            </p:txBody>
          </p:sp>
          <p:sp>
            <p:nvSpPr>
              <p:cNvPr id="38982" name="Rectangle 169"/>
              <p:cNvSpPr>
                <a:spLocks noChangeArrowheads="1"/>
              </p:cNvSpPr>
              <p:nvPr/>
            </p:nvSpPr>
            <p:spPr bwMode="auto">
              <a:xfrm>
                <a:off x="3548"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83" name="Rectangle 170"/>
              <p:cNvSpPr>
                <a:spLocks noChangeArrowheads="1"/>
              </p:cNvSpPr>
              <p:nvPr/>
            </p:nvSpPr>
            <p:spPr bwMode="auto">
              <a:xfrm>
                <a:off x="3600"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84" name="Rectangle 171"/>
              <p:cNvSpPr>
                <a:spLocks noChangeArrowheads="1"/>
              </p:cNvSpPr>
              <p:nvPr/>
            </p:nvSpPr>
            <p:spPr bwMode="auto">
              <a:xfrm>
                <a:off x="3646" y="3053"/>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8985" name="Rectangle 172"/>
              <p:cNvSpPr>
                <a:spLocks noChangeArrowheads="1"/>
              </p:cNvSpPr>
              <p:nvPr/>
            </p:nvSpPr>
            <p:spPr bwMode="auto">
              <a:xfrm>
                <a:off x="3790"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24</a:t>
                </a:r>
                <a:endParaRPr lang="es-ES" altLang="es-MX"/>
              </a:p>
            </p:txBody>
          </p:sp>
          <p:sp>
            <p:nvSpPr>
              <p:cNvPr id="38986" name="Rectangle 173"/>
              <p:cNvSpPr>
                <a:spLocks noChangeArrowheads="1"/>
              </p:cNvSpPr>
              <p:nvPr/>
            </p:nvSpPr>
            <p:spPr bwMode="auto">
              <a:xfrm>
                <a:off x="3928" y="3068"/>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87" name="Rectangle 174"/>
              <p:cNvSpPr>
                <a:spLocks noChangeArrowheads="1"/>
              </p:cNvSpPr>
              <p:nvPr/>
            </p:nvSpPr>
            <p:spPr bwMode="auto">
              <a:xfrm>
                <a:off x="4096" y="3068"/>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88" name="Rectangle 175"/>
              <p:cNvSpPr>
                <a:spLocks noChangeArrowheads="1"/>
              </p:cNvSpPr>
              <p:nvPr/>
            </p:nvSpPr>
            <p:spPr bwMode="auto">
              <a:xfrm>
                <a:off x="4253" y="3160"/>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24</a:t>
                </a:r>
                <a:endParaRPr lang="es-ES" altLang="es-MX"/>
              </a:p>
            </p:txBody>
          </p:sp>
          <p:sp>
            <p:nvSpPr>
              <p:cNvPr id="38989" name="Rectangle 176"/>
              <p:cNvSpPr>
                <a:spLocks noChangeArrowheads="1"/>
              </p:cNvSpPr>
              <p:nvPr/>
            </p:nvSpPr>
            <p:spPr bwMode="auto">
              <a:xfrm>
                <a:off x="4391"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90" name="Rectangle 177"/>
              <p:cNvSpPr>
                <a:spLocks noChangeArrowheads="1"/>
              </p:cNvSpPr>
              <p:nvPr/>
            </p:nvSpPr>
            <p:spPr bwMode="auto">
              <a:xfrm>
                <a:off x="4443" y="3068"/>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91" name="Rectangle 178"/>
              <p:cNvSpPr>
                <a:spLocks noChangeArrowheads="1"/>
              </p:cNvSpPr>
              <p:nvPr/>
            </p:nvSpPr>
            <p:spPr bwMode="auto">
              <a:xfrm>
                <a:off x="962" y="3314"/>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92" name="Rectangle 179"/>
              <p:cNvSpPr>
                <a:spLocks noChangeArrowheads="1"/>
              </p:cNvSpPr>
              <p:nvPr/>
            </p:nvSpPr>
            <p:spPr bwMode="auto">
              <a:xfrm>
                <a:off x="1013" y="3314"/>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93" name="Rectangle 180"/>
              <p:cNvSpPr>
                <a:spLocks noChangeArrowheads="1"/>
              </p:cNvSpPr>
              <p:nvPr/>
            </p:nvSpPr>
            <p:spPr bwMode="auto">
              <a:xfrm>
                <a:off x="1065" y="3314"/>
                <a:ext cx="17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a:t>
                </a:r>
                <a:endParaRPr lang="es-ES" altLang="es-MX"/>
              </a:p>
            </p:txBody>
          </p:sp>
          <p:sp>
            <p:nvSpPr>
              <p:cNvPr id="38994" name="Rectangle 181"/>
              <p:cNvSpPr>
                <a:spLocks noChangeArrowheads="1"/>
              </p:cNvSpPr>
              <p:nvPr/>
            </p:nvSpPr>
            <p:spPr bwMode="auto">
              <a:xfrm>
                <a:off x="1157" y="3421"/>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31</a:t>
                </a:r>
                <a:endParaRPr lang="es-ES" altLang="es-MX"/>
              </a:p>
            </p:txBody>
          </p:sp>
          <p:sp>
            <p:nvSpPr>
              <p:cNvPr id="38995" name="Rectangle 182"/>
              <p:cNvSpPr>
                <a:spLocks noChangeArrowheads="1"/>
              </p:cNvSpPr>
              <p:nvPr/>
            </p:nvSpPr>
            <p:spPr bwMode="auto">
              <a:xfrm>
                <a:off x="1295" y="3329"/>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96" name="Rectangle 183"/>
              <p:cNvSpPr>
                <a:spLocks noChangeArrowheads="1"/>
              </p:cNvSpPr>
              <p:nvPr/>
            </p:nvSpPr>
            <p:spPr bwMode="auto">
              <a:xfrm>
                <a:off x="1464" y="3329"/>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8997" name="Rectangle 184"/>
              <p:cNvSpPr>
                <a:spLocks noChangeArrowheads="1"/>
              </p:cNvSpPr>
              <p:nvPr/>
            </p:nvSpPr>
            <p:spPr bwMode="auto">
              <a:xfrm>
                <a:off x="1621" y="3421"/>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31</a:t>
                </a:r>
                <a:endParaRPr lang="es-ES" altLang="es-MX"/>
              </a:p>
            </p:txBody>
          </p:sp>
          <p:sp>
            <p:nvSpPr>
              <p:cNvPr id="38998" name="Rectangle 185"/>
              <p:cNvSpPr>
                <a:spLocks noChangeArrowheads="1"/>
              </p:cNvSpPr>
              <p:nvPr/>
            </p:nvSpPr>
            <p:spPr bwMode="auto">
              <a:xfrm>
                <a:off x="1759" y="3329"/>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8999" name="Rectangle 186"/>
              <p:cNvSpPr>
                <a:spLocks noChangeArrowheads="1"/>
              </p:cNvSpPr>
              <p:nvPr/>
            </p:nvSpPr>
            <p:spPr bwMode="auto">
              <a:xfrm>
                <a:off x="1811" y="3329"/>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00" name="Rectangle 187"/>
              <p:cNvSpPr>
                <a:spLocks noChangeArrowheads="1"/>
              </p:cNvSpPr>
              <p:nvPr/>
            </p:nvSpPr>
            <p:spPr bwMode="auto">
              <a:xfrm>
                <a:off x="1857" y="3314"/>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01" name="Rectangle 188"/>
              <p:cNvSpPr>
                <a:spLocks noChangeArrowheads="1"/>
              </p:cNvSpPr>
              <p:nvPr/>
            </p:nvSpPr>
            <p:spPr bwMode="auto">
              <a:xfrm>
                <a:off x="1908" y="3314"/>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9002" name="Rectangle 189"/>
              <p:cNvSpPr>
                <a:spLocks noChangeArrowheads="1"/>
              </p:cNvSpPr>
              <p:nvPr/>
            </p:nvSpPr>
            <p:spPr bwMode="auto">
              <a:xfrm>
                <a:off x="2052" y="3421"/>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32</a:t>
                </a:r>
                <a:endParaRPr lang="es-ES" altLang="es-MX"/>
              </a:p>
            </p:txBody>
          </p:sp>
          <p:sp>
            <p:nvSpPr>
              <p:cNvPr id="39003" name="Rectangle 190"/>
              <p:cNvSpPr>
                <a:spLocks noChangeArrowheads="1"/>
              </p:cNvSpPr>
              <p:nvPr/>
            </p:nvSpPr>
            <p:spPr bwMode="auto">
              <a:xfrm>
                <a:off x="2190" y="3329"/>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04" name="Rectangle 191"/>
              <p:cNvSpPr>
                <a:spLocks noChangeArrowheads="1"/>
              </p:cNvSpPr>
              <p:nvPr/>
            </p:nvSpPr>
            <p:spPr bwMode="auto">
              <a:xfrm>
                <a:off x="2359" y="3329"/>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9005" name="Rectangle 192"/>
              <p:cNvSpPr>
                <a:spLocks noChangeArrowheads="1"/>
              </p:cNvSpPr>
              <p:nvPr/>
            </p:nvSpPr>
            <p:spPr bwMode="auto">
              <a:xfrm>
                <a:off x="2516" y="3421"/>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32</a:t>
                </a:r>
                <a:endParaRPr lang="es-ES" altLang="es-MX"/>
              </a:p>
            </p:txBody>
          </p:sp>
          <p:sp>
            <p:nvSpPr>
              <p:cNvPr id="39006" name="Rectangle 193"/>
              <p:cNvSpPr>
                <a:spLocks noChangeArrowheads="1"/>
              </p:cNvSpPr>
              <p:nvPr/>
            </p:nvSpPr>
            <p:spPr bwMode="auto">
              <a:xfrm>
                <a:off x="2654" y="3329"/>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07" name="Rectangle 194"/>
              <p:cNvSpPr>
                <a:spLocks noChangeArrowheads="1"/>
              </p:cNvSpPr>
              <p:nvPr/>
            </p:nvSpPr>
            <p:spPr bwMode="auto">
              <a:xfrm>
                <a:off x="2705" y="3329"/>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08" name="Rectangle 195"/>
              <p:cNvSpPr>
                <a:spLocks noChangeArrowheads="1"/>
              </p:cNvSpPr>
              <p:nvPr/>
            </p:nvSpPr>
            <p:spPr bwMode="auto">
              <a:xfrm>
                <a:off x="2761" y="3314"/>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09" name="Rectangle 196"/>
              <p:cNvSpPr>
                <a:spLocks noChangeArrowheads="1"/>
              </p:cNvSpPr>
              <p:nvPr/>
            </p:nvSpPr>
            <p:spPr bwMode="auto">
              <a:xfrm>
                <a:off x="2813" y="3314"/>
                <a:ext cx="228"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39010" name="Rectangle 197"/>
              <p:cNvSpPr>
                <a:spLocks noChangeArrowheads="1"/>
              </p:cNvSpPr>
              <p:nvPr/>
            </p:nvSpPr>
            <p:spPr bwMode="auto">
              <a:xfrm>
                <a:off x="2956" y="3421"/>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33</a:t>
                </a:r>
                <a:endParaRPr lang="es-ES" altLang="es-MX"/>
              </a:p>
            </p:txBody>
          </p:sp>
          <p:sp>
            <p:nvSpPr>
              <p:cNvPr id="39011" name="Rectangle 198"/>
              <p:cNvSpPr>
                <a:spLocks noChangeArrowheads="1"/>
              </p:cNvSpPr>
              <p:nvPr/>
            </p:nvSpPr>
            <p:spPr bwMode="auto">
              <a:xfrm>
                <a:off x="3094" y="3329"/>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12" name="Rectangle 199"/>
              <p:cNvSpPr>
                <a:spLocks noChangeArrowheads="1"/>
              </p:cNvSpPr>
              <p:nvPr/>
            </p:nvSpPr>
            <p:spPr bwMode="auto">
              <a:xfrm>
                <a:off x="3263" y="3329"/>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9013" name="Rectangle 200"/>
              <p:cNvSpPr>
                <a:spLocks noChangeArrowheads="1"/>
              </p:cNvSpPr>
              <p:nvPr/>
            </p:nvSpPr>
            <p:spPr bwMode="auto">
              <a:xfrm>
                <a:off x="3418" y="3421"/>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33</a:t>
                </a:r>
                <a:endParaRPr lang="es-ES" altLang="es-MX"/>
              </a:p>
            </p:txBody>
          </p:sp>
          <p:sp>
            <p:nvSpPr>
              <p:cNvPr id="39014" name="Rectangle 201"/>
              <p:cNvSpPr>
                <a:spLocks noChangeArrowheads="1"/>
              </p:cNvSpPr>
              <p:nvPr/>
            </p:nvSpPr>
            <p:spPr bwMode="auto">
              <a:xfrm>
                <a:off x="3554" y="3421"/>
                <a:ext cx="88"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 </a:t>
                </a:r>
                <a:endParaRPr lang="es-ES" altLang="es-MX"/>
              </a:p>
            </p:txBody>
          </p:sp>
          <p:sp>
            <p:nvSpPr>
              <p:cNvPr id="39015" name="Rectangle 202"/>
              <p:cNvSpPr>
                <a:spLocks noChangeArrowheads="1"/>
              </p:cNvSpPr>
              <p:nvPr/>
            </p:nvSpPr>
            <p:spPr bwMode="auto">
              <a:xfrm>
                <a:off x="3591" y="3329"/>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16" name="Rectangle 203"/>
              <p:cNvSpPr>
                <a:spLocks noChangeArrowheads="1"/>
              </p:cNvSpPr>
              <p:nvPr/>
            </p:nvSpPr>
            <p:spPr bwMode="auto">
              <a:xfrm>
                <a:off x="3673" y="3329"/>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17" name="Rectangle 204"/>
              <p:cNvSpPr>
                <a:spLocks noChangeArrowheads="1"/>
              </p:cNvSpPr>
              <p:nvPr/>
            </p:nvSpPr>
            <p:spPr bwMode="auto">
              <a:xfrm>
                <a:off x="3725" y="3314"/>
                <a:ext cx="17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a:t>
                </a:r>
                <a:endParaRPr lang="es-ES" altLang="es-MX"/>
              </a:p>
            </p:txBody>
          </p:sp>
          <p:sp>
            <p:nvSpPr>
              <p:cNvPr id="39018" name="Rectangle 205"/>
              <p:cNvSpPr>
                <a:spLocks noChangeArrowheads="1"/>
              </p:cNvSpPr>
              <p:nvPr/>
            </p:nvSpPr>
            <p:spPr bwMode="auto">
              <a:xfrm>
                <a:off x="3817" y="3421"/>
                <a:ext cx="12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a:t>
                </a:r>
                <a:endParaRPr lang="es-ES" altLang="es-MX"/>
              </a:p>
            </p:txBody>
          </p:sp>
          <p:sp>
            <p:nvSpPr>
              <p:cNvPr id="39019" name="Rectangle 206"/>
              <p:cNvSpPr>
                <a:spLocks noChangeArrowheads="1"/>
              </p:cNvSpPr>
              <p:nvPr/>
            </p:nvSpPr>
            <p:spPr bwMode="auto">
              <a:xfrm>
                <a:off x="3886" y="3421"/>
                <a:ext cx="12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4</a:t>
                </a:r>
                <a:endParaRPr lang="es-ES" altLang="es-MX"/>
              </a:p>
            </p:txBody>
          </p:sp>
          <p:sp>
            <p:nvSpPr>
              <p:cNvPr id="39020" name="Rectangle 207"/>
              <p:cNvSpPr>
                <a:spLocks noChangeArrowheads="1"/>
              </p:cNvSpPr>
              <p:nvPr/>
            </p:nvSpPr>
            <p:spPr bwMode="auto">
              <a:xfrm>
                <a:off x="3955" y="3329"/>
                <a:ext cx="2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21" name="Rectangle 208"/>
              <p:cNvSpPr>
                <a:spLocks noChangeArrowheads="1"/>
              </p:cNvSpPr>
              <p:nvPr/>
            </p:nvSpPr>
            <p:spPr bwMode="auto">
              <a:xfrm>
                <a:off x="4123" y="3329"/>
                <a:ext cx="24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b</a:t>
                </a:r>
                <a:endParaRPr lang="es-ES" altLang="es-MX"/>
              </a:p>
            </p:txBody>
          </p:sp>
          <p:sp>
            <p:nvSpPr>
              <p:cNvPr id="39022" name="Rectangle 209"/>
              <p:cNvSpPr>
                <a:spLocks noChangeArrowheads="1"/>
              </p:cNvSpPr>
              <p:nvPr/>
            </p:nvSpPr>
            <p:spPr bwMode="auto">
              <a:xfrm>
                <a:off x="4278" y="3421"/>
                <a:ext cx="1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34</a:t>
                </a:r>
                <a:endParaRPr lang="es-ES" altLang="es-MX"/>
              </a:p>
            </p:txBody>
          </p:sp>
          <p:sp>
            <p:nvSpPr>
              <p:cNvPr id="39023" name="Rectangle 210"/>
              <p:cNvSpPr>
                <a:spLocks noChangeArrowheads="1"/>
              </p:cNvSpPr>
              <p:nvPr/>
            </p:nvSpPr>
            <p:spPr bwMode="auto">
              <a:xfrm>
                <a:off x="4416" y="3329"/>
                <a:ext cx="13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24" name="Rectangle 211"/>
              <p:cNvSpPr>
                <a:spLocks noChangeArrowheads="1"/>
              </p:cNvSpPr>
              <p:nvPr/>
            </p:nvSpPr>
            <p:spPr bwMode="auto">
              <a:xfrm>
                <a:off x="4568" y="3080"/>
                <a:ext cx="322"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39025" name="Rectangle 212"/>
              <p:cNvSpPr>
                <a:spLocks noChangeArrowheads="1"/>
              </p:cNvSpPr>
              <p:nvPr/>
            </p:nvSpPr>
            <p:spPr bwMode="auto">
              <a:xfrm>
                <a:off x="4805" y="3080"/>
                <a:ext cx="17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a:t>
                </a:r>
                <a:endParaRPr lang="es-ES" altLang="es-MX"/>
              </a:p>
            </p:txBody>
          </p:sp>
          <p:sp>
            <p:nvSpPr>
              <p:cNvPr id="39026" name="Rectangle 213"/>
              <p:cNvSpPr>
                <a:spLocks noChangeArrowheads="1"/>
              </p:cNvSpPr>
              <p:nvPr/>
            </p:nvSpPr>
            <p:spPr bwMode="auto">
              <a:xfrm>
                <a:off x="4897" y="3172"/>
                <a:ext cx="7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ij</a:t>
                </a:r>
                <a:endParaRPr lang="es-ES" altLang="es-MX"/>
              </a:p>
            </p:txBody>
          </p:sp>
          <p:sp>
            <p:nvSpPr>
              <p:cNvPr id="39027" name="Rectangle 214"/>
              <p:cNvSpPr>
                <a:spLocks noChangeArrowheads="1"/>
              </p:cNvSpPr>
              <p:nvPr/>
            </p:nvSpPr>
            <p:spPr bwMode="auto">
              <a:xfrm>
                <a:off x="4974" y="3080"/>
                <a:ext cx="305"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 </a:t>
                </a:r>
                <a:endParaRPr lang="es-ES" altLang="es-MX"/>
              </a:p>
            </p:txBody>
          </p:sp>
          <p:sp>
            <p:nvSpPr>
              <p:cNvPr id="39028" name="Rectangle 215"/>
              <p:cNvSpPr>
                <a:spLocks noChangeArrowheads="1"/>
              </p:cNvSpPr>
              <p:nvPr/>
            </p:nvSpPr>
            <p:spPr bwMode="auto">
              <a:xfrm>
                <a:off x="5194" y="3080"/>
                <a:ext cx="190"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b</a:t>
                </a:r>
                <a:endParaRPr lang="es-ES" altLang="es-MX"/>
              </a:p>
            </p:txBody>
          </p:sp>
          <p:sp>
            <p:nvSpPr>
              <p:cNvPr id="39029" name="Rectangle 216"/>
              <p:cNvSpPr>
                <a:spLocks noChangeArrowheads="1"/>
              </p:cNvSpPr>
              <p:nvPr/>
            </p:nvSpPr>
            <p:spPr bwMode="auto">
              <a:xfrm>
                <a:off x="5298" y="3172"/>
                <a:ext cx="7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ij</a:t>
                </a:r>
                <a:endParaRPr lang="es-ES" altLang="es-MX"/>
              </a:p>
            </p:txBody>
          </p:sp>
          <p:sp>
            <p:nvSpPr>
              <p:cNvPr id="39030" name="Rectangle 217"/>
              <p:cNvSpPr>
                <a:spLocks noChangeArrowheads="1"/>
              </p:cNvSpPr>
              <p:nvPr/>
            </p:nvSpPr>
            <p:spPr bwMode="auto">
              <a:xfrm>
                <a:off x="5374" y="3172"/>
                <a:ext cx="88"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 </a:t>
                </a:r>
                <a:endParaRPr lang="es-ES" altLang="es-MX"/>
              </a:p>
            </p:txBody>
          </p:sp>
          <p:sp>
            <p:nvSpPr>
              <p:cNvPr id="39031" name="Rectangle 218"/>
              <p:cNvSpPr>
                <a:spLocks noChangeArrowheads="1"/>
              </p:cNvSpPr>
              <p:nvPr/>
            </p:nvSpPr>
            <p:spPr bwMode="auto">
              <a:xfrm>
                <a:off x="5409" y="3080"/>
                <a:ext cx="153"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grpSp>
      </p:grpSp>
    </p:spTree>
    <p:extLst>
      <p:ext uri="{BB962C8B-B14F-4D97-AF65-F5344CB8AC3E}">
        <p14:creationId xmlns:p14="http://schemas.microsoft.com/office/powerpoint/2010/main" val="3532672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additive="base">
                                        <p:cTn id="7" dur="500" fill="hold"/>
                                        <p:tgtEl>
                                          <p:spTgt spid="37891"/>
                                        </p:tgtEl>
                                        <p:attrNameLst>
                                          <p:attrName>ppt_x</p:attrName>
                                        </p:attrNameLst>
                                      </p:cBhvr>
                                      <p:tavLst>
                                        <p:tav tm="0">
                                          <p:val>
                                            <p:strVal val="0-#ppt_w/2"/>
                                          </p:val>
                                        </p:tav>
                                        <p:tav tm="100000">
                                          <p:val>
                                            <p:strVal val="#ppt_x"/>
                                          </p:val>
                                        </p:tav>
                                      </p:tavLst>
                                    </p:anim>
                                    <p:anim calcmode="lin" valueType="num">
                                      <p:cBhvr additive="base">
                                        <p:cTn id="8" dur="500" fill="hold"/>
                                        <p:tgtEl>
                                          <p:spTgt spid="378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260350"/>
            <a:ext cx="8280400" cy="561975"/>
          </a:xfrm>
          <a:solidFill>
            <a:srgbClr val="FFFFCC"/>
          </a:solidFill>
          <a:ln w="57150">
            <a:solidFill>
              <a:srgbClr val="FFC000"/>
            </a:solidFill>
          </a:ln>
        </p:spPr>
        <p:txBody>
          <a:bodyPr wrap="none"/>
          <a:lstStyle/>
          <a:p>
            <a:pPr eaLnBrk="1" hangingPunct="1"/>
            <a:r>
              <a:rPr lang="es-ES_tradnl" altLang="es-MX" sz="2800" b="1" dirty="0" smtClean="0">
                <a:solidFill>
                  <a:srgbClr val="7030A0"/>
                </a:solidFill>
                <a:latin typeface="Verdana" pitchFamily="34" charset="0"/>
              </a:rPr>
              <a:t>Propiedades de la adición de matrices</a:t>
            </a:r>
            <a:endParaRPr lang="es-ES" altLang="es-MX" sz="2800" b="1" dirty="0" smtClean="0">
              <a:solidFill>
                <a:srgbClr val="7030A0"/>
              </a:solidFill>
              <a:latin typeface="Verdana" pitchFamily="34" charset="0"/>
            </a:endParaRPr>
          </a:p>
        </p:txBody>
      </p:sp>
      <p:sp>
        <p:nvSpPr>
          <p:cNvPr id="38915" name="Text Box 3"/>
          <p:cNvSpPr txBox="1">
            <a:spLocks noChangeArrowheads="1"/>
          </p:cNvSpPr>
          <p:nvPr/>
        </p:nvSpPr>
        <p:spPr bwMode="auto">
          <a:xfrm>
            <a:off x="796925" y="1412875"/>
            <a:ext cx="5434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a:cs typeface="Arial" pitchFamily="34" charset="0"/>
              </a:rPr>
              <a:t> </a:t>
            </a:r>
            <a:r>
              <a:rPr lang="es-ES" altLang="es-MX" b="1" u="sng">
                <a:cs typeface="Arial" pitchFamily="34" charset="0"/>
              </a:rPr>
              <a:t>Asociativa:</a:t>
            </a:r>
            <a:r>
              <a:rPr lang="es-ES" altLang="es-MX">
                <a:cs typeface="Arial" pitchFamily="34" charset="0"/>
              </a:rPr>
              <a:t> </a:t>
            </a:r>
            <a:r>
              <a:rPr kumimoji="1" lang="es-ES_tradnl" altLang="es-MX">
                <a:cs typeface="Arial" pitchFamily="34" charset="0"/>
              </a:rPr>
              <a:t>                   </a:t>
            </a:r>
            <a:r>
              <a:rPr kumimoji="1" lang="es-ES_tradnl" altLang="es-MX" b="1">
                <a:cs typeface="Arial" pitchFamily="34" charset="0"/>
              </a:rPr>
              <a:t>A + (B + C) = (A + B) + C </a:t>
            </a:r>
            <a:endParaRPr kumimoji="1" lang="es-ES" altLang="es-MX" b="1">
              <a:cs typeface="Arial" pitchFamily="34" charset="0"/>
            </a:endParaRPr>
          </a:p>
        </p:txBody>
      </p:sp>
      <p:sp>
        <p:nvSpPr>
          <p:cNvPr id="38916" name="Text Box 4"/>
          <p:cNvSpPr txBox="1">
            <a:spLocks noChangeArrowheads="1"/>
          </p:cNvSpPr>
          <p:nvPr/>
        </p:nvSpPr>
        <p:spPr bwMode="auto">
          <a:xfrm>
            <a:off x="449263" y="1989138"/>
            <a:ext cx="48863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a:cs typeface="Arial" pitchFamily="34" charset="0"/>
              </a:rPr>
              <a:t> </a:t>
            </a:r>
            <a:r>
              <a:rPr lang="es-ES" altLang="es-MX" b="1" u="sng">
                <a:cs typeface="Arial" pitchFamily="34" charset="0"/>
              </a:rPr>
              <a:t>Conmutativa:</a:t>
            </a:r>
            <a:r>
              <a:rPr lang="es-ES" altLang="es-MX">
                <a:cs typeface="Arial" pitchFamily="34" charset="0"/>
              </a:rPr>
              <a:t> </a:t>
            </a:r>
            <a:r>
              <a:rPr kumimoji="1" lang="es-ES_tradnl" altLang="es-MX">
                <a:cs typeface="Arial" pitchFamily="34" charset="0"/>
              </a:rPr>
              <a:t>              </a:t>
            </a:r>
            <a:r>
              <a:rPr kumimoji="1" lang="es-ES_tradnl" altLang="es-MX" b="1">
                <a:cs typeface="Arial" pitchFamily="34" charset="0"/>
              </a:rPr>
              <a:t>A + B = B + A  </a:t>
            </a:r>
            <a:endParaRPr kumimoji="1" lang="es-ES" altLang="es-MX" b="1">
              <a:cs typeface="Arial" pitchFamily="34" charset="0"/>
            </a:endParaRPr>
          </a:p>
        </p:txBody>
      </p:sp>
      <p:sp>
        <p:nvSpPr>
          <p:cNvPr id="38917" name="Text Box 5"/>
          <p:cNvSpPr txBox="1">
            <a:spLocks noChangeArrowheads="1"/>
          </p:cNvSpPr>
          <p:nvPr/>
        </p:nvSpPr>
        <p:spPr bwMode="auto">
          <a:xfrm>
            <a:off x="250825" y="2565400"/>
            <a:ext cx="847566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a:cs typeface="Arial" pitchFamily="34" charset="0"/>
              </a:rPr>
              <a:t> </a:t>
            </a:r>
            <a:r>
              <a:rPr lang="es-ES" altLang="es-MX" b="1" u="sng">
                <a:cs typeface="Arial" pitchFamily="34" charset="0"/>
              </a:rPr>
              <a:t>Elemento neutro:</a:t>
            </a:r>
            <a:r>
              <a:rPr lang="es-ES" altLang="es-MX">
                <a:cs typeface="Arial" pitchFamily="34" charset="0"/>
              </a:rPr>
              <a:t>        </a:t>
            </a:r>
            <a:r>
              <a:rPr kumimoji="1" lang="es-ES_tradnl" altLang="es-MX" b="1">
                <a:cs typeface="Arial" pitchFamily="34" charset="0"/>
              </a:rPr>
              <a:t>A + 0 = 0  + A = A</a:t>
            </a:r>
            <a:r>
              <a:rPr kumimoji="1" lang="es-ES_tradnl" altLang="es-MX">
                <a:cs typeface="Arial" pitchFamily="34" charset="0"/>
              </a:rPr>
              <a:t>   donde 0 es la matriz nula. </a:t>
            </a:r>
            <a:endParaRPr kumimoji="1" lang="es-ES" altLang="es-MX">
              <a:cs typeface="Arial" pitchFamily="34" charset="0"/>
            </a:endParaRPr>
          </a:p>
        </p:txBody>
      </p:sp>
      <p:sp>
        <p:nvSpPr>
          <p:cNvPr id="38918" name="Text Box 6"/>
          <p:cNvSpPr txBox="1">
            <a:spLocks noChangeArrowheads="1"/>
          </p:cNvSpPr>
          <p:nvPr/>
        </p:nvSpPr>
        <p:spPr bwMode="auto">
          <a:xfrm>
            <a:off x="323850" y="3141663"/>
            <a:ext cx="7826375"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buFontTx/>
              <a:buChar char="•"/>
            </a:pPr>
            <a:r>
              <a:rPr kumimoji="1" lang="es-ES_tradnl" altLang="es-MX" b="1" u="sng">
                <a:cs typeface="Arial" pitchFamily="34" charset="0"/>
              </a:rPr>
              <a:t> Elemento opuesto:</a:t>
            </a:r>
            <a:r>
              <a:rPr kumimoji="1" lang="es-ES_tradnl" altLang="es-MX">
                <a:cs typeface="Arial" pitchFamily="34" charset="0"/>
              </a:rPr>
              <a:t>     </a:t>
            </a:r>
            <a:r>
              <a:rPr kumimoji="1" lang="es-ES_tradnl" altLang="es-MX" b="1">
                <a:cs typeface="Arial" pitchFamily="34" charset="0"/>
              </a:rPr>
              <a:t>A + (– A) = (– A) + A = 0</a:t>
            </a:r>
          </a:p>
          <a:p>
            <a:pPr>
              <a:lnSpc>
                <a:spcPct val="90000"/>
              </a:lnSpc>
            </a:pPr>
            <a:endParaRPr kumimoji="1" lang="es-ES_tradnl" altLang="es-MX">
              <a:cs typeface="Arial" pitchFamily="34" charset="0"/>
            </a:endParaRPr>
          </a:p>
          <a:p>
            <a:pPr>
              <a:lnSpc>
                <a:spcPct val="90000"/>
              </a:lnSpc>
            </a:pPr>
            <a:r>
              <a:rPr kumimoji="1" lang="es-ES_tradnl" altLang="es-MX">
                <a:cs typeface="Arial" pitchFamily="34" charset="0"/>
              </a:rPr>
              <a:t>La matriz </a:t>
            </a:r>
            <a:r>
              <a:rPr kumimoji="1" lang="es-ES_tradnl" altLang="es-MX" b="1">
                <a:cs typeface="Arial" pitchFamily="34" charset="0"/>
              </a:rPr>
              <a:t>–A (</a:t>
            </a:r>
            <a:r>
              <a:rPr kumimoji="1" lang="es-ES_tradnl" altLang="es-MX">
                <a:cs typeface="Arial" pitchFamily="34" charset="0"/>
              </a:rPr>
              <a:t>opuesta aditiva) se obtiene cambiando de signo los elementos de A.</a:t>
            </a:r>
            <a:endParaRPr kumimoji="1" lang="es-ES" altLang="es-MX">
              <a:cs typeface="Arial" pitchFamily="34" charset="0"/>
            </a:endParaRPr>
          </a:p>
        </p:txBody>
      </p:sp>
      <p:sp>
        <p:nvSpPr>
          <p:cNvPr id="38919" name="Text Box 7"/>
          <p:cNvSpPr txBox="1">
            <a:spLocks noChangeArrowheads="1"/>
          </p:cNvSpPr>
          <p:nvPr/>
        </p:nvSpPr>
        <p:spPr bwMode="auto">
          <a:xfrm>
            <a:off x="685800" y="981075"/>
            <a:ext cx="4826000" cy="336550"/>
          </a:xfrm>
          <a:prstGeom prst="rect">
            <a:avLst/>
          </a:prstGeom>
          <a:solidFill>
            <a:schemeClr val="accent1"/>
          </a:solidFill>
          <a:ln w="57150">
            <a:solidFill>
              <a:schemeClr val="bg2">
                <a:lumMod val="20000"/>
                <a:lumOff val="80000"/>
              </a:schemeClr>
            </a:solidFill>
            <a:miter lim="800000"/>
            <a:headEnd/>
            <a:tailEnd/>
          </a:ln>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cs typeface="Arial" pitchFamily="34" charset="0"/>
              </a:rPr>
              <a:t>Sean A,  B  y C tres matrices del mismo orden.</a:t>
            </a:r>
          </a:p>
        </p:txBody>
      </p:sp>
      <p:pic>
        <p:nvPicPr>
          <p:cNvPr id="15369"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4918075"/>
            <a:ext cx="5832474" cy="598488"/>
          </a:xfrm>
          <a:prstGeom prst="rect">
            <a:avLst/>
          </a:prstGeom>
          <a:solidFill>
            <a:srgbClr val="CCFFCC"/>
          </a:solidFill>
          <a:ln>
            <a:noFill/>
          </a:ln>
          <a:extLst>
            <a:ext uri="{91240B29-F687-4F45-9708-019B960494DF}">
              <a14:hiddenLine xmlns:a14="http://schemas.microsoft.com/office/drawing/2010/main" w="38100">
                <a:solidFill>
                  <a:srgbClr val="000000"/>
                </a:solidFill>
                <a:miter lim="800000"/>
                <a:headEnd/>
                <a:tailEnd/>
              </a14:hiddenLine>
            </a:ext>
          </a:extLst>
        </p:spPr>
      </p:pic>
      <p:pic>
        <p:nvPicPr>
          <p:cNvPr id="15370"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2275" y="5446713"/>
            <a:ext cx="5832474" cy="574675"/>
          </a:xfrm>
          <a:prstGeom prst="rect">
            <a:avLst/>
          </a:prstGeom>
          <a:solidFill>
            <a:srgbClr val="CCFFCC"/>
          </a:solidFill>
          <a:ln>
            <a:noFill/>
          </a:ln>
          <a:extLst>
            <a:ext uri="{91240B29-F687-4F45-9708-019B960494DF}">
              <a14:hiddenLine xmlns:a14="http://schemas.microsoft.com/office/drawing/2010/main" w="38100">
                <a:solidFill>
                  <a:srgbClr val="000000"/>
                </a:solidFill>
                <a:miter lim="800000"/>
                <a:headEnd/>
                <a:tailEnd/>
              </a14:hiddenLine>
            </a:ext>
          </a:extLst>
        </p:spPr>
      </p:pic>
      <p:pic>
        <p:nvPicPr>
          <p:cNvPr id="15371"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4" y="5978525"/>
            <a:ext cx="5832475" cy="619125"/>
          </a:xfrm>
          <a:prstGeom prst="rect">
            <a:avLst/>
          </a:prstGeom>
          <a:solidFill>
            <a:srgbClr val="CCFFCC"/>
          </a:solidFill>
          <a:ln>
            <a:noFill/>
          </a:ln>
          <a:extLst>
            <a:ext uri="{91240B29-F687-4F45-9708-019B960494DF}">
              <a14:hiddenLine xmlns:a14="http://schemas.microsoft.com/office/drawing/2010/main" w="38100">
                <a:solidFill>
                  <a:srgbClr val="000000"/>
                </a:solidFill>
                <a:miter lim="800000"/>
                <a:headEnd/>
                <a:tailEnd/>
              </a14:hiddenLine>
            </a:ext>
          </a:extLst>
        </p:spPr>
      </p:pic>
      <p:sp>
        <p:nvSpPr>
          <p:cNvPr id="12" name="Text Box 7"/>
          <p:cNvSpPr txBox="1">
            <a:spLocks noChangeArrowheads="1"/>
          </p:cNvSpPr>
          <p:nvPr/>
        </p:nvSpPr>
        <p:spPr bwMode="auto">
          <a:xfrm>
            <a:off x="754583" y="4271963"/>
            <a:ext cx="2881313" cy="525462"/>
          </a:xfrm>
          <a:prstGeom prst="rect">
            <a:avLst/>
          </a:prstGeom>
          <a:solidFill>
            <a:schemeClr val="accent1"/>
          </a:solidFill>
          <a:ln w="38100">
            <a:solidFill>
              <a:schemeClr val="bg2">
                <a:lumMod val="20000"/>
                <a:lumOff val="80000"/>
              </a:schemeClr>
            </a:solidFill>
            <a:miter lim="800000"/>
            <a:headEnd/>
            <a:tailEnd/>
          </a:ln>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800" dirty="0">
                <a:solidFill>
                  <a:srgbClr val="FFFF00"/>
                </a:solidFill>
                <a:cs typeface="Arial" pitchFamily="34" charset="0"/>
              </a:rPr>
              <a:t>Propiedades</a:t>
            </a:r>
          </a:p>
        </p:txBody>
      </p:sp>
    </p:spTree>
    <p:extLst>
      <p:ext uri="{BB962C8B-B14F-4D97-AF65-F5344CB8AC3E}">
        <p14:creationId xmlns:p14="http://schemas.microsoft.com/office/powerpoint/2010/main" val="707854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9"/>
                                        </p:tgtEl>
                                        <p:attrNameLst>
                                          <p:attrName>style.visibility</p:attrName>
                                        </p:attrNameLst>
                                      </p:cBhvr>
                                      <p:to>
                                        <p:strVal val="visible"/>
                                      </p:to>
                                    </p:set>
                                    <p:anim calcmode="lin" valueType="num">
                                      <p:cBhvr additive="base">
                                        <p:cTn id="7" dur="500" fill="hold"/>
                                        <p:tgtEl>
                                          <p:spTgt spid="38919"/>
                                        </p:tgtEl>
                                        <p:attrNameLst>
                                          <p:attrName>ppt_x</p:attrName>
                                        </p:attrNameLst>
                                      </p:cBhvr>
                                      <p:tavLst>
                                        <p:tav tm="0">
                                          <p:val>
                                            <p:strVal val="0-#ppt_w/2"/>
                                          </p:val>
                                        </p:tav>
                                        <p:tav tm="100000">
                                          <p:val>
                                            <p:strVal val="#ppt_x"/>
                                          </p:val>
                                        </p:tav>
                                      </p:tavLst>
                                    </p:anim>
                                    <p:anim calcmode="lin" valueType="num">
                                      <p:cBhvr additive="base">
                                        <p:cTn id="8" dur="500" fill="hold"/>
                                        <p:tgtEl>
                                          <p:spTgt spid="3891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gtEl>
                                        <p:attrNameLst>
                                          <p:attrName>style.visibility</p:attrName>
                                        </p:attrNameLst>
                                      </p:cBhvr>
                                      <p:to>
                                        <p:strVal val="visible"/>
                                      </p:to>
                                    </p:set>
                                    <p:anim calcmode="lin" valueType="num">
                                      <p:cBhvr additive="base">
                                        <p:cTn id="13" dur="500" fill="hold"/>
                                        <p:tgtEl>
                                          <p:spTgt spid="38915"/>
                                        </p:tgtEl>
                                        <p:attrNameLst>
                                          <p:attrName>ppt_x</p:attrName>
                                        </p:attrNameLst>
                                      </p:cBhvr>
                                      <p:tavLst>
                                        <p:tav tm="0">
                                          <p:val>
                                            <p:strVal val="0-#ppt_w/2"/>
                                          </p:val>
                                        </p:tav>
                                        <p:tav tm="100000">
                                          <p:val>
                                            <p:strVal val="#ppt_x"/>
                                          </p:val>
                                        </p:tav>
                                      </p:tavLst>
                                    </p:anim>
                                    <p:anim calcmode="lin" valueType="num">
                                      <p:cBhvr additive="base">
                                        <p:cTn id="14" dur="500" fill="hold"/>
                                        <p:tgtEl>
                                          <p:spTgt spid="3891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6"/>
                                        </p:tgtEl>
                                        <p:attrNameLst>
                                          <p:attrName>style.visibility</p:attrName>
                                        </p:attrNameLst>
                                      </p:cBhvr>
                                      <p:to>
                                        <p:strVal val="visible"/>
                                      </p:to>
                                    </p:set>
                                    <p:anim calcmode="lin" valueType="num">
                                      <p:cBhvr additive="base">
                                        <p:cTn id="19" dur="500" fill="hold"/>
                                        <p:tgtEl>
                                          <p:spTgt spid="38916"/>
                                        </p:tgtEl>
                                        <p:attrNameLst>
                                          <p:attrName>ppt_x</p:attrName>
                                        </p:attrNameLst>
                                      </p:cBhvr>
                                      <p:tavLst>
                                        <p:tav tm="0">
                                          <p:val>
                                            <p:strVal val="0-#ppt_w/2"/>
                                          </p:val>
                                        </p:tav>
                                        <p:tav tm="100000">
                                          <p:val>
                                            <p:strVal val="#ppt_x"/>
                                          </p:val>
                                        </p:tav>
                                      </p:tavLst>
                                    </p:anim>
                                    <p:anim calcmode="lin" valueType="num">
                                      <p:cBhvr additive="base">
                                        <p:cTn id="20" dur="500" fill="hold"/>
                                        <p:tgtEl>
                                          <p:spTgt spid="3891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917"/>
                                        </p:tgtEl>
                                        <p:attrNameLst>
                                          <p:attrName>style.visibility</p:attrName>
                                        </p:attrNameLst>
                                      </p:cBhvr>
                                      <p:to>
                                        <p:strVal val="visible"/>
                                      </p:to>
                                    </p:set>
                                    <p:anim calcmode="lin" valueType="num">
                                      <p:cBhvr additive="base">
                                        <p:cTn id="25" dur="500" fill="hold"/>
                                        <p:tgtEl>
                                          <p:spTgt spid="38917"/>
                                        </p:tgtEl>
                                        <p:attrNameLst>
                                          <p:attrName>ppt_x</p:attrName>
                                        </p:attrNameLst>
                                      </p:cBhvr>
                                      <p:tavLst>
                                        <p:tav tm="0">
                                          <p:val>
                                            <p:strVal val="0-#ppt_w/2"/>
                                          </p:val>
                                        </p:tav>
                                        <p:tav tm="100000">
                                          <p:val>
                                            <p:strVal val="#ppt_x"/>
                                          </p:val>
                                        </p:tav>
                                      </p:tavLst>
                                    </p:anim>
                                    <p:anim calcmode="lin" valueType="num">
                                      <p:cBhvr additive="base">
                                        <p:cTn id="26" dur="500" fill="hold"/>
                                        <p:tgtEl>
                                          <p:spTgt spid="3891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918"/>
                                        </p:tgtEl>
                                        <p:attrNameLst>
                                          <p:attrName>style.visibility</p:attrName>
                                        </p:attrNameLst>
                                      </p:cBhvr>
                                      <p:to>
                                        <p:strVal val="visible"/>
                                      </p:to>
                                    </p:set>
                                    <p:anim calcmode="lin" valueType="num">
                                      <p:cBhvr additive="base">
                                        <p:cTn id="31" dur="500" fill="hold"/>
                                        <p:tgtEl>
                                          <p:spTgt spid="38918"/>
                                        </p:tgtEl>
                                        <p:attrNameLst>
                                          <p:attrName>ppt_x</p:attrName>
                                        </p:attrNameLst>
                                      </p:cBhvr>
                                      <p:tavLst>
                                        <p:tav tm="0">
                                          <p:val>
                                            <p:strVal val="0-#ppt_w/2"/>
                                          </p:val>
                                        </p:tav>
                                        <p:tav tm="100000">
                                          <p:val>
                                            <p:strVal val="#ppt_x"/>
                                          </p:val>
                                        </p:tav>
                                      </p:tavLst>
                                    </p:anim>
                                    <p:anim calcmode="lin" valueType="num">
                                      <p:cBhvr additive="base">
                                        <p:cTn id="32" dur="500" fill="hold"/>
                                        <p:tgtEl>
                                          <p:spTgt spid="3891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5369"/>
                                        </p:tgtEl>
                                        <p:attrNameLst>
                                          <p:attrName>style.visibility</p:attrName>
                                        </p:attrNameLst>
                                      </p:cBhvr>
                                      <p:to>
                                        <p:strVal val="visible"/>
                                      </p:to>
                                    </p:set>
                                    <p:anim calcmode="lin" valueType="num">
                                      <p:cBhvr additive="base">
                                        <p:cTn id="37" dur="500" fill="hold"/>
                                        <p:tgtEl>
                                          <p:spTgt spid="15369"/>
                                        </p:tgtEl>
                                        <p:attrNameLst>
                                          <p:attrName>ppt_x</p:attrName>
                                        </p:attrNameLst>
                                      </p:cBhvr>
                                      <p:tavLst>
                                        <p:tav tm="0">
                                          <p:val>
                                            <p:strVal val="0-#ppt_w/2"/>
                                          </p:val>
                                        </p:tav>
                                        <p:tav tm="100000">
                                          <p:val>
                                            <p:strVal val="#ppt_x"/>
                                          </p:val>
                                        </p:tav>
                                      </p:tavLst>
                                    </p:anim>
                                    <p:anim calcmode="lin" valueType="num">
                                      <p:cBhvr additive="base">
                                        <p:cTn id="38" dur="500" fill="hold"/>
                                        <p:tgtEl>
                                          <p:spTgt spid="1536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5370"/>
                                        </p:tgtEl>
                                        <p:attrNameLst>
                                          <p:attrName>style.visibility</p:attrName>
                                        </p:attrNameLst>
                                      </p:cBhvr>
                                      <p:to>
                                        <p:strVal val="visible"/>
                                      </p:to>
                                    </p:set>
                                    <p:anim calcmode="lin" valueType="num">
                                      <p:cBhvr additive="base">
                                        <p:cTn id="43" dur="500" fill="hold"/>
                                        <p:tgtEl>
                                          <p:spTgt spid="15370"/>
                                        </p:tgtEl>
                                        <p:attrNameLst>
                                          <p:attrName>ppt_x</p:attrName>
                                        </p:attrNameLst>
                                      </p:cBhvr>
                                      <p:tavLst>
                                        <p:tav tm="0">
                                          <p:val>
                                            <p:strVal val="0-#ppt_w/2"/>
                                          </p:val>
                                        </p:tav>
                                        <p:tav tm="100000">
                                          <p:val>
                                            <p:strVal val="#ppt_x"/>
                                          </p:val>
                                        </p:tav>
                                      </p:tavLst>
                                    </p:anim>
                                    <p:anim calcmode="lin" valueType="num">
                                      <p:cBhvr additive="base">
                                        <p:cTn id="44" dur="500" fill="hold"/>
                                        <p:tgtEl>
                                          <p:spTgt spid="1537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5371"/>
                                        </p:tgtEl>
                                        <p:attrNameLst>
                                          <p:attrName>style.visibility</p:attrName>
                                        </p:attrNameLst>
                                      </p:cBhvr>
                                      <p:to>
                                        <p:strVal val="visible"/>
                                      </p:to>
                                    </p:set>
                                    <p:anim calcmode="lin" valueType="num">
                                      <p:cBhvr additive="base">
                                        <p:cTn id="49" dur="500" fill="hold"/>
                                        <p:tgtEl>
                                          <p:spTgt spid="15371"/>
                                        </p:tgtEl>
                                        <p:attrNameLst>
                                          <p:attrName>ppt_x</p:attrName>
                                        </p:attrNameLst>
                                      </p:cBhvr>
                                      <p:tavLst>
                                        <p:tav tm="0">
                                          <p:val>
                                            <p:strVal val="0-#ppt_w/2"/>
                                          </p:val>
                                        </p:tav>
                                        <p:tav tm="100000">
                                          <p:val>
                                            <p:strVal val="#ppt_x"/>
                                          </p:val>
                                        </p:tav>
                                      </p:tavLst>
                                    </p:anim>
                                    <p:anim calcmode="lin" valueType="num">
                                      <p:cBhvr additive="base">
                                        <p:cTn id="50" dur="500" fill="hold"/>
                                        <p:tgtEl>
                                          <p:spTgt spid="15371"/>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0-#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autoUpdateAnimBg="0"/>
      <p:bldP spid="38916" grpId="0" autoUpdateAnimBg="0"/>
      <p:bldP spid="38917" grpId="0" autoUpdateAnimBg="0"/>
      <p:bldP spid="38918" grpId="0" autoUpdateAnimBg="0"/>
      <p:bldP spid="38919" grpId="0" animBg="1" autoUpdateAnimBg="0"/>
      <p:bldP spid="12"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3 Rectángulo"/>
          <p:cNvSpPr/>
          <p:nvPr/>
        </p:nvSpPr>
        <p:spPr>
          <a:xfrm>
            <a:off x="251520" y="4509120"/>
            <a:ext cx="8352928" cy="1728192"/>
          </a:xfrm>
          <a:prstGeom prst="rect">
            <a:avLst/>
          </a:prstGeom>
          <a:ln w="57150">
            <a:solidFill>
              <a:schemeClr val="accent3">
                <a:lumMod val="40000"/>
                <a:lumOff val="60000"/>
              </a:schemeClr>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a:p>
        </p:txBody>
      </p:sp>
      <p:sp>
        <p:nvSpPr>
          <p:cNvPr id="39938" name="Text Box 2"/>
          <p:cNvSpPr txBox="1">
            <a:spLocks noChangeArrowheads="1"/>
          </p:cNvSpPr>
          <p:nvPr/>
        </p:nvSpPr>
        <p:spPr bwMode="auto">
          <a:xfrm>
            <a:off x="806450" y="2724971"/>
            <a:ext cx="7653338" cy="1424109"/>
          </a:xfrm>
          <a:prstGeom prst="rect">
            <a:avLst/>
          </a:prstGeom>
          <a:ln w="57150">
            <a:solidFill>
              <a:schemeClr val="accent4">
                <a:lumMod val="20000"/>
                <a:lumOff val="80000"/>
              </a:schemeClr>
            </a:solidFill>
          </a:ln>
          <a:extLst/>
        </p:spPr>
        <p:style>
          <a:lnRef idx="1">
            <a:schemeClr val="accent4"/>
          </a:lnRef>
          <a:fillRef idx="3">
            <a:schemeClr val="accent4"/>
          </a:fillRef>
          <a:effectRef idx="2">
            <a:schemeClr val="accent4"/>
          </a:effectRef>
          <a:fontRef idx="minor">
            <a:schemeClr val="lt1"/>
          </a:fontRef>
        </p:style>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endParaRPr kumimoji="1" lang="es-ES_tradnl" altLang="es-MX" sz="800" dirty="0" smtClean="0">
              <a:cs typeface="Arial" pitchFamily="34" charset="0"/>
            </a:endParaRPr>
          </a:p>
          <a:p>
            <a:pPr algn="ctr">
              <a:lnSpc>
                <a:spcPct val="90000"/>
              </a:lnSpc>
            </a:pPr>
            <a:r>
              <a:rPr kumimoji="1" lang="es-ES_tradnl" altLang="es-MX" sz="2000" dirty="0" smtClean="0">
                <a:cs typeface="Arial" pitchFamily="34" charset="0"/>
              </a:rPr>
              <a:t>Para </a:t>
            </a:r>
            <a:r>
              <a:rPr kumimoji="1" lang="es-ES_tradnl" altLang="es-MX" sz="2000" dirty="0">
                <a:cs typeface="Arial" pitchFamily="34" charset="0"/>
              </a:rPr>
              <a:t>multiplicar </a:t>
            </a:r>
            <a:r>
              <a:rPr kumimoji="1" lang="es-ES_tradnl" altLang="es-MX" sz="2000" b="1" dirty="0">
                <a:cs typeface="Arial" pitchFamily="34" charset="0"/>
              </a:rPr>
              <a:t>un número real por una matriz</a:t>
            </a:r>
            <a:r>
              <a:rPr kumimoji="1" lang="es-ES_tradnl" altLang="es-MX" sz="2000" dirty="0">
                <a:cs typeface="Arial" pitchFamily="34" charset="0"/>
              </a:rPr>
              <a:t>, se multiplican cada uno de los elementos de la matriz por dicho número.</a:t>
            </a:r>
          </a:p>
          <a:p>
            <a:pPr>
              <a:lnSpc>
                <a:spcPct val="90000"/>
              </a:lnSpc>
            </a:pPr>
            <a:endParaRPr kumimoji="1" lang="es-ES_tradnl" altLang="es-MX" sz="1600" dirty="0">
              <a:cs typeface="Arial" pitchFamily="34" charset="0"/>
            </a:endParaRPr>
          </a:p>
          <a:p>
            <a:pPr>
              <a:lnSpc>
                <a:spcPct val="90000"/>
              </a:lnSpc>
            </a:pPr>
            <a:r>
              <a:rPr kumimoji="1" lang="es-ES_tradnl" altLang="es-MX" sz="1600" dirty="0" smtClean="0">
                <a:cs typeface="Arial" pitchFamily="34" charset="0"/>
              </a:rPr>
              <a:t>                    </a:t>
            </a:r>
            <a:r>
              <a:rPr kumimoji="1" lang="es-ES_tradnl" altLang="es-MX" sz="2400" b="1" dirty="0">
                <a:cs typeface="Arial" pitchFamily="34" charset="0"/>
              </a:rPr>
              <a:t>Si    A = (</a:t>
            </a:r>
            <a:r>
              <a:rPr kumimoji="1" lang="es-ES_tradnl" altLang="es-MX" sz="2400" b="1" dirty="0" err="1">
                <a:cs typeface="Arial" pitchFamily="34" charset="0"/>
              </a:rPr>
              <a:t>a</a:t>
            </a:r>
            <a:r>
              <a:rPr kumimoji="1" lang="es-ES_tradnl" altLang="es-MX" sz="2400" b="1" baseline="-25000" dirty="0" err="1">
                <a:cs typeface="Arial" pitchFamily="34" charset="0"/>
              </a:rPr>
              <a:t>ij</a:t>
            </a:r>
            <a:r>
              <a:rPr kumimoji="1" lang="es-ES_tradnl" altLang="es-MX" sz="2400" b="1" dirty="0">
                <a:cs typeface="Arial" pitchFamily="34" charset="0"/>
              </a:rPr>
              <a:t>),      entonces     </a:t>
            </a:r>
            <a:r>
              <a:rPr kumimoji="1" lang="es-ES_tradnl" altLang="es-MX" sz="2400" b="1" dirty="0" err="1">
                <a:cs typeface="Arial" pitchFamily="34" charset="0"/>
              </a:rPr>
              <a:t>kA</a:t>
            </a:r>
            <a:r>
              <a:rPr kumimoji="1" lang="es-ES_tradnl" altLang="es-MX" sz="2400" b="1" dirty="0">
                <a:cs typeface="Arial" pitchFamily="34" charset="0"/>
              </a:rPr>
              <a:t> = (</a:t>
            </a:r>
            <a:r>
              <a:rPr kumimoji="1" lang="es-ES_tradnl" altLang="es-MX" sz="2400" b="1" dirty="0" err="1">
                <a:cs typeface="Arial" pitchFamily="34" charset="0"/>
              </a:rPr>
              <a:t>ka</a:t>
            </a:r>
            <a:r>
              <a:rPr kumimoji="1" lang="es-ES_tradnl" altLang="es-MX" sz="2400" b="1" baseline="-25000" dirty="0" err="1">
                <a:cs typeface="Arial" pitchFamily="34" charset="0"/>
              </a:rPr>
              <a:t>ij</a:t>
            </a:r>
            <a:r>
              <a:rPr kumimoji="1" lang="es-ES_tradnl" altLang="es-MX" sz="2400" b="1" dirty="0" smtClean="0">
                <a:cs typeface="Arial" pitchFamily="34" charset="0"/>
              </a:rPr>
              <a:t>)</a:t>
            </a:r>
          </a:p>
          <a:p>
            <a:pPr>
              <a:lnSpc>
                <a:spcPct val="90000"/>
              </a:lnSpc>
            </a:pPr>
            <a:endParaRPr kumimoji="1" lang="es-ES_tradnl" altLang="es-MX" sz="800" b="1" dirty="0">
              <a:cs typeface="Arial" pitchFamily="34" charset="0"/>
            </a:endParaRPr>
          </a:p>
        </p:txBody>
      </p:sp>
      <p:sp>
        <p:nvSpPr>
          <p:cNvPr id="40963" name="Rectangle 3"/>
          <p:cNvSpPr>
            <a:spLocks noGrp="1" noChangeArrowheads="1"/>
          </p:cNvSpPr>
          <p:nvPr>
            <p:ph type="title"/>
          </p:nvPr>
        </p:nvSpPr>
        <p:spPr>
          <a:xfrm>
            <a:off x="827584" y="650875"/>
            <a:ext cx="7499350" cy="617538"/>
          </a:xfrm>
          <a:solidFill>
            <a:srgbClr val="FFFFCC"/>
          </a:solidFill>
          <a:ln w="57150">
            <a:solidFill>
              <a:schemeClr val="accent6">
                <a:lumMod val="60000"/>
                <a:lumOff val="40000"/>
              </a:schemeClr>
            </a:solidFill>
          </a:ln>
        </p:spPr>
        <p:txBody>
          <a:bodyPr wrap="none"/>
          <a:lstStyle/>
          <a:p>
            <a:pPr marL="177800" eaLnBrk="1" hangingPunct="1"/>
            <a:r>
              <a:rPr lang="es-ES_tradnl" altLang="es-MX" sz="2800" b="1" dirty="0" smtClean="0">
                <a:solidFill>
                  <a:srgbClr val="7030A0"/>
                </a:solidFill>
              </a:rPr>
              <a:t>Operaciones de matrices por escalares</a:t>
            </a:r>
            <a:endParaRPr lang="es-ES" altLang="es-MX" sz="2800" b="1" dirty="0" smtClean="0">
              <a:solidFill>
                <a:srgbClr val="7030A0"/>
              </a:solidFill>
            </a:endParaRPr>
          </a:p>
        </p:txBody>
      </p:sp>
      <p:grpSp>
        <p:nvGrpSpPr>
          <p:cNvPr id="2" name="Group 4"/>
          <p:cNvGrpSpPr>
            <a:grpSpLocks noChangeAspect="1"/>
          </p:cNvGrpSpPr>
          <p:nvPr/>
        </p:nvGrpSpPr>
        <p:grpSpPr bwMode="auto">
          <a:xfrm>
            <a:off x="573088" y="4677816"/>
            <a:ext cx="4662487" cy="1487488"/>
            <a:chOff x="361" y="2266"/>
            <a:chExt cx="2937" cy="937"/>
          </a:xfrm>
        </p:grpSpPr>
        <p:sp>
          <p:nvSpPr>
            <p:cNvPr id="41007" name="AutoShape 5"/>
            <p:cNvSpPr>
              <a:spLocks noChangeAspect="1" noChangeArrowheads="1" noTextEdit="1"/>
            </p:cNvSpPr>
            <p:nvPr/>
          </p:nvSpPr>
          <p:spPr bwMode="auto">
            <a:xfrm>
              <a:off x="361" y="2266"/>
              <a:ext cx="2937" cy="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1008" name="Rectangle 6"/>
            <p:cNvSpPr>
              <a:spLocks noChangeArrowheads="1"/>
            </p:cNvSpPr>
            <p:nvPr/>
          </p:nvSpPr>
          <p:spPr bwMode="auto">
            <a:xfrm>
              <a:off x="361" y="2556"/>
              <a:ext cx="239"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k </a:t>
              </a:r>
              <a:endParaRPr lang="es-ES" altLang="es-MX"/>
            </a:p>
          </p:txBody>
        </p:sp>
        <p:sp>
          <p:nvSpPr>
            <p:cNvPr id="41009" name="Rectangle 7"/>
            <p:cNvSpPr>
              <a:spLocks noChangeArrowheads="1"/>
            </p:cNvSpPr>
            <p:nvPr/>
          </p:nvSpPr>
          <p:spPr bwMode="auto">
            <a:xfrm>
              <a:off x="516" y="2532"/>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41010" name="Rectangle 8"/>
            <p:cNvSpPr>
              <a:spLocks noChangeArrowheads="1"/>
            </p:cNvSpPr>
            <p:nvPr/>
          </p:nvSpPr>
          <p:spPr bwMode="auto">
            <a:xfrm>
              <a:off x="567" y="2556"/>
              <a:ext cx="663"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 = k </a:t>
              </a:r>
              <a:endParaRPr lang="es-ES" altLang="es-MX"/>
            </a:p>
          </p:txBody>
        </p:sp>
        <p:sp>
          <p:nvSpPr>
            <p:cNvPr id="41011" name="Rectangle 9"/>
            <p:cNvSpPr>
              <a:spLocks noChangeArrowheads="1"/>
            </p:cNvSpPr>
            <p:nvPr/>
          </p:nvSpPr>
          <p:spPr bwMode="auto">
            <a:xfrm>
              <a:off x="1141" y="2532"/>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41012" name="Rectangle 10"/>
            <p:cNvSpPr>
              <a:spLocks noChangeArrowheads="1"/>
            </p:cNvSpPr>
            <p:nvPr/>
          </p:nvSpPr>
          <p:spPr bwMode="auto">
            <a:xfrm>
              <a:off x="1192" y="2556"/>
              <a:ext cx="29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13" name="Rectangle 11"/>
            <p:cNvSpPr>
              <a:spLocks noChangeArrowheads="1"/>
            </p:cNvSpPr>
            <p:nvPr/>
          </p:nvSpPr>
          <p:spPr bwMode="auto">
            <a:xfrm>
              <a:off x="1403" y="2648"/>
              <a:ext cx="13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ij</a:t>
              </a:r>
              <a:endParaRPr lang="es-ES" altLang="es-MX"/>
            </a:p>
          </p:txBody>
        </p:sp>
        <p:sp>
          <p:nvSpPr>
            <p:cNvPr id="41014" name="Rectangle 12"/>
            <p:cNvSpPr>
              <a:spLocks noChangeArrowheads="1"/>
            </p:cNvSpPr>
            <p:nvPr/>
          </p:nvSpPr>
          <p:spPr bwMode="auto">
            <a:xfrm>
              <a:off x="1478" y="2556"/>
              <a:ext cx="47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dirty="0">
                  <a:solidFill>
                    <a:srgbClr val="000000"/>
                  </a:solidFill>
                  <a:latin typeface="Times New Roman" pitchFamily="18" charset="0"/>
                </a:rPr>
                <a:t>) = k</a:t>
              </a:r>
              <a:endParaRPr lang="es-ES" altLang="es-MX" dirty="0"/>
            </a:p>
          </p:txBody>
        </p:sp>
        <p:sp>
          <p:nvSpPr>
            <p:cNvPr id="41015" name="Rectangle 13"/>
            <p:cNvSpPr>
              <a:spLocks noChangeArrowheads="1"/>
            </p:cNvSpPr>
            <p:nvPr/>
          </p:nvSpPr>
          <p:spPr bwMode="auto">
            <a:xfrm>
              <a:off x="1868" y="2556"/>
              <a:ext cx="137"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sp>
          <p:nvSpPr>
            <p:cNvPr id="41016" name="Rectangle 14"/>
            <p:cNvSpPr>
              <a:spLocks noChangeArrowheads="1"/>
            </p:cNvSpPr>
            <p:nvPr/>
          </p:nvSpPr>
          <p:spPr bwMode="auto">
            <a:xfrm>
              <a:off x="1919" y="2800"/>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41017" name="Rectangle 15"/>
            <p:cNvSpPr>
              <a:spLocks noChangeArrowheads="1"/>
            </p:cNvSpPr>
            <p:nvPr/>
          </p:nvSpPr>
          <p:spPr bwMode="auto">
            <a:xfrm>
              <a:off x="1919" y="2628"/>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41018" name="Rectangle 16"/>
            <p:cNvSpPr>
              <a:spLocks noChangeArrowheads="1"/>
            </p:cNvSpPr>
            <p:nvPr/>
          </p:nvSpPr>
          <p:spPr bwMode="auto">
            <a:xfrm>
              <a:off x="1919" y="2444"/>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41019" name="Rectangle 17"/>
            <p:cNvSpPr>
              <a:spLocks noChangeArrowheads="1"/>
            </p:cNvSpPr>
            <p:nvPr/>
          </p:nvSpPr>
          <p:spPr bwMode="auto">
            <a:xfrm>
              <a:off x="1919" y="2273"/>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41020" name="Rectangle 18"/>
            <p:cNvSpPr>
              <a:spLocks noChangeArrowheads="1"/>
            </p:cNvSpPr>
            <p:nvPr/>
          </p:nvSpPr>
          <p:spPr bwMode="auto">
            <a:xfrm>
              <a:off x="2978" y="2800"/>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41021" name="Rectangle 19"/>
            <p:cNvSpPr>
              <a:spLocks noChangeArrowheads="1"/>
            </p:cNvSpPr>
            <p:nvPr/>
          </p:nvSpPr>
          <p:spPr bwMode="auto">
            <a:xfrm>
              <a:off x="2978" y="2628"/>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41022" name="Rectangle 20"/>
            <p:cNvSpPr>
              <a:spLocks noChangeArrowheads="1"/>
            </p:cNvSpPr>
            <p:nvPr/>
          </p:nvSpPr>
          <p:spPr bwMode="auto">
            <a:xfrm>
              <a:off x="2978" y="2444"/>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41023" name="Rectangle 21"/>
            <p:cNvSpPr>
              <a:spLocks noChangeArrowheads="1"/>
            </p:cNvSpPr>
            <p:nvPr/>
          </p:nvSpPr>
          <p:spPr bwMode="auto">
            <a:xfrm>
              <a:off x="2978" y="2273"/>
              <a:ext cx="18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41024" name="Rectangle 22"/>
            <p:cNvSpPr>
              <a:spLocks noChangeArrowheads="1"/>
            </p:cNvSpPr>
            <p:nvPr/>
          </p:nvSpPr>
          <p:spPr bwMode="auto">
            <a:xfrm>
              <a:off x="1993" y="2273"/>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25" name="Rectangle 23"/>
            <p:cNvSpPr>
              <a:spLocks noChangeArrowheads="1"/>
            </p:cNvSpPr>
            <p:nvPr/>
          </p:nvSpPr>
          <p:spPr bwMode="auto">
            <a:xfrm>
              <a:off x="2135" y="2382"/>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11</a:t>
              </a:r>
              <a:endParaRPr lang="es-ES" altLang="es-MX"/>
            </a:p>
          </p:txBody>
        </p:sp>
        <p:sp>
          <p:nvSpPr>
            <p:cNvPr id="41026" name="Rectangle 24"/>
            <p:cNvSpPr>
              <a:spLocks noChangeArrowheads="1"/>
            </p:cNvSpPr>
            <p:nvPr/>
          </p:nvSpPr>
          <p:spPr bwMode="auto">
            <a:xfrm>
              <a:off x="2270" y="2289"/>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27" name="Rectangle 25"/>
            <p:cNvSpPr>
              <a:spLocks noChangeArrowheads="1"/>
            </p:cNvSpPr>
            <p:nvPr/>
          </p:nvSpPr>
          <p:spPr bwMode="auto">
            <a:xfrm>
              <a:off x="2321" y="2273"/>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28" name="Rectangle 26"/>
            <p:cNvSpPr>
              <a:spLocks noChangeArrowheads="1"/>
            </p:cNvSpPr>
            <p:nvPr/>
          </p:nvSpPr>
          <p:spPr bwMode="auto">
            <a:xfrm>
              <a:off x="2464" y="2382"/>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12</a:t>
              </a:r>
              <a:endParaRPr lang="es-ES" altLang="es-MX"/>
            </a:p>
          </p:txBody>
        </p:sp>
        <p:sp>
          <p:nvSpPr>
            <p:cNvPr id="41029" name="Rectangle 27"/>
            <p:cNvSpPr>
              <a:spLocks noChangeArrowheads="1"/>
            </p:cNvSpPr>
            <p:nvPr/>
          </p:nvSpPr>
          <p:spPr bwMode="auto">
            <a:xfrm>
              <a:off x="2599" y="2289"/>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30" name="Rectangle 28"/>
            <p:cNvSpPr>
              <a:spLocks noChangeArrowheads="1"/>
            </p:cNvSpPr>
            <p:nvPr/>
          </p:nvSpPr>
          <p:spPr bwMode="auto">
            <a:xfrm>
              <a:off x="2650" y="2273"/>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31" name="Rectangle 29"/>
            <p:cNvSpPr>
              <a:spLocks noChangeArrowheads="1"/>
            </p:cNvSpPr>
            <p:nvPr/>
          </p:nvSpPr>
          <p:spPr bwMode="auto">
            <a:xfrm>
              <a:off x="2792" y="2382"/>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13</a:t>
              </a:r>
              <a:endParaRPr lang="es-ES" altLang="es-MX"/>
            </a:p>
          </p:txBody>
        </p:sp>
        <p:sp>
          <p:nvSpPr>
            <p:cNvPr id="41032" name="Rectangle 30"/>
            <p:cNvSpPr>
              <a:spLocks noChangeArrowheads="1"/>
            </p:cNvSpPr>
            <p:nvPr/>
          </p:nvSpPr>
          <p:spPr bwMode="auto">
            <a:xfrm>
              <a:off x="2927" y="2289"/>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33" name="Rectangle 31"/>
            <p:cNvSpPr>
              <a:spLocks noChangeArrowheads="1"/>
            </p:cNvSpPr>
            <p:nvPr/>
          </p:nvSpPr>
          <p:spPr bwMode="auto">
            <a:xfrm>
              <a:off x="1993" y="2529"/>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34" name="Rectangle 32"/>
            <p:cNvSpPr>
              <a:spLocks noChangeArrowheads="1"/>
            </p:cNvSpPr>
            <p:nvPr/>
          </p:nvSpPr>
          <p:spPr bwMode="auto">
            <a:xfrm>
              <a:off x="2135" y="2638"/>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21</a:t>
              </a:r>
              <a:endParaRPr lang="es-ES" altLang="es-MX"/>
            </a:p>
          </p:txBody>
        </p:sp>
        <p:sp>
          <p:nvSpPr>
            <p:cNvPr id="41035" name="Rectangle 33"/>
            <p:cNvSpPr>
              <a:spLocks noChangeArrowheads="1"/>
            </p:cNvSpPr>
            <p:nvPr/>
          </p:nvSpPr>
          <p:spPr bwMode="auto">
            <a:xfrm>
              <a:off x="2270" y="2545"/>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36" name="Rectangle 34"/>
            <p:cNvSpPr>
              <a:spLocks noChangeArrowheads="1"/>
            </p:cNvSpPr>
            <p:nvPr/>
          </p:nvSpPr>
          <p:spPr bwMode="auto">
            <a:xfrm>
              <a:off x="2321" y="2529"/>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37" name="Rectangle 35"/>
            <p:cNvSpPr>
              <a:spLocks noChangeArrowheads="1"/>
            </p:cNvSpPr>
            <p:nvPr/>
          </p:nvSpPr>
          <p:spPr bwMode="auto">
            <a:xfrm>
              <a:off x="2464" y="2638"/>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22</a:t>
              </a:r>
              <a:endParaRPr lang="es-ES" altLang="es-MX"/>
            </a:p>
          </p:txBody>
        </p:sp>
        <p:sp>
          <p:nvSpPr>
            <p:cNvPr id="41038" name="Rectangle 36"/>
            <p:cNvSpPr>
              <a:spLocks noChangeArrowheads="1"/>
            </p:cNvSpPr>
            <p:nvPr/>
          </p:nvSpPr>
          <p:spPr bwMode="auto">
            <a:xfrm>
              <a:off x="2599" y="2545"/>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39" name="Rectangle 37"/>
            <p:cNvSpPr>
              <a:spLocks noChangeArrowheads="1"/>
            </p:cNvSpPr>
            <p:nvPr/>
          </p:nvSpPr>
          <p:spPr bwMode="auto">
            <a:xfrm>
              <a:off x="2650" y="2529"/>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40" name="Rectangle 38"/>
            <p:cNvSpPr>
              <a:spLocks noChangeArrowheads="1"/>
            </p:cNvSpPr>
            <p:nvPr/>
          </p:nvSpPr>
          <p:spPr bwMode="auto">
            <a:xfrm>
              <a:off x="2792" y="2638"/>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23</a:t>
              </a:r>
              <a:endParaRPr lang="es-ES" altLang="es-MX"/>
            </a:p>
          </p:txBody>
        </p:sp>
        <p:sp>
          <p:nvSpPr>
            <p:cNvPr id="41041" name="Rectangle 39"/>
            <p:cNvSpPr>
              <a:spLocks noChangeArrowheads="1"/>
            </p:cNvSpPr>
            <p:nvPr/>
          </p:nvSpPr>
          <p:spPr bwMode="auto">
            <a:xfrm>
              <a:off x="2927" y="2545"/>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42" name="Rectangle 40"/>
            <p:cNvSpPr>
              <a:spLocks noChangeArrowheads="1"/>
            </p:cNvSpPr>
            <p:nvPr/>
          </p:nvSpPr>
          <p:spPr bwMode="auto">
            <a:xfrm>
              <a:off x="1994" y="2786"/>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43" name="Rectangle 41"/>
            <p:cNvSpPr>
              <a:spLocks noChangeArrowheads="1"/>
            </p:cNvSpPr>
            <p:nvPr/>
          </p:nvSpPr>
          <p:spPr bwMode="auto">
            <a:xfrm>
              <a:off x="2136" y="2894"/>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31</a:t>
              </a:r>
              <a:endParaRPr lang="es-ES" altLang="es-MX"/>
            </a:p>
          </p:txBody>
        </p:sp>
        <p:sp>
          <p:nvSpPr>
            <p:cNvPr id="41044" name="Rectangle 42"/>
            <p:cNvSpPr>
              <a:spLocks noChangeArrowheads="1"/>
            </p:cNvSpPr>
            <p:nvPr/>
          </p:nvSpPr>
          <p:spPr bwMode="auto">
            <a:xfrm>
              <a:off x="2271" y="2802"/>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45" name="Rectangle 43"/>
            <p:cNvSpPr>
              <a:spLocks noChangeArrowheads="1"/>
            </p:cNvSpPr>
            <p:nvPr/>
          </p:nvSpPr>
          <p:spPr bwMode="auto">
            <a:xfrm>
              <a:off x="2322" y="2786"/>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46" name="Rectangle 44"/>
            <p:cNvSpPr>
              <a:spLocks noChangeArrowheads="1"/>
            </p:cNvSpPr>
            <p:nvPr/>
          </p:nvSpPr>
          <p:spPr bwMode="auto">
            <a:xfrm>
              <a:off x="2465" y="2894"/>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32</a:t>
              </a:r>
              <a:endParaRPr lang="es-ES" altLang="es-MX"/>
            </a:p>
          </p:txBody>
        </p:sp>
        <p:sp>
          <p:nvSpPr>
            <p:cNvPr id="41047" name="Rectangle 45"/>
            <p:cNvSpPr>
              <a:spLocks noChangeArrowheads="1"/>
            </p:cNvSpPr>
            <p:nvPr/>
          </p:nvSpPr>
          <p:spPr bwMode="auto">
            <a:xfrm>
              <a:off x="2599" y="2802"/>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48" name="Rectangle 46"/>
            <p:cNvSpPr>
              <a:spLocks noChangeArrowheads="1"/>
            </p:cNvSpPr>
            <p:nvPr/>
          </p:nvSpPr>
          <p:spPr bwMode="auto">
            <a:xfrm>
              <a:off x="2651" y="2786"/>
              <a:ext cx="228"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a:t>
              </a:r>
              <a:endParaRPr lang="es-ES" altLang="es-MX"/>
            </a:p>
          </p:txBody>
        </p:sp>
        <p:sp>
          <p:nvSpPr>
            <p:cNvPr id="41049" name="Rectangle 47"/>
            <p:cNvSpPr>
              <a:spLocks noChangeArrowheads="1"/>
            </p:cNvSpPr>
            <p:nvPr/>
          </p:nvSpPr>
          <p:spPr bwMode="auto">
            <a:xfrm>
              <a:off x="2793" y="2894"/>
              <a:ext cx="190"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33</a:t>
              </a:r>
              <a:endParaRPr lang="es-ES" altLang="es-MX"/>
            </a:p>
          </p:txBody>
        </p:sp>
        <p:sp>
          <p:nvSpPr>
            <p:cNvPr id="41050" name="Rectangle 48"/>
            <p:cNvSpPr>
              <a:spLocks noChangeArrowheads="1"/>
            </p:cNvSpPr>
            <p:nvPr/>
          </p:nvSpPr>
          <p:spPr bwMode="auto">
            <a:xfrm>
              <a:off x="2928" y="2802"/>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51" name="Rectangle 49"/>
            <p:cNvSpPr>
              <a:spLocks noChangeArrowheads="1"/>
            </p:cNvSpPr>
            <p:nvPr/>
          </p:nvSpPr>
          <p:spPr bwMode="auto">
            <a:xfrm>
              <a:off x="3052" y="2556"/>
              <a:ext cx="305"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 </a:t>
              </a:r>
              <a:endParaRPr lang="es-ES" altLang="es-MX"/>
            </a:p>
          </p:txBody>
        </p:sp>
        <p:sp>
          <p:nvSpPr>
            <p:cNvPr id="41052" name="Rectangle 50"/>
            <p:cNvSpPr>
              <a:spLocks noChangeArrowheads="1"/>
            </p:cNvSpPr>
            <p:nvPr/>
          </p:nvSpPr>
          <p:spPr bwMode="auto">
            <a:xfrm>
              <a:off x="3270" y="2556"/>
              <a:ext cx="13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grpSp>
      <p:grpSp>
        <p:nvGrpSpPr>
          <p:cNvPr id="3" name="Group 51"/>
          <p:cNvGrpSpPr>
            <a:grpSpLocks noChangeAspect="1"/>
          </p:cNvGrpSpPr>
          <p:nvPr/>
        </p:nvGrpSpPr>
        <p:grpSpPr bwMode="auto">
          <a:xfrm>
            <a:off x="5200650" y="4722266"/>
            <a:ext cx="3251200" cy="1227138"/>
            <a:chOff x="3276" y="2241"/>
            <a:chExt cx="2048" cy="773"/>
          </a:xfrm>
        </p:grpSpPr>
        <p:sp>
          <p:nvSpPr>
            <p:cNvPr id="40967" name="AutoShape 52"/>
            <p:cNvSpPr>
              <a:spLocks noChangeAspect="1" noChangeArrowheads="1" noTextEdit="1"/>
            </p:cNvSpPr>
            <p:nvPr/>
          </p:nvSpPr>
          <p:spPr bwMode="auto">
            <a:xfrm>
              <a:off x="3276" y="2241"/>
              <a:ext cx="2048" cy="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0968" name="Rectangle 53"/>
            <p:cNvSpPr>
              <a:spLocks noChangeArrowheads="1"/>
            </p:cNvSpPr>
            <p:nvPr/>
          </p:nvSpPr>
          <p:spPr bwMode="auto">
            <a:xfrm>
              <a:off x="3276" y="2793"/>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40969" name="Rectangle 54"/>
            <p:cNvSpPr>
              <a:spLocks noChangeArrowheads="1"/>
            </p:cNvSpPr>
            <p:nvPr/>
          </p:nvSpPr>
          <p:spPr bwMode="auto">
            <a:xfrm>
              <a:off x="3276" y="2614"/>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40970" name="Rectangle 55"/>
            <p:cNvSpPr>
              <a:spLocks noChangeArrowheads="1"/>
            </p:cNvSpPr>
            <p:nvPr/>
          </p:nvSpPr>
          <p:spPr bwMode="auto">
            <a:xfrm>
              <a:off x="3276" y="2429"/>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40971" name="Rectangle 56"/>
            <p:cNvSpPr>
              <a:spLocks noChangeArrowheads="1"/>
            </p:cNvSpPr>
            <p:nvPr/>
          </p:nvSpPr>
          <p:spPr bwMode="auto">
            <a:xfrm>
              <a:off x="3276" y="2251"/>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40972" name="Rectangle 57"/>
            <p:cNvSpPr>
              <a:spLocks noChangeArrowheads="1"/>
            </p:cNvSpPr>
            <p:nvPr/>
          </p:nvSpPr>
          <p:spPr bwMode="auto">
            <a:xfrm>
              <a:off x="4542" y="2793"/>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40973" name="Rectangle 58"/>
            <p:cNvSpPr>
              <a:spLocks noChangeArrowheads="1"/>
            </p:cNvSpPr>
            <p:nvPr/>
          </p:nvSpPr>
          <p:spPr bwMode="auto">
            <a:xfrm>
              <a:off x="4542" y="2614"/>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40974" name="Rectangle 59"/>
            <p:cNvSpPr>
              <a:spLocks noChangeArrowheads="1"/>
            </p:cNvSpPr>
            <p:nvPr/>
          </p:nvSpPr>
          <p:spPr bwMode="auto">
            <a:xfrm>
              <a:off x="4542" y="2429"/>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40975" name="Rectangle 60"/>
            <p:cNvSpPr>
              <a:spLocks noChangeArrowheads="1"/>
            </p:cNvSpPr>
            <p:nvPr/>
          </p:nvSpPr>
          <p:spPr bwMode="auto">
            <a:xfrm>
              <a:off x="4542" y="2251"/>
              <a:ext cx="17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40976" name="Rectangle 61"/>
            <p:cNvSpPr>
              <a:spLocks noChangeArrowheads="1"/>
            </p:cNvSpPr>
            <p:nvPr/>
          </p:nvSpPr>
          <p:spPr bwMode="auto">
            <a:xfrm>
              <a:off x="3343" y="2253"/>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dirty="0">
                  <a:solidFill>
                    <a:srgbClr val="000000"/>
                  </a:solidFill>
                  <a:latin typeface="Times New Roman" pitchFamily="18" charset="0"/>
                </a:rPr>
                <a:t> </a:t>
              </a:r>
              <a:r>
                <a:rPr lang="es-ES" altLang="es-MX" sz="2600" dirty="0" err="1">
                  <a:solidFill>
                    <a:srgbClr val="000000"/>
                  </a:solidFill>
                  <a:latin typeface="Times New Roman" pitchFamily="18" charset="0"/>
                </a:rPr>
                <a:t>ka</a:t>
              </a:r>
              <a:endParaRPr lang="es-ES" altLang="es-MX" dirty="0"/>
            </a:p>
          </p:txBody>
        </p:sp>
        <p:sp>
          <p:nvSpPr>
            <p:cNvPr id="40977" name="Rectangle 62"/>
            <p:cNvSpPr>
              <a:spLocks noChangeArrowheads="1"/>
            </p:cNvSpPr>
            <p:nvPr/>
          </p:nvSpPr>
          <p:spPr bwMode="auto">
            <a:xfrm>
              <a:off x="3570" y="2360"/>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11</a:t>
              </a:r>
              <a:endParaRPr lang="es-ES" altLang="es-MX"/>
            </a:p>
          </p:txBody>
        </p:sp>
        <p:sp>
          <p:nvSpPr>
            <p:cNvPr id="40978" name="Rectangle 63"/>
            <p:cNvSpPr>
              <a:spLocks noChangeArrowheads="1"/>
            </p:cNvSpPr>
            <p:nvPr/>
          </p:nvSpPr>
          <p:spPr bwMode="auto">
            <a:xfrm>
              <a:off x="3696" y="2268"/>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0979" name="Rectangle 64"/>
            <p:cNvSpPr>
              <a:spLocks noChangeArrowheads="1"/>
            </p:cNvSpPr>
            <p:nvPr/>
          </p:nvSpPr>
          <p:spPr bwMode="auto">
            <a:xfrm>
              <a:off x="3744" y="2253"/>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0980" name="Rectangle 65"/>
            <p:cNvSpPr>
              <a:spLocks noChangeArrowheads="1"/>
            </p:cNvSpPr>
            <p:nvPr/>
          </p:nvSpPr>
          <p:spPr bwMode="auto">
            <a:xfrm>
              <a:off x="3970" y="2360"/>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12</a:t>
              </a:r>
              <a:endParaRPr lang="es-ES" altLang="es-MX"/>
            </a:p>
          </p:txBody>
        </p:sp>
        <p:sp>
          <p:nvSpPr>
            <p:cNvPr id="40981" name="Rectangle 66"/>
            <p:cNvSpPr>
              <a:spLocks noChangeArrowheads="1"/>
            </p:cNvSpPr>
            <p:nvPr/>
          </p:nvSpPr>
          <p:spPr bwMode="auto">
            <a:xfrm>
              <a:off x="4095" y="2268"/>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0982" name="Rectangle 67"/>
            <p:cNvSpPr>
              <a:spLocks noChangeArrowheads="1"/>
            </p:cNvSpPr>
            <p:nvPr/>
          </p:nvSpPr>
          <p:spPr bwMode="auto">
            <a:xfrm>
              <a:off x="4143" y="2253"/>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0983" name="Rectangle 68"/>
            <p:cNvSpPr>
              <a:spLocks noChangeArrowheads="1"/>
            </p:cNvSpPr>
            <p:nvPr/>
          </p:nvSpPr>
          <p:spPr bwMode="auto">
            <a:xfrm>
              <a:off x="4369" y="2360"/>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13</a:t>
              </a:r>
              <a:endParaRPr lang="es-ES" altLang="es-MX"/>
            </a:p>
          </p:txBody>
        </p:sp>
        <p:sp>
          <p:nvSpPr>
            <p:cNvPr id="40984" name="Rectangle 69"/>
            <p:cNvSpPr>
              <a:spLocks noChangeArrowheads="1"/>
            </p:cNvSpPr>
            <p:nvPr/>
          </p:nvSpPr>
          <p:spPr bwMode="auto">
            <a:xfrm>
              <a:off x="4494" y="2268"/>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0985" name="Rectangle 70"/>
            <p:cNvSpPr>
              <a:spLocks noChangeArrowheads="1"/>
            </p:cNvSpPr>
            <p:nvPr/>
          </p:nvSpPr>
          <p:spPr bwMode="auto">
            <a:xfrm>
              <a:off x="3343" y="2514"/>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0986" name="Rectangle 71"/>
            <p:cNvSpPr>
              <a:spLocks noChangeArrowheads="1"/>
            </p:cNvSpPr>
            <p:nvPr/>
          </p:nvSpPr>
          <p:spPr bwMode="auto">
            <a:xfrm>
              <a:off x="3570" y="2622"/>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21</a:t>
              </a:r>
              <a:endParaRPr lang="es-ES" altLang="es-MX"/>
            </a:p>
          </p:txBody>
        </p:sp>
        <p:sp>
          <p:nvSpPr>
            <p:cNvPr id="40987" name="Rectangle 72"/>
            <p:cNvSpPr>
              <a:spLocks noChangeArrowheads="1"/>
            </p:cNvSpPr>
            <p:nvPr/>
          </p:nvSpPr>
          <p:spPr bwMode="auto">
            <a:xfrm>
              <a:off x="3694" y="2529"/>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0988" name="Rectangle 73"/>
            <p:cNvSpPr>
              <a:spLocks noChangeArrowheads="1"/>
            </p:cNvSpPr>
            <p:nvPr/>
          </p:nvSpPr>
          <p:spPr bwMode="auto">
            <a:xfrm>
              <a:off x="3744" y="2514"/>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0989" name="Rectangle 74"/>
            <p:cNvSpPr>
              <a:spLocks noChangeArrowheads="1"/>
            </p:cNvSpPr>
            <p:nvPr/>
          </p:nvSpPr>
          <p:spPr bwMode="auto">
            <a:xfrm>
              <a:off x="3970" y="2622"/>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22</a:t>
              </a:r>
              <a:endParaRPr lang="es-ES" altLang="es-MX"/>
            </a:p>
          </p:txBody>
        </p:sp>
        <p:sp>
          <p:nvSpPr>
            <p:cNvPr id="40990" name="Rectangle 75"/>
            <p:cNvSpPr>
              <a:spLocks noChangeArrowheads="1"/>
            </p:cNvSpPr>
            <p:nvPr/>
          </p:nvSpPr>
          <p:spPr bwMode="auto">
            <a:xfrm>
              <a:off x="4095" y="2529"/>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0991" name="Rectangle 76"/>
            <p:cNvSpPr>
              <a:spLocks noChangeArrowheads="1"/>
            </p:cNvSpPr>
            <p:nvPr/>
          </p:nvSpPr>
          <p:spPr bwMode="auto">
            <a:xfrm>
              <a:off x="4141" y="2514"/>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0992" name="Rectangle 77"/>
            <p:cNvSpPr>
              <a:spLocks noChangeArrowheads="1"/>
            </p:cNvSpPr>
            <p:nvPr/>
          </p:nvSpPr>
          <p:spPr bwMode="auto">
            <a:xfrm>
              <a:off x="4368" y="2622"/>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23</a:t>
              </a:r>
              <a:endParaRPr lang="es-ES" altLang="es-MX"/>
            </a:p>
          </p:txBody>
        </p:sp>
        <p:sp>
          <p:nvSpPr>
            <p:cNvPr id="40993" name="Rectangle 78"/>
            <p:cNvSpPr>
              <a:spLocks noChangeArrowheads="1"/>
            </p:cNvSpPr>
            <p:nvPr/>
          </p:nvSpPr>
          <p:spPr bwMode="auto">
            <a:xfrm>
              <a:off x="4494" y="2529"/>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0994" name="Rectangle 79"/>
            <p:cNvSpPr>
              <a:spLocks noChangeArrowheads="1"/>
            </p:cNvSpPr>
            <p:nvPr/>
          </p:nvSpPr>
          <p:spPr bwMode="auto">
            <a:xfrm>
              <a:off x="3341" y="2776"/>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0995" name="Rectangle 80"/>
            <p:cNvSpPr>
              <a:spLocks noChangeArrowheads="1"/>
            </p:cNvSpPr>
            <p:nvPr/>
          </p:nvSpPr>
          <p:spPr bwMode="auto">
            <a:xfrm>
              <a:off x="3568" y="2883"/>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31</a:t>
              </a:r>
              <a:endParaRPr lang="es-ES" altLang="es-MX"/>
            </a:p>
          </p:txBody>
        </p:sp>
        <p:sp>
          <p:nvSpPr>
            <p:cNvPr id="40996" name="Rectangle 81"/>
            <p:cNvSpPr>
              <a:spLocks noChangeArrowheads="1"/>
            </p:cNvSpPr>
            <p:nvPr/>
          </p:nvSpPr>
          <p:spPr bwMode="auto">
            <a:xfrm>
              <a:off x="3694" y="2791"/>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0997" name="Rectangle 82"/>
            <p:cNvSpPr>
              <a:spLocks noChangeArrowheads="1"/>
            </p:cNvSpPr>
            <p:nvPr/>
          </p:nvSpPr>
          <p:spPr bwMode="auto">
            <a:xfrm>
              <a:off x="3742" y="2776"/>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0998" name="Rectangle 83"/>
            <p:cNvSpPr>
              <a:spLocks noChangeArrowheads="1"/>
            </p:cNvSpPr>
            <p:nvPr/>
          </p:nvSpPr>
          <p:spPr bwMode="auto">
            <a:xfrm>
              <a:off x="3969" y="2883"/>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32</a:t>
              </a:r>
              <a:endParaRPr lang="es-ES" altLang="es-MX"/>
            </a:p>
          </p:txBody>
        </p:sp>
        <p:sp>
          <p:nvSpPr>
            <p:cNvPr id="40999" name="Rectangle 84"/>
            <p:cNvSpPr>
              <a:spLocks noChangeArrowheads="1"/>
            </p:cNvSpPr>
            <p:nvPr/>
          </p:nvSpPr>
          <p:spPr bwMode="auto">
            <a:xfrm>
              <a:off x="4095" y="2791"/>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00" name="Rectangle 85"/>
            <p:cNvSpPr>
              <a:spLocks noChangeArrowheads="1"/>
            </p:cNvSpPr>
            <p:nvPr/>
          </p:nvSpPr>
          <p:spPr bwMode="auto">
            <a:xfrm>
              <a:off x="4141" y="2776"/>
              <a:ext cx="30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ka</a:t>
              </a:r>
              <a:endParaRPr lang="es-ES" altLang="es-MX"/>
            </a:p>
          </p:txBody>
        </p:sp>
        <p:sp>
          <p:nvSpPr>
            <p:cNvPr id="41001" name="Rectangle 86"/>
            <p:cNvSpPr>
              <a:spLocks noChangeArrowheads="1"/>
            </p:cNvSpPr>
            <p:nvPr/>
          </p:nvSpPr>
          <p:spPr bwMode="auto">
            <a:xfrm>
              <a:off x="4368" y="2883"/>
              <a:ext cx="18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33</a:t>
              </a:r>
              <a:endParaRPr lang="es-ES" altLang="es-MX"/>
            </a:p>
          </p:txBody>
        </p:sp>
        <p:sp>
          <p:nvSpPr>
            <p:cNvPr id="41002" name="Rectangle 87"/>
            <p:cNvSpPr>
              <a:spLocks noChangeArrowheads="1"/>
            </p:cNvSpPr>
            <p:nvPr/>
          </p:nvSpPr>
          <p:spPr bwMode="auto">
            <a:xfrm>
              <a:off x="4494" y="2791"/>
              <a:ext cx="12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a:t>
              </a:r>
              <a:endParaRPr lang="es-ES" altLang="es-MX"/>
            </a:p>
          </p:txBody>
        </p:sp>
        <p:sp>
          <p:nvSpPr>
            <p:cNvPr id="41003" name="Rectangle 88"/>
            <p:cNvSpPr>
              <a:spLocks noChangeArrowheads="1"/>
            </p:cNvSpPr>
            <p:nvPr/>
          </p:nvSpPr>
          <p:spPr bwMode="auto">
            <a:xfrm>
              <a:off x="4609" y="2541"/>
              <a:ext cx="341"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 = (</a:t>
              </a:r>
              <a:endParaRPr lang="es-ES" altLang="es-MX"/>
            </a:p>
          </p:txBody>
        </p:sp>
        <p:sp>
          <p:nvSpPr>
            <p:cNvPr id="41004" name="Rectangle 89"/>
            <p:cNvSpPr>
              <a:spLocks noChangeArrowheads="1"/>
            </p:cNvSpPr>
            <p:nvPr/>
          </p:nvSpPr>
          <p:spPr bwMode="auto">
            <a:xfrm>
              <a:off x="4874" y="2541"/>
              <a:ext cx="255"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ka</a:t>
              </a:r>
              <a:endParaRPr lang="es-ES" altLang="es-MX"/>
            </a:p>
          </p:txBody>
        </p:sp>
        <p:sp>
          <p:nvSpPr>
            <p:cNvPr id="41005" name="Rectangle 90"/>
            <p:cNvSpPr>
              <a:spLocks noChangeArrowheads="1"/>
            </p:cNvSpPr>
            <p:nvPr/>
          </p:nvSpPr>
          <p:spPr bwMode="auto">
            <a:xfrm>
              <a:off x="5053" y="2633"/>
              <a:ext cx="127"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ij</a:t>
              </a:r>
              <a:endParaRPr lang="es-ES" altLang="es-MX"/>
            </a:p>
          </p:txBody>
        </p:sp>
        <p:sp>
          <p:nvSpPr>
            <p:cNvPr id="41006" name="Rectangle 91"/>
            <p:cNvSpPr>
              <a:spLocks noChangeArrowheads="1"/>
            </p:cNvSpPr>
            <p:nvPr/>
          </p:nvSpPr>
          <p:spPr bwMode="auto">
            <a:xfrm>
              <a:off x="5124" y="2541"/>
              <a:ext cx="139"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600">
                  <a:solidFill>
                    <a:srgbClr val="000000"/>
                  </a:solidFill>
                  <a:latin typeface="Times New Roman" pitchFamily="18" charset="0"/>
                </a:rPr>
                <a:t>)</a:t>
              </a:r>
              <a:endParaRPr lang="es-ES" altLang="es-MX"/>
            </a:p>
          </p:txBody>
        </p:sp>
      </p:grpSp>
      <p:sp>
        <p:nvSpPr>
          <p:cNvPr id="94" name="Text Box 4"/>
          <p:cNvSpPr txBox="1">
            <a:spLocks noChangeArrowheads="1"/>
          </p:cNvSpPr>
          <p:nvPr/>
        </p:nvSpPr>
        <p:spPr bwMode="auto">
          <a:xfrm>
            <a:off x="1331615" y="1852140"/>
            <a:ext cx="6408737" cy="424732"/>
          </a:xfrm>
          <a:prstGeom prst="rect">
            <a:avLst/>
          </a:prstGeom>
          <a:ln w="57150">
            <a:solidFill>
              <a:srgbClr val="92D050"/>
            </a:solidFill>
          </a:ln>
          <a:extLst/>
        </p:spPr>
        <p:style>
          <a:lnRef idx="0">
            <a:schemeClr val="accent3"/>
          </a:lnRef>
          <a:fillRef idx="3">
            <a:schemeClr val="accent3"/>
          </a:fillRef>
          <a:effectRef idx="3">
            <a:schemeClr val="accent3"/>
          </a:effectRef>
          <a:fontRef idx="minor">
            <a:schemeClr val="lt1"/>
          </a:fontRef>
        </p:style>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90000"/>
              </a:lnSpc>
              <a:spcBef>
                <a:spcPct val="20000"/>
              </a:spcBef>
            </a:pPr>
            <a:r>
              <a:rPr lang="es-ES" altLang="es-MX" sz="2400" b="1" i="1" dirty="0">
                <a:solidFill>
                  <a:schemeClr val="hlink"/>
                </a:solidFill>
                <a:cs typeface="Arial" pitchFamily="34" charset="0"/>
              </a:rPr>
              <a:t>3.- Producto de un número por una matriz</a:t>
            </a:r>
          </a:p>
        </p:txBody>
      </p:sp>
    </p:spTree>
    <p:extLst>
      <p:ext uri="{BB962C8B-B14F-4D97-AF65-F5344CB8AC3E}">
        <p14:creationId xmlns:p14="http://schemas.microsoft.com/office/powerpoint/2010/main" val="265603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fill="hold"/>
                                        <p:tgtEl>
                                          <p:spTgt spid="94"/>
                                        </p:tgtEl>
                                        <p:attrNameLst>
                                          <p:attrName>ppt_x</p:attrName>
                                        </p:attrNameLst>
                                      </p:cBhvr>
                                      <p:tavLst>
                                        <p:tav tm="0">
                                          <p:val>
                                            <p:strVal val="0-#ppt_w/2"/>
                                          </p:val>
                                        </p:tav>
                                        <p:tav tm="100000">
                                          <p:val>
                                            <p:strVal val="#ppt_x"/>
                                          </p:val>
                                        </p:tav>
                                      </p:tavLst>
                                    </p:anim>
                                    <p:anim calcmode="lin" valueType="num">
                                      <p:cBhvr additive="base">
                                        <p:cTn id="8" dur="500" fill="hold"/>
                                        <p:tgtEl>
                                          <p:spTgt spid="9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8"/>
                                        </p:tgtEl>
                                        <p:attrNameLst>
                                          <p:attrName>style.visibility</p:attrName>
                                        </p:attrNameLst>
                                      </p:cBhvr>
                                      <p:to>
                                        <p:strVal val="visible"/>
                                      </p:to>
                                    </p:set>
                                    <p:anim calcmode="lin" valueType="num">
                                      <p:cBhvr additive="base">
                                        <p:cTn id="13" dur="500" fill="hold"/>
                                        <p:tgtEl>
                                          <p:spTgt spid="39938"/>
                                        </p:tgtEl>
                                        <p:attrNameLst>
                                          <p:attrName>ppt_x</p:attrName>
                                        </p:attrNameLst>
                                      </p:cBhvr>
                                      <p:tavLst>
                                        <p:tav tm="0">
                                          <p:val>
                                            <p:strVal val="0-#ppt_w/2"/>
                                          </p:val>
                                        </p:tav>
                                        <p:tav tm="100000">
                                          <p:val>
                                            <p:strVal val="#ppt_x"/>
                                          </p:val>
                                        </p:tav>
                                      </p:tavLst>
                                    </p:anim>
                                    <p:anim calcmode="lin" valueType="num">
                                      <p:cBhvr additive="base">
                                        <p:cTn id="14" dur="500" fill="hold"/>
                                        <p:tgtEl>
                                          <p:spTgt spid="3993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0-#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94"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Rectángulo"/>
          <p:cNvSpPr/>
          <p:nvPr/>
        </p:nvSpPr>
        <p:spPr>
          <a:xfrm>
            <a:off x="1917700" y="2220193"/>
            <a:ext cx="5095875" cy="2864991"/>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a:p>
        </p:txBody>
      </p:sp>
      <p:sp>
        <p:nvSpPr>
          <p:cNvPr id="41986" name="Rectangle 2"/>
          <p:cNvSpPr>
            <a:spLocks noGrp="1" noChangeArrowheads="1"/>
          </p:cNvSpPr>
          <p:nvPr>
            <p:ph type="title"/>
          </p:nvPr>
        </p:nvSpPr>
        <p:spPr>
          <a:xfrm>
            <a:off x="533400" y="333375"/>
            <a:ext cx="8287072" cy="719138"/>
          </a:xfrm>
          <a:solidFill>
            <a:srgbClr val="FFFFCC"/>
          </a:solidFill>
          <a:ln w="57150">
            <a:solidFill>
              <a:srgbClr val="FFC000"/>
            </a:solidFill>
          </a:ln>
        </p:spPr>
        <p:txBody>
          <a:bodyPr wrap="none"/>
          <a:lstStyle/>
          <a:p>
            <a:pPr marL="171450" eaLnBrk="1" hangingPunct="1"/>
            <a:r>
              <a:rPr lang="es-ES_tradnl" altLang="es-MX" sz="2800" b="1" dirty="0" smtClean="0">
                <a:solidFill>
                  <a:srgbClr val="7030A0"/>
                </a:solidFill>
              </a:rPr>
              <a:t>Suma y producto de matrices por un número</a:t>
            </a:r>
            <a:endParaRPr lang="es-ES" altLang="es-MX" sz="2800" b="1" dirty="0" smtClean="0">
              <a:solidFill>
                <a:srgbClr val="7030A0"/>
              </a:solidFill>
            </a:endParaRPr>
          </a:p>
        </p:txBody>
      </p:sp>
      <p:sp>
        <p:nvSpPr>
          <p:cNvPr id="40963" name="Text Box 3"/>
          <p:cNvSpPr txBox="1">
            <a:spLocks noChangeArrowheads="1"/>
          </p:cNvSpPr>
          <p:nvPr/>
        </p:nvSpPr>
        <p:spPr bwMode="auto">
          <a:xfrm>
            <a:off x="1917700" y="2220193"/>
            <a:ext cx="51022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buFontTx/>
              <a:buChar char="•"/>
            </a:pPr>
            <a:r>
              <a:rPr lang="es-ES" altLang="es-MX">
                <a:cs typeface="Arial" pitchFamily="34" charset="0"/>
              </a:rPr>
              <a:t> </a:t>
            </a:r>
            <a:r>
              <a:rPr lang="es-ES" altLang="es-MX" b="1" u="sng">
                <a:cs typeface="Arial" pitchFamily="34" charset="0"/>
              </a:rPr>
              <a:t>Distributiva I:</a:t>
            </a:r>
            <a:r>
              <a:rPr lang="es-ES" altLang="es-MX">
                <a:cs typeface="Arial" pitchFamily="34" charset="0"/>
              </a:rPr>
              <a:t>               </a:t>
            </a:r>
            <a:r>
              <a:rPr kumimoji="1" lang="es-ES_tradnl" altLang="es-MX" b="1">
                <a:cs typeface="Arial" pitchFamily="34" charset="0"/>
              </a:rPr>
              <a:t>k(A + B) = kA + kB </a:t>
            </a:r>
            <a:endParaRPr kumimoji="1" lang="es-ES" altLang="es-MX" b="1">
              <a:cs typeface="Arial" pitchFamily="34" charset="0"/>
            </a:endParaRPr>
          </a:p>
        </p:txBody>
      </p:sp>
      <p:sp>
        <p:nvSpPr>
          <p:cNvPr id="40964" name="Text Box 4"/>
          <p:cNvSpPr txBox="1">
            <a:spLocks noChangeArrowheads="1"/>
          </p:cNvSpPr>
          <p:nvPr/>
        </p:nvSpPr>
        <p:spPr bwMode="auto">
          <a:xfrm>
            <a:off x="1862138" y="2939331"/>
            <a:ext cx="515143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a:cs typeface="Arial" pitchFamily="34" charset="0"/>
              </a:rPr>
              <a:t> </a:t>
            </a:r>
            <a:r>
              <a:rPr lang="es-ES" altLang="es-MX" b="1" u="sng">
                <a:cs typeface="Arial" pitchFamily="34" charset="0"/>
              </a:rPr>
              <a:t>Distributiva II:</a:t>
            </a:r>
            <a:r>
              <a:rPr lang="es-ES" altLang="es-MX">
                <a:cs typeface="Arial" pitchFamily="34" charset="0"/>
              </a:rPr>
              <a:t>              </a:t>
            </a:r>
            <a:r>
              <a:rPr kumimoji="1" lang="es-ES_tradnl" altLang="es-MX" b="1">
                <a:cs typeface="Arial" pitchFamily="34" charset="0"/>
              </a:rPr>
              <a:t>(k + h)A = kA + hA </a:t>
            </a:r>
            <a:endParaRPr kumimoji="1" lang="es-ES" altLang="es-MX" b="1">
              <a:cs typeface="Arial" pitchFamily="34" charset="0"/>
            </a:endParaRPr>
          </a:p>
        </p:txBody>
      </p:sp>
      <p:sp>
        <p:nvSpPr>
          <p:cNvPr id="40965" name="Text Box 5"/>
          <p:cNvSpPr txBox="1">
            <a:spLocks noChangeArrowheads="1"/>
          </p:cNvSpPr>
          <p:nvPr/>
        </p:nvSpPr>
        <p:spPr bwMode="auto">
          <a:xfrm>
            <a:off x="1670050" y="3731493"/>
            <a:ext cx="4722813"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s-ES" altLang="es-MX">
                <a:cs typeface="Arial" pitchFamily="34" charset="0"/>
              </a:rPr>
              <a:t> </a:t>
            </a:r>
            <a:r>
              <a:rPr lang="es-ES" altLang="es-MX" b="1" u="sng">
                <a:cs typeface="Arial" pitchFamily="34" charset="0"/>
              </a:rPr>
              <a:t>Elemento neutro:</a:t>
            </a:r>
            <a:r>
              <a:rPr lang="es-ES" altLang="es-MX">
                <a:cs typeface="Arial" pitchFamily="34" charset="0"/>
              </a:rPr>
              <a:t> </a:t>
            </a:r>
            <a:r>
              <a:rPr kumimoji="1" lang="es-ES_tradnl" altLang="es-MX">
                <a:cs typeface="Arial" pitchFamily="34" charset="0"/>
              </a:rPr>
              <a:t>           </a:t>
            </a:r>
            <a:r>
              <a:rPr kumimoji="1" lang="es-ES_tradnl" altLang="es-MX" b="1">
                <a:cs typeface="Arial" pitchFamily="34" charset="0"/>
              </a:rPr>
              <a:t>1 · A = A </a:t>
            </a:r>
          </a:p>
          <a:p>
            <a:pPr eaLnBrk="1" hangingPunct="1">
              <a:spcBef>
                <a:spcPct val="50000"/>
              </a:spcBef>
            </a:pPr>
            <a:r>
              <a:rPr kumimoji="1" lang="es-ES_tradnl" altLang="es-MX">
                <a:cs typeface="Arial" pitchFamily="34" charset="0"/>
              </a:rPr>
              <a:t>  </a:t>
            </a:r>
            <a:endParaRPr kumimoji="1" lang="es-ES" altLang="es-MX">
              <a:cs typeface="Arial" pitchFamily="34" charset="0"/>
            </a:endParaRPr>
          </a:p>
        </p:txBody>
      </p:sp>
      <p:sp>
        <p:nvSpPr>
          <p:cNvPr id="40966" name="Text Box 6"/>
          <p:cNvSpPr txBox="1">
            <a:spLocks noChangeArrowheads="1"/>
          </p:cNvSpPr>
          <p:nvPr/>
        </p:nvSpPr>
        <p:spPr bwMode="auto">
          <a:xfrm>
            <a:off x="1895475" y="4596681"/>
            <a:ext cx="4649788"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buFontTx/>
              <a:buChar char="•"/>
            </a:pPr>
            <a:r>
              <a:rPr kumimoji="1" lang="es-ES_tradnl" altLang="es-MX" b="1" u="sng">
                <a:cs typeface="Arial" pitchFamily="34" charset="0"/>
              </a:rPr>
              <a:t> Asociativa mixta:</a:t>
            </a:r>
            <a:r>
              <a:rPr kumimoji="1" lang="es-ES_tradnl" altLang="es-MX">
                <a:cs typeface="Arial" pitchFamily="34" charset="0"/>
              </a:rPr>
              <a:t>         </a:t>
            </a:r>
            <a:r>
              <a:rPr kumimoji="1" lang="es-ES_tradnl" altLang="es-MX" b="1">
                <a:cs typeface="Arial" pitchFamily="34" charset="0"/>
              </a:rPr>
              <a:t>k(hA) = (kh)A</a:t>
            </a:r>
            <a:endParaRPr kumimoji="1" lang="es-ES" altLang="es-MX" b="1">
              <a:cs typeface="Arial" pitchFamily="34" charset="0"/>
            </a:endParaRPr>
          </a:p>
        </p:txBody>
      </p:sp>
      <p:sp>
        <p:nvSpPr>
          <p:cNvPr id="40967" name="Text Box 7"/>
          <p:cNvSpPr txBox="1">
            <a:spLocks noChangeArrowheads="1"/>
          </p:cNvSpPr>
          <p:nvPr/>
        </p:nvSpPr>
        <p:spPr bwMode="auto">
          <a:xfrm>
            <a:off x="827088" y="1268760"/>
            <a:ext cx="7416800" cy="710067"/>
          </a:xfrm>
          <a:prstGeom prst="rect">
            <a:avLst/>
          </a:prstGeom>
          <a:solidFill>
            <a:schemeClr val="accent5"/>
          </a:solidFill>
          <a:ln w="6350">
            <a:solidFill>
              <a:schemeClr val="tx1"/>
            </a:solidFill>
            <a:miter lim="800000"/>
            <a:headEnd/>
            <a:tailEnd/>
          </a:ln>
        </p:spPr>
        <p:txBody>
          <a:bodyPr lIns="90000" tIns="46800" rIns="90000" bIns="46800" anchorCtr="1">
            <a:spAutoFit/>
          </a:bodyPr>
          <a:lstStyle/>
          <a:p>
            <a:pPr>
              <a:spcBef>
                <a:spcPct val="50000"/>
              </a:spcBef>
              <a:defRPr/>
            </a:pPr>
            <a:r>
              <a:rPr lang="es-ES" sz="2000" b="1" i="1" dirty="0">
                <a:cs typeface="Arial" pitchFamily="34" charset="0"/>
              </a:rPr>
              <a:t>Sean A y B dos matrices del mismo orden y k </a:t>
            </a:r>
            <a:r>
              <a:rPr lang="es-ES" sz="2000" b="1" i="1" dirty="0" smtClean="0">
                <a:cs typeface="Arial" pitchFamily="34" charset="0"/>
              </a:rPr>
              <a:t>, </a:t>
            </a:r>
            <a:r>
              <a:rPr lang="es-ES" sz="2000" b="1" i="1" dirty="0">
                <a:cs typeface="Arial" pitchFamily="34" charset="0"/>
              </a:rPr>
              <a:t>h dos números reales.</a:t>
            </a:r>
          </a:p>
        </p:txBody>
      </p:sp>
      <p:sp>
        <p:nvSpPr>
          <p:cNvPr id="18440" name="1 CuadroTexto"/>
          <p:cNvSpPr txBox="1">
            <a:spLocks noChangeArrowheads="1"/>
          </p:cNvSpPr>
          <p:nvPr/>
        </p:nvSpPr>
        <p:spPr bwMode="auto">
          <a:xfrm>
            <a:off x="827088" y="5230813"/>
            <a:ext cx="7489825" cy="923330"/>
          </a:xfrm>
          <a:prstGeom prst="rect">
            <a:avLst/>
          </a:prstGeom>
          <a:solidFill>
            <a:schemeClr val="accent6">
              <a:lumMod val="40000"/>
              <a:lumOff val="60000"/>
            </a:schemeClr>
          </a:solidFill>
          <a:ln w="38100">
            <a:solidFill>
              <a:schemeClr val="tx1"/>
            </a:solidFill>
            <a:miter lim="800000"/>
            <a:headEnd/>
            <a:tailEnd/>
          </a:ln>
        </p:spPr>
        <p:txBody>
          <a:bodyPr>
            <a:spAutoFit/>
          </a:bodyPr>
          <a:lstStyle/>
          <a:p>
            <a:pPr algn="ctr">
              <a:defRPr/>
            </a:pPr>
            <a:r>
              <a:rPr lang="es-ES" dirty="0">
                <a:solidFill>
                  <a:schemeClr val="bg1"/>
                </a:solidFill>
              </a:rPr>
              <a:t>El conjunto de las matrices m </a:t>
            </a:r>
            <a:r>
              <a:rPr lang="es-ES" sz="1400" dirty="0">
                <a:solidFill>
                  <a:schemeClr val="bg1"/>
                </a:solidFill>
              </a:rPr>
              <a:t>x</a:t>
            </a:r>
            <a:r>
              <a:rPr lang="es-ES" dirty="0">
                <a:solidFill>
                  <a:schemeClr val="bg1"/>
                </a:solidFill>
              </a:rPr>
              <a:t> n con las operaciones suma y producto por un escalar antes definidas, </a:t>
            </a:r>
            <a:r>
              <a:rPr lang="es-ES" b="1" dirty="0">
                <a:solidFill>
                  <a:schemeClr val="bg1"/>
                </a:solidFill>
              </a:rPr>
              <a:t>tiene estructura de espacio vectorial</a:t>
            </a:r>
          </a:p>
        </p:txBody>
      </p:sp>
    </p:spTree>
    <p:extLst>
      <p:ext uri="{BB962C8B-B14F-4D97-AF65-F5344CB8AC3E}">
        <p14:creationId xmlns:p14="http://schemas.microsoft.com/office/powerpoint/2010/main" val="2424910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7"/>
                                        </p:tgtEl>
                                        <p:attrNameLst>
                                          <p:attrName>style.visibility</p:attrName>
                                        </p:attrNameLst>
                                      </p:cBhvr>
                                      <p:to>
                                        <p:strVal val="visible"/>
                                      </p:to>
                                    </p:set>
                                    <p:anim calcmode="lin" valueType="num">
                                      <p:cBhvr additive="base">
                                        <p:cTn id="7" dur="500" fill="hold"/>
                                        <p:tgtEl>
                                          <p:spTgt spid="40967"/>
                                        </p:tgtEl>
                                        <p:attrNameLst>
                                          <p:attrName>ppt_x</p:attrName>
                                        </p:attrNameLst>
                                      </p:cBhvr>
                                      <p:tavLst>
                                        <p:tav tm="0">
                                          <p:val>
                                            <p:strVal val="0-#ppt_w/2"/>
                                          </p:val>
                                        </p:tav>
                                        <p:tav tm="100000">
                                          <p:val>
                                            <p:strVal val="#ppt_x"/>
                                          </p:val>
                                        </p:tav>
                                      </p:tavLst>
                                    </p:anim>
                                    <p:anim calcmode="lin" valueType="num">
                                      <p:cBhvr additive="base">
                                        <p:cTn id="8" dur="500" fill="hold"/>
                                        <p:tgtEl>
                                          <p:spTgt spid="409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gtEl>
                                        <p:attrNameLst>
                                          <p:attrName>style.visibility</p:attrName>
                                        </p:attrNameLst>
                                      </p:cBhvr>
                                      <p:to>
                                        <p:strVal val="visible"/>
                                      </p:to>
                                    </p:set>
                                    <p:anim calcmode="lin" valueType="num">
                                      <p:cBhvr additive="base">
                                        <p:cTn id="13" dur="500" fill="hold"/>
                                        <p:tgtEl>
                                          <p:spTgt spid="40963"/>
                                        </p:tgtEl>
                                        <p:attrNameLst>
                                          <p:attrName>ppt_x</p:attrName>
                                        </p:attrNameLst>
                                      </p:cBhvr>
                                      <p:tavLst>
                                        <p:tav tm="0">
                                          <p:val>
                                            <p:strVal val="0-#ppt_w/2"/>
                                          </p:val>
                                        </p:tav>
                                        <p:tav tm="100000">
                                          <p:val>
                                            <p:strVal val="#ppt_x"/>
                                          </p:val>
                                        </p:tav>
                                      </p:tavLst>
                                    </p:anim>
                                    <p:anim calcmode="lin" valueType="num">
                                      <p:cBhvr additive="base">
                                        <p:cTn id="14" dur="500" fill="hold"/>
                                        <p:tgtEl>
                                          <p:spTgt spid="4096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64"/>
                                        </p:tgtEl>
                                        <p:attrNameLst>
                                          <p:attrName>style.visibility</p:attrName>
                                        </p:attrNameLst>
                                      </p:cBhvr>
                                      <p:to>
                                        <p:strVal val="visible"/>
                                      </p:to>
                                    </p:set>
                                    <p:anim calcmode="lin" valueType="num">
                                      <p:cBhvr additive="base">
                                        <p:cTn id="19" dur="500" fill="hold"/>
                                        <p:tgtEl>
                                          <p:spTgt spid="40964"/>
                                        </p:tgtEl>
                                        <p:attrNameLst>
                                          <p:attrName>ppt_x</p:attrName>
                                        </p:attrNameLst>
                                      </p:cBhvr>
                                      <p:tavLst>
                                        <p:tav tm="0">
                                          <p:val>
                                            <p:strVal val="0-#ppt_w/2"/>
                                          </p:val>
                                        </p:tav>
                                        <p:tav tm="100000">
                                          <p:val>
                                            <p:strVal val="#ppt_x"/>
                                          </p:val>
                                        </p:tav>
                                      </p:tavLst>
                                    </p:anim>
                                    <p:anim calcmode="lin" valueType="num">
                                      <p:cBhvr additive="base">
                                        <p:cTn id="20" dur="500" fill="hold"/>
                                        <p:tgtEl>
                                          <p:spTgt spid="4096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965"/>
                                        </p:tgtEl>
                                        <p:attrNameLst>
                                          <p:attrName>style.visibility</p:attrName>
                                        </p:attrNameLst>
                                      </p:cBhvr>
                                      <p:to>
                                        <p:strVal val="visible"/>
                                      </p:to>
                                    </p:set>
                                    <p:anim calcmode="lin" valueType="num">
                                      <p:cBhvr additive="base">
                                        <p:cTn id="25" dur="500" fill="hold"/>
                                        <p:tgtEl>
                                          <p:spTgt spid="40965"/>
                                        </p:tgtEl>
                                        <p:attrNameLst>
                                          <p:attrName>ppt_x</p:attrName>
                                        </p:attrNameLst>
                                      </p:cBhvr>
                                      <p:tavLst>
                                        <p:tav tm="0">
                                          <p:val>
                                            <p:strVal val="0-#ppt_w/2"/>
                                          </p:val>
                                        </p:tav>
                                        <p:tav tm="100000">
                                          <p:val>
                                            <p:strVal val="#ppt_x"/>
                                          </p:val>
                                        </p:tav>
                                      </p:tavLst>
                                    </p:anim>
                                    <p:anim calcmode="lin" valueType="num">
                                      <p:cBhvr additive="base">
                                        <p:cTn id="26" dur="500" fill="hold"/>
                                        <p:tgtEl>
                                          <p:spTgt spid="4096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966"/>
                                        </p:tgtEl>
                                        <p:attrNameLst>
                                          <p:attrName>style.visibility</p:attrName>
                                        </p:attrNameLst>
                                      </p:cBhvr>
                                      <p:to>
                                        <p:strVal val="visible"/>
                                      </p:to>
                                    </p:set>
                                    <p:anim calcmode="lin" valueType="num">
                                      <p:cBhvr additive="base">
                                        <p:cTn id="31" dur="500" fill="hold"/>
                                        <p:tgtEl>
                                          <p:spTgt spid="40966"/>
                                        </p:tgtEl>
                                        <p:attrNameLst>
                                          <p:attrName>ppt_x</p:attrName>
                                        </p:attrNameLst>
                                      </p:cBhvr>
                                      <p:tavLst>
                                        <p:tav tm="0">
                                          <p:val>
                                            <p:strVal val="0-#ppt_w/2"/>
                                          </p:val>
                                        </p:tav>
                                        <p:tav tm="100000">
                                          <p:val>
                                            <p:strVal val="#ppt_x"/>
                                          </p:val>
                                        </p:tav>
                                      </p:tavLst>
                                    </p:anim>
                                    <p:anim calcmode="lin" valueType="num">
                                      <p:cBhvr additive="base">
                                        <p:cTn id="32" dur="500" fill="hold"/>
                                        <p:tgtEl>
                                          <p:spTgt spid="4096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440"/>
                                        </p:tgtEl>
                                        <p:attrNameLst>
                                          <p:attrName>style.visibility</p:attrName>
                                        </p:attrNameLst>
                                      </p:cBhvr>
                                      <p:to>
                                        <p:strVal val="visible"/>
                                      </p:to>
                                    </p:set>
                                    <p:anim calcmode="lin" valueType="num">
                                      <p:cBhvr additive="base">
                                        <p:cTn id="37" dur="500" fill="hold"/>
                                        <p:tgtEl>
                                          <p:spTgt spid="18440"/>
                                        </p:tgtEl>
                                        <p:attrNameLst>
                                          <p:attrName>ppt_x</p:attrName>
                                        </p:attrNameLst>
                                      </p:cBhvr>
                                      <p:tavLst>
                                        <p:tav tm="0">
                                          <p:val>
                                            <p:strVal val="0-#ppt_w/2"/>
                                          </p:val>
                                        </p:tav>
                                        <p:tav tm="100000">
                                          <p:val>
                                            <p:strVal val="#ppt_x"/>
                                          </p:val>
                                        </p:tav>
                                      </p:tavLst>
                                    </p:anim>
                                    <p:anim calcmode="lin" valueType="num">
                                      <p:cBhvr additive="base">
                                        <p:cTn id="38" dur="500" fill="hold"/>
                                        <p:tgtEl>
                                          <p:spTgt spid="184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autoUpdateAnimBg="0"/>
      <p:bldP spid="40964" grpId="0" autoUpdateAnimBg="0"/>
      <p:bldP spid="40965" grpId="0" autoUpdateAnimBg="0"/>
      <p:bldP spid="40966" grpId="0" autoUpdateAnimBg="0"/>
      <p:bldP spid="40967" grpId="0" animBg="1" autoUpdateAnimBg="0"/>
      <p:bldP spid="18440"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755650" y="419100"/>
            <a:ext cx="7740650" cy="561975"/>
          </a:xfrm>
          <a:solidFill>
            <a:srgbClr val="FFFFCC"/>
          </a:solidFill>
          <a:ln w="57150">
            <a:solidFill>
              <a:srgbClr val="FFC000"/>
            </a:solidFill>
          </a:ln>
        </p:spPr>
        <p:txBody>
          <a:bodyPr>
            <a:normAutofit fontScale="90000"/>
          </a:bodyPr>
          <a:lstStyle/>
          <a:p>
            <a:pPr eaLnBrk="1" hangingPunct="1"/>
            <a:r>
              <a:rPr lang="es-ES" altLang="es-MX" sz="2800" b="1" dirty="0" smtClean="0">
                <a:solidFill>
                  <a:srgbClr val="7030A0"/>
                </a:solidFill>
              </a:rPr>
              <a:t>Operaciones de multiplicación con matrices </a:t>
            </a:r>
          </a:p>
        </p:txBody>
      </p:sp>
      <p:sp>
        <p:nvSpPr>
          <p:cNvPr id="19459" name="Text Box 4"/>
          <p:cNvSpPr txBox="1">
            <a:spLocks noChangeArrowheads="1"/>
          </p:cNvSpPr>
          <p:nvPr/>
        </p:nvSpPr>
        <p:spPr bwMode="auto">
          <a:xfrm>
            <a:off x="1474788" y="1143000"/>
            <a:ext cx="5400675" cy="424732"/>
          </a:xfrm>
          <a:prstGeom prst="rect">
            <a:avLst/>
          </a:prstGeom>
          <a:solidFill>
            <a:schemeClr val="accent6">
              <a:lumMod val="20000"/>
              <a:lumOff val="80000"/>
            </a:schemeClr>
          </a:solidFill>
          <a:ln w="57150">
            <a:solidFill>
              <a:srgbClr val="FFC000"/>
            </a:solid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90000"/>
              </a:lnSpc>
              <a:spcBef>
                <a:spcPct val="20000"/>
              </a:spcBef>
            </a:pPr>
            <a:r>
              <a:rPr lang="es-ES" altLang="es-MX" sz="2400" b="1" i="1" dirty="0">
                <a:solidFill>
                  <a:schemeClr val="hlink"/>
                </a:solidFill>
                <a:cs typeface="Arial" pitchFamily="34" charset="0"/>
              </a:rPr>
              <a:t>4.- Producto de matrices</a:t>
            </a:r>
            <a:endParaRPr lang="es-ES" altLang="es-MX" sz="2400" b="1" i="1" dirty="0">
              <a:solidFill>
                <a:srgbClr val="990000"/>
              </a:solidFill>
              <a:cs typeface="Arial" pitchFamily="34" charset="0"/>
            </a:endParaRPr>
          </a:p>
        </p:txBody>
      </p:sp>
      <p:sp>
        <p:nvSpPr>
          <p:cNvPr id="93189" name="Text Box 5"/>
          <p:cNvSpPr txBox="1">
            <a:spLocks noChangeArrowheads="1"/>
          </p:cNvSpPr>
          <p:nvPr/>
        </p:nvSpPr>
        <p:spPr bwMode="auto">
          <a:xfrm>
            <a:off x="762000" y="1806203"/>
            <a:ext cx="7315200" cy="974725"/>
          </a:xfrm>
          <a:prstGeom prst="rect">
            <a:avLst/>
          </a:prstGeom>
          <a:solidFill>
            <a:srgbClr val="99FFCC"/>
          </a:solidFill>
          <a:ln w="57150">
            <a:solidFill>
              <a:schemeClr val="accent3">
                <a:lumMod val="75000"/>
              </a:schemeClr>
            </a:solidFill>
            <a:headEnd/>
            <a:tailEnd/>
          </a:ln>
        </p:spPr>
        <p:style>
          <a:lnRef idx="1">
            <a:schemeClr val="dk1"/>
          </a:lnRef>
          <a:fillRef idx="2">
            <a:schemeClr val="dk1"/>
          </a:fillRef>
          <a:effectRef idx="1">
            <a:schemeClr val="dk1"/>
          </a:effectRef>
          <a:fontRef idx="minor">
            <a:schemeClr val="dk1"/>
          </a:fontRef>
        </p:style>
        <p:txBody>
          <a:bodyPr>
            <a:spAutoFit/>
          </a:bodyPr>
          <a:lstStyle/>
          <a:p>
            <a:pPr algn="thaiDist">
              <a:lnSpc>
                <a:spcPct val="90000"/>
              </a:lnSpc>
              <a:spcBef>
                <a:spcPct val="20000"/>
              </a:spcBef>
              <a:defRPr/>
            </a:pPr>
            <a:r>
              <a:rPr lang="es-ES" sz="1600" dirty="0">
                <a:cs typeface="Arial" pitchFamily="34" charset="0"/>
              </a:rPr>
              <a:t>Dadas dos matrices </a:t>
            </a:r>
            <a:r>
              <a:rPr lang="es-ES" sz="1600" i="1" dirty="0">
                <a:cs typeface="Arial" pitchFamily="34" charset="0"/>
              </a:rPr>
              <a:t>A</a:t>
            </a:r>
            <a:r>
              <a:rPr lang="es-ES" sz="1600" dirty="0">
                <a:cs typeface="Arial" pitchFamily="34" charset="0"/>
              </a:rPr>
              <a:t> y </a:t>
            </a:r>
            <a:r>
              <a:rPr lang="es-ES" sz="1600" i="1" dirty="0">
                <a:cs typeface="Arial" pitchFamily="34" charset="0"/>
              </a:rPr>
              <a:t>B</a:t>
            </a:r>
            <a:r>
              <a:rPr lang="es-ES" sz="1600" dirty="0">
                <a:cs typeface="Arial" pitchFamily="34" charset="0"/>
              </a:rPr>
              <a:t>, su producto es otra matriz </a:t>
            </a:r>
            <a:r>
              <a:rPr lang="es-ES" sz="1600" i="1" dirty="0">
                <a:cs typeface="Arial" pitchFamily="34" charset="0"/>
              </a:rPr>
              <a:t>P</a:t>
            </a:r>
            <a:r>
              <a:rPr lang="es-ES" sz="1600" dirty="0">
                <a:cs typeface="Arial" pitchFamily="34" charset="0"/>
              </a:rPr>
              <a:t> </a:t>
            </a:r>
            <a:r>
              <a:rPr lang="es-ES" sz="1600" b="1" dirty="0">
                <a:cs typeface="Arial" pitchFamily="34" charset="0"/>
              </a:rPr>
              <a:t>cuyos elementos se obtienen multiplicando las filas de A por las columnas de </a:t>
            </a:r>
            <a:r>
              <a:rPr lang="es-ES" sz="1600" b="1" i="1" dirty="0">
                <a:cs typeface="Arial" pitchFamily="34" charset="0"/>
              </a:rPr>
              <a:t>B </a:t>
            </a:r>
            <a:r>
              <a:rPr lang="es-ES" sz="1600" i="1" dirty="0">
                <a:cs typeface="Arial" pitchFamily="34" charset="0"/>
              </a:rPr>
              <a:t>(por lo que deben coincidir estas)</a:t>
            </a:r>
            <a:r>
              <a:rPr lang="es-ES" sz="1600" dirty="0">
                <a:cs typeface="Arial" pitchFamily="34" charset="0"/>
              </a:rPr>
              <a:t>. De manera más formal, los elementos de </a:t>
            </a:r>
            <a:r>
              <a:rPr lang="es-ES" sz="1600" i="1" dirty="0">
                <a:cs typeface="Arial" pitchFamily="34" charset="0"/>
              </a:rPr>
              <a:t>P</a:t>
            </a:r>
            <a:r>
              <a:rPr lang="es-ES" sz="1600" dirty="0">
                <a:cs typeface="Arial" pitchFamily="34" charset="0"/>
              </a:rPr>
              <a:t> son de la forma: </a:t>
            </a:r>
            <a:endParaRPr lang="es-ES" sz="1600" b="1" i="1" dirty="0">
              <a:solidFill>
                <a:srgbClr val="990000"/>
              </a:solidFill>
              <a:cs typeface="Arial" pitchFamily="34" charset="0"/>
            </a:endParaRPr>
          </a:p>
        </p:txBody>
      </p:sp>
      <p:sp>
        <p:nvSpPr>
          <p:cNvPr id="93190" name="Text Box 6"/>
          <p:cNvSpPr txBox="1">
            <a:spLocks noChangeArrowheads="1"/>
          </p:cNvSpPr>
          <p:nvPr/>
        </p:nvSpPr>
        <p:spPr bwMode="auto">
          <a:xfrm>
            <a:off x="704850" y="3611612"/>
            <a:ext cx="7467600" cy="825500"/>
          </a:xfrm>
          <a:prstGeom prst="rect">
            <a:avLst/>
          </a:prstGeom>
          <a:ln w="57150">
            <a:solidFill>
              <a:srgbClr val="FFC000"/>
            </a:solidFill>
            <a:headEnd/>
            <a:tailEnd/>
          </a:ln>
        </p:spPr>
        <p:style>
          <a:lnRef idx="1">
            <a:schemeClr val="dk1"/>
          </a:lnRef>
          <a:fillRef idx="2">
            <a:schemeClr val="dk1"/>
          </a:fillRef>
          <a:effectRef idx="1">
            <a:schemeClr val="dk1"/>
          </a:effectRef>
          <a:fontRef idx="minor">
            <a:schemeClr val="dk1"/>
          </a:fontRef>
        </p:style>
        <p:txBody>
          <a:bodyPr>
            <a:spAutoFit/>
          </a:bodyPr>
          <a:lstStyle/>
          <a:p>
            <a:pPr>
              <a:spcBef>
                <a:spcPct val="50000"/>
              </a:spcBef>
              <a:defRPr/>
            </a:pPr>
            <a:r>
              <a:rPr lang="es-ES" sz="1600" dirty="0">
                <a:cs typeface="Arial" pitchFamily="34" charset="0"/>
              </a:rPr>
              <a:t>Es evidente que </a:t>
            </a:r>
            <a:r>
              <a:rPr lang="es-ES" sz="1600" b="1" dirty="0">
                <a:cs typeface="Arial" pitchFamily="34" charset="0"/>
              </a:rPr>
              <a:t>el número de columnas de </a:t>
            </a:r>
            <a:r>
              <a:rPr lang="es-ES" sz="1600" b="1" i="1" dirty="0">
                <a:cs typeface="Arial" pitchFamily="34" charset="0"/>
              </a:rPr>
              <a:t>A</a:t>
            </a:r>
            <a:r>
              <a:rPr lang="es-ES" sz="1600" b="1" dirty="0">
                <a:cs typeface="Arial" pitchFamily="34" charset="0"/>
              </a:rPr>
              <a:t> debe coincidir con el número de filas de </a:t>
            </a:r>
            <a:r>
              <a:rPr lang="es-ES" sz="1600" b="1" i="1" dirty="0">
                <a:cs typeface="Arial" pitchFamily="34" charset="0"/>
              </a:rPr>
              <a:t>B</a:t>
            </a:r>
            <a:r>
              <a:rPr lang="es-ES" sz="1600" b="1" dirty="0">
                <a:cs typeface="Arial" pitchFamily="34" charset="0"/>
              </a:rPr>
              <a:t>.</a:t>
            </a:r>
            <a:r>
              <a:rPr lang="es-ES" sz="1600" dirty="0">
                <a:cs typeface="Arial" pitchFamily="34" charset="0"/>
              </a:rPr>
              <a:t> Es más, si </a:t>
            </a:r>
            <a:r>
              <a:rPr lang="es-ES" sz="1600" i="1" dirty="0">
                <a:cs typeface="Arial" pitchFamily="34" charset="0"/>
              </a:rPr>
              <a:t>A</a:t>
            </a:r>
            <a:r>
              <a:rPr lang="es-ES" sz="1600" dirty="0">
                <a:cs typeface="Arial" pitchFamily="34" charset="0"/>
              </a:rPr>
              <a:t> tiene dimensión </a:t>
            </a:r>
            <a:r>
              <a:rPr lang="es-ES" sz="1600" b="1" i="1" dirty="0">
                <a:cs typeface="Arial" pitchFamily="34" charset="0"/>
              </a:rPr>
              <a:t>m </a:t>
            </a:r>
            <a:r>
              <a:rPr lang="es-ES" sz="1600" i="1" dirty="0">
                <a:cs typeface="Arial" pitchFamily="34" charset="0"/>
              </a:rPr>
              <a:t>x </a:t>
            </a:r>
            <a:r>
              <a:rPr lang="es-ES" sz="1600" b="1" i="1" dirty="0">
                <a:cs typeface="Arial" pitchFamily="34" charset="0"/>
              </a:rPr>
              <a:t>n</a:t>
            </a:r>
            <a:r>
              <a:rPr lang="es-ES" sz="1600" dirty="0">
                <a:cs typeface="Arial" pitchFamily="34" charset="0"/>
              </a:rPr>
              <a:t>  y </a:t>
            </a:r>
            <a:r>
              <a:rPr lang="es-ES" sz="1600" i="1" dirty="0">
                <a:cs typeface="Arial" pitchFamily="34" charset="0"/>
              </a:rPr>
              <a:t>B</a:t>
            </a:r>
            <a:r>
              <a:rPr lang="es-ES" sz="1600" dirty="0">
                <a:cs typeface="Arial" pitchFamily="34" charset="0"/>
              </a:rPr>
              <a:t> dimensión </a:t>
            </a:r>
            <a:r>
              <a:rPr lang="es-ES" sz="1600" b="1" i="1" dirty="0">
                <a:cs typeface="Arial" pitchFamily="34" charset="0"/>
              </a:rPr>
              <a:t>n </a:t>
            </a:r>
            <a:r>
              <a:rPr lang="es-ES" sz="1600" i="1" dirty="0">
                <a:cs typeface="Arial" pitchFamily="34" charset="0"/>
              </a:rPr>
              <a:t>x </a:t>
            </a:r>
            <a:r>
              <a:rPr lang="es-ES" sz="1600" b="1" i="1" dirty="0">
                <a:cs typeface="Arial" pitchFamily="34" charset="0"/>
              </a:rPr>
              <a:t>p</a:t>
            </a:r>
            <a:r>
              <a:rPr lang="es-ES" sz="1600" dirty="0">
                <a:cs typeface="Arial" pitchFamily="34" charset="0"/>
              </a:rPr>
              <a:t>, la matriz </a:t>
            </a:r>
            <a:r>
              <a:rPr lang="es-ES" sz="1600" i="1" dirty="0">
                <a:cs typeface="Arial" pitchFamily="34" charset="0"/>
              </a:rPr>
              <a:t>P</a:t>
            </a:r>
            <a:r>
              <a:rPr lang="es-ES" sz="1600" dirty="0">
                <a:cs typeface="Arial" pitchFamily="34" charset="0"/>
              </a:rPr>
              <a:t> será de orden </a:t>
            </a:r>
            <a:r>
              <a:rPr lang="es-ES" sz="1600" b="1" i="1" dirty="0">
                <a:cs typeface="Arial" pitchFamily="34" charset="0"/>
              </a:rPr>
              <a:t>m</a:t>
            </a:r>
            <a:r>
              <a:rPr lang="es-ES" sz="1600" i="1" dirty="0">
                <a:cs typeface="Arial" pitchFamily="34" charset="0"/>
              </a:rPr>
              <a:t> x</a:t>
            </a:r>
            <a:r>
              <a:rPr lang="es-ES" sz="1600" b="1" i="1" dirty="0">
                <a:cs typeface="Arial" pitchFamily="34" charset="0"/>
              </a:rPr>
              <a:t> p</a:t>
            </a:r>
            <a:r>
              <a:rPr lang="es-ES" sz="1600" dirty="0">
                <a:cs typeface="Arial" pitchFamily="34" charset="0"/>
              </a:rPr>
              <a:t>, </a:t>
            </a:r>
          </a:p>
        </p:txBody>
      </p:sp>
      <p:grpSp>
        <p:nvGrpSpPr>
          <p:cNvPr id="2" name="Group 7"/>
          <p:cNvGrpSpPr>
            <a:grpSpLocks/>
          </p:cNvGrpSpPr>
          <p:nvPr/>
        </p:nvGrpSpPr>
        <p:grpSpPr bwMode="auto">
          <a:xfrm>
            <a:off x="900113" y="4601701"/>
            <a:ext cx="7128525" cy="1923642"/>
            <a:chOff x="567" y="3294"/>
            <a:chExt cx="3636" cy="936"/>
          </a:xfrm>
        </p:grpSpPr>
        <p:grpSp>
          <p:nvGrpSpPr>
            <p:cNvPr id="43016" name="Group 8"/>
            <p:cNvGrpSpPr>
              <a:grpSpLocks/>
            </p:cNvGrpSpPr>
            <p:nvPr/>
          </p:nvGrpSpPr>
          <p:grpSpPr bwMode="auto">
            <a:xfrm>
              <a:off x="1209" y="3294"/>
              <a:ext cx="2994" cy="936"/>
              <a:chOff x="1209" y="3294"/>
              <a:chExt cx="2994" cy="936"/>
            </a:xfrm>
          </p:grpSpPr>
          <p:sp>
            <p:nvSpPr>
              <p:cNvPr id="43018" name="Rectangle 9"/>
              <p:cNvSpPr>
                <a:spLocks noChangeArrowheads="1"/>
              </p:cNvSpPr>
              <p:nvPr/>
            </p:nvSpPr>
            <p:spPr bwMode="auto">
              <a:xfrm>
                <a:off x="2403" y="3439"/>
                <a:ext cx="1588"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dirty="0">
                    <a:cs typeface="Arial" pitchFamily="34" charset="0"/>
                  </a:rPr>
                  <a:t>no se pueden multiplicar</a:t>
                </a:r>
                <a:endParaRPr lang="es-ES" altLang="es-MX" sz="2000" b="1" i="1" dirty="0">
                  <a:cs typeface="Arial" pitchFamily="34" charset="0"/>
                </a:endParaRPr>
              </a:p>
            </p:txBody>
          </p:sp>
          <p:pic>
            <p:nvPicPr>
              <p:cNvPr id="43019" name="Picture 10" descr="image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 y="3294"/>
                <a:ext cx="1041" cy="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0" name="Picture 11" descr="image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 y="3869"/>
                <a:ext cx="2994"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017" name="Text Box 12"/>
            <p:cNvSpPr txBox="1">
              <a:spLocks noChangeArrowheads="1"/>
            </p:cNvSpPr>
            <p:nvPr/>
          </p:nvSpPr>
          <p:spPr bwMode="auto">
            <a:xfrm>
              <a:off x="567" y="3434"/>
              <a:ext cx="771"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600" b="1" i="1" dirty="0">
                  <a:cs typeface="Arial" pitchFamily="34" charset="0"/>
                </a:rPr>
                <a:t>Ejemplos:</a:t>
              </a:r>
            </a:p>
          </p:txBody>
        </p:sp>
      </p:grpSp>
      <p:sp>
        <p:nvSpPr>
          <p:cNvPr id="93197" name="Text Box 13"/>
          <p:cNvSpPr txBox="1">
            <a:spLocks noChangeArrowheads="1"/>
          </p:cNvSpPr>
          <p:nvPr/>
        </p:nvSpPr>
        <p:spPr bwMode="auto">
          <a:xfrm>
            <a:off x="2987675" y="2921570"/>
            <a:ext cx="3600450" cy="579438"/>
          </a:xfrm>
          <a:prstGeom prst="rect">
            <a:avLst/>
          </a:prstGeom>
          <a:ln w="57150">
            <a:solidFill>
              <a:schemeClr val="accent4">
                <a:lumMod val="20000"/>
                <a:lumOff val="80000"/>
              </a:schemeClr>
            </a:solidFill>
          </a:ln>
          <a:extLst/>
        </p:spPr>
        <p:style>
          <a:lnRef idx="0">
            <a:schemeClr val="accent4"/>
          </a:lnRef>
          <a:fillRef idx="3">
            <a:schemeClr val="accent4"/>
          </a:fillRef>
          <a:effectRef idx="3">
            <a:schemeClr val="accent4"/>
          </a:effectRef>
          <a:fontRef idx="minor">
            <a:schemeClr val="lt1"/>
          </a:fontRef>
        </p:style>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2000" i="1" dirty="0" err="1">
                <a:cs typeface="Arial" pitchFamily="34" charset="0"/>
              </a:rPr>
              <a:t>P</a:t>
            </a:r>
            <a:r>
              <a:rPr lang="es-ES" altLang="es-MX" sz="2000" i="1" baseline="-25000" dirty="0" err="1">
                <a:cs typeface="Arial" pitchFamily="34" charset="0"/>
              </a:rPr>
              <a:t>ij</a:t>
            </a:r>
            <a:r>
              <a:rPr lang="es-ES" altLang="es-MX" sz="2000" i="1" dirty="0">
                <a:cs typeface="Arial" pitchFamily="34" charset="0"/>
              </a:rPr>
              <a:t> = </a:t>
            </a:r>
            <a:r>
              <a:rPr lang="es-ES" altLang="es-MX" sz="3200" i="1" dirty="0">
                <a:latin typeface="SymbolProp BT"/>
                <a:cs typeface="Arial" pitchFamily="34" charset="0"/>
                <a:sym typeface="Symbol" pitchFamily="18" charset="2"/>
              </a:rPr>
              <a:t></a:t>
            </a:r>
            <a:r>
              <a:rPr lang="es-ES" altLang="es-MX" sz="2000" i="1" dirty="0">
                <a:cs typeface="Arial" pitchFamily="34" charset="0"/>
              </a:rPr>
              <a:t> </a:t>
            </a:r>
            <a:r>
              <a:rPr lang="es-ES" altLang="es-MX" sz="2000" i="1" dirty="0" err="1">
                <a:cs typeface="Arial" pitchFamily="34" charset="0"/>
              </a:rPr>
              <a:t>a</a:t>
            </a:r>
            <a:r>
              <a:rPr lang="es-ES" altLang="es-MX" sz="2000" i="1" baseline="-25000" dirty="0" err="1">
                <a:cs typeface="Arial" pitchFamily="34" charset="0"/>
              </a:rPr>
              <a:t>ik</a:t>
            </a:r>
            <a:r>
              <a:rPr lang="es-ES" altLang="es-MX" sz="2000" i="1" dirty="0">
                <a:cs typeface="Arial" pitchFamily="34" charset="0"/>
              </a:rPr>
              <a:t> · </a:t>
            </a:r>
            <a:r>
              <a:rPr lang="es-ES" altLang="es-MX" sz="2000" i="1" dirty="0" err="1">
                <a:cs typeface="Arial" pitchFamily="34" charset="0"/>
              </a:rPr>
              <a:t>b</a:t>
            </a:r>
            <a:r>
              <a:rPr lang="es-ES" altLang="es-MX" sz="2000" i="1" baseline="-25000" dirty="0" err="1">
                <a:cs typeface="Arial" pitchFamily="34" charset="0"/>
              </a:rPr>
              <a:t>kj</a:t>
            </a:r>
            <a:r>
              <a:rPr lang="es-ES" altLang="es-MX" sz="2000" i="1" baseline="-25000" dirty="0">
                <a:cs typeface="Arial" pitchFamily="34" charset="0"/>
              </a:rPr>
              <a:t>    </a:t>
            </a:r>
            <a:r>
              <a:rPr lang="es-ES" altLang="es-MX" sz="2000" i="1" dirty="0">
                <a:cs typeface="Arial" pitchFamily="34" charset="0"/>
              </a:rPr>
              <a:t>con k=1,….n</a:t>
            </a:r>
          </a:p>
        </p:txBody>
      </p:sp>
    </p:spTree>
    <p:extLst>
      <p:ext uri="{BB962C8B-B14F-4D97-AF65-F5344CB8AC3E}">
        <p14:creationId xmlns:p14="http://schemas.microsoft.com/office/powerpoint/2010/main" val="117693531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0-#ppt_w/2"/>
                                          </p:val>
                                        </p:tav>
                                        <p:tav tm="100000">
                                          <p:val>
                                            <p:strVal val="#ppt_x"/>
                                          </p:val>
                                        </p:tav>
                                      </p:tavLst>
                                    </p:anim>
                                    <p:anim calcmode="lin" valueType="num">
                                      <p:cBhvr additive="base">
                                        <p:cTn id="8" dur="500" fill="hold"/>
                                        <p:tgtEl>
                                          <p:spTgt spid="1945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3189"/>
                                        </p:tgtEl>
                                        <p:attrNameLst>
                                          <p:attrName>style.visibility</p:attrName>
                                        </p:attrNameLst>
                                      </p:cBhvr>
                                      <p:to>
                                        <p:strVal val="visible"/>
                                      </p:to>
                                    </p:set>
                                    <p:anim calcmode="lin" valueType="num">
                                      <p:cBhvr additive="base">
                                        <p:cTn id="13" dur="500" fill="hold"/>
                                        <p:tgtEl>
                                          <p:spTgt spid="93189"/>
                                        </p:tgtEl>
                                        <p:attrNameLst>
                                          <p:attrName>ppt_x</p:attrName>
                                        </p:attrNameLst>
                                      </p:cBhvr>
                                      <p:tavLst>
                                        <p:tav tm="0">
                                          <p:val>
                                            <p:strVal val="0-#ppt_w/2"/>
                                          </p:val>
                                        </p:tav>
                                        <p:tav tm="100000">
                                          <p:val>
                                            <p:strVal val="#ppt_x"/>
                                          </p:val>
                                        </p:tav>
                                      </p:tavLst>
                                    </p:anim>
                                    <p:anim calcmode="lin" valueType="num">
                                      <p:cBhvr additive="base">
                                        <p:cTn id="14" dur="500" fill="hold"/>
                                        <p:tgtEl>
                                          <p:spTgt spid="9318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3197"/>
                                        </p:tgtEl>
                                        <p:attrNameLst>
                                          <p:attrName>style.visibility</p:attrName>
                                        </p:attrNameLst>
                                      </p:cBhvr>
                                      <p:to>
                                        <p:strVal val="visible"/>
                                      </p:to>
                                    </p:set>
                                    <p:anim calcmode="lin" valueType="num">
                                      <p:cBhvr additive="base">
                                        <p:cTn id="19" dur="500" fill="hold"/>
                                        <p:tgtEl>
                                          <p:spTgt spid="93197"/>
                                        </p:tgtEl>
                                        <p:attrNameLst>
                                          <p:attrName>ppt_x</p:attrName>
                                        </p:attrNameLst>
                                      </p:cBhvr>
                                      <p:tavLst>
                                        <p:tav tm="0">
                                          <p:val>
                                            <p:strVal val="0-#ppt_w/2"/>
                                          </p:val>
                                        </p:tav>
                                        <p:tav tm="100000">
                                          <p:val>
                                            <p:strVal val="#ppt_x"/>
                                          </p:val>
                                        </p:tav>
                                      </p:tavLst>
                                    </p:anim>
                                    <p:anim calcmode="lin" valueType="num">
                                      <p:cBhvr additive="base">
                                        <p:cTn id="20" dur="500" fill="hold"/>
                                        <p:tgtEl>
                                          <p:spTgt spid="9319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3190"/>
                                        </p:tgtEl>
                                        <p:attrNameLst>
                                          <p:attrName>style.visibility</p:attrName>
                                        </p:attrNameLst>
                                      </p:cBhvr>
                                      <p:to>
                                        <p:strVal val="visible"/>
                                      </p:to>
                                    </p:set>
                                    <p:anim calcmode="lin" valueType="num">
                                      <p:cBhvr additive="base">
                                        <p:cTn id="25" dur="500" fill="hold"/>
                                        <p:tgtEl>
                                          <p:spTgt spid="93190"/>
                                        </p:tgtEl>
                                        <p:attrNameLst>
                                          <p:attrName>ppt_x</p:attrName>
                                        </p:attrNameLst>
                                      </p:cBhvr>
                                      <p:tavLst>
                                        <p:tav tm="0">
                                          <p:val>
                                            <p:strVal val="0-#ppt_w/2"/>
                                          </p:val>
                                        </p:tav>
                                        <p:tav tm="100000">
                                          <p:val>
                                            <p:strVal val="#ppt_x"/>
                                          </p:val>
                                        </p:tav>
                                      </p:tavLst>
                                    </p:anim>
                                    <p:anim calcmode="lin" valueType="num">
                                      <p:cBhvr additive="base">
                                        <p:cTn id="26" dur="500" fill="hold"/>
                                        <p:tgtEl>
                                          <p:spTgt spid="9319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P spid="93189" grpId="0" animBg="1"/>
      <p:bldP spid="93190" grpId="0" animBg="1" autoUpdateAnimBg="0"/>
      <p:bldP spid="93197"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07504" y="620713"/>
            <a:ext cx="8892480" cy="477837"/>
          </a:xfrm>
          <a:solidFill>
            <a:srgbClr val="FFFFCC"/>
          </a:solidFill>
          <a:ln w="57150">
            <a:solidFill>
              <a:srgbClr val="FFC000"/>
            </a:solidFill>
          </a:ln>
        </p:spPr>
        <p:txBody>
          <a:bodyPr wrap="none">
            <a:normAutofit fontScale="90000"/>
          </a:bodyPr>
          <a:lstStyle/>
          <a:p>
            <a:pPr eaLnBrk="1" hangingPunct="1"/>
            <a:r>
              <a:rPr lang="es-ES" altLang="es-MX" sz="2800" b="1" dirty="0" smtClean="0">
                <a:solidFill>
                  <a:srgbClr val="7030A0"/>
                </a:solidFill>
                <a:latin typeface="Verdana" pitchFamily="34" charset="0"/>
              </a:rPr>
              <a:t>¿</a:t>
            </a:r>
            <a:r>
              <a:rPr lang="es-ES" altLang="es-MX" sz="2800" b="1" dirty="0" smtClean="0">
                <a:solidFill>
                  <a:srgbClr val="7030A0"/>
                </a:solidFill>
                <a:latin typeface="Verdana" pitchFamily="34" charset="0"/>
              </a:rPr>
              <a:t>Cu</a:t>
            </a:r>
            <a:r>
              <a:rPr lang="es-ES_tradnl" altLang="es-MX" sz="2800" b="1" dirty="0" smtClean="0">
                <a:solidFill>
                  <a:srgbClr val="7030A0"/>
                </a:solidFill>
                <a:latin typeface="Verdana" pitchFamily="34" charset="0"/>
              </a:rPr>
              <a:t>a</a:t>
            </a:r>
            <a:r>
              <a:rPr lang="es-ES" altLang="es-MX" sz="2800" b="1" dirty="0" err="1" smtClean="0">
                <a:solidFill>
                  <a:srgbClr val="7030A0"/>
                </a:solidFill>
                <a:latin typeface="Verdana" pitchFamily="34" charset="0"/>
              </a:rPr>
              <a:t>ndo</a:t>
            </a:r>
            <a:r>
              <a:rPr lang="es-ES" altLang="es-MX" sz="2800" b="1" dirty="0" smtClean="0">
                <a:solidFill>
                  <a:srgbClr val="7030A0"/>
                </a:solidFill>
                <a:latin typeface="Verdana" pitchFamily="34" charset="0"/>
              </a:rPr>
              <a:t> </a:t>
            </a:r>
            <a:r>
              <a:rPr lang="es-ES" altLang="es-MX" sz="2800" b="1" dirty="0" smtClean="0">
                <a:solidFill>
                  <a:srgbClr val="7030A0"/>
                </a:solidFill>
                <a:latin typeface="Verdana" pitchFamily="34" charset="0"/>
              </a:rPr>
              <a:t>es posible el producto de matrices?</a:t>
            </a:r>
          </a:p>
        </p:txBody>
      </p:sp>
      <p:grpSp>
        <p:nvGrpSpPr>
          <p:cNvPr id="2" name="Group 15"/>
          <p:cNvGrpSpPr>
            <a:grpSpLocks/>
          </p:cNvGrpSpPr>
          <p:nvPr/>
        </p:nvGrpSpPr>
        <p:grpSpPr bwMode="auto">
          <a:xfrm>
            <a:off x="1852613" y="1828800"/>
            <a:ext cx="4795837" cy="2655888"/>
            <a:chOff x="1167" y="1277"/>
            <a:chExt cx="3021" cy="1673"/>
          </a:xfrm>
          <a:solidFill>
            <a:schemeClr val="accent1"/>
          </a:solidFill>
        </p:grpSpPr>
        <p:sp>
          <p:nvSpPr>
            <p:cNvPr id="44037" name="Text Box 3"/>
            <p:cNvSpPr txBox="1">
              <a:spLocks noChangeArrowheads="1"/>
            </p:cNvSpPr>
            <p:nvPr/>
          </p:nvSpPr>
          <p:spPr bwMode="auto">
            <a:xfrm>
              <a:off x="1167" y="1751"/>
              <a:ext cx="2205" cy="442"/>
            </a:xfrm>
            <a:prstGeom prst="rect">
              <a:avLst/>
            </a:prstGeom>
            <a:grpFill/>
            <a:ln w="9525">
              <a:noFill/>
              <a:miter lim="800000"/>
              <a:headEnd/>
              <a:tailEnd/>
            </a:ln>
          </p:spPr>
          <p:txBody>
            <a:bodyPr>
              <a:spAutoFit/>
            </a:bodyPr>
            <a:lstStyle/>
            <a:p>
              <a:pPr eaLnBrk="0" hangingPunct="0">
                <a:defRPr/>
              </a:pPr>
              <a:r>
                <a:rPr lang="es-ES_tradnl" sz="4000">
                  <a:latin typeface="Times New Roman" pitchFamily="18" charset="0"/>
                </a:rPr>
                <a:t>(a</a:t>
              </a:r>
              <a:r>
                <a:rPr lang="es-ES_tradnl" sz="4000" baseline="-25000">
                  <a:latin typeface="Times New Roman" pitchFamily="18" charset="0"/>
                </a:rPr>
                <a:t>ij</a:t>
              </a:r>
              <a:r>
                <a:rPr lang="es-ES_tradnl" sz="4000">
                  <a:latin typeface="Times New Roman" pitchFamily="18" charset="0"/>
                </a:rPr>
                <a:t>)</a:t>
              </a:r>
              <a:r>
                <a:rPr lang="es-ES_tradnl" sz="4000" baseline="-25000">
                  <a:latin typeface="Times New Roman" pitchFamily="18" charset="0"/>
                </a:rPr>
                <a:t>m,n </a:t>
              </a:r>
              <a:r>
                <a:rPr lang="es-ES_tradnl" sz="4000" b="1" baseline="30000">
                  <a:latin typeface="Times New Roman" pitchFamily="18" charset="0"/>
                </a:rPr>
                <a:t>.</a:t>
              </a:r>
              <a:r>
                <a:rPr lang="es-ES_tradnl" sz="4000">
                  <a:latin typeface="Times New Roman" pitchFamily="18" charset="0"/>
                </a:rPr>
                <a:t> (b</a:t>
              </a:r>
              <a:r>
                <a:rPr lang="es-ES_tradnl" sz="4000" baseline="-25000">
                  <a:latin typeface="Times New Roman" pitchFamily="18" charset="0"/>
                </a:rPr>
                <a:t>ij</a:t>
              </a:r>
              <a:r>
                <a:rPr lang="es-ES_tradnl" sz="4000">
                  <a:latin typeface="Times New Roman" pitchFamily="18" charset="0"/>
                </a:rPr>
                <a:t>)</a:t>
              </a:r>
              <a:r>
                <a:rPr lang="es-ES_tradnl" sz="4000" baseline="-25000">
                  <a:latin typeface="Times New Roman" pitchFamily="18" charset="0"/>
                </a:rPr>
                <a:t>n,p</a:t>
              </a:r>
              <a:r>
                <a:rPr lang="es-ES_tradnl" sz="4000">
                  <a:latin typeface="Times New Roman" pitchFamily="18" charset="0"/>
                </a:rPr>
                <a:t> =</a:t>
              </a:r>
              <a:endParaRPr lang="es-ES" sz="2400" baseline="-25000">
                <a:latin typeface="Times New Roman" pitchFamily="18" charset="0"/>
              </a:endParaRPr>
            </a:p>
          </p:txBody>
        </p:sp>
        <p:grpSp>
          <p:nvGrpSpPr>
            <p:cNvPr id="4" name="Group 4"/>
            <p:cNvGrpSpPr>
              <a:grpSpLocks/>
            </p:cNvGrpSpPr>
            <p:nvPr/>
          </p:nvGrpSpPr>
          <p:grpSpPr bwMode="auto">
            <a:xfrm>
              <a:off x="1970" y="2274"/>
              <a:ext cx="784" cy="676"/>
              <a:chOff x="2218" y="2073"/>
              <a:chExt cx="807" cy="676"/>
            </a:xfrm>
            <a:grpFill/>
          </p:grpSpPr>
          <p:sp>
            <p:nvSpPr>
              <p:cNvPr id="3" name="Freeform 5"/>
              <p:cNvSpPr>
                <a:spLocks/>
              </p:cNvSpPr>
              <p:nvPr/>
            </p:nvSpPr>
            <p:spPr bwMode="auto">
              <a:xfrm>
                <a:off x="2218" y="2073"/>
                <a:ext cx="807" cy="409"/>
              </a:xfrm>
              <a:custGeom>
                <a:avLst/>
                <a:gdLst>
                  <a:gd name="T0" fmla="*/ 0 w 464"/>
                  <a:gd name="T1" fmla="*/ 0 h 154"/>
                  <a:gd name="T2" fmla="*/ 0 w 464"/>
                  <a:gd name="T3" fmla="*/ 7659 h 154"/>
                  <a:gd name="T4" fmla="*/ 4247 w 464"/>
                  <a:gd name="T5" fmla="*/ 7659 h 154"/>
                  <a:gd name="T6" fmla="*/ 4247 w 464"/>
                  <a:gd name="T7" fmla="*/ 895 h 154"/>
                  <a:gd name="T8" fmla="*/ 0 60000 65536"/>
                  <a:gd name="T9" fmla="*/ 0 60000 65536"/>
                  <a:gd name="T10" fmla="*/ 0 60000 65536"/>
                  <a:gd name="T11" fmla="*/ 0 60000 65536"/>
                  <a:gd name="T12" fmla="*/ 0 w 464"/>
                  <a:gd name="T13" fmla="*/ 0 h 154"/>
                  <a:gd name="T14" fmla="*/ 464 w 464"/>
                  <a:gd name="T15" fmla="*/ 154 h 154"/>
                </a:gdLst>
                <a:ahLst/>
                <a:cxnLst>
                  <a:cxn ang="T8">
                    <a:pos x="T0" y="T1"/>
                  </a:cxn>
                  <a:cxn ang="T9">
                    <a:pos x="T2" y="T3"/>
                  </a:cxn>
                  <a:cxn ang="T10">
                    <a:pos x="T4" y="T5"/>
                  </a:cxn>
                  <a:cxn ang="T11">
                    <a:pos x="T6" y="T7"/>
                  </a:cxn>
                </a:cxnLst>
                <a:rect l="T12" t="T13" r="T14" b="T15"/>
                <a:pathLst>
                  <a:path w="464" h="154">
                    <a:moveTo>
                      <a:pt x="0" y="0"/>
                    </a:moveTo>
                    <a:lnTo>
                      <a:pt x="0" y="154"/>
                    </a:lnTo>
                    <a:lnTo>
                      <a:pt x="464" y="154"/>
                    </a:lnTo>
                    <a:lnTo>
                      <a:pt x="464" y="18"/>
                    </a:lnTo>
                  </a:path>
                </a:pathLst>
              </a:custGeom>
              <a:grpFill/>
              <a:ln w="57150" cmpd="sng">
                <a:solidFill>
                  <a:srgbClr val="FF3300"/>
                </a:solidFill>
                <a:round/>
                <a:headEnd type="triangle" w="med" len="med"/>
                <a:tailEnd type="triangle" w="med" len="med"/>
              </a:ln>
            </p:spPr>
            <p:txBody>
              <a:bodyPr wrap="none" anchor="ctr"/>
              <a:lstStyle/>
              <a:p>
                <a:pPr>
                  <a:defRPr/>
                </a:pPr>
                <a:endParaRPr lang="es-ES"/>
              </a:p>
            </p:txBody>
          </p:sp>
          <p:sp>
            <p:nvSpPr>
              <p:cNvPr id="44047" name="Text Box 6"/>
              <p:cNvSpPr txBox="1">
                <a:spLocks noChangeArrowheads="1"/>
              </p:cNvSpPr>
              <p:nvPr/>
            </p:nvSpPr>
            <p:spPr bwMode="auto">
              <a:xfrm>
                <a:off x="2359" y="2499"/>
                <a:ext cx="603" cy="250"/>
              </a:xfrm>
              <a:prstGeom prst="rect">
                <a:avLst/>
              </a:prstGeom>
              <a:grpFill/>
              <a:ln w="9525">
                <a:noFill/>
                <a:miter lim="800000"/>
                <a:headEnd/>
                <a:tailEnd/>
              </a:ln>
            </p:spPr>
            <p:txBody>
              <a:bodyPr wrap="none">
                <a:spAutoFit/>
              </a:bodyPr>
              <a:lstStyle/>
              <a:p>
                <a:pPr eaLnBrk="0" hangingPunct="0">
                  <a:defRPr/>
                </a:pPr>
                <a:r>
                  <a:rPr lang="es-ES" sz="2000">
                    <a:solidFill>
                      <a:srgbClr val="FF3300"/>
                    </a:solidFill>
                    <a:latin typeface="Times New Roman" pitchFamily="18" charset="0"/>
                  </a:rPr>
                  <a:t>Posible</a:t>
                </a:r>
                <a:endParaRPr lang="es-ES" sz="2000">
                  <a:latin typeface="Times New Roman" pitchFamily="18" charset="0"/>
                </a:endParaRPr>
              </a:p>
            </p:txBody>
          </p:sp>
        </p:grpSp>
        <p:grpSp>
          <p:nvGrpSpPr>
            <p:cNvPr id="5" name="Group 7"/>
            <p:cNvGrpSpPr>
              <a:grpSpLocks/>
            </p:cNvGrpSpPr>
            <p:nvPr/>
          </p:nvGrpSpPr>
          <p:grpSpPr bwMode="auto">
            <a:xfrm>
              <a:off x="1775" y="1277"/>
              <a:ext cx="2084" cy="590"/>
              <a:chOff x="2001" y="905"/>
              <a:chExt cx="2099" cy="590"/>
            </a:xfrm>
            <a:grpFill/>
          </p:grpSpPr>
          <p:sp>
            <p:nvSpPr>
              <p:cNvPr id="44044" name="Freeform 8"/>
              <p:cNvSpPr>
                <a:spLocks/>
              </p:cNvSpPr>
              <p:nvPr/>
            </p:nvSpPr>
            <p:spPr bwMode="auto">
              <a:xfrm>
                <a:off x="2001" y="1141"/>
                <a:ext cx="2099" cy="354"/>
              </a:xfrm>
              <a:custGeom>
                <a:avLst/>
                <a:gdLst>
                  <a:gd name="T0" fmla="*/ 0 w 1236"/>
                  <a:gd name="T1" fmla="*/ 327 h 354"/>
                  <a:gd name="T2" fmla="*/ 0 w 1236"/>
                  <a:gd name="T3" fmla="*/ 0 h 354"/>
                  <a:gd name="T4" fmla="*/ 10281 w 1236"/>
                  <a:gd name="T5" fmla="*/ 0 h 354"/>
                  <a:gd name="T6" fmla="*/ 10281 w 1236"/>
                  <a:gd name="T7" fmla="*/ 354 h 354"/>
                  <a:gd name="T8" fmla="*/ 0 60000 65536"/>
                  <a:gd name="T9" fmla="*/ 0 60000 65536"/>
                  <a:gd name="T10" fmla="*/ 0 60000 65536"/>
                  <a:gd name="T11" fmla="*/ 0 60000 65536"/>
                  <a:gd name="T12" fmla="*/ 0 w 1236"/>
                  <a:gd name="T13" fmla="*/ 0 h 354"/>
                  <a:gd name="T14" fmla="*/ 1236 w 1236"/>
                  <a:gd name="T15" fmla="*/ 354 h 354"/>
                </a:gdLst>
                <a:ahLst/>
                <a:cxnLst>
                  <a:cxn ang="T8">
                    <a:pos x="T0" y="T1"/>
                  </a:cxn>
                  <a:cxn ang="T9">
                    <a:pos x="T2" y="T3"/>
                  </a:cxn>
                  <a:cxn ang="T10">
                    <a:pos x="T4" y="T5"/>
                  </a:cxn>
                  <a:cxn ang="T11">
                    <a:pos x="T6" y="T7"/>
                  </a:cxn>
                </a:cxnLst>
                <a:rect l="T12" t="T13" r="T14" b="T15"/>
                <a:pathLst>
                  <a:path w="1236" h="354">
                    <a:moveTo>
                      <a:pt x="0" y="327"/>
                    </a:moveTo>
                    <a:lnTo>
                      <a:pt x="0" y="0"/>
                    </a:lnTo>
                    <a:lnTo>
                      <a:pt x="1236" y="0"/>
                    </a:lnTo>
                    <a:lnTo>
                      <a:pt x="1236" y="354"/>
                    </a:lnTo>
                  </a:path>
                </a:pathLst>
              </a:custGeom>
              <a:grpFill/>
              <a:ln w="38100" cmpd="sng">
                <a:solidFill>
                  <a:schemeClr val="accent2"/>
                </a:solidFill>
                <a:round/>
                <a:headEnd type="triangle" w="med" len="med"/>
                <a:tailEnd type="triangle" w="med" len="med"/>
              </a:ln>
            </p:spPr>
            <p:txBody>
              <a:bodyPr wrap="none" anchor="ctr"/>
              <a:lstStyle/>
              <a:p>
                <a:pPr>
                  <a:defRPr/>
                </a:pPr>
                <a:endParaRPr lang="es-ES"/>
              </a:p>
            </p:txBody>
          </p:sp>
          <p:sp>
            <p:nvSpPr>
              <p:cNvPr id="44045" name="Text Box 9"/>
              <p:cNvSpPr txBox="1">
                <a:spLocks noChangeArrowheads="1"/>
              </p:cNvSpPr>
              <p:nvPr/>
            </p:nvSpPr>
            <p:spPr bwMode="auto">
              <a:xfrm>
                <a:off x="2865" y="905"/>
                <a:ext cx="393" cy="250"/>
              </a:xfrm>
              <a:prstGeom prst="rect">
                <a:avLst/>
              </a:prstGeom>
              <a:grpFill/>
              <a:ln w="9525">
                <a:noFill/>
                <a:miter lim="800000"/>
                <a:headEnd/>
                <a:tailEnd/>
              </a:ln>
            </p:spPr>
            <p:txBody>
              <a:bodyPr wrap="none">
                <a:spAutoFit/>
              </a:bodyPr>
              <a:lstStyle/>
              <a:p>
                <a:pPr eaLnBrk="0" hangingPunct="0">
                  <a:defRPr/>
                </a:pPr>
                <a:r>
                  <a:rPr lang="es-ES" sz="2000" dirty="0">
                    <a:solidFill>
                      <a:srgbClr val="FFFF00"/>
                    </a:solidFill>
                    <a:latin typeface="Times New Roman" pitchFamily="18" charset="0"/>
                  </a:rPr>
                  <a:t>filas</a:t>
                </a:r>
              </a:p>
            </p:txBody>
          </p:sp>
        </p:grpSp>
        <p:grpSp>
          <p:nvGrpSpPr>
            <p:cNvPr id="6" name="Group 10"/>
            <p:cNvGrpSpPr>
              <a:grpSpLocks/>
            </p:cNvGrpSpPr>
            <p:nvPr/>
          </p:nvGrpSpPr>
          <p:grpSpPr bwMode="auto">
            <a:xfrm>
              <a:off x="2912" y="2302"/>
              <a:ext cx="1147" cy="613"/>
              <a:chOff x="3187" y="2245"/>
              <a:chExt cx="1137" cy="613"/>
            </a:xfrm>
            <a:grpFill/>
          </p:grpSpPr>
          <p:sp>
            <p:nvSpPr>
              <p:cNvPr id="44042" name="Freeform 11"/>
              <p:cNvSpPr>
                <a:spLocks/>
              </p:cNvSpPr>
              <p:nvPr/>
            </p:nvSpPr>
            <p:spPr bwMode="auto">
              <a:xfrm>
                <a:off x="3187" y="2245"/>
                <a:ext cx="1137" cy="381"/>
              </a:xfrm>
              <a:custGeom>
                <a:avLst/>
                <a:gdLst>
                  <a:gd name="T0" fmla="*/ 0 w 736"/>
                  <a:gd name="T1" fmla="*/ 36 h 381"/>
                  <a:gd name="T2" fmla="*/ 0 w 736"/>
                  <a:gd name="T3" fmla="*/ 381 h 381"/>
                  <a:gd name="T4" fmla="*/ 4191 w 736"/>
                  <a:gd name="T5" fmla="*/ 381 h 381"/>
                  <a:gd name="T6" fmla="*/ 4191 w 736"/>
                  <a:gd name="T7" fmla="*/ 0 h 381"/>
                  <a:gd name="T8" fmla="*/ 0 60000 65536"/>
                  <a:gd name="T9" fmla="*/ 0 60000 65536"/>
                  <a:gd name="T10" fmla="*/ 0 60000 65536"/>
                  <a:gd name="T11" fmla="*/ 0 60000 65536"/>
                  <a:gd name="T12" fmla="*/ 0 w 736"/>
                  <a:gd name="T13" fmla="*/ 0 h 381"/>
                  <a:gd name="T14" fmla="*/ 736 w 736"/>
                  <a:gd name="T15" fmla="*/ 381 h 381"/>
                </a:gdLst>
                <a:ahLst/>
                <a:cxnLst>
                  <a:cxn ang="T8">
                    <a:pos x="T0" y="T1"/>
                  </a:cxn>
                  <a:cxn ang="T9">
                    <a:pos x="T2" y="T3"/>
                  </a:cxn>
                  <a:cxn ang="T10">
                    <a:pos x="T4" y="T5"/>
                  </a:cxn>
                  <a:cxn ang="T11">
                    <a:pos x="T6" y="T7"/>
                  </a:cxn>
                </a:cxnLst>
                <a:rect l="T12" t="T13" r="T14" b="T15"/>
                <a:pathLst>
                  <a:path w="736" h="381">
                    <a:moveTo>
                      <a:pt x="0" y="36"/>
                    </a:moveTo>
                    <a:lnTo>
                      <a:pt x="0" y="381"/>
                    </a:lnTo>
                    <a:lnTo>
                      <a:pt x="736" y="381"/>
                    </a:lnTo>
                    <a:lnTo>
                      <a:pt x="736" y="0"/>
                    </a:lnTo>
                  </a:path>
                </a:pathLst>
              </a:custGeom>
              <a:grpFill/>
              <a:ln w="28575" cmpd="sng">
                <a:solidFill>
                  <a:srgbClr val="008000"/>
                </a:solidFill>
                <a:round/>
                <a:headEnd type="triangle" w="med" len="med"/>
                <a:tailEnd type="triangle" w="med" len="med"/>
              </a:ln>
            </p:spPr>
            <p:txBody>
              <a:bodyPr wrap="none" anchor="ctr"/>
              <a:lstStyle/>
              <a:p>
                <a:pPr>
                  <a:defRPr/>
                </a:pPr>
                <a:endParaRPr lang="es-ES"/>
              </a:p>
            </p:txBody>
          </p:sp>
          <p:sp>
            <p:nvSpPr>
              <p:cNvPr id="44043" name="Text Box 12"/>
              <p:cNvSpPr txBox="1">
                <a:spLocks noChangeArrowheads="1"/>
              </p:cNvSpPr>
              <p:nvPr/>
            </p:nvSpPr>
            <p:spPr bwMode="auto">
              <a:xfrm>
                <a:off x="3416" y="2608"/>
                <a:ext cx="722" cy="250"/>
              </a:xfrm>
              <a:prstGeom prst="rect">
                <a:avLst/>
              </a:prstGeom>
              <a:grpFill/>
              <a:ln w="9525">
                <a:noFill/>
                <a:miter lim="800000"/>
                <a:headEnd/>
                <a:tailEnd/>
              </a:ln>
            </p:spPr>
            <p:txBody>
              <a:bodyPr wrap="none">
                <a:spAutoFit/>
              </a:bodyPr>
              <a:lstStyle/>
              <a:p>
                <a:pPr eaLnBrk="0" hangingPunct="0">
                  <a:defRPr/>
                </a:pPr>
                <a:r>
                  <a:rPr lang="es-ES" sz="2000" dirty="0">
                    <a:solidFill>
                      <a:srgbClr val="FFFF00"/>
                    </a:solidFill>
                    <a:latin typeface="Times New Roman" pitchFamily="18" charset="0"/>
                  </a:rPr>
                  <a:t>columnas</a:t>
                </a:r>
              </a:p>
            </p:txBody>
          </p:sp>
        </p:grpSp>
        <p:sp>
          <p:nvSpPr>
            <p:cNvPr id="44041" name="Rectangle 13"/>
            <p:cNvSpPr>
              <a:spLocks noChangeArrowheads="1"/>
            </p:cNvSpPr>
            <p:nvPr/>
          </p:nvSpPr>
          <p:spPr bwMode="auto">
            <a:xfrm>
              <a:off x="3268" y="1748"/>
              <a:ext cx="920" cy="404"/>
            </a:xfrm>
            <a:prstGeom prst="rect">
              <a:avLst/>
            </a:prstGeom>
            <a:grpFill/>
            <a:ln w="19050">
              <a:noFill/>
              <a:miter lim="800000"/>
              <a:headEnd/>
              <a:tailEnd/>
            </a:ln>
          </p:spPr>
          <p:txBody>
            <a:bodyPr wrap="none" lIns="90000" tIns="46800" rIns="90000" bIns="46800">
              <a:spAutoFit/>
            </a:bodyPr>
            <a:lstStyle/>
            <a:p>
              <a:pPr algn="ctr" eaLnBrk="0" hangingPunct="0">
                <a:lnSpc>
                  <a:spcPct val="90000"/>
                </a:lnSpc>
                <a:defRPr/>
              </a:pPr>
              <a:r>
                <a:rPr lang="es-ES_tradnl" sz="4000">
                  <a:latin typeface="Times New Roman" pitchFamily="18" charset="0"/>
                </a:rPr>
                <a:t>(c</a:t>
              </a:r>
              <a:r>
                <a:rPr lang="es-ES_tradnl" sz="4000" baseline="-25000">
                  <a:latin typeface="Times New Roman" pitchFamily="18" charset="0"/>
                </a:rPr>
                <a:t>ij</a:t>
              </a:r>
              <a:r>
                <a:rPr lang="es-ES_tradnl" sz="4000">
                  <a:latin typeface="Times New Roman" pitchFamily="18" charset="0"/>
                </a:rPr>
                <a:t>)</a:t>
              </a:r>
              <a:r>
                <a:rPr lang="es-ES_tradnl" sz="4000" baseline="-25000">
                  <a:latin typeface="Times New Roman" pitchFamily="18" charset="0"/>
                </a:rPr>
                <a:t>m,p</a:t>
              </a:r>
              <a:endParaRPr lang="es-ES" sz="4000" baseline="-25000">
                <a:latin typeface="Times New Roman" pitchFamily="18" charset="0"/>
              </a:endParaRPr>
            </a:p>
          </p:txBody>
        </p:sp>
      </p:grpSp>
      <p:sp>
        <p:nvSpPr>
          <p:cNvPr id="44046" name="Text Box 14"/>
          <p:cNvSpPr txBox="1">
            <a:spLocks noChangeArrowheads="1"/>
          </p:cNvSpPr>
          <p:nvPr/>
        </p:nvSpPr>
        <p:spPr bwMode="auto">
          <a:xfrm>
            <a:off x="533400" y="4941888"/>
            <a:ext cx="8115300" cy="70961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lIns="90000" tIns="46800" rIns="90000" bIns="46800" anchorCtr="1">
            <a:spAutoFit/>
          </a:bodyPr>
          <a:lstStyle/>
          <a:p>
            <a:pPr>
              <a:spcBef>
                <a:spcPct val="50000"/>
              </a:spcBef>
              <a:defRPr/>
            </a:pPr>
            <a:r>
              <a:rPr lang="es-ES" sz="2000" b="1" dirty="0"/>
              <a:t>El producto de matrices es posible cuando coincide el número de columnas de una matriz con el número de filas de la otra matriz.</a:t>
            </a:r>
          </a:p>
        </p:txBody>
      </p:sp>
    </p:spTree>
    <p:extLst>
      <p:ext uri="{BB962C8B-B14F-4D97-AF65-F5344CB8AC3E}">
        <p14:creationId xmlns:p14="http://schemas.microsoft.com/office/powerpoint/2010/main" val="938240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46"/>
                                        </p:tgtEl>
                                        <p:attrNameLst>
                                          <p:attrName>style.visibility</p:attrName>
                                        </p:attrNameLst>
                                      </p:cBhvr>
                                      <p:to>
                                        <p:strVal val="visible"/>
                                      </p:to>
                                    </p:set>
                                    <p:anim calcmode="lin" valueType="num">
                                      <p:cBhvr additive="base">
                                        <p:cTn id="13" dur="500" fill="hold"/>
                                        <p:tgtEl>
                                          <p:spTgt spid="44046"/>
                                        </p:tgtEl>
                                        <p:attrNameLst>
                                          <p:attrName>ppt_x</p:attrName>
                                        </p:attrNameLst>
                                      </p:cBhvr>
                                      <p:tavLst>
                                        <p:tav tm="0">
                                          <p:val>
                                            <p:strVal val="0-#ppt_w/2"/>
                                          </p:val>
                                        </p:tav>
                                        <p:tav tm="100000">
                                          <p:val>
                                            <p:strVal val="#ppt_x"/>
                                          </p:val>
                                        </p:tav>
                                      </p:tavLst>
                                    </p:anim>
                                    <p:anim calcmode="lin" valueType="num">
                                      <p:cBhvr additive="base">
                                        <p:cTn id="14" dur="500" fill="hold"/>
                                        <p:tgtEl>
                                          <p:spTgt spid="440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6"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3 Rectángulo"/>
          <p:cNvSpPr/>
          <p:nvPr/>
        </p:nvSpPr>
        <p:spPr>
          <a:xfrm>
            <a:off x="1475656" y="1268413"/>
            <a:ext cx="5976664" cy="3888779"/>
          </a:xfrm>
          <a:prstGeom prst="rect">
            <a:avLst/>
          </a:prstGeom>
          <a:ln w="57150"/>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45058" name="Rectangle 2"/>
          <p:cNvSpPr>
            <a:spLocks noGrp="1" noChangeArrowheads="1"/>
          </p:cNvSpPr>
          <p:nvPr>
            <p:ph type="title"/>
          </p:nvPr>
        </p:nvSpPr>
        <p:spPr>
          <a:xfrm>
            <a:off x="684213" y="533400"/>
            <a:ext cx="7848600" cy="457200"/>
          </a:xfrm>
          <a:solidFill>
            <a:srgbClr val="FFFFCC"/>
          </a:solidFill>
          <a:ln w="57150">
            <a:solidFill>
              <a:schemeClr val="accent6">
                <a:lumMod val="60000"/>
                <a:lumOff val="40000"/>
              </a:schemeClr>
            </a:solidFill>
          </a:ln>
        </p:spPr>
        <p:txBody>
          <a:bodyPr>
            <a:normAutofit fontScale="90000"/>
          </a:bodyPr>
          <a:lstStyle/>
          <a:p>
            <a:pPr eaLnBrk="1" hangingPunct="1"/>
            <a:r>
              <a:rPr lang="es-ES" altLang="es-MX" sz="2800" b="1" dirty="0" smtClean="0">
                <a:solidFill>
                  <a:srgbClr val="7030A0"/>
                </a:solidFill>
                <a:latin typeface="Verdana" pitchFamily="34" charset="0"/>
              </a:rPr>
              <a:t>Desarrollo del Producto de matrices</a:t>
            </a:r>
          </a:p>
        </p:txBody>
      </p:sp>
      <p:sp>
        <p:nvSpPr>
          <p:cNvPr id="41988" name="Text Box 4"/>
          <p:cNvSpPr txBox="1">
            <a:spLocks noChangeArrowheads="1"/>
          </p:cNvSpPr>
          <p:nvPr/>
        </p:nvSpPr>
        <p:spPr bwMode="auto">
          <a:xfrm>
            <a:off x="833438" y="5256343"/>
            <a:ext cx="7410450" cy="1341009"/>
          </a:xfrm>
          <a:prstGeom prst="rect">
            <a:avLst/>
          </a:prstGeom>
          <a:ln w="57150">
            <a:solidFill>
              <a:schemeClr val="tx1"/>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
            <a:spAutoFit/>
          </a:bodyPr>
          <a:lstStyle/>
          <a:p>
            <a:pPr eaLnBrk="0" hangingPunct="0">
              <a:lnSpc>
                <a:spcPct val="90000"/>
              </a:lnSpc>
              <a:defRPr/>
            </a:pPr>
            <a:endParaRPr kumimoji="1" lang="es-ES" b="1" dirty="0" smtClean="0">
              <a:cs typeface="Arial" pitchFamily="34" charset="0"/>
            </a:endParaRPr>
          </a:p>
          <a:p>
            <a:pPr eaLnBrk="0" hangingPunct="0">
              <a:lnSpc>
                <a:spcPct val="90000"/>
              </a:lnSpc>
              <a:defRPr/>
            </a:pPr>
            <a:r>
              <a:rPr kumimoji="1" lang="es-ES" b="1" dirty="0" smtClean="0">
                <a:cs typeface="Arial" pitchFamily="34" charset="0"/>
              </a:rPr>
              <a:t>es </a:t>
            </a:r>
            <a:r>
              <a:rPr kumimoji="1" lang="es-ES" b="1" dirty="0">
                <a:cs typeface="Arial" pitchFamily="34" charset="0"/>
              </a:rPr>
              <a:t>la matriz C = A </a:t>
            </a:r>
            <a:r>
              <a:rPr kumimoji="1" lang="en-US" b="1" dirty="0">
                <a:cs typeface="Arial" pitchFamily="34" charset="0"/>
              </a:rPr>
              <a:t>· </a:t>
            </a:r>
            <a:r>
              <a:rPr kumimoji="1" lang="es-ES" b="1" dirty="0">
                <a:cs typeface="Arial" pitchFamily="34" charset="0"/>
              </a:rPr>
              <a:t>B,</a:t>
            </a:r>
            <a:r>
              <a:rPr kumimoji="1" lang="es-ES" dirty="0">
                <a:cs typeface="Arial" pitchFamily="34" charset="0"/>
              </a:rPr>
              <a:t> tal que el elemento que ocupa la posición </a:t>
            </a:r>
            <a:r>
              <a:rPr kumimoji="1" lang="es-ES" dirty="0" err="1">
                <a:cs typeface="Arial" pitchFamily="34" charset="0"/>
              </a:rPr>
              <a:t>ij</a:t>
            </a:r>
            <a:r>
              <a:rPr kumimoji="1" lang="es-ES" dirty="0">
                <a:cs typeface="Arial" pitchFamily="34" charset="0"/>
              </a:rPr>
              <a:t> es:</a:t>
            </a:r>
          </a:p>
          <a:p>
            <a:pPr algn="ctr" eaLnBrk="0" hangingPunct="0">
              <a:lnSpc>
                <a:spcPct val="90000"/>
              </a:lnSpc>
              <a:defRPr/>
            </a:pPr>
            <a:r>
              <a:rPr kumimoji="1" lang="es-ES" dirty="0">
                <a:cs typeface="Arial" pitchFamily="34" charset="0"/>
              </a:rPr>
              <a:t> </a:t>
            </a:r>
            <a:r>
              <a:rPr kumimoji="1" lang="es-ES" dirty="0" err="1">
                <a:cs typeface="Arial" pitchFamily="34" charset="0"/>
              </a:rPr>
              <a:t>c</a:t>
            </a:r>
            <a:r>
              <a:rPr kumimoji="1" lang="es-ES" baseline="-25000" dirty="0" err="1">
                <a:cs typeface="Arial" pitchFamily="34" charset="0"/>
              </a:rPr>
              <a:t>ij</a:t>
            </a:r>
            <a:r>
              <a:rPr kumimoji="1" lang="es-ES" dirty="0">
                <a:cs typeface="Arial" pitchFamily="34" charset="0"/>
              </a:rPr>
              <a:t> = a</a:t>
            </a:r>
            <a:r>
              <a:rPr kumimoji="1" lang="es-ES" baseline="-25000" dirty="0">
                <a:cs typeface="Arial" pitchFamily="34" charset="0"/>
              </a:rPr>
              <a:t>i1</a:t>
            </a:r>
            <a:r>
              <a:rPr kumimoji="1" lang="es-ES" b="1" baseline="30000" dirty="0">
                <a:cs typeface="Arial" pitchFamily="34" charset="0"/>
              </a:rPr>
              <a:t>.</a:t>
            </a:r>
            <a:r>
              <a:rPr kumimoji="1" lang="es-ES" dirty="0">
                <a:cs typeface="Arial" pitchFamily="34" charset="0"/>
              </a:rPr>
              <a:t> b</a:t>
            </a:r>
            <a:r>
              <a:rPr kumimoji="1" lang="es-ES" baseline="-25000" dirty="0">
                <a:cs typeface="Arial" pitchFamily="34" charset="0"/>
              </a:rPr>
              <a:t>1j</a:t>
            </a:r>
            <a:r>
              <a:rPr kumimoji="1" lang="es-ES" dirty="0">
                <a:cs typeface="Arial" pitchFamily="34" charset="0"/>
              </a:rPr>
              <a:t> +  a</a:t>
            </a:r>
            <a:r>
              <a:rPr kumimoji="1" lang="es-ES" baseline="-25000" dirty="0">
                <a:cs typeface="Arial" pitchFamily="34" charset="0"/>
              </a:rPr>
              <a:t>i2</a:t>
            </a:r>
            <a:r>
              <a:rPr kumimoji="1" lang="es-ES" b="1" baseline="30000" dirty="0">
                <a:cs typeface="Arial" pitchFamily="34" charset="0"/>
              </a:rPr>
              <a:t>.</a:t>
            </a:r>
            <a:r>
              <a:rPr kumimoji="1" lang="es-ES" dirty="0">
                <a:cs typeface="Arial" pitchFamily="34" charset="0"/>
              </a:rPr>
              <a:t> b</a:t>
            </a:r>
            <a:r>
              <a:rPr kumimoji="1" lang="es-ES" baseline="-25000" dirty="0">
                <a:cs typeface="Arial" pitchFamily="34" charset="0"/>
              </a:rPr>
              <a:t>2j</a:t>
            </a:r>
            <a:r>
              <a:rPr kumimoji="1" lang="es-ES" dirty="0">
                <a:cs typeface="Arial" pitchFamily="34" charset="0"/>
              </a:rPr>
              <a:t> + ... + </a:t>
            </a:r>
            <a:r>
              <a:rPr kumimoji="1" lang="es-ES" dirty="0" err="1">
                <a:cs typeface="Arial" pitchFamily="34" charset="0"/>
              </a:rPr>
              <a:t>a</a:t>
            </a:r>
            <a:r>
              <a:rPr kumimoji="1" lang="es-ES" baseline="-25000" dirty="0" err="1">
                <a:cs typeface="Arial" pitchFamily="34" charset="0"/>
              </a:rPr>
              <a:t>in</a:t>
            </a:r>
            <a:r>
              <a:rPr kumimoji="1" lang="es-ES" b="1" baseline="30000" dirty="0">
                <a:cs typeface="Arial" pitchFamily="34" charset="0"/>
              </a:rPr>
              <a:t>.</a:t>
            </a:r>
            <a:r>
              <a:rPr kumimoji="1" lang="es-ES" dirty="0">
                <a:cs typeface="Arial" pitchFamily="34" charset="0"/>
              </a:rPr>
              <a:t> </a:t>
            </a:r>
            <a:r>
              <a:rPr kumimoji="1" lang="es-ES" dirty="0" err="1">
                <a:cs typeface="Arial" pitchFamily="34" charset="0"/>
              </a:rPr>
              <a:t>b</a:t>
            </a:r>
            <a:r>
              <a:rPr kumimoji="1" lang="es-ES" baseline="-25000" dirty="0" err="1">
                <a:cs typeface="Arial" pitchFamily="34" charset="0"/>
              </a:rPr>
              <a:t>nj</a:t>
            </a:r>
            <a:r>
              <a:rPr kumimoji="1" lang="es-ES" dirty="0">
                <a:cs typeface="Arial" pitchFamily="34" charset="0"/>
              </a:rPr>
              <a:t> </a:t>
            </a:r>
            <a:endParaRPr kumimoji="1" lang="es-ES" dirty="0" smtClean="0">
              <a:cs typeface="Arial" pitchFamily="34" charset="0"/>
            </a:endParaRPr>
          </a:p>
          <a:p>
            <a:pPr algn="ctr" eaLnBrk="0" hangingPunct="0">
              <a:lnSpc>
                <a:spcPct val="90000"/>
              </a:lnSpc>
              <a:defRPr/>
            </a:pPr>
            <a:r>
              <a:rPr kumimoji="1" lang="es-ES" dirty="0" smtClean="0">
                <a:cs typeface="Arial" pitchFamily="34" charset="0"/>
              </a:rPr>
              <a:t> </a:t>
            </a:r>
            <a:endParaRPr kumimoji="1" lang="es-ES" dirty="0">
              <a:cs typeface="Arial" pitchFamily="34" charset="0"/>
            </a:endParaRPr>
          </a:p>
        </p:txBody>
      </p:sp>
      <p:grpSp>
        <p:nvGrpSpPr>
          <p:cNvPr id="2" name="Group 158"/>
          <p:cNvGrpSpPr>
            <a:grpSpLocks/>
          </p:cNvGrpSpPr>
          <p:nvPr/>
        </p:nvGrpSpPr>
        <p:grpSpPr bwMode="auto">
          <a:xfrm>
            <a:off x="1628676" y="1268413"/>
            <a:ext cx="5511800" cy="1800225"/>
            <a:chOff x="555" y="799"/>
            <a:chExt cx="3472" cy="1134"/>
          </a:xfrm>
        </p:grpSpPr>
        <p:sp>
          <p:nvSpPr>
            <p:cNvPr id="45134" name="Rectangle 8"/>
            <p:cNvSpPr>
              <a:spLocks noChangeArrowheads="1"/>
            </p:cNvSpPr>
            <p:nvPr/>
          </p:nvSpPr>
          <p:spPr bwMode="auto">
            <a:xfrm>
              <a:off x="555" y="954"/>
              <a:ext cx="1582" cy="163"/>
            </a:xfrm>
            <a:prstGeom prst="rect">
              <a:avLst/>
            </a:prstGeom>
            <a:ln/>
            <a:extLst/>
          </p:spPr>
          <p:style>
            <a:lnRef idx="1">
              <a:schemeClr val="accent3"/>
            </a:lnRef>
            <a:fillRef idx="2">
              <a:schemeClr val="accent3"/>
            </a:fillRef>
            <a:effectRef idx="1">
              <a:schemeClr val="accent3"/>
            </a:effectRef>
            <a:fontRef idx="minor">
              <a:schemeClr val="dk1"/>
            </a:fontRef>
          </p:style>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dirty="0">
                  <a:solidFill>
                    <a:srgbClr val="000000"/>
                  </a:solidFill>
                </a:rPr>
                <a:t>El producto de la matriz </a:t>
              </a:r>
              <a:endParaRPr lang="es-ES" altLang="es-MX" dirty="0"/>
            </a:p>
          </p:txBody>
        </p:sp>
        <p:sp>
          <p:nvSpPr>
            <p:cNvPr id="45135" name="Rectangle 9"/>
            <p:cNvSpPr>
              <a:spLocks noChangeArrowheads="1"/>
            </p:cNvSpPr>
            <p:nvPr/>
          </p:nvSpPr>
          <p:spPr bwMode="auto">
            <a:xfrm>
              <a:off x="1854" y="799"/>
              <a:ext cx="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rPr>
                <a:t> </a:t>
              </a:r>
              <a:endParaRPr lang="es-ES" altLang="es-MX"/>
            </a:p>
          </p:txBody>
        </p:sp>
        <p:sp>
          <p:nvSpPr>
            <p:cNvPr id="45136" name="Rectangle 10"/>
            <p:cNvSpPr>
              <a:spLocks noChangeArrowheads="1"/>
            </p:cNvSpPr>
            <p:nvPr/>
          </p:nvSpPr>
          <p:spPr bwMode="auto">
            <a:xfrm>
              <a:off x="1775" y="1384"/>
              <a:ext cx="3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A = (a</a:t>
              </a:r>
              <a:endParaRPr lang="es-ES" altLang="es-MX"/>
            </a:p>
          </p:txBody>
        </p:sp>
        <p:sp>
          <p:nvSpPr>
            <p:cNvPr id="45137" name="Rectangle 11"/>
            <p:cNvSpPr>
              <a:spLocks noChangeArrowheads="1"/>
            </p:cNvSpPr>
            <p:nvPr/>
          </p:nvSpPr>
          <p:spPr bwMode="auto">
            <a:xfrm>
              <a:off x="2151" y="1464"/>
              <a:ext cx="4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rPr>
                <a:t>ij</a:t>
              </a:r>
              <a:endParaRPr lang="es-ES" altLang="es-MX"/>
            </a:p>
          </p:txBody>
        </p:sp>
        <p:sp>
          <p:nvSpPr>
            <p:cNvPr id="45138" name="Rectangle 12"/>
            <p:cNvSpPr>
              <a:spLocks noChangeArrowheads="1"/>
            </p:cNvSpPr>
            <p:nvPr/>
          </p:nvSpPr>
          <p:spPr bwMode="auto">
            <a:xfrm>
              <a:off x="2192" y="1384"/>
              <a:ext cx="4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a:t>
              </a:r>
              <a:endParaRPr lang="es-ES" altLang="es-MX"/>
            </a:p>
          </p:txBody>
        </p:sp>
        <p:sp>
          <p:nvSpPr>
            <p:cNvPr id="45139" name="Rectangle 13"/>
            <p:cNvSpPr>
              <a:spLocks noChangeArrowheads="1"/>
            </p:cNvSpPr>
            <p:nvPr/>
          </p:nvSpPr>
          <p:spPr bwMode="auto">
            <a:xfrm>
              <a:off x="2238" y="1400"/>
              <a:ext cx="11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a:t>
              </a:r>
              <a:endParaRPr lang="es-ES" altLang="es-MX"/>
            </a:p>
          </p:txBody>
        </p:sp>
        <p:sp>
          <p:nvSpPr>
            <p:cNvPr id="45140" name="Rectangle 14"/>
            <p:cNvSpPr>
              <a:spLocks noChangeArrowheads="1"/>
            </p:cNvSpPr>
            <p:nvPr/>
          </p:nvSpPr>
          <p:spPr bwMode="auto">
            <a:xfrm>
              <a:off x="2358" y="1371"/>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41" name="Rectangle 15"/>
            <p:cNvSpPr>
              <a:spLocks noChangeArrowheads="1"/>
            </p:cNvSpPr>
            <p:nvPr/>
          </p:nvSpPr>
          <p:spPr bwMode="auto">
            <a:xfrm>
              <a:off x="2436" y="1696"/>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è</a:t>
              </a:r>
              <a:endParaRPr lang="es-ES" altLang="es-MX"/>
            </a:p>
          </p:txBody>
        </p:sp>
        <p:sp>
          <p:nvSpPr>
            <p:cNvPr id="45142" name="Rectangle 16"/>
            <p:cNvSpPr>
              <a:spLocks noChangeArrowheads="1"/>
            </p:cNvSpPr>
            <p:nvPr/>
          </p:nvSpPr>
          <p:spPr bwMode="auto">
            <a:xfrm>
              <a:off x="2436" y="1598"/>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ç</a:t>
              </a:r>
              <a:endParaRPr lang="es-ES" altLang="es-MX"/>
            </a:p>
          </p:txBody>
        </p:sp>
        <p:sp>
          <p:nvSpPr>
            <p:cNvPr id="45143" name="Rectangle 17"/>
            <p:cNvSpPr>
              <a:spLocks noChangeArrowheads="1"/>
            </p:cNvSpPr>
            <p:nvPr/>
          </p:nvSpPr>
          <p:spPr bwMode="auto">
            <a:xfrm>
              <a:off x="2436" y="1420"/>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ç</a:t>
              </a:r>
              <a:endParaRPr lang="es-ES" altLang="es-MX"/>
            </a:p>
          </p:txBody>
        </p:sp>
        <p:sp>
          <p:nvSpPr>
            <p:cNvPr id="45144" name="Rectangle 18"/>
            <p:cNvSpPr>
              <a:spLocks noChangeArrowheads="1"/>
            </p:cNvSpPr>
            <p:nvPr/>
          </p:nvSpPr>
          <p:spPr bwMode="auto">
            <a:xfrm>
              <a:off x="2436" y="1242"/>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ç</a:t>
              </a:r>
              <a:endParaRPr lang="es-ES" altLang="es-MX"/>
            </a:p>
          </p:txBody>
        </p:sp>
        <p:sp>
          <p:nvSpPr>
            <p:cNvPr id="45145" name="Rectangle 19"/>
            <p:cNvSpPr>
              <a:spLocks noChangeArrowheads="1"/>
            </p:cNvSpPr>
            <p:nvPr/>
          </p:nvSpPr>
          <p:spPr bwMode="auto">
            <a:xfrm>
              <a:off x="2436" y="1065"/>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ç</a:t>
              </a:r>
              <a:endParaRPr lang="es-ES" altLang="es-MX"/>
            </a:p>
          </p:txBody>
        </p:sp>
        <p:sp>
          <p:nvSpPr>
            <p:cNvPr id="45146" name="Rectangle 20"/>
            <p:cNvSpPr>
              <a:spLocks noChangeArrowheads="1"/>
            </p:cNvSpPr>
            <p:nvPr/>
          </p:nvSpPr>
          <p:spPr bwMode="auto">
            <a:xfrm>
              <a:off x="2436" y="966"/>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æ</a:t>
              </a:r>
              <a:endParaRPr lang="es-ES" altLang="es-MX"/>
            </a:p>
          </p:txBody>
        </p:sp>
        <p:sp>
          <p:nvSpPr>
            <p:cNvPr id="45147" name="Rectangle 21"/>
            <p:cNvSpPr>
              <a:spLocks noChangeArrowheads="1"/>
            </p:cNvSpPr>
            <p:nvPr/>
          </p:nvSpPr>
          <p:spPr bwMode="auto">
            <a:xfrm>
              <a:off x="3840" y="1696"/>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ø</a:t>
              </a:r>
              <a:endParaRPr lang="es-ES" altLang="es-MX"/>
            </a:p>
          </p:txBody>
        </p:sp>
        <p:sp>
          <p:nvSpPr>
            <p:cNvPr id="45148" name="Rectangle 22"/>
            <p:cNvSpPr>
              <a:spLocks noChangeArrowheads="1"/>
            </p:cNvSpPr>
            <p:nvPr/>
          </p:nvSpPr>
          <p:spPr bwMode="auto">
            <a:xfrm>
              <a:off x="3840" y="1598"/>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a:t>
              </a:r>
              <a:endParaRPr lang="es-ES" altLang="es-MX"/>
            </a:p>
          </p:txBody>
        </p:sp>
        <p:sp>
          <p:nvSpPr>
            <p:cNvPr id="45149" name="Rectangle 23"/>
            <p:cNvSpPr>
              <a:spLocks noChangeArrowheads="1"/>
            </p:cNvSpPr>
            <p:nvPr/>
          </p:nvSpPr>
          <p:spPr bwMode="auto">
            <a:xfrm>
              <a:off x="3840" y="1420"/>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a:t>
              </a:r>
              <a:endParaRPr lang="es-ES" altLang="es-MX"/>
            </a:p>
          </p:txBody>
        </p:sp>
        <p:sp>
          <p:nvSpPr>
            <p:cNvPr id="45150" name="Rectangle 24"/>
            <p:cNvSpPr>
              <a:spLocks noChangeArrowheads="1"/>
            </p:cNvSpPr>
            <p:nvPr/>
          </p:nvSpPr>
          <p:spPr bwMode="auto">
            <a:xfrm>
              <a:off x="3840" y="1242"/>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a:t>
              </a:r>
              <a:endParaRPr lang="es-ES" altLang="es-MX"/>
            </a:p>
          </p:txBody>
        </p:sp>
        <p:sp>
          <p:nvSpPr>
            <p:cNvPr id="45151" name="Rectangle 25"/>
            <p:cNvSpPr>
              <a:spLocks noChangeArrowheads="1"/>
            </p:cNvSpPr>
            <p:nvPr/>
          </p:nvSpPr>
          <p:spPr bwMode="auto">
            <a:xfrm>
              <a:off x="3840" y="1065"/>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a:t>
              </a:r>
              <a:endParaRPr lang="es-ES" altLang="es-MX"/>
            </a:p>
          </p:txBody>
        </p:sp>
        <p:sp>
          <p:nvSpPr>
            <p:cNvPr id="45152" name="Rectangle 26"/>
            <p:cNvSpPr>
              <a:spLocks noChangeArrowheads="1"/>
            </p:cNvSpPr>
            <p:nvPr/>
          </p:nvSpPr>
          <p:spPr bwMode="auto">
            <a:xfrm>
              <a:off x="3840" y="966"/>
              <a:ext cx="7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300">
                  <a:solidFill>
                    <a:srgbClr val="000000"/>
                  </a:solidFill>
                  <a:latin typeface="Symbol" pitchFamily="18" charset="2"/>
                </a:rPr>
                <a:t>ö</a:t>
              </a:r>
              <a:endParaRPr lang="es-ES" altLang="es-MX"/>
            </a:p>
          </p:txBody>
        </p:sp>
        <p:sp>
          <p:nvSpPr>
            <p:cNvPr id="45153" name="Rectangle 27"/>
            <p:cNvSpPr>
              <a:spLocks noChangeArrowheads="1"/>
            </p:cNvSpPr>
            <p:nvPr/>
          </p:nvSpPr>
          <p:spPr bwMode="auto">
            <a:xfrm>
              <a:off x="2521" y="967"/>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54" name="Rectangle 28"/>
            <p:cNvSpPr>
              <a:spLocks noChangeArrowheads="1"/>
            </p:cNvSpPr>
            <p:nvPr/>
          </p:nvSpPr>
          <p:spPr bwMode="auto">
            <a:xfrm>
              <a:off x="2629" y="105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11</a:t>
              </a:r>
              <a:endParaRPr lang="es-ES" altLang="es-MX"/>
            </a:p>
          </p:txBody>
        </p:sp>
        <p:sp>
          <p:nvSpPr>
            <p:cNvPr id="45155" name="Rectangle 29"/>
            <p:cNvSpPr>
              <a:spLocks noChangeArrowheads="1"/>
            </p:cNvSpPr>
            <p:nvPr/>
          </p:nvSpPr>
          <p:spPr bwMode="auto">
            <a:xfrm>
              <a:off x="2729" y="98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56" name="Rectangle 30"/>
            <p:cNvSpPr>
              <a:spLocks noChangeArrowheads="1"/>
            </p:cNvSpPr>
            <p:nvPr/>
          </p:nvSpPr>
          <p:spPr bwMode="auto">
            <a:xfrm>
              <a:off x="2796" y="967"/>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57" name="Rectangle 31"/>
            <p:cNvSpPr>
              <a:spLocks noChangeArrowheads="1"/>
            </p:cNvSpPr>
            <p:nvPr/>
          </p:nvSpPr>
          <p:spPr bwMode="auto">
            <a:xfrm>
              <a:off x="2903" y="105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12</a:t>
              </a:r>
              <a:endParaRPr lang="es-ES" altLang="es-MX"/>
            </a:p>
          </p:txBody>
        </p:sp>
        <p:sp>
          <p:nvSpPr>
            <p:cNvPr id="45158" name="Rectangle 32"/>
            <p:cNvSpPr>
              <a:spLocks noChangeArrowheads="1"/>
            </p:cNvSpPr>
            <p:nvPr/>
          </p:nvSpPr>
          <p:spPr bwMode="auto">
            <a:xfrm>
              <a:off x="3004" y="98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59" name="Rectangle 33"/>
            <p:cNvSpPr>
              <a:spLocks noChangeArrowheads="1"/>
            </p:cNvSpPr>
            <p:nvPr/>
          </p:nvSpPr>
          <p:spPr bwMode="auto">
            <a:xfrm>
              <a:off x="3071" y="967"/>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60" name="Rectangle 34"/>
            <p:cNvSpPr>
              <a:spLocks noChangeArrowheads="1"/>
            </p:cNvSpPr>
            <p:nvPr/>
          </p:nvSpPr>
          <p:spPr bwMode="auto">
            <a:xfrm>
              <a:off x="3179" y="105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13</a:t>
              </a:r>
              <a:endParaRPr lang="es-ES" altLang="es-MX"/>
            </a:p>
          </p:txBody>
        </p:sp>
        <p:sp>
          <p:nvSpPr>
            <p:cNvPr id="45161" name="Rectangle 35"/>
            <p:cNvSpPr>
              <a:spLocks noChangeArrowheads="1"/>
            </p:cNvSpPr>
            <p:nvPr/>
          </p:nvSpPr>
          <p:spPr bwMode="auto">
            <a:xfrm>
              <a:off x="3280" y="98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62" name="Rectangle 36"/>
            <p:cNvSpPr>
              <a:spLocks noChangeArrowheads="1"/>
            </p:cNvSpPr>
            <p:nvPr/>
          </p:nvSpPr>
          <p:spPr bwMode="auto">
            <a:xfrm>
              <a:off x="3331" y="967"/>
              <a:ext cx="22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63" name="Rectangle 37"/>
            <p:cNvSpPr>
              <a:spLocks noChangeArrowheads="1"/>
            </p:cNvSpPr>
            <p:nvPr/>
          </p:nvSpPr>
          <p:spPr bwMode="auto">
            <a:xfrm>
              <a:off x="3578" y="967"/>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64" name="Rectangle 38"/>
            <p:cNvSpPr>
              <a:spLocks noChangeArrowheads="1"/>
            </p:cNvSpPr>
            <p:nvPr/>
          </p:nvSpPr>
          <p:spPr bwMode="auto">
            <a:xfrm>
              <a:off x="3687" y="105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1n</a:t>
              </a:r>
              <a:endParaRPr lang="es-ES" altLang="es-MX"/>
            </a:p>
          </p:txBody>
        </p:sp>
        <p:sp>
          <p:nvSpPr>
            <p:cNvPr id="45165" name="Rectangle 39"/>
            <p:cNvSpPr>
              <a:spLocks noChangeArrowheads="1"/>
            </p:cNvSpPr>
            <p:nvPr/>
          </p:nvSpPr>
          <p:spPr bwMode="auto">
            <a:xfrm>
              <a:off x="3787" y="98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66" name="Rectangle 40"/>
            <p:cNvSpPr>
              <a:spLocks noChangeArrowheads="1"/>
            </p:cNvSpPr>
            <p:nvPr/>
          </p:nvSpPr>
          <p:spPr bwMode="auto">
            <a:xfrm>
              <a:off x="2523" y="116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67" name="Rectangle 41"/>
            <p:cNvSpPr>
              <a:spLocks noChangeArrowheads="1"/>
            </p:cNvSpPr>
            <p:nvPr/>
          </p:nvSpPr>
          <p:spPr bwMode="auto">
            <a:xfrm>
              <a:off x="2631" y="1248"/>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21</a:t>
              </a:r>
              <a:endParaRPr lang="es-ES" altLang="es-MX"/>
            </a:p>
          </p:txBody>
        </p:sp>
        <p:sp>
          <p:nvSpPr>
            <p:cNvPr id="45168" name="Rectangle 42"/>
            <p:cNvSpPr>
              <a:spLocks noChangeArrowheads="1"/>
            </p:cNvSpPr>
            <p:nvPr/>
          </p:nvSpPr>
          <p:spPr bwMode="auto">
            <a:xfrm>
              <a:off x="2731" y="11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69" name="Rectangle 43"/>
            <p:cNvSpPr>
              <a:spLocks noChangeArrowheads="1"/>
            </p:cNvSpPr>
            <p:nvPr/>
          </p:nvSpPr>
          <p:spPr bwMode="auto">
            <a:xfrm>
              <a:off x="2798" y="116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70" name="Rectangle 44"/>
            <p:cNvSpPr>
              <a:spLocks noChangeArrowheads="1"/>
            </p:cNvSpPr>
            <p:nvPr/>
          </p:nvSpPr>
          <p:spPr bwMode="auto">
            <a:xfrm>
              <a:off x="2906" y="1248"/>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22</a:t>
              </a:r>
              <a:endParaRPr lang="es-ES" altLang="es-MX"/>
            </a:p>
          </p:txBody>
        </p:sp>
        <p:sp>
          <p:nvSpPr>
            <p:cNvPr id="45171" name="Rectangle 45"/>
            <p:cNvSpPr>
              <a:spLocks noChangeArrowheads="1"/>
            </p:cNvSpPr>
            <p:nvPr/>
          </p:nvSpPr>
          <p:spPr bwMode="auto">
            <a:xfrm>
              <a:off x="3006" y="11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72" name="Rectangle 46"/>
            <p:cNvSpPr>
              <a:spLocks noChangeArrowheads="1"/>
            </p:cNvSpPr>
            <p:nvPr/>
          </p:nvSpPr>
          <p:spPr bwMode="auto">
            <a:xfrm>
              <a:off x="3073" y="116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73" name="Rectangle 47"/>
            <p:cNvSpPr>
              <a:spLocks noChangeArrowheads="1"/>
            </p:cNvSpPr>
            <p:nvPr/>
          </p:nvSpPr>
          <p:spPr bwMode="auto">
            <a:xfrm>
              <a:off x="3181" y="1248"/>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23</a:t>
              </a:r>
              <a:endParaRPr lang="es-ES" altLang="es-MX"/>
            </a:p>
          </p:txBody>
        </p:sp>
        <p:sp>
          <p:nvSpPr>
            <p:cNvPr id="45174" name="Rectangle 48"/>
            <p:cNvSpPr>
              <a:spLocks noChangeArrowheads="1"/>
            </p:cNvSpPr>
            <p:nvPr/>
          </p:nvSpPr>
          <p:spPr bwMode="auto">
            <a:xfrm>
              <a:off x="3282" y="11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75" name="Rectangle 49"/>
            <p:cNvSpPr>
              <a:spLocks noChangeArrowheads="1"/>
            </p:cNvSpPr>
            <p:nvPr/>
          </p:nvSpPr>
          <p:spPr bwMode="auto">
            <a:xfrm>
              <a:off x="3334" y="1162"/>
              <a:ext cx="22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76" name="Rectangle 50"/>
            <p:cNvSpPr>
              <a:spLocks noChangeArrowheads="1"/>
            </p:cNvSpPr>
            <p:nvPr/>
          </p:nvSpPr>
          <p:spPr bwMode="auto">
            <a:xfrm>
              <a:off x="3581" y="116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77" name="Rectangle 51"/>
            <p:cNvSpPr>
              <a:spLocks noChangeArrowheads="1"/>
            </p:cNvSpPr>
            <p:nvPr/>
          </p:nvSpPr>
          <p:spPr bwMode="auto">
            <a:xfrm>
              <a:off x="3689" y="1248"/>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2n</a:t>
              </a:r>
              <a:endParaRPr lang="es-ES" altLang="es-MX"/>
            </a:p>
          </p:txBody>
        </p:sp>
        <p:sp>
          <p:nvSpPr>
            <p:cNvPr id="45178" name="Rectangle 52"/>
            <p:cNvSpPr>
              <a:spLocks noChangeArrowheads="1"/>
            </p:cNvSpPr>
            <p:nvPr/>
          </p:nvSpPr>
          <p:spPr bwMode="auto">
            <a:xfrm>
              <a:off x="3790" y="11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79" name="Rectangle 53"/>
            <p:cNvSpPr>
              <a:spLocks noChangeArrowheads="1"/>
            </p:cNvSpPr>
            <p:nvPr/>
          </p:nvSpPr>
          <p:spPr bwMode="auto">
            <a:xfrm>
              <a:off x="2526" y="1358"/>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80" name="Rectangle 54"/>
            <p:cNvSpPr>
              <a:spLocks noChangeArrowheads="1"/>
            </p:cNvSpPr>
            <p:nvPr/>
          </p:nvSpPr>
          <p:spPr bwMode="auto">
            <a:xfrm>
              <a:off x="2634" y="144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31</a:t>
              </a:r>
              <a:endParaRPr lang="es-ES" altLang="es-MX"/>
            </a:p>
          </p:txBody>
        </p:sp>
        <p:sp>
          <p:nvSpPr>
            <p:cNvPr id="45181" name="Rectangle 55"/>
            <p:cNvSpPr>
              <a:spLocks noChangeArrowheads="1"/>
            </p:cNvSpPr>
            <p:nvPr/>
          </p:nvSpPr>
          <p:spPr bwMode="auto">
            <a:xfrm>
              <a:off x="2734" y="137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82" name="Rectangle 56"/>
            <p:cNvSpPr>
              <a:spLocks noChangeArrowheads="1"/>
            </p:cNvSpPr>
            <p:nvPr/>
          </p:nvSpPr>
          <p:spPr bwMode="auto">
            <a:xfrm>
              <a:off x="2800" y="1358"/>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83" name="Rectangle 57"/>
            <p:cNvSpPr>
              <a:spLocks noChangeArrowheads="1"/>
            </p:cNvSpPr>
            <p:nvPr/>
          </p:nvSpPr>
          <p:spPr bwMode="auto">
            <a:xfrm>
              <a:off x="2908" y="144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32</a:t>
              </a:r>
              <a:endParaRPr lang="es-ES" altLang="es-MX"/>
            </a:p>
          </p:txBody>
        </p:sp>
        <p:sp>
          <p:nvSpPr>
            <p:cNvPr id="45184" name="Rectangle 58"/>
            <p:cNvSpPr>
              <a:spLocks noChangeArrowheads="1"/>
            </p:cNvSpPr>
            <p:nvPr/>
          </p:nvSpPr>
          <p:spPr bwMode="auto">
            <a:xfrm>
              <a:off x="3009" y="137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85" name="Rectangle 59"/>
            <p:cNvSpPr>
              <a:spLocks noChangeArrowheads="1"/>
            </p:cNvSpPr>
            <p:nvPr/>
          </p:nvSpPr>
          <p:spPr bwMode="auto">
            <a:xfrm>
              <a:off x="3075" y="1358"/>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86" name="Rectangle 60"/>
            <p:cNvSpPr>
              <a:spLocks noChangeArrowheads="1"/>
            </p:cNvSpPr>
            <p:nvPr/>
          </p:nvSpPr>
          <p:spPr bwMode="auto">
            <a:xfrm>
              <a:off x="3184" y="144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33</a:t>
              </a:r>
              <a:endParaRPr lang="es-ES" altLang="es-MX"/>
            </a:p>
          </p:txBody>
        </p:sp>
        <p:sp>
          <p:nvSpPr>
            <p:cNvPr id="45187" name="Rectangle 61"/>
            <p:cNvSpPr>
              <a:spLocks noChangeArrowheads="1"/>
            </p:cNvSpPr>
            <p:nvPr/>
          </p:nvSpPr>
          <p:spPr bwMode="auto">
            <a:xfrm>
              <a:off x="3284" y="137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88" name="Rectangle 62"/>
            <p:cNvSpPr>
              <a:spLocks noChangeArrowheads="1"/>
            </p:cNvSpPr>
            <p:nvPr/>
          </p:nvSpPr>
          <p:spPr bwMode="auto">
            <a:xfrm>
              <a:off x="3337" y="1358"/>
              <a:ext cx="22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89" name="Rectangle 63"/>
            <p:cNvSpPr>
              <a:spLocks noChangeArrowheads="1"/>
            </p:cNvSpPr>
            <p:nvPr/>
          </p:nvSpPr>
          <p:spPr bwMode="auto">
            <a:xfrm>
              <a:off x="3583" y="1358"/>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90" name="Rectangle 64"/>
            <p:cNvSpPr>
              <a:spLocks noChangeArrowheads="1"/>
            </p:cNvSpPr>
            <p:nvPr/>
          </p:nvSpPr>
          <p:spPr bwMode="auto">
            <a:xfrm>
              <a:off x="3692" y="144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3n</a:t>
              </a:r>
              <a:endParaRPr lang="es-ES" altLang="es-MX"/>
            </a:p>
          </p:txBody>
        </p:sp>
        <p:sp>
          <p:nvSpPr>
            <p:cNvPr id="45191" name="Rectangle 65"/>
            <p:cNvSpPr>
              <a:spLocks noChangeArrowheads="1"/>
            </p:cNvSpPr>
            <p:nvPr/>
          </p:nvSpPr>
          <p:spPr bwMode="auto">
            <a:xfrm>
              <a:off x="3792" y="1373"/>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192" name="Rectangle 66"/>
            <p:cNvSpPr>
              <a:spLocks noChangeArrowheads="1"/>
            </p:cNvSpPr>
            <p:nvPr/>
          </p:nvSpPr>
          <p:spPr bwMode="auto">
            <a:xfrm>
              <a:off x="2612" y="1553"/>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93" name="Rectangle 67"/>
            <p:cNvSpPr>
              <a:spLocks noChangeArrowheads="1"/>
            </p:cNvSpPr>
            <p:nvPr/>
          </p:nvSpPr>
          <p:spPr bwMode="auto">
            <a:xfrm>
              <a:off x="2888" y="1553"/>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94" name="Rectangle 68"/>
            <p:cNvSpPr>
              <a:spLocks noChangeArrowheads="1"/>
            </p:cNvSpPr>
            <p:nvPr/>
          </p:nvSpPr>
          <p:spPr bwMode="auto">
            <a:xfrm>
              <a:off x="3162" y="1553"/>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95" name="Rectangle 69"/>
            <p:cNvSpPr>
              <a:spLocks noChangeArrowheads="1"/>
            </p:cNvSpPr>
            <p:nvPr/>
          </p:nvSpPr>
          <p:spPr bwMode="auto">
            <a:xfrm>
              <a:off x="3415" y="1553"/>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96" name="Rectangle 70"/>
            <p:cNvSpPr>
              <a:spLocks noChangeArrowheads="1"/>
            </p:cNvSpPr>
            <p:nvPr/>
          </p:nvSpPr>
          <p:spPr bwMode="auto">
            <a:xfrm>
              <a:off x="3670" y="1553"/>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197" name="Rectangle 71"/>
            <p:cNvSpPr>
              <a:spLocks noChangeArrowheads="1"/>
            </p:cNvSpPr>
            <p:nvPr/>
          </p:nvSpPr>
          <p:spPr bwMode="auto">
            <a:xfrm>
              <a:off x="2516" y="173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198" name="Rectangle 72"/>
            <p:cNvSpPr>
              <a:spLocks noChangeArrowheads="1"/>
            </p:cNvSpPr>
            <p:nvPr/>
          </p:nvSpPr>
          <p:spPr bwMode="auto">
            <a:xfrm>
              <a:off x="2623" y="1818"/>
              <a:ext cx="12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m1</a:t>
              </a:r>
              <a:endParaRPr lang="es-ES" altLang="es-MX"/>
            </a:p>
          </p:txBody>
        </p:sp>
        <p:sp>
          <p:nvSpPr>
            <p:cNvPr id="45199" name="Rectangle 73"/>
            <p:cNvSpPr>
              <a:spLocks noChangeArrowheads="1"/>
            </p:cNvSpPr>
            <p:nvPr/>
          </p:nvSpPr>
          <p:spPr bwMode="auto">
            <a:xfrm>
              <a:off x="2750" y="174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200" name="Rectangle 74"/>
            <p:cNvSpPr>
              <a:spLocks noChangeArrowheads="1"/>
            </p:cNvSpPr>
            <p:nvPr/>
          </p:nvSpPr>
          <p:spPr bwMode="auto">
            <a:xfrm>
              <a:off x="2791" y="173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201" name="Rectangle 75"/>
            <p:cNvSpPr>
              <a:spLocks noChangeArrowheads="1"/>
            </p:cNvSpPr>
            <p:nvPr/>
          </p:nvSpPr>
          <p:spPr bwMode="auto">
            <a:xfrm>
              <a:off x="2899" y="1818"/>
              <a:ext cx="12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m2</a:t>
              </a:r>
              <a:endParaRPr lang="es-ES" altLang="es-MX"/>
            </a:p>
          </p:txBody>
        </p:sp>
        <p:sp>
          <p:nvSpPr>
            <p:cNvPr id="45202" name="Rectangle 76"/>
            <p:cNvSpPr>
              <a:spLocks noChangeArrowheads="1"/>
            </p:cNvSpPr>
            <p:nvPr/>
          </p:nvSpPr>
          <p:spPr bwMode="auto">
            <a:xfrm>
              <a:off x="3027" y="174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203" name="Rectangle 77"/>
            <p:cNvSpPr>
              <a:spLocks noChangeArrowheads="1"/>
            </p:cNvSpPr>
            <p:nvPr/>
          </p:nvSpPr>
          <p:spPr bwMode="auto">
            <a:xfrm>
              <a:off x="3065" y="173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204" name="Rectangle 78"/>
            <p:cNvSpPr>
              <a:spLocks noChangeArrowheads="1"/>
            </p:cNvSpPr>
            <p:nvPr/>
          </p:nvSpPr>
          <p:spPr bwMode="auto">
            <a:xfrm>
              <a:off x="3173" y="1818"/>
              <a:ext cx="12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m3</a:t>
              </a:r>
              <a:endParaRPr lang="es-ES" altLang="es-MX"/>
            </a:p>
          </p:txBody>
        </p:sp>
        <p:sp>
          <p:nvSpPr>
            <p:cNvPr id="45205" name="Rectangle 79"/>
            <p:cNvSpPr>
              <a:spLocks noChangeArrowheads="1"/>
            </p:cNvSpPr>
            <p:nvPr/>
          </p:nvSpPr>
          <p:spPr bwMode="auto">
            <a:xfrm>
              <a:off x="3301" y="174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206" name="Rectangle 80"/>
            <p:cNvSpPr>
              <a:spLocks noChangeArrowheads="1"/>
            </p:cNvSpPr>
            <p:nvPr/>
          </p:nvSpPr>
          <p:spPr bwMode="auto">
            <a:xfrm>
              <a:off x="3341" y="1732"/>
              <a:ext cx="22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45207" name="Rectangle 81"/>
            <p:cNvSpPr>
              <a:spLocks noChangeArrowheads="1"/>
            </p:cNvSpPr>
            <p:nvPr/>
          </p:nvSpPr>
          <p:spPr bwMode="auto">
            <a:xfrm>
              <a:off x="3573" y="1732"/>
              <a:ext cx="10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a:t>
              </a:r>
              <a:endParaRPr lang="es-ES" altLang="es-MX"/>
            </a:p>
          </p:txBody>
        </p:sp>
        <p:sp>
          <p:nvSpPr>
            <p:cNvPr id="45208" name="Rectangle 82"/>
            <p:cNvSpPr>
              <a:spLocks noChangeArrowheads="1"/>
            </p:cNvSpPr>
            <p:nvPr/>
          </p:nvSpPr>
          <p:spPr bwMode="auto">
            <a:xfrm>
              <a:off x="3682" y="1818"/>
              <a:ext cx="12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Times New Roman" pitchFamily="18" charset="0"/>
                </a:rPr>
                <a:t>mn</a:t>
              </a:r>
              <a:endParaRPr lang="es-ES" altLang="es-MX"/>
            </a:p>
          </p:txBody>
        </p:sp>
        <p:sp>
          <p:nvSpPr>
            <p:cNvPr id="45209" name="Rectangle 83"/>
            <p:cNvSpPr>
              <a:spLocks noChangeArrowheads="1"/>
            </p:cNvSpPr>
            <p:nvPr/>
          </p:nvSpPr>
          <p:spPr bwMode="auto">
            <a:xfrm>
              <a:off x="3809" y="174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210" name="Rectangle 84"/>
            <p:cNvSpPr>
              <a:spLocks noChangeArrowheads="1"/>
            </p:cNvSpPr>
            <p:nvPr/>
          </p:nvSpPr>
          <p:spPr bwMode="auto">
            <a:xfrm>
              <a:off x="3921" y="1371"/>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5211" name="Rectangle 85"/>
            <p:cNvSpPr>
              <a:spLocks noChangeArrowheads="1"/>
            </p:cNvSpPr>
            <p:nvPr/>
          </p:nvSpPr>
          <p:spPr bwMode="auto">
            <a:xfrm>
              <a:off x="3989" y="1371"/>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grpSp>
        <p:nvGrpSpPr>
          <p:cNvPr id="3" name="Group 159"/>
          <p:cNvGrpSpPr>
            <a:grpSpLocks/>
          </p:cNvGrpSpPr>
          <p:nvPr/>
        </p:nvGrpSpPr>
        <p:grpSpPr bwMode="auto">
          <a:xfrm>
            <a:off x="1741388" y="3119438"/>
            <a:ext cx="5422900" cy="1893887"/>
            <a:chOff x="626" y="1903"/>
            <a:chExt cx="3416" cy="1193"/>
          </a:xfrm>
        </p:grpSpPr>
        <p:sp>
          <p:nvSpPr>
            <p:cNvPr id="45062" name="Rectangle 86"/>
            <p:cNvSpPr>
              <a:spLocks noChangeArrowheads="1"/>
            </p:cNvSpPr>
            <p:nvPr/>
          </p:nvSpPr>
          <p:spPr bwMode="auto">
            <a:xfrm>
              <a:off x="626" y="1980"/>
              <a:ext cx="848" cy="163"/>
            </a:xfrm>
            <a:prstGeom prst="rect">
              <a:avLst/>
            </a:prstGeom>
            <a:ln/>
            <a:extLst/>
          </p:spPr>
          <p:style>
            <a:lnRef idx="1">
              <a:schemeClr val="accent3"/>
            </a:lnRef>
            <a:fillRef idx="2">
              <a:schemeClr val="accent3"/>
            </a:fillRef>
            <a:effectRef idx="1">
              <a:schemeClr val="accent3"/>
            </a:effectRef>
            <a:fontRef idx="minor">
              <a:schemeClr val="dk1"/>
            </a:fontRef>
          </p:style>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dirty="0">
                  <a:solidFill>
                    <a:srgbClr val="000000"/>
                  </a:solidFill>
                </a:rPr>
                <a:t>por la matriz </a:t>
              </a:r>
              <a:endParaRPr lang="es-ES" altLang="es-MX" dirty="0"/>
            </a:p>
          </p:txBody>
        </p:sp>
        <p:sp>
          <p:nvSpPr>
            <p:cNvPr id="45063" name="Rectangle 87"/>
            <p:cNvSpPr>
              <a:spLocks noChangeArrowheads="1"/>
            </p:cNvSpPr>
            <p:nvPr/>
          </p:nvSpPr>
          <p:spPr bwMode="auto">
            <a:xfrm>
              <a:off x="1101" y="1903"/>
              <a:ext cx="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rPr>
                <a:t> </a:t>
              </a:r>
              <a:endParaRPr lang="es-ES" altLang="es-MX"/>
            </a:p>
          </p:txBody>
        </p:sp>
        <p:sp>
          <p:nvSpPr>
            <p:cNvPr id="45064" name="Rectangle 88"/>
            <p:cNvSpPr>
              <a:spLocks noChangeArrowheads="1"/>
            </p:cNvSpPr>
            <p:nvPr/>
          </p:nvSpPr>
          <p:spPr bwMode="auto">
            <a:xfrm>
              <a:off x="1760" y="2491"/>
              <a:ext cx="3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B = (b</a:t>
              </a:r>
              <a:endParaRPr lang="es-ES" altLang="es-MX"/>
            </a:p>
          </p:txBody>
        </p:sp>
        <p:sp>
          <p:nvSpPr>
            <p:cNvPr id="45065" name="Rectangle 89"/>
            <p:cNvSpPr>
              <a:spLocks noChangeArrowheads="1"/>
            </p:cNvSpPr>
            <p:nvPr/>
          </p:nvSpPr>
          <p:spPr bwMode="auto">
            <a:xfrm>
              <a:off x="2137" y="2571"/>
              <a:ext cx="4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rPr>
                <a:t>ij</a:t>
              </a:r>
              <a:endParaRPr lang="es-ES" altLang="es-MX"/>
            </a:p>
          </p:txBody>
        </p:sp>
        <p:sp>
          <p:nvSpPr>
            <p:cNvPr id="45066" name="Rectangle 90"/>
            <p:cNvSpPr>
              <a:spLocks noChangeArrowheads="1"/>
            </p:cNvSpPr>
            <p:nvPr/>
          </p:nvSpPr>
          <p:spPr bwMode="auto">
            <a:xfrm>
              <a:off x="2177" y="2491"/>
              <a:ext cx="4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a:t>
              </a:r>
              <a:endParaRPr lang="es-ES" altLang="es-MX"/>
            </a:p>
          </p:txBody>
        </p:sp>
        <p:sp>
          <p:nvSpPr>
            <p:cNvPr id="45067" name="Rectangle 91"/>
            <p:cNvSpPr>
              <a:spLocks noChangeArrowheads="1"/>
            </p:cNvSpPr>
            <p:nvPr/>
          </p:nvSpPr>
          <p:spPr bwMode="auto">
            <a:xfrm>
              <a:off x="2224" y="2506"/>
              <a:ext cx="11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a:t>
              </a:r>
              <a:endParaRPr lang="es-ES" altLang="es-MX"/>
            </a:p>
          </p:txBody>
        </p:sp>
        <p:sp>
          <p:nvSpPr>
            <p:cNvPr id="45068" name="Rectangle 92"/>
            <p:cNvSpPr>
              <a:spLocks noChangeArrowheads="1"/>
            </p:cNvSpPr>
            <p:nvPr/>
          </p:nvSpPr>
          <p:spPr bwMode="auto">
            <a:xfrm>
              <a:off x="2344" y="2478"/>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nvGrpSpPr>
            <p:cNvPr id="45069" name="Group 93"/>
            <p:cNvGrpSpPr>
              <a:grpSpLocks/>
            </p:cNvGrpSpPr>
            <p:nvPr/>
          </p:nvGrpSpPr>
          <p:grpSpPr bwMode="auto">
            <a:xfrm>
              <a:off x="2433" y="2069"/>
              <a:ext cx="1555" cy="1027"/>
              <a:chOff x="2406" y="2069"/>
              <a:chExt cx="1537" cy="1027"/>
            </a:xfrm>
          </p:grpSpPr>
          <p:sp>
            <p:nvSpPr>
              <p:cNvPr id="45071" name="Rectangle 94"/>
              <p:cNvSpPr>
                <a:spLocks noChangeArrowheads="1"/>
              </p:cNvSpPr>
              <p:nvPr/>
            </p:nvSpPr>
            <p:spPr bwMode="auto">
              <a:xfrm>
                <a:off x="3892" y="2838"/>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45072" name="Rectangle 95"/>
              <p:cNvSpPr>
                <a:spLocks noChangeArrowheads="1"/>
              </p:cNvSpPr>
              <p:nvPr/>
            </p:nvSpPr>
            <p:spPr bwMode="auto">
              <a:xfrm>
                <a:off x="3892" y="2702"/>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45073" name="Rectangle 96"/>
              <p:cNvSpPr>
                <a:spLocks noChangeArrowheads="1"/>
              </p:cNvSpPr>
              <p:nvPr/>
            </p:nvSpPr>
            <p:spPr bwMode="auto">
              <a:xfrm>
                <a:off x="3892" y="2566"/>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45074" name="Rectangle 97"/>
              <p:cNvSpPr>
                <a:spLocks noChangeArrowheads="1"/>
              </p:cNvSpPr>
              <p:nvPr/>
            </p:nvSpPr>
            <p:spPr bwMode="auto">
              <a:xfrm>
                <a:off x="3892" y="2430"/>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45075" name="Rectangle 98"/>
              <p:cNvSpPr>
                <a:spLocks noChangeArrowheads="1"/>
              </p:cNvSpPr>
              <p:nvPr/>
            </p:nvSpPr>
            <p:spPr bwMode="auto">
              <a:xfrm>
                <a:off x="3892" y="2294"/>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45076" name="Rectangle 99"/>
              <p:cNvSpPr>
                <a:spLocks noChangeArrowheads="1"/>
              </p:cNvSpPr>
              <p:nvPr/>
            </p:nvSpPr>
            <p:spPr bwMode="auto">
              <a:xfrm>
                <a:off x="3892" y="2158"/>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45077" name="Rectangle 100"/>
              <p:cNvSpPr>
                <a:spLocks noChangeArrowheads="1"/>
              </p:cNvSpPr>
              <p:nvPr/>
            </p:nvSpPr>
            <p:spPr bwMode="auto">
              <a:xfrm>
                <a:off x="3892" y="2933"/>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45078" name="Rectangle 101"/>
              <p:cNvSpPr>
                <a:spLocks noChangeArrowheads="1"/>
              </p:cNvSpPr>
              <p:nvPr/>
            </p:nvSpPr>
            <p:spPr bwMode="auto">
              <a:xfrm>
                <a:off x="3892" y="2069"/>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45079" name="Rectangle 102"/>
              <p:cNvSpPr>
                <a:spLocks noChangeArrowheads="1"/>
              </p:cNvSpPr>
              <p:nvPr/>
            </p:nvSpPr>
            <p:spPr bwMode="auto">
              <a:xfrm>
                <a:off x="2406" y="2838"/>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45080" name="Rectangle 103"/>
              <p:cNvSpPr>
                <a:spLocks noChangeArrowheads="1"/>
              </p:cNvSpPr>
              <p:nvPr/>
            </p:nvSpPr>
            <p:spPr bwMode="auto">
              <a:xfrm>
                <a:off x="2406" y="2702"/>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45081" name="Rectangle 104"/>
              <p:cNvSpPr>
                <a:spLocks noChangeArrowheads="1"/>
              </p:cNvSpPr>
              <p:nvPr/>
            </p:nvSpPr>
            <p:spPr bwMode="auto">
              <a:xfrm>
                <a:off x="2406" y="2566"/>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45082" name="Rectangle 105"/>
              <p:cNvSpPr>
                <a:spLocks noChangeArrowheads="1"/>
              </p:cNvSpPr>
              <p:nvPr/>
            </p:nvSpPr>
            <p:spPr bwMode="auto">
              <a:xfrm>
                <a:off x="2406" y="2430"/>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45083" name="Rectangle 106"/>
              <p:cNvSpPr>
                <a:spLocks noChangeArrowheads="1"/>
              </p:cNvSpPr>
              <p:nvPr/>
            </p:nvSpPr>
            <p:spPr bwMode="auto">
              <a:xfrm>
                <a:off x="2406" y="2294"/>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45084" name="Rectangle 107"/>
              <p:cNvSpPr>
                <a:spLocks noChangeArrowheads="1"/>
              </p:cNvSpPr>
              <p:nvPr/>
            </p:nvSpPr>
            <p:spPr bwMode="auto">
              <a:xfrm>
                <a:off x="2406" y="2158"/>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45085" name="Rectangle 108"/>
              <p:cNvSpPr>
                <a:spLocks noChangeArrowheads="1"/>
              </p:cNvSpPr>
              <p:nvPr/>
            </p:nvSpPr>
            <p:spPr bwMode="auto">
              <a:xfrm>
                <a:off x="2406" y="2933"/>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45086" name="Rectangle 109"/>
              <p:cNvSpPr>
                <a:spLocks noChangeArrowheads="1"/>
              </p:cNvSpPr>
              <p:nvPr/>
            </p:nvSpPr>
            <p:spPr bwMode="auto">
              <a:xfrm>
                <a:off x="2406" y="2069"/>
                <a:ext cx="5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æ</a:t>
                </a:r>
                <a:endParaRPr lang="es-ES" altLang="es-MX"/>
              </a:p>
            </p:txBody>
          </p:sp>
          <p:sp>
            <p:nvSpPr>
              <p:cNvPr id="45087" name="Rectangle 110"/>
              <p:cNvSpPr>
                <a:spLocks noChangeArrowheads="1"/>
              </p:cNvSpPr>
              <p:nvPr/>
            </p:nvSpPr>
            <p:spPr bwMode="auto">
              <a:xfrm>
                <a:off x="3785" y="2989"/>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np</a:t>
                </a:r>
                <a:endParaRPr lang="es-ES" altLang="es-MX"/>
              </a:p>
            </p:txBody>
          </p:sp>
          <p:sp>
            <p:nvSpPr>
              <p:cNvPr id="45088" name="Rectangle 111"/>
              <p:cNvSpPr>
                <a:spLocks noChangeArrowheads="1"/>
              </p:cNvSpPr>
              <p:nvPr/>
            </p:nvSpPr>
            <p:spPr bwMode="auto">
              <a:xfrm>
                <a:off x="3194" y="2989"/>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3</a:t>
                </a:r>
                <a:endParaRPr lang="es-ES" altLang="es-MX"/>
              </a:p>
            </p:txBody>
          </p:sp>
          <p:sp>
            <p:nvSpPr>
              <p:cNvPr id="45089" name="Rectangle 112"/>
              <p:cNvSpPr>
                <a:spLocks noChangeArrowheads="1"/>
              </p:cNvSpPr>
              <p:nvPr/>
            </p:nvSpPr>
            <p:spPr bwMode="auto">
              <a:xfrm>
                <a:off x="3148" y="2989"/>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n</a:t>
                </a:r>
                <a:endParaRPr lang="es-ES" altLang="es-MX"/>
              </a:p>
            </p:txBody>
          </p:sp>
          <p:sp>
            <p:nvSpPr>
              <p:cNvPr id="45090" name="Rectangle 113"/>
              <p:cNvSpPr>
                <a:spLocks noChangeArrowheads="1"/>
              </p:cNvSpPr>
              <p:nvPr/>
            </p:nvSpPr>
            <p:spPr bwMode="auto">
              <a:xfrm>
                <a:off x="2890" y="2989"/>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2</a:t>
                </a:r>
                <a:endParaRPr lang="es-ES" altLang="es-MX"/>
              </a:p>
            </p:txBody>
          </p:sp>
          <p:sp>
            <p:nvSpPr>
              <p:cNvPr id="45091" name="Rectangle 114"/>
              <p:cNvSpPr>
                <a:spLocks noChangeArrowheads="1"/>
              </p:cNvSpPr>
              <p:nvPr/>
            </p:nvSpPr>
            <p:spPr bwMode="auto">
              <a:xfrm>
                <a:off x="2843" y="2989"/>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n</a:t>
                </a:r>
                <a:endParaRPr lang="es-ES" altLang="es-MX"/>
              </a:p>
            </p:txBody>
          </p:sp>
          <p:sp>
            <p:nvSpPr>
              <p:cNvPr id="45092" name="Rectangle 115"/>
              <p:cNvSpPr>
                <a:spLocks noChangeArrowheads="1"/>
              </p:cNvSpPr>
              <p:nvPr/>
            </p:nvSpPr>
            <p:spPr bwMode="auto">
              <a:xfrm>
                <a:off x="2591" y="2989"/>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1</a:t>
                </a:r>
                <a:endParaRPr lang="es-ES" altLang="es-MX"/>
              </a:p>
            </p:txBody>
          </p:sp>
          <p:sp>
            <p:nvSpPr>
              <p:cNvPr id="45093" name="Rectangle 116"/>
              <p:cNvSpPr>
                <a:spLocks noChangeArrowheads="1"/>
              </p:cNvSpPr>
              <p:nvPr/>
            </p:nvSpPr>
            <p:spPr bwMode="auto">
              <a:xfrm>
                <a:off x="2551" y="2989"/>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n</a:t>
                </a:r>
                <a:endParaRPr lang="es-ES" altLang="es-MX"/>
              </a:p>
            </p:txBody>
          </p:sp>
          <p:sp>
            <p:nvSpPr>
              <p:cNvPr id="45094" name="Rectangle 117"/>
              <p:cNvSpPr>
                <a:spLocks noChangeArrowheads="1"/>
              </p:cNvSpPr>
              <p:nvPr/>
            </p:nvSpPr>
            <p:spPr bwMode="auto">
              <a:xfrm>
                <a:off x="3824" y="2575"/>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p</a:t>
                </a:r>
                <a:endParaRPr lang="es-ES" altLang="es-MX"/>
              </a:p>
            </p:txBody>
          </p:sp>
          <p:sp>
            <p:nvSpPr>
              <p:cNvPr id="45095" name="Rectangle 118"/>
              <p:cNvSpPr>
                <a:spLocks noChangeArrowheads="1"/>
              </p:cNvSpPr>
              <p:nvPr/>
            </p:nvSpPr>
            <p:spPr bwMode="auto">
              <a:xfrm>
                <a:off x="3782" y="2575"/>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3</a:t>
                </a:r>
                <a:endParaRPr lang="es-ES" altLang="es-MX"/>
              </a:p>
            </p:txBody>
          </p:sp>
          <p:sp>
            <p:nvSpPr>
              <p:cNvPr id="45096" name="Rectangle 119"/>
              <p:cNvSpPr>
                <a:spLocks noChangeArrowheads="1"/>
              </p:cNvSpPr>
              <p:nvPr/>
            </p:nvSpPr>
            <p:spPr bwMode="auto">
              <a:xfrm>
                <a:off x="3151" y="2575"/>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33</a:t>
                </a:r>
                <a:endParaRPr lang="es-ES" altLang="es-MX"/>
              </a:p>
            </p:txBody>
          </p:sp>
          <p:sp>
            <p:nvSpPr>
              <p:cNvPr id="45097" name="Rectangle 120"/>
              <p:cNvSpPr>
                <a:spLocks noChangeArrowheads="1"/>
              </p:cNvSpPr>
              <p:nvPr/>
            </p:nvSpPr>
            <p:spPr bwMode="auto">
              <a:xfrm>
                <a:off x="2847" y="2575"/>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32</a:t>
                </a:r>
                <a:endParaRPr lang="es-ES" altLang="es-MX"/>
              </a:p>
            </p:txBody>
          </p:sp>
          <p:sp>
            <p:nvSpPr>
              <p:cNvPr id="45098" name="Rectangle 121"/>
              <p:cNvSpPr>
                <a:spLocks noChangeArrowheads="1"/>
              </p:cNvSpPr>
              <p:nvPr/>
            </p:nvSpPr>
            <p:spPr bwMode="auto">
              <a:xfrm>
                <a:off x="2551" y="2575"/>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31</a:t>
                </a:r>
                <a:endParaRPr lang="es-ES" altLang="es-MX"/>
              </a:p>
            </p:txBody>
          </p:sp>
          <p:sp>
            <p:nvSpPr>
              <p:cNvPr id="45099" name="Rectangle 122"/>
              <p:cNvSpPr>
                <a:spLocks noChangeArrowheads="1"/>
              </p:cNvSpPr>
              <p:nvPr/>
            </p:nvSpPr>
            <p:spPr bwMode="auto">
              <a:xfrm>
                <a:off x="3826" y="2367"/>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p</a:t>
                </a:r>
                <a:endParaRPr lang="es-ES" altLang="es-MX"/>
              </a:p>
            </p:txBody>
          </p:sp>
          <p:sp>
            <p:nvSpPr>
              <p:cNvPr id="45100" name="Rectangle 123"/>
              <p:cNvSpPr>
                <a:spLocks noChangeArrowheads="1"/>
              </p:cNvSpPr>
              <p:nvPr/>
            </p:nvSpPr>
            <p:spPr bwMode="auto">
              <a:xfrm>
                <a:off x="3781" y="2367"/>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2</a:t>
                </a:r>
                <a:endParaRPr lang="es-ES" altLang="es-MX"/>
              </a:p>
            </p:txBody>
          </p:sp>
          <p:sp>
            <p:nvSpPr>
              <p:cNvPr id="45101" name="Rectangle 124"/>
              <p:cNvSpPr>
                <a:spLocks noChangeArrowheads="1"/>
              </p:cNvSpPr>
              <p:nvPr/>
            </p:nvSpPr>
            <p:spPr bwMode="auto">
              <a:xfrm>
                <a:off x="3152" y="2367"/>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23</a:t>
                </a:r>
                <a:endParaRPr lang="es-ES" altLang="es-MX"/>
              </a:p>
            </p:txBody>
          </p:sp>
          <p:sp>
            <p:nvSpPr>
              <p:cNvPr id="45102" name="Rectangle 125"/>
              <p:cNvSpPr>
                <a:spLocks noChangeArrowheads="1"/>
              </p:cNvSpPr>
              <p:nvPr/>
            </p:nvSpPr>
            <p:spPr bwMode="auto">
              <a:xfrm>
                <a:off x="2847" y="2367"/>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22</a:t>
                </a:r>
                <a:endParaRPr lang="es-ES" altLang="es-MX"/>
              </a:p>
            </p:txBody>
          </p:sp>
          <p:sp>
            <p:nvSpPr>
              <p:cNvPr id="45103" name="Rectangle 126"/>
              <p:cNvSpPr>
                <a:spLocks noChangeArrowheads="1"/>
              </p:cNvSpPr>
              <p:nvPr/>
            </p:nvSpPr>
            <p:spPr bwMode="auto">
              <a:xfrm>
                <a:off x="2551" y="2367"/>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21</a:t>
                </a:r>
                <a:endParaRPr lang="es-ES" altLang="es-MX"/>
              </a:p>
            </p:txBody>
          </p:sp>
          <p:sp>
            <p:nvSpPr>
              <p:cNvPr id="45104" name="Rectangle 127"/>
              <p:cNvSpPr>
                <a:spLocks noChangeArrowheads="1"/>
              </p:cNvSpPr>
              <p:nvPr/>
            </p:nvSpPr>
            <p:spPr bwMode="auto">
              <a:xfrm>
                <a:off x="3820" y="2160"/>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p</a:t>
                </a:r>
                <a:endParaRPr lang="es-ES" altLang="es-MX"/>
              </a:p>
            </p:txBody>
          </p:sp>
          <p:sp>
            <p:nvSpPr>
              <p:cNvPr id="45105" name="Rectangle 128"/>
              <p:cNvSpPr>
                <a:spLocks noChangeArrowheads="1"/>
              </p:cNvSpPr>
              <p:nvPr/>
            </p:nvSpPr>
            <p:spPr bwMode="auto">
              <a:xfrm>
                <a:off x="3780" y="2160"/>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1</a:t>
                </a:r>
                <a:endParaRPr lang="es-ES" altLang="es-MX"/>
              </a:p>
            </p:txBody>
          </p:sp>
          <p:sp>
            <p:nvSpPr>
              <p:cNvPr id="45106" name="Rectangle 129"/>
              <p:cNvSpPr>
                <a:spLocks noChangeArrowheads="1"/>
              </p:cNvSpPr>
              <p:nvPr/>
            </p:nvSpPr>
            <p:spPr bwMode="auto">
              <a:xfrm>
                <a:off x="3148" y="2160"/>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13</a:t>
                </a:r>
                <a:endParaRPr lang="es-ES" altLang="es-MX"/>
              </a:p>
            </p:txBody>
          </p:sp>
          <p:sp>
            <p:nvSpPr>
              <p:cNvPr id="45107" name="Rectangle 130"/>
              <p:cNvSpPr>
                <a:spLocks noChangeArrowheads="1"/>
              </p:cNvSpPr>
              <p:nvPr/>
            </p:nvSpPr>
            <p:spPr bwMode="auto">
              <a:xfrm>
                <a:off x="2844" y="2160"/>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12</a:t>
                </a:r>
                <a:endParaRPr lang="es-ES" altLang="es-MX"/>
              </a:p>
            </p:txBody>
          </p:sp>
          <p:sp>
            <p:nvSpPr>
              <p:cNvPr id="45108" name="Rectangle 131"/>
              <p:cNvSpPr>
                <a:spLocks noChangeArrowheads="1"/>
              </p:cNvSpPr>
              <p:nvPr/>
            </p:nvSpPr>
            <p:spPr bwMode="auto">
              <a:xfrm>
                <a:off x="2548" y="2160"/>
                <a:ext cx="7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000">
                    <a:solidFill>
                      <a:srgbClr val="000000"/>
                    </a:solidFill>
                    <a:latin typeface="Times New Roman" pitchFamily="18" charset="0"/>
                  </a:rPr>
                  <a:t>11</a:t>
                </a:r>
                <a:endParaRPr lang="es-ES" altLang="es-MX"/>
              </a:p>
            </p:txBody>
          </p:sp>
          <p:sp>
            <p:nvSpPr>
              <p:cNvPr id="45109" name="Rectangle 132"/>
              <p:cNvSpPr>
                <a:spLocks noChangeArrowheads="1"/>
              </p:cNvSpPr>
              <p:nvPr/>
            </p:nvSpPr>
            <p:spPr bwMode="auto">
              <a:xfrm>
                <a:off x="3710" y="2901"/>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0" name="Rectangle 133"/>
              <p:cNvSpPr>
                <a:spLocks noChangeArrowheads="1"/>
              </p:cNvSpPr>
              <p:nvPr/>
            </p:nvSpPr>
            <p:spPr bwMode="auto">
              <a:xfrm>
                <a:off x="3074" y="2901"/>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1" name="Rectangle 134"/>
              <p:cNvSpPr>
                <a:spLocks noChangeArrowheads="1"/>
              </p:cNvSpPr>
              <p:nvPr/>
            </p:nvSpPr>
            <p:spPr bwMode="auto">
              <a:xfrm>
                <a:off x="2768" y="2901"/>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2" name="Rectangle 135"/>
              <p:cNvSpPr>
                <a:spLocks noChangeArrowheads="1"/>
              </p:cNvSpPr>
              <p:nvPr/>
            </p:nvSpPr>
            <p:spPr bwMode="auto">
              <a:xfrm>
                <a:off x="2476" y="2901"/>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3" name="Rectangle 136"/>
              <p:cNvSpPr>
                <a:spLocks noChangeArrowheads="1"/>
              </p:cNvSpPr>
              <p:nvPr/>
            </p:nvSpPr>
            <p:spPr bwMode="auto">
              <a:xfrm>
                <a:off x="3709" y="2486"/>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4" name="Rectangle 137"/>
              <p:cNvSpPr>
                <a:spLocks noChangeArrowheads="1"/>
              </p:cNvSpPr>
              <p:nvPr/>
            </p:nvSpPr>
            <p:spPr bwMode="auto">
              <a:xfrm>
                <a:off x="3078" y="2486"/>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5" name="Rectangle 138"/>
              <p:cNvSpPr>
                <a:spLocks noChangeArrowheads="1"/>
              </p:cNvSpPr>
              <p:nvPr/>
            </p:nvSpPr>
            <p:spPr bwMode="auto">
              <a:xfrm>
                <a:off x="2773" y="2486"/>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6" name="Rectangle 139"/>
              <p:cNvSpPr>
                <a:spLocks noChangeArrowheads="1"/>
              </p:cNvSpPr>
              <p:nvPr/>
            </p:nvSpPr>
            <p:spPr bwMode="auto">
              <a:xfrm>
                <a:off x="2477" y="2486"/>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7" name="Rectangle 140"/>
              <p:cNvSpPr>
                <a:spLocks noChangeArrowheads="1"/>
              </p:cNvSpPr>
              <p:nvPr/>
            </p:nvSpPr>
            <p:spPr bwMode="auto">
              <a:xfrm>
                <a:off x="3707" y="2279"/>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8" name="Rectangle 141"/>
              <p:cNvSpPr>
                <a:spLocks noChangeArrowheads="1"/>
              </p:cNvSpPr>
              <p:nvPr/>
            </p:nvSpPr>
            <p:spPr bwMode="auto">
              <a:xfrm>
                <a:off x="3078" y="2279"/>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19" name="Rectangle 142"/>
              <p:cNvSpPr>
                <a:spLocks noChangeArrowheads="1"/>
              </p:cNvSpPr>
              <p:nvPr/>
            </p:nvSpPr>
            <p:spPr bwMode="auto">
              <a:xfrm>
                <a:off x="2773" y="2279"/>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20" name="Rectangle 143"/>
              <p:cNvSpPr>
                <a:spLocks noChangeArrowheads="1"/>
              </p:cNvSpPr>
              <p:nvPr/>
            </p:nvSpPr>
            <p:spPr bwMode="auto">
              <a:xfrm>
                <a:off x="2477" y="2279"/>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21" name="Rectangle 144"/>
              <p:cNvSpPr>
                <a:spLocks noChangeArrowheads="1"/>
              </p:cNvSpPr>
              <p:nvPr/>
            </p:nvSpPr>
            <p:spPr bwMode="auto">
              <a:xfrm>
                <a:off x="3713" y="2072"/>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22" name="Rectangle 145"/>
              <p:cNvSpPr>
                <a:spLocks noChangeArrowheads="1"/>
              </p:cNvSpPr>
              <p:nvPr/>
            </p:nvSpPr>
            <p:spPr bwMode="auto">
              <a:xfrm>
                <a:off x="3081" y="2072"/>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23" name="Rectangle 146"/>
              <p:cNvSpPr>
                <a:spLocks noChangeArrowheads="1"/>
              </p:cNvSpPr>
              <p:nvPr/>
            </p:nvSpPr>
            <p:spPr bwMode="auto">
              <a:xfrm>
                <a:off x="2776" y="2072"/>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24" name="Rectangle 147"/>
              <p:cNvSpPr>
                <a:spLocks noChangeArrowheads="1"/>
              </p:cNvSpPr>
              <p:nvPr/>
            </p:nvSpPr>
            <p:spPr bwMode="auto">
              <a:xfrm>
                <a:off x="2480" y="2072"/>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b</a:t>
                </a:r>
                <a:endParaRPr lang="es-ES" altLang="es-MX"/>
              </a:p>
            </p:txBody>
          </p:sp>
          <p:sp>
            <p:nvSpPr>
              <p:cNvPr id="45125" name="Rectangle 148"/>
              <p:cNvSpPr>
                <a:spLocks noChangeArrowheads="1"/>
              </p:cNvSpPr>
              <p:nvPr/>
            </p:nvSpPr>
            <p:spPr bwMode="auto">
              <a:xfrm>
                <a:off x="3370" y="2898"/>
                <a:ext cx="20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26" name="Rectangle 149"/>
              <p:cNvSpPr>
                <a:spLocks noChangeArrowheads="1"/>
              </p:cNvSpPr>
              <p:nvPr/>
            </p:nvSpPr>
            <p:spPr bwMode="auto">
              <a:xfrm>
                <a:off x="3757" y="2690"/>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27" name="Rectangle 150"/>
              <p:cNvSpPr>
                <a:spLocks noChangeArrowheads="1"/>
              </p:cNvSpPr>
              <p:nvPr/>
            </p:nvSpPr>
            <p:spPr bwMode="auto">
              <a:xfrm>
                <a:off x="3439" y="2690"/>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28" name="Rectangle 151"/>
              <p:cNvSpPr>
                <a:spLocks noChangeArrowheads="1"/>
              </p:cNvSpPr>
              <p:nvPr/>
            </p:nvSpPr>
            <p:spPr bwMode="auto">
              <a:xfrm>
                <a:off x="3123" y="2690"/>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29" name="Rectangle 152"/>
              <p:cNvSpPr>
                <a:spLocks noChangeArrowheads="1"/>
              </p:cNvSpPr>
              <p:nvPr/>
            </p:nvSpPr>
            <p:spPr bwMode="auto">
              <a:xfrm>
                <a:off x="2820" y="2690"/>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30" name="Rectangle 153"/>
              <p:cNvSpPr>
                <a:spLocks noChangeArrowheads="1"/>
              </p:cNvSpPr>
              <p:nvPr/>
            </p:nvSpPr>
            <p:spPr bwMode="auto">
              <a:xfrm>
                <a:off x="2521" y="2690"/>
                <a:ext cx="6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31" name="Rectangle 154"/>
              <p:cNvSpPr>
                <a:spLocks noChangeArrowheads="1"/>
              </p:cNvSpPr>
              <p:nvPr/>
            </p:nvSpPr>
            <p:spPr bwMode="auto">
              <a:xfrm>
                <a:off x="3370" y="2483"/>
                <a:ext cx="20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32" name="Rectangle 155"/>
              <p:cNvSpPr>
                <a:spLocks noChangeArrowheads="1"/>
              </p:cNvSpPr>
              <p:nvPr/>
            </p:nvSpPr>
            <p:spPr bwMode="auto">
              <a:xfrm>
                <a:off x="3370" y="2276"/>
                <a:ext cx="20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sp>
            <p:nvSpPr>
              <p:cNvPr id="45133" name="Rectangle 156"/>
              <p:cNvSpPr>
                <a:spLocks noChangeArrowheads="1"/>
              </p:cNvSpPr>
              <p:nvPr/>
            </p:nvSpPr>
            <p:spPr bwMode="auto">
              <a:xfrm>
                <a:off x="3370" y="2069"/>
                <a:ext cx="20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latin typeface="Times New Roman" pitchFamily="18" charset="0"/>
                  </a:rPr>
                  <a:t>......</a:t>
                </a:r>
                <a:endParaRPr lang="es-ES" altLang="es-MX"/>
              </a:p>
            </p:txBody>
          </p:sp>
        </p:grpSp>
        <p:sp>
          <p:nvSpPr>
            <p:cNvPr id="45070" name="Rectangle 157"/>
            <p:cNvSpPr>
              <a:spLocks noChangeArrowheads="1"/>
            </p:cNvSpPr>
            <p:nvPr/>
          </p:nvSpPr>
          <p:spPr bwMode="auto">
            <a:xfrm>
              <a:off x="4004" y="24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spTree>
    <p:extLst>
      <p:ext uri="{BB962C8B-B14F-4D97-AF65-F5344CB8AC3E}">
        <p14:creationId xmlns:p14="http://schemas.microsoft.com/office/powerpoint/2010/main" val="4088656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8"/>
                                        </p:tgtEl>
                                        <p:attrNameLst>
                                          <p:attrName>style.visibility</p:attrName>
                                        </p:attrNameLst>
                                      </p:cBhvr>
                                      <p:to>
                                        <p:strVal val="visible"/>
                                      </p:to>
                                    </p:set>
                                    <p:anim calcmode="lin" valueType="num">
                                      <p:cBhvr additive="base">
                                        <p:cTn id="19" dur="500" fill="hold"/>
                                        <p:tgtEl>
                                          <p:spTgt spid="41988"/>
                                        </p:tgtEl>
                                        <p:attrNameLst>
                                          <p:attrName>ppt_x</p:attrName>
                                        </p:attrNameLst>
                                      </p:cBhvr>
                                      <p:tavLst>
                                        <p:tav tm="0">
                                          <p:val>
                                            <p:strVal val="0-#ppt_w/2"/>
                                          </p:val>
                                        </p:tav>
                                        <p:tav tm="100000">
                                          <p:val>
                                            <p:strVal val="#ppt_x"/>
                                          </p:val>
                                        </p:tav>
                                      </p:tavLst>
                                    </p:anim>
                                    <p:anim calcmode="lin" valueType="num">
                                      <p:cBhvr additive="base">
                                        <p:cTn id="20" dur="500" fill="hold"/>
                                        <p:tgtEl>
                                          <p:spTgt spid="419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5957" name="Object 5"/>
          <p:cNvGraphicFramePr>
            <a:graphicFrameLocks noGrp="1" noChangeAspect="1"/>
          </p:cNvGraphicFramePr>
          <p:nvPr>
            <p:ph idx="1"/>
            <p:extLst>
              <p:ext uri="{D42A27DB-BD31-4B8C-83A1-F6EECF244321}">
                <p14:modId xmlns:p14="http://schemas.microsoft.com/office/powerpoint/2010/main" val="3122900013"/>
              </p:ext>
            </p:extLst>
          </p:nvPr>
        </p:nvGraphicFramePr>
        <p:xfrm>
          <a:off x="971600" y="1124745"/>
          <a:ext cx="7233606" cy="5124398"/>
        </p:xfrm>
        <a:graphic>
          <a:graphicData uri="http://schemas.openxmlformats.org/presentationml/2006/ole">
            <mc:AlternateContent xmlns:mc="http://schemas.openxmlformats.org/markup-compatibility/2006">
              <mc:Choice xmlns:v="urn:schemas-microsoft-com:vml" Requires="v">
                <p:oleObj spid="_x0000_s1201" name="Imagen de mapa de bits" r:id="rId4" imgW="7838095" imgH="5552381" progId="PBrush">
                  <p:embed/>
                </p:oleObj>
              </mc:Choice>
              <mc:Fallback>
                <p:oleObj name="Imagen de mapa de bits" r:id="rId4" imgW="7838095" imgH="5552381" progId="PBrush">
                  <p:embed/>
                  <p:pic>
                    <p:nvPicPr>
                      <p:cNvPr id="0" name="Picture 12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1124745"/>
                        <a:ext cx="7233606" cy="5124398"/>
                      </a:xfrm>
                      <a:prstGeom prst="rect">
                        <a:avLst/>
                      </a:prstGeom>
                      <a:noFill/>
                      <a:ln w="5715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a:spLocks noGrp="1" noChangeArrowheads="1"/>
          </p:cNvSpPr>
          <p:nvPr>
            <p:ph type="title"/>
          </p:nvPr>
        </p:nvSpPr>
        <p:spPr>
          <a:xfrm>
            <a:off x="467544" y="260648"/>
            <a:ext cx="8229600" cy="792088"/>
          </a:xfrm>
          <a:noFill/>
          <a:ln/>
        </p:spPr>
        <p:txBody>
          <a:bodyPr>
            <a:normAutofit/>
          </a:bodyPr>
          <a:lstStyle/>
          <a:p>
            <a:pPr marL="0" algn="ctr"/>
            <a:r>
              <a:rPr lang="es-MX" sz="3200" b="1" dirty="0">
                <a:solidFill>
                  <a:srgbClr val="FFC000"/>
                </a:solidFill>
              </a:rPr>
              <a:t>MAPA CURRICULAR</a:t>
            </a:r>
          </a:p>
        </p:txBody>
      </p:sp>
    </p:spTree>
    <p:extLst>
      <p:ext uri="{BB962C8B-B14F-4D97-AF65-F5344CB8AC3E}">
        <p14:creationId xmlns:p14="http://schemas.microsoft.com/office/powerpoint/2010/main" val="35650891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Rectángulo redondeado"/>
          <p:cNvSpPr/>
          <p:nvPr/>
        </p:nvSpPr>
        <p:spPr>
          <a:xfrm>
            <a:off x="1027997" y="3817938"/>
            <a:ext cx="6784363" cy="2563812"/>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3" name="2 Rectángulo"/>
          <p:cNvSpPr/>
          <p:nvPr/>
        </p:nvSpPr>
        <p:spPr>
          <a:xfrm>
            <a:off x="323528" y="1340768"/>
            <a:ext cx="7993385" cy="2088232"/>
          </a:xfrm>
          <a:prstGeom prst="rect">
            <a:avLst/>
          </a:prstGeom>
          <a:ln w="57150">
            <a:solidFill>
              <a:schemeClr val="accent4">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p>
        </p:txBody>
      </p:sp>
      <p:sp>
        <p:nvSpPr>
          <p:cNvPr id="46082" name="Rectangle 2"/>
          <p:cNvSpPr>
            <a:spLocks noGrp="1" noChangeArrowheads="1"/>
          </p:cNvSpPr>
          <p:nvPr>
            <p:ph type="title"/>
          </p:nvPr>
        </p:nvSpPr>
        <p:spPr>
          <a:xfrm>
            <a:off x="1042988" y="457200"/>
            <a:ext cx="7034212" cy="533400"/>
          </a:xfrm>
          <a:solidFill>
            <a:srgbClr val="FFFFCC"/>
          </a:solidFill>
          <a:ln w="57150">
            <a:solidFill>
              <a:schemeClr val="accent6">
                <a:lumMod val="60000"/>
                <a:lumOff val="40000"/>
              </a:schemeClr>
            </a:solidFill>
          </a:ln>
        </p:spPr>
        <p:txBody>
          <a:bodyPr>
            <a:normAutofit fontScale="90000"/>
          </a:bodyPr>
          <a:lstStyle/>
          <a:p>
            <a:pPr eaLnBrk="1" hangingPunct="1"/>
            <a:r>
              <a:rPr lang="es-ES" altLang="es-MX" sz="2800" b="1" dirty="0" smtClean="0">
                <a:solidFill>
                  <a:srgbClr val="7030A0"/>
                </a:solidFill>
                <a:latin typeface="Verdana" pitchFamily="34" charset="0"/>
              </a:rPr>
              <a:t>Ejemplo de producto de matrices</a:t>
            </a:r>
          </a:p>
        </p:txBody>
      </p:sp>
      <p:sp>
        <p:nvSpPr>
          <p:cNvPr id="43011" name="Text Box 3"/>
          <p:cNvSpPr txBox="1">
            <a:spLocks noChangeArrowheads="1"/>
          </p:cNvSpPr>
          <p:nvPr/>
        </p:nvSpPr>
        <p:spPr bwMode="auto">
          <a:xfrm>
            <a:off x="1220407" y="3817938"/>
            <a:ext cx="5640387"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b="1" dirty="0">
                <a:cs typeface="Arial" pitchFamily="34" charset="0"/>
              </a:rPr>
              <a:t>2.  </a:t>
            </a:r>
            <a:r>
              <a:rPr kumimoji="1" lang="es-ES" altLang="es-MX" dirty="0">
                <a:cs typeface="Arial" pitchFamily="34" charset="0"/>
              </a:rPr>
              <a:t>¿Qué dimensiones tiene la matriz producto?</a:t>
            </a:r>
          </a:p>
        </p:txBody>
      </p:sp>
      <p:grpSp>
        <p:nvGrpSpPr>
          <p:cNvPr id="2" name="Group 137"/>
          <p:cNvGrpSpPr>
            <a:grpSpLocks/>
          </p:cNvGrpSpPr>
          <p:nvPr/>
        </p:nvGrpSpPr>
        <p:grpSpPr bwMode="auto">
          <a:xfrm>
            <a:off x="2249107" y="4500563"/>
            <a:ext cx="5332412" cy="1881187"/>
            <a:chOff x="973" y="2792"/>
            <a:chExt cx="3184" cy="1185"/>
          </a:xfrm>
        </p:grpSpPr>
        <p:sp>
          <p:nvSpPr>
            <p:cNvPr id="46156" name="Rectangle 4"/>
            <p:cNvSpPr>
              <a:spLocks noChangeArrowheads="1"/>
            </p:cNvSpPr>
            <p:nvPr/>
          </p:nvSpPr>
          <p:spPr bwMode="auto">
            <a:xfrm>
              <a:off x="973" y="3012"/>
              <a:ext cx="2535"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lang="es-ES_tradnl" altLang="es-MX" sz="1600">
                  <a:cs typeface="Arial" pitchFamily="34" charset="0"/>
                </a:rPr>
                <a:t>(a</a:t>
              </a:r>
              <a:r>
                <a:rPr lang="es-ES_tradnl" altLang="es-MX" sz="1600" baseline="-25000">
                  <a:cs typeface="Arial" pitchFamily="34" charset="0"/>
                </a:rPr>
                <a:t>ij</a:t>
              </a:r>
              <a:r>
                <a:rPr lang="es-ES_tradnl" altLang="es-MX" sz="1600" b="1">
                  <a:cs typeface="Arial" pitchFamily="34" charset="0"/>
                </a:rPr>
                <a:t>)</a:t>
              </a:r>
              <a:r>
                <a:rPr lang="es-ES_tradnl" altLang="es-MX" sz="1600" b="1" baseline="-25000">
                  <a:solidFill>
                    <a:srgbClr val="0033CC"/>
                  </a:solidFill>
                  <a:cs typeface="Arial" pitchFamily="34" charset="0"/>
                </a:rPr>
                <a:t>2</a:t>
              </a:r>
              <a:r>
                <a:rPr lang="es-ES_tradnl" altLang="es-MX" sz="1600" b="1" baseline="-25000">
                  <a:cs typeface="Arial" pitchFamily="34" charset="0"/>
                </a:rPr>
                <a:t>,3</a:t>
              </a:r>
              <a:r>
                <a:rPr lang="es-ES_tradnl" altLang="es-MX" sz="1600" baseline="-25000">
                  <a:cs typeface="Arial" pitchFamily="34" charset="0"/>
                </a:rPr>
                <a:t> </a:t>
              </a:r>
              <a:r>
                <a:rPr lang="es-ES_tradnl" altLang="es-MX" sz="1600" b="1" baseline="30000">
                  <a:cs typeface="Arial" pitchFamily="34" charset="0"/>
                </a:rPr>
                <a:t>.</a:t>
              </a:r>
              <a:r>
                <a:rPr lang="es-ES_tradnl" altLang="es-MX" sz="1600">
                  <a:cs typeface="Arial" pitchFamily="34" charset="0"/>
                </a:rPr>
                <a:t> (b</a:t>
              </a:r>
              <a:r>
                <a:rPr lang="es-ES_tradnl" altLang="es-MX" sz="1600" baseline="-25000">
                  <a:cs typeface="Arial" pitchFamily="34" charset="0"/>
                </a:rPr>
                <a:t>ij</a:t>
              </a:r>
              <a:r>
                <a:rPr lang="es-ES_tradnl" altLang="es-MX" sz="1600">
                  <a:cs typeface="Arial" pitchFamily="34" charset="0"/>
                </a:rPr>
                <a:t>)</a:t>
              </a:r>
              <a:r>
                <a:rPr lang="es-ES_tradnl" altLang="es-MX" sz="1600" b="1" baseline="-25000">
                  <a:cs typeface="Arial" pitchFamily="34" charset="0"/>
                </a:rPr>
                <a:t>3,</a:t>
              </a:r>
              <a:r>
                <a:rPr lang="es-ES_tradnl" altLang="es-MX" sz="1600" b="1" baseline="-25000">
                  <a:solidFill>
                    <a:srgbClr val="009900"/>
                  </a:solidFill>
                  <a:cs typeface="Arial" pitchFamily="34" charset="0"/>
                </a:rPr>
                <a:t>3</a:t>
              </a:r>
              <a:r>
                <a:rPr lang="es-ES_tradnl" altLang="es-MX" sz="1600">
                  <a:cs typeface="Arial" pitchFamily="34" charset="0"/>
                </a:rPr>
                <a:t> =</a:t>
              </a:r>
              <a:endParaRPr lang="es-ES" altLang="es-MX" sz="1600">
                <a:cs typeface="Arial" pitchFamily="34" charset="0"/>
              </a:endParaRPr>
            </a:p>
          </p:txBody>
        </p:sp>
        <p:grpSp>
          <p:nvGrpSpPr>
            <p:cNvPr id="46157" name="Group 136"/>
            <p:cNvGrpSpPr>
              <a:grpSpLocks/>
            </p:cNvGrpSpPr>
            <p:nvPr/>
          </p:nvGrpSpPr>
          <p:grpSpPr bwMode="auto">
            <a:xfrm>
              <a:off x="1982" y="2792"/>
              <a:ext cx="2175" cy="1185"/>
              <a:chOff x="1982" y="2792"/>
              <a:chExt cx="2175" cy="1185"/>
            </a:xfrm>
          </p:grpSpPr>
          <p:grpSp>
            <p:nvGrpSpPr>
              <p:cNvPr id="46158" name="Group 5"/>
              <p:cNvGrpSpPr>
                <a:grpSpLocks/>
              </p:cNvGrpSpPr>
              <p:nvPr/>
            </p:nvGrpSpPr>
            <p:grpSpPr bwMode="auto">
              <a:xfrm>
                <a:off x="1982" y="3222"/>
                <a:ext cx="653" cy="755"/>
                <a:chOff x="2288" y="3387"/>
                <a:chExt cx="1191" cy="797"/>
              </a:xfrm>
            </p:grpSpPr>
            <p:sp>
              <p:nvSpPr>
                <p:cNvPr id="46166" name="Freeform 6"/>
                <p:cNvSpPr>
                  <a:spLocks/>
                </p:cNvSpPr>
                <p:nvPr/>
              </p:nvSpPr>
              <p:spPr bwMode="auto">
                <a:xfrm>
                  <a:off x="2479" y="3387"/>
                  <a:ext cx="807" cy="409"/>
                </a:xfrm>
                <a:custGeom>
                  <a:avLst/>
                  <a:gdLst>
                    <a:gd name="T0" fmla="*/ 0 w 464"/>
                    <a:gd name="T1" fmla="*/ 0 h 154"/>
                    <a:gd name="T2" fmla="*/ 0 w 464"/>
                    <a:gd name="T3" fmla="*/ 143477 h 154"/>
                    <a:gd name="T4" fmla="*/ 22342 w 464"/>
                    <a:gd name="T5" fmla="*/ 143477 h 154"/>
                    <a:gd name="T6" fmla="*/ 22342 w 464"/>
                    <a:gd name="T7" fmla="*/ 16766 h 154"/>
                    <a:gd name="T8" fmla="*/ 0 60000 65536"/>
                    <a:gd name="T9" fmla="*/ 0 60000 65536"/>
                    <a:gd name="T10" fmla="*/ 0 60000 65536"/>
                    <a:gd name="T11" fmla="*/ 0 60000 65536"/>
                    <a:gd name="T12" fmla="*/ 0 w 464"/>
                    <a:gd name="T13" fmla="*/ 0 h 154"/>
                    <a:gd name="T14" fmla="*/ 464 w 464"/>
                    <a:gd name="T15" fmla="*/ 154 h 154"/>
                  </a:gdLst>
                  <a:ahLst/>
                  <a:cxnLst>
                    <a:cxn ang="T8">
                      <a:pos x="T0" y="T1"/>
                    </a:cxn>
                    <a:cxn ang="T9">
                      <a:pos x="T2" y="T3"/>
                    </a:cxn>
                    <a:cxn ang="T10">
                      <a:pos x="T4" y="T5"/>
                    </a:cxn>
                    <a:cxn ang="T11">
                      <a:pos x="T6" y="T7"/>
                    </a:cxn>
                  </a:cxnLst>
                  <a:rect l="T12" t="T13" r="T14" b="T15"/>
                  <a:pathLst>
                    <a:path w="464" h="154">
                      <a:moveTo>
                        <a:pt x="0" y="0"/>
                      </a:moveTo>
                      <a:lnTo>
                        <a:pt x="0" y="154"/>
                      </a:lnTo>
                      <a:lnTo>
                        <a:pt x="464" y="154"/>
                      </a:lnTo>
                      <a:lnTo>
                        <a:pt x="464" y="18"/>
                      </a:lnTo>
                    </a:path>
                  </a:pathLst>
                </a:custGeom>
                <a:noFill/>
                <a:ln w="57150" cmpd="sng">
                  <a:solidFill>
                    <a:srgbClr val="FF33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46167" name="Text Box 7"/>
                <p:cNvSpPr txBox="1">
                  <a:spLocks noChangeArrowheads="1"/>
                </p:cNvSpPr>
                <p:nvPr/>
              </p:nvSpPr>
              <p:spPr bwMode="auto">
                <a:xfrm>
                  <a:off x="2288" y="3797"/>
                  <a:ext cx="1191" cy="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s-ES" altLang="es-MX" sz="1600">
                      <a:solidFill>
                        <a:srgbClr val="FF3300"/>
                      </a:solidFill>
                      <a:cs typeface="Arial" pitchFamily="34" charset="0"/>
                    </a:rPr>
                    <a:t>producto</a:t>
                  </a:r>
                </a:p>
                <a:p>
                  <a:pPr algn="ctr"/>
                  <a:r>
                    <a:rPr lang="es-ES" altLang="es-MX" sz="1600">
                      <a:solidFill>
                        <a:srgbClr val="FF3300"/>
                      </a:solidFill>
                      <a:cs typeface="Arial" pitchFamily="34" charset="0"/>
                    </a:rPr>
                    <a:t>posible</a:t>
                  </a:r>
                  <a:endParaRPr lang="es-ES" altLang="es-MX" sz="1600">
                    <a:cs typeface="Arial" pitchFamily="34" charset="0"/>
                  </a:endParaRPr>
                </a:p>
              </p:txBody>
            </p:sp>
          </p:grpSp>
          <p:sp>
            <p:nvSpPr>
              <p:cNvPr id="46159" name="Rectangle 8"/>
              <p:cNvSpPr>
                <a:spLocks noChangeArrowheads="1"/>
              </p:cNvSpPr>
              <p:nvPr/>
            </p:nvSpPr>
            <p:spPr bwMode="auto">
              <a:xfrm>
                <a:off x="2652" y="3022"/>
                <a:ext cx="304"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lang="es-ES_tradnl" altLang="es-MX" sz="1600">
                    <a:cs typeface="Arial" pitchFamily="34" charset="0"/>
                  </a:rPr>
                  <a:t>(c</a:t>
                </a:r>
                <a:r>
                  <a:rPr lang="es-ES_tradnl" altLang="es-MX" sz="1600" baseline="-25000">
                    <a:cs typeface="Arial" pitchFamily="34" charset="0"/>
                  </a:rPr>
                  <a:t>ij</a:t>
                </a:r>
                <a:r>
                  <a:rPr lang="es-ES_tradnl" altLang="es-MX" sz="1600">
                    <a:cs typeface="Arial" pitchFamily="34" charset="0"/>
                  </a:rPr>
                  <a:t>)</a:t>
                </a:r>
                <a:endParaRPr lang="es-ES" altLang="es-MX" sz="1600" baseline="-25000">
                  <a:cs typeface="Arial" pitchFamily="34" charset="0"/>
                </a:endParaRPr>
              </a:p>
            </p:txBody>
          </p:sp>
          <p:grpSp>
            <p:nvGrpSpPr>
              <p:cNvPr id="46160" name="Group 9"/>
              <p:cNvGrpSpPr>
                <a:grpSpLocks/>
              </p:cNvGrpSpPr>
              <p:nvPr/>
            </p:nvGrpSpPr>
            <p:grpSpPr bwMode="auto">
              <a:xfrm>
                <a:off x="2060" y="2792"/>
                <a:ext cx="2003" cy="541"/>
                <a:chOff x="2336" y="2864"/>
                <a:chExt cx="2331" cy="541"/>
              </a:xfrm>
            </p:grpSpPr>
            <p:sp>
              <p:nvSpPr>
                <p:cNvPr id="46164" name="Freeform 10"/>
                <p:cNvSpPr>
                  <a:spLocks/>
                </p:cNvSpPr>
                <p:nvPr/>
              </p:nvSpPr>
              <p:spPr bwMode="auto">
                <a:xfrm>
                  <a:off x="2336" y="2864"/>
                  <a:ext cx="2173" cy="291"/>
                </a:xfrm>
                <a:custGeom>
                  <a:avLst/>
                  <a:gdLst>
                    <a:gd name="T0" fmla="*/ 0 w 2173"/>
                    <a:gd name="T1" fmla="*/ 282 h 291"/>
                    <a:gd name="T2" fmla="*/ 0 w 2173"/>
                    <a:gd name="T3" fmla="*/ 0 h 291"/>
                    <a:gd name="T4" fmla="*/ 2173 w 2173"/>
                    <a:gd name="T5" fmla="*/ 0 h 291"/>
                    <a:gd name="T6" fmla="*/ 2173 w 2173"/>
                    <a:gd name="T7" fmla="*/ 291 h 291"/>
                    <a:gd name="T8" fmla="*/ 0 60000 65536"/>
                    <a:gd name="T9" fmla="*/ 0 60000 65536"/>
                    <a:gd name="T10" fmla="*/ 0 60000 65536"/>
                    <a:gd name="T11" fmla="*/ 0 60000 65536"/>
                    <a:gd name="T12" fmla="*/ 0 w 2173"/>
                    <a:gd name="T13" fmla="*/ 0 h 291"/>
                    <a:gd name="T14" fmla="*/ 2173 w 2173"/>
                    <a:gd name="T15" fmla="*/ 291 h 291"/>
                  </a:gdLst>
                  <a:ahLst/>
                  <a:cxnLst>
                    <a:cxn ang="T8">
                      <a:pos x="T0" y="T1"/>
                    </a:cxn>
                    <a:cxn ang="T9">
                      <a:pos x="T2" y="T3"/>
                    </a:cxn>
                    <a:cxn ang="T10">
                      <a:pos x="T4" y="T5"/>
                    </a:cxn>
                    <a:cxn ang="T11">
                      <a:pos x="T6" y="T7"/>
                    </a:cxn>
                  </a:cxnLst>
                  <a:rect l="T12" t="T13" r="T14" b="T15"/>
                  <a:pathLst>
                    <a:path w="2173" h="291">
                      <a:moveTo>
                        <a:pt x="0" y="282"/>
                      </a:moveTo>
                      <a:lnTo>
                        <a:pt x="0" y="0"/>
                      </a:lnTo>
                      <a:lnTo>
                        <a:pt x="2173" y="0"/>
                      </a:lnTo>
                      <a:lnTo>
                        <a:pt x="2173" y="291"/>
                      </a:lnTo>
                    </a:path>
                  </a:pathLst>
                </a:custGeom>
                <a:noFill/>
                <a:ln w="28575"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lIns="90000" tIns="46800" rIns="90000" bIns="46800" anchor="ctr">
                  <a:spAutoFit/>
                </a:bodyPr>
                <a:lstStyle/>
                <a:p>
                  <a:endParaRPr lang="es-MX"/>
                </a:p>
              </p:txBody>
            </p:sp>
            <p:sp>
              <p:nvSpPr>
                <p:cNvPr id="46165" name="Text Box 11"/>
                <p:cNvSpPr txBox="1">
                  <a:spLocks noChangeArrowheads="1"/>
                </p:cNvSpPr>
                <p:nvPr/>
              </p:nvSpPr>
              <p:spPr bwMode="auto">
                <a:xfrm>
                  <a:off x="4410" y="3208"/>
                  <a:ext cx="257"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 altLang="es-MX" sz="1600" b="1">
                      <a:solidFill>
                        <a:srgbClr val="0033CC"/>
                      </a:solidFill>
                      <a:cs typeface="Arial" pitchFamily="34" charset="0"/>
                    </a:rPr>
                    <a:t>2</a:t>
                  </a:r>
                  <a:r>
                    <a:rPr kumimoji="1" lang="es-ES" altLang="es-MX" sz="1600" b="1">
                      <a:cs typeface="Arial" pitchFamily="34" charset="0"/>
                    </a:rPr>
                    <a:t>,</a:t>
                  </a:r>
                </a:p>
              </p:txBody>
            </p:sp>
          </p:grpSp>
          <p:grpSp>
            <p:nvGrpSpPr>
              <p:cNvPr id="46161" name="Group 12"/>
              <p:cNvGrpSpPr>
                <a:grpSpLocks/>
              </p:cNvGrpSpPr>
              <p:nvPr/>
            </p:nvGrpSpPr>
            <p:grpSpPr bwMode="auto">
              <a:xfrm>
                <a:off x="2524" y="3142"/>
                <a:ext cx="1633" cy="359"/>
                <a:chOff x="3437" y="3208"/>
                <a:chExt cx="1303" cy="410"/>
              </a:xfrm>
            </p:grpSpPr>
            <p:sp>
              <p:nvSpPr>
                <p:cNvPr id="46162" name="Freeform 13"/>
                <p:cNvSpPr>
                  <a:spLocks/>
                </p:cNvSpPr>
                <p:nvPr/>
              </p:nvSpPr>
              <p:spPr bwMode="auto">
                <a:xfrm>
                  <a:off x="3437" y="3355"/>
                  <a:ext cx="1236" cy="263"/>
                </a:xfrm>
                <a:custGeom>
                  <a:avLst/>
                  <a:gdLst>
                    <a:gd name="T0" fmla="*/ 0 w 1236"/>
                    <a:gd name="T1" fmla="*/ 63 h 263"/>
                    <a:gd name="T2" fmla="*/ 0 w 1236"/>
                    <a:gd name="T3" fmla="*/ 263 h 263"/>
                    <a:gd name="T4" fmla="*/ 1236 w 1236"/>
                    <a:gd name="T5" fmla="*/ 263 h 263"/>
                    <a:gd name="T6" fmla="*/ 1236 w 1236"/>
                    <a:gd name="T7" fmla="*/ 0 h 263"/>
                    <a:gd name="T8" fmla="*/ 0 60000 65536"/>
                    <a:gd name="T9" fmla="*/ 0 60000 65536"/>
                    <a:gd name="T10" fmla="*/ 0 60000 65536"/>
                    <a:gd name="T11" fmla="*/ 0 60000 65536"/>
                    <a:gd name="T12" fmla="*/ 0 w 1236"/>
                    <a:gd name="T13" fmla="*/ 0 h 263"/>
                    <a:gd name="T14" fmla="*/ 1236 w 1236"/>
                    <a:gd name="T15" fmla="*/ 263 h 263"/>
                  </a:gdLst>
                  <a:ahLst/>
                  <a:cxnLst>
                    <a:cxn ang="T8">
                      <a:pos x="T0" y="T1"/>
                    </a:cxn>
                    <a:cxn ang="T9">
                      <a:pos x="T2" y="T3"/>
                    </a:cxn>
                    <a:cxn ang="T10">
                      <a:pos x="T4" y="T5"/>
                    </a:cxn>
                    <a:cxn ang="T11">
                      <a:pos x="T6" y="T7"/>
                    </a:cxn>
                  </a:cxnLst>
                  <a:rect l="T12" t="T13" r="T14" b="T15"/>
                  <a:pathLst>
                    <a:path w="1236" h="263">
                      <a:moveTo>
                        <a:pt x="0" y="63"/>
                      </a:moveTo>
                      <a:lnTo>
                        <a:pt x="0" y="263"/>
                      </a:lnTo>
                      <a:lnTo>
                        <a:pt x="1236" y="263"/>
                      </a:lnTo>
                      <a:lnTo>
                        <a:pt x="1236" y="0"/>
                      </a:lnTo>
                    </a:path>
                  </a:pathLst>
                </a:custGeom>
                <a:noFill/>
                <a:ln w="28575"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lIns="90000" tIns="46800" rIns="90000" bIns="46800" anchor="ctr">
                  <a:spAutoFit/>
                </a:bodyPr>
                <a:lstStyle/>
                <a:p>
                  <a:endParaRPr lang="es-MX"/>
                </a:p>
              </p:txBody>
            </p:sp>
            <p:sp>
              <p:nvSpPr>
                <p:cNvPr id="46163" name="Text Box 14"/>
                <p:cNvSpPr txBox="1">
                  <a:spLocks noChangeArrowheads="1"/>
                </p:cNvSpPr>
                <p:nvPr/>
              </p:nvSpPr>
              <p:spPr bwMode="auto">
                <a:xfrm>
                  <a:off x="4593" y="3208"/>
                  <a:ext cx="147"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 altLang="es-MX" sz="1600" b="1">
                      <a:solidFill>
                        <a:srgbClr val="009900"/>
                      </a:solidFill>
                      <a:cs typeface="Arial" pitchFamily="34" charset="0"/>
                    </a:rPr>
                    <a:t>3</a:t>
                  </a:r>
                  <a:endParaRPr kumimoji="1" lang="es-ES" altLang="es-MX" sz="1600" b="1">
                    <a:cs typeface="Arial" pitchFamily="34" charset="0"/>
                  </a:endParaRPr>
                </a:p>
              </p:txBody>
            </p:sp>
          </p:grpSp>
        </p:grpSp>
      </p:grpSp>
      <p:grpSp>
        <p:nvGrpSpPr>
          <p:cNvPr id="7" name="Group 15"/>
          <p:cNvGrpSpPr>
            <a:grpSpLocks noChangeAspect="1"/>
          </p:cNvGrpSpPr>
          <p:nvPr/>
        </p:nvGrpSpPr>
        <p:grpSpPr bwMode="auto">
          <a:xfrm>
            <a:off x="985838" y="2492375"/>
            <a:ext cx="7331075" cy="1081088"/>
            <a:chOff x="621" y="1649"/>
            <a:chExt cx="4478" cy="762"/>
          </a:xfrm>
        </p:grpSpPr>
        <p:sp>
          <p:nvSpPr>
            <p:cNvPr id="46087" name="AutoShape 16"/>
            <p:cNvSpPr>
              <a:spLocks noChangeAspect="1" noChangeArrowheads="1" noTextEdit="1"/>
            </p:cNvSpPr>
            <p:nvPr/>
          </p:nvSpPr>
          <p:spPr bwMode="auto">
            <a:xfrm>
              <a:off x="621" y="1649"/>
              <a:ext cx="4478" cy="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6088" name="Rectangle 17"/>
            <p:cNvSpPr>
              <a:spLocks noChangeArrowheads="1"/>
            </p:cNvSpPr>
            <p:nvPr/>
          </p:nvSpPr>
          <p:spPr bwMode="auto">
            <a:xfrm>
              <a:off x="1404" y="1837"/>
              <a:ext cx="20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 </a:t>
              </a:r>
              <a:endParaRPr lang="es-ES" altLang="es-MX"/>
            </a:p>
          </p:txBody>
        </p:sp>
        <p:sp>
          <p:nvSpPr>
            <p:cNvPr id="46089" name="Rectangle 18"/>
            <p:cNvSpPr>
              <a:spLocks noChangeArrowheads="1"/>
            </p:cNvSpPr>
            <p:nvPr/>
          </p:nvSpPr>
          <p:spPr bwMode="auto">
            <a:xfrm>
              <a:off x="1545" y="1837"/>
              <a:ext cx="138"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090" name="Rectangle 19"/>
            <p:cNvSpPr>
              <a:spLocks noChangeArrowheads="1"/>
            </p:cNvSpPr>
            <p:nvPr/>
          </p:nvSpPr>
          <p:spPr bwMode="auto">
            <a:xfrm>
              <a:off x="1618" y="1837"/>
              <a:ext cx="1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B </a:t>
              </a:r>
              <a:endParaRPr lang="es-ES" altLang="es-MX"/>
            </a:p>
          </p:txBody>
        </p:sp>
        <p:sp>
          <p:nvSpPr>
            <p:cNvPr id="46091" name="Rectangle 20"/>
            <p:cNvSpPr>
              <a:spLocks noChangeArrowheads="1"/>
            </p:cNvSpPr>
            <p:nvPr/>
          </p:nvSpPr>
          <p:spPr bwMode="auto">
            <a:xfrm>
              <a:off x="1750" y="1852"/>
              <a:ext cx="18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092" name="Rectangle 21"/>
            <p:cNvSpPr>
              <a:spLocks noChangeArrowheads="1"/>
            </p:cNvSpPr>
            <p:nvPr/>
          </p:nvSpPr>
          <p:spPr bwMode="auto">
            <a:xfrm>
              <a:off x="1868" y="1837"/>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093" name="Rectangle 22"/>
            <p:cNvSpPr>
              <a:spLocks noChangeArrowheads="1"/>
            </p:cNvSpPr>
            <p:nvPr/>
          </p:nvSpPr>
          <p:spPr bwMode="auto">
            <a:xfrm>
              <a:off x="1939" y="1965"/>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46094" name="Rectangle 23"/>
            <p:cNvSpPr>
              <a:spLocks noChangeArrowheads="1"/>
            </p:cNvSpPr>
            <p:nvPr/>
          </p:nvSpPr>
          <p:spPr bwMode="auto">
            <a:xfrm>
              <a:off x="1939" y="189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6095" name="Rectangle 24"/>
            <p:cNvSpPr>
              <a:spLocks noChangeArrowheads="1"/>
            </p:cNvSpPr>
            <p:nvPr/>
          </p:nvSpPr>
          <p:spPr bwMode="auto">
            <a:xfrm>
              <a:off x="1939" y="181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6096" name="Rectangle 25"/>
            <p:cNvSpPr>
              <a:spLocks noChangeArrowheads="1"/>
            </p:cNvSpPr>
            <p:nvPr/>
          </p:nvSpPr>
          <p:spPr bwMode="auto">
            <a:xfrm>
              <a:off x="1939" y="1738"/>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46097" name="Rectangle 26"/>
            <p:cNvSpPr>
              <a:spLocks noChangeArrowheads="1"/>
            </p:cNvSpPr>
            <p:nvPr/>
          </p:nvSpPr>
          <p:spPr bwMode="auto">
            <a:xfrm>
              <a:off x="2622" y="1965"/>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46098" name="Rectangle 27"/>
            <p:cNvSpPr>
              <a:spLocks noChangeArrowheads="1"/>
            </p:cNvSpPr>
            <p:nvPr/>
          </p:nvSpPr>
          <p:spPr bwMode="auto">
            <a:xfrm>
              <a:off x="2622" y="189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6099" name="Rectangle 28"/>
            <p:cNvSpPr>
              <a:spLocks noChangeArrowheads="1"/>
            </p:cNvSpPr>
            <p:nvPr/>
          </p:nvSpPr>
          <p:spPr bwMode="auto">
            <a:xfrm>
              <a:off x="2622" y="181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6100" name="Rectangle 29"/>
            <p:cNvSpPr>
              <a:spLocks noChangeArrowheads="1"/>
            </p:cNvSpPr>
            <p:nvPr/>
          </p:nvSpPr>
          <p:spPr bwMode="auto">
            <a:xfrm>
              <a:off x="2622" y="1738"/>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46101" name="Rectangle 30"/>
            <p:cNvSpPr>
              <a:spLocks noChangeArrowheads="1"/>
            </p:cNvSpPr>
            <p:nvPr/>
          </p:nvSpPr>
          <p:spPr bwMode="auto">
            <a:xfrm>
              <a:off x="1973" y="1739"/>
              <a:ext cx="25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2 </a:t>
              </a:r>
              <a:endParaRPr lang="es-ES" altLang="es-MX"/>
            </a:p>
          </p:txBody>
        </p:sp>
        <p:sp>
          <p:nvSpPr>
            <p:cNvPr id="46102" name="Rectangle 31"/>
            <p:cNvSpPr>
              <a:spLocks noChangeArrowheads="1"/>
            </p:cNvSpPr>
            <p:nvPr/>
          </p:nvSpPr>
          <p:spPr bwMode="auto">
            <a:xfrm>
              <a:off x="2171" y="1739"/>
              <a:ext cx="25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46103" name="Rectangle 32"/>
            <p:cNvSpPr>
              <a:spLocks noChangeArrowheads="1"/>
            </p:cNvSpPr>
            <p:nvPr/>
          </p:nvSpPr>
          <p:spPr bwMode="auto">
            <a:xfrm>
              <a:off x="2387" y="1739"/>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04" name="Rectangle 33"/>
            <p:cNvSpPr>
              <a:spLocks noChangeArrowheads="1"/>
            </p:cNvSpPr>
            <p:nvPr/>
          </p:nvSpPr>
          <p:spPr bwMode="auto">
            <a:xfrm>
              <a:off x="2424" y="1739"/>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t>
              </a:r>
              <a:endParaRPr lang="es-ES" altLang="es-MX"/>
            </a:p>
          </p:txBody>
        </p:sp>
        <p:sp>
          <p:nvSpPr>
            <p:cNvPr id="46105" name="Rectangle 34"/>
            <p:cNvSpPr>
              <a:spLocks noChangeArrowheads="1"/>
            </p:cNvSpPr>
            <p:nvPr/>
          </p:nvSpPr>
          <p:spPr bwMode="auto">
            <a:xfrm>
              <a:off x="2496" y="1739"/>
              <a:ext cx="17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 </a:t>
              </a:r>
              <a:endParaRPr lang="es-ES" altLang="es-MX"/>
            </a:p>
          </p:txBody>
        </p:sp>
        <p:sp>
          <p:nvSpPr>
            <p:cNvPr id="46106" name="Rectangle 35"/>
            <p:cNvSpPr>
              <a:spLocks noChangeArrowheads="1"/>
            </p:cNvSpPr>
            <p:nvPr/>
          </p:nvSpPr>
          <p:spPr bwMode="auto">
            <a:xfrm>
              <a:off x="1971" y="1908"/>
              <a:ext cx="25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3 </a:t>
              </a:r>
              <a:endParaRPr lang="es-ES" altLang="es-MX"/>
            </a:p>
          </p:txBody>
        </p:sp>
        <p:sp>
          <p:nvSpPr>
            <p:cNvPr id="46107" name="Rectangle 36"/>
            <p:cNvSpPr>
              <a:spLocks noChangeArrowheads="1"/>
            </p:cNvSpPr>
            <p:nvPr/>
          </p:nvSpPr>
          <p:spPr bwMode="auto">
            <a:xfrm>
              <a:off x="2152" y="1908"/>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08" name="Rectangle 37"/>
            <p:cNvSpPr>
              <a:spLocks noChangeArrowheads="1"/>
            </p:cNvSpPr>
            <p:nvPr/>
          </p:nvSpPr>
          <p:spPr bwMode="auto">
            <a:xfrm>
              <a:off x="2189" y="1908"/>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t>
              </a:r>
              <a:endParaRPr lang="es-ES" altLang="es-MX"/>
            </a:p>
          </p:txBody>
        </p:sp>
        <p:sp>
          <p:nvSpPr>
            <p:cNvPr id="46109" name="Rectangle 38"/>
            <p:cNvSpPr>
              <a:spLocks noChangeArrowheads="1"/>
            </p:cNvSpPr>
            <p:nvPr/>
          </p:nvSpPr>
          <p:spPr bwMode="auto">
            <a:xfrm>
              <a:off x="2261" y="1908"/>
              <a:ext cx="17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2 </a:t>
              </a:r>
              <a:endParaRPr lang="es-ES" altLang="es-MX"/>
            </a:p>
          </p:txBody>
        </p:sp>
        <p:sp>
          <p:nvSpPr>
            <p:cNvPr id="46110" name="Rectangle 39"/>
            <p:cNvSpPr>
              <a:spLocks noChangeArrowheads="1"/>
            </p:cNvSpPr>
            <p:nvPr/>
          </p:nvSpPr>
          <p:spPr bwMode="auto">
            <a:xfrm>
              <a:off x="2369" y="1908"/>
              <a:ext cx="28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46111" name="Rectangle 40"/>
            <p:cNvSpPr>
              <a:spLocks noChangeArrowheads="1"/>
            </p:cNvSpPr>
            <p:nvPr/>
          </p:nvSpPr>
          <p:spPr bwMode="auto">
            <a:xfrm>
              <a:off x="2587" y="1923"/>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12" name="Rectangle 41"/>
            <p:cNvSpPr>
              <a:spLocks noChangeArrowheads="1"/>
            </p:cNvSpPr>
            <p:nvPr/>
          </p:nvSpPr>
          <p:spPr bwMode="auto">
            <a:xfrm>
              <a:off x="2654" y="1837"/>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13" name="Rectangle 42"/>
            <p:cNvSpPr>
              <a:spLocks noChangeArrowheads="1"/>
            </p:cNvSpPr>
            <p:nvPr/>
          </p:nvSpPr>
          <p:spPr bwMode="auto">
            <a:xfrm>
              <a:off x="2728" y="1834"/>
              <a:ext cx="103"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b="1">
                  <a:solidFill>
                    <a:srgbClr val="000000"/>
                  </a:solidFill>
                  <a:latin typeface="Times New Roman" pitchFamily="18" charset="0"/>
                </a:rPr>
                <a:t>.</a:t>
              </a:r>
              <a:endParaRPr lang="es-ES" altLang="es-MX"/>
            </a:p>
          </p:txBody>
        </p:sp>
        <p:sp>
          <p:nvSpPr>
            <p:cNvPr id="46114" name="Rectangle 43"/>
            <p:cNvSpPr>
              <a:spLocks noChangeArrowheads="1"/>
            </p:cNvSpPr>
            <p:nvPr/>
          </p:nvSpPr>
          <p:spPr bwMode="auto">
            <a:xfrm>
              <a:off x="2764" y="1837"/>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15" name="Rectangle 44"/>
            <p:cNvSpPr>
              <a:spLocks noChangeArrowheads="1"/>
            </p:cNvSpPr>
            <p:nvPr/>
          </p:nvSpPr>
          <p:spPr bwMode="auto">
            <a:xfrm>
              <a:off x="2801" y="1998"/>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è</a:t>
              </a:r>
              <a:endParaRPr lang="es-ES" altLang="es-MX"/>
            </a:p>
          </p:txBody>
        </p:sp>
        <p:sp>
          <p:nvSpPr>
            <p:cNvPr id="46116" name="Rectangle 45"/>
            <p:cNvSpPr>
              <a:spLocks noChangeArrowheads="1"/>
            </p:cNvSpPr>
            <p:nvPr/>
          </p:nvSpPr>
          <p:spPr bwMode="auto">
            <a:xfrm>
              <a:off x="2801" y="1888"/>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46117" name="Rectangle 46"/>
            <p:cNvSpPr>
              <a:spLocks noChangeArrowheads="1"/>
            </p:cNvSpPr>
            <p:nvPr/>
          </p:nvSpPr>
          <p:spPr bwMode="auto">
            <a:xfrm>
              <a:off x="2801" y="1764"/>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46118" name="Rectangle 47"/>
            <p:cNvSpPr>
              <a:spLocks noChangeArrowheads="1"/>
            </p:cNvSpPr>
            <p:nvPr/>
          </p:nvSpPr>
          <p:spPr bwMode="auto">
            <a:xfrm>
              <a:off x="2801" y="1655"/>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æ</a:t>
              </a:r>
              <a:endParaRPr lang="es-ES" altLang="es-MX"/>
            </a:p>
          </p:txBody>
        </p:sp>
        <p:sp>
          <p:nvSpPr>
            <p:cNvPr id="46119" name="Rectangle 48"/>
            <p:cNvSpPr>
              <a:spLocks noChangeArrowheads="1"/>
            </p:cNvSpPr>
            <p:nvPr/>
          </p:nvSpPr>
          <p:spPr bwMode="auto">
            <a:xfrm>
              <a:off x="3356" y="1998"/>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ø</a:t>
              </a:r>
              <a:endParaRPr lang="es-ES" altLang="es-MX"/>
            </a:p>
          </p:txBody>
        </p:sp>
        <p:sp>
          <p:nvSpPr>
            <p:cNvPr id="46120" name="Rectangle 49"/>
            <p:cNvSpPr>
              <a:spLocks noChangeArrowheads="1"/>
            </p:cNvSpPr>
            <p:nvPr/>
          </p:nvSpPr>
          <p:spPr bwMode="auto">
            <a:xfrm>
              <a:off x="3356" y="1888"/>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46121" name="Rectangle 50"/>
            <p:cNvSpPr>
              <a:spLocks noChangeArrowheads="1"/>
            </p:cNvSpPr>
            <p:nvPr/>
          </p:nvSpPr>
          <p:spPr bwMode="auto">
            <a:xfrm>
              <a:off x="3356" y="1764"/>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46122" name="Rectangle 51"/>
            <p:cNvSpPr>
              <a:spLocks noChangeArrowheads="1"/>
            </p:cNvSpPr>
            <p:nvPr/>
          </p:nvSpPr>
          <p:spPr bwMode="auto">
            <a:xfrm>
              <a:off x="3356" y="1655"/>
              <a:ext cx="1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ö</a:t>
              </a:r>
              <a:endParaRPr lang="es-ES" altLang="es-MX"/>
            </a:p>
          </p:txBody>
        </p:sp>
        <p:sp>
          <p:nvSpPr>
            <p:cNvPr id="46123" name="Rectangle 52"/>
            <p:cNvSpPr>
              <a:spLocks noChangeArrowheads="1"/>
            </p:cNvSpPr>
            <p:nvPr/>
          </p:nvSpPr>
          <p:spPr bwMode="auto">
            <a:xfrm>
              <a:off x="2850" y="1655"/>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46124" name="Rectangle 53"/>
            <p:cNvSpPr>
              <a:spLocks noChangeArrowheads="1"/>
            </p:cNvSpPr>
            <p:nvPr/>
          </p:nvSpPr>
          <p:spPr bwMode="auto">
            <a:xfrm>
              <a:off x="2995" y="1655"/>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2 </a:t>
              </a:r>
              <a:endParaRPr lang="es-ES" altLang="es-MX"/>
            </a:p>
          </p:txBody>
        </p:sp>
        <p:sp>
          <p:nvSpPr>
            <p:cNvPr id="46125" name="Rectangle 54"/>
            <p:cNvSpPr>
              <a:spLocks noChangeArrowheads="1"/>
            </p:cNvSpPr>
            <p:nvPr/>
          </p:nvSpPr>
          <p:spPr bwMode="auto">
            <a:xfrm>
              <a:off x="3139" y="1655"/>
              <a:ext cx="28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46126" name="Rectangle 55"/>
            <p:cNvSpPr>
              <a:spLocks noChangeArrowheads="1"/>
            </p:cNvSpPr>
            <p:nvPr/>
          </p:nvSpPr>
          <p:spPr bwMode="auto">
            <a:xfrm>
              <a:off x="2851" y="1824"/>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46127" name="Rectangle 56"/>
            <p:cNvSpPr>
              <a:spLocks noChangeArrowheads="1"/>
            </p:cNvSpPr>
            <p:nvPr/>
          </p:nvSpPr>
          <p:spPr bwMode="auto">
            <a:xfrm>
              <a:off x="2996" y="1824"/>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46128" name="Rectangle 57"/>
            <p:cNvSpPr>
              <a:spLocks noChangeArrowheads="1"/>
            </p:cNvSpPr>
            <p:nvPr/>
          </p:nvSpPr>
          <p:spPr bwMode="auto">
            <a:xfrm>
              <a:off x="3140" y="1824"/>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29" name="Rectangle 58"/>
            <p:cNvSpPr>
              <a:spLocks noChangeArrowheads="1"/>
            </p:cNvSpPr>
            <p:nvPr/>
          </p:nvSpPr>
          <p:spPr bwMode="auto">
            <a:xfrm>
              <a:off x="3177" y="1824"/>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t>
              </a:r>
              <a:endParaRPr lang="es-ES" altLang="es-MX"/>
            </a:p>
          </p:txBody>
        </p:sp>
        <p:sp>
          <p:nvSpPr>
            <p:cNvPr id="46130" name="Rectangle 59"/>
            <p:cNvSpPr>
              <a:spLocks noChangeArrowheads="1"/>
            </p:cNvSpPr>
            <p:nvPr/>
          </p:nvSpPr>
          <p:spPr bwMode="auto">
            <a:xfrm>
              <a:off x="3249" y="1824"/>
              <a:ext cx="17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3 </a:t>
              </a:r>
              <a:endParaRPr lang="es-ES" altLang="es-MX"/>
            </a:p>
          </p:txBody>
        </p:sp>
        <p:sp>
          <p:nvSpPr>
            <p:cNvPr id="46131" name="Rectangle 60"/>
            <p:cNvSpPr>
              <a:spLocks noChangeArrowheads="1"/>
            </p:cNvSpPr>
            <p:nvPr/>
          </p:nvSpPr>
          <p:spPr bwMode="auto">
            <a:xfrm>
              <a:off x="2853" y="1993"/>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46132" name="Rectangle 61"/>
            <p:cNvSpPr>
              <a:spLocks noChangeArrowheads="1"/>
            </p:cNvSpPr>
            <p:nvPr/>
          </p:nvSpPr>
          <p:spPr bwMode="auto">
            <a:xfrm>
              <a:off x="2996" y="1993"/>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46133" name="Rectangle 62"/>
            <p:cNvSpPr>
              <a:spLocks noChangeArrowheads="1"/>
            </p:cNvSpPr>
            <p:nvPr/>
          </p:nvSpPr>
          <p:spPr bwMode="auto">
            <a:xfrm>
              <a:off x="3159" y="1993"/>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34" name="Rectangle 63"/>
            <p:cNvSpPr>
              <a:spLocks noChangeArrowheads="1"/>
            </p:cNvSpPr>
            <p:nvPr/>
          </p:nvSpPr>
          <p:spPr bwMode="auto">
            <a:xfrm>
              <a:off x="3196" y="1993"/>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t>
              </a:r>
              <a:endParaRPr lang="es-ES" altLang="es-MX"/>
            </a:p>
          </p:txBody>
        </p:sp>
        <p:sp>
          <p:nvSpPr>
            <p:cNvPr id="46135" name="Rectangle 64"/>
            <p:cNvSpPr>
              <a:spLocks noChangeArrowheads="1"/>
            </p:cNvSpPr>
            <p:nvPr/>
          </p:nvSpPr>
          <p:spPr bwMode="auto">
            <a:xfrm>
              <a:off x="3268" y="1993"/>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2</a:t>
              </a:r>
              <a:endParaRPr lang="es-ES" altLang="es-MX"/>
            </a:p>
          </p:txBody>
        </p:sp>
        <p:sp>
          <p:nvSpPr>
            <p:cNvPr id="46136" name="Rectangle 65"/>
            <p:cNvSpPr>
              <a:spLocks noChangeArrowheads="1"/>
            </p:cNvSpPr>
            <p:nvPr/>
          </p:nvSpPr>
          <p:spPr bwMode="auto">
            <a:xfrm>
              <a:off x="3405" y="1837"/>
              <a:ext cx="223"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 </a:t>
              </a:r>
              <a:endParaRPr lang="es-ES" altLang="es-MX"/>
            </a:p>
          </p:txBody>
        </p:sp>
        <p:sp>
          <p:nvSpPr>
            <p:cNvPr id="46137" name="Rectangle 66"/>
            <p:cNvSpPr>
              <a:spLocks noChangeArrowheads="1"/>
            </p:cNvSpPr>
            <p:nvPr/>
          </p:nvSpPr>
          <p:spPr bwMode="auto">
            <a:xfrm>
              <a:off x="3559" y="1965"/>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46138" name="Rectangle 67"/>
            <p:cNvSpPr>
              <a:spLocks noChangeArrowheads="1"/>
            </p:cNvSpPr>
            <p:nvPr/>
          </p:nvSpPr>
          <p:spPr bwMode="auto">
            <a:xfrm>
              <a:off x="3559" y="189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6139" name="Rectangle 68"/>
            <p:cNvSpPr>
              <a:spLocks noChangeArrowheads="1"/>
            </p:cNvSpPr>
            <p:nvPr/>
          </p:nvSpPr>
          <p:spPr bwMode="auto">
            <a:xfrm>
              <a:off x="3559" y="181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6140" name="Rectangle 69"/>
            <p:cNvSpPr>
              <a:spLocks noChangeArrowheads="1"/>
            </p:cNvSpPr>
            <p:nvPr/>
          </p:nvSpPr>
          <p:spPr bwMode="auto">
            <a:xfrm>
              <a:off x="3559" y="1738"/>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46141" name="Rectangle 70"/>
            <p:cNvSpPr>
              <a:spLocks noChangeArrowheads="1"/>
            </p:cNvSpPr>
            <p:nvPr/>
          </p:nvSpPr>
          <p:spPr bwMode="auto">
            <a:xfrm>
              <a:off x="4206" y="1965"/>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46142" name="Rectangle 71"/>
            <p:cNvSpPr>
              <a:spLocks noChangeArrowheads="1"/>
            </p:cNvSpPr>
            <p:nvPr/>
          </p:nvSpPr>
          <p:spPr bwMode="auto">
            <a:xfrm>
              <a:off x="4206" y="189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6143" name="Rectangle 72"/>
            <p:cNvSpPr>
              <a:spLocks noChangeArrowheads="1"/>
            </p:cNvSpPr>
            <p:nvPr/>
          </p:nvSpPr>
          <p:spPr bwMode="auto">
            <a:xfrm>
              <a:off x="4206" y="1811"/>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6144" name="Rectangle 73"/>
            <p:cNvSpPr>
              <a:spLocks noChangeArrowheads="1"/>
            </p:cNvSpPr>
            <p:nvPr/>
          </p:nvSpPr>
          <p:spPr bwMode="auto">
            <a:xfrm>
              <a:off x="4206" y="1738"/>
              <a:ext cx="87"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46145" name="Rectangle 74"/>
            <p:cNvSpPr>
              <a:spLocks noChangeArrowheads="1"/>
            </p:cNvSpPr>
            <p:nvPr/>
          </p:nvSpPr>
          <p:spPr bwMode="auto">
            <a:xfrm>
              <a:off x="3593" y="1739"/>
              <a:ext cx="25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3 </a:t>
              </a:r>
              <a:endParaRPr lang="es-ES" altLang="es-MX"/>
            </a:p>
          </p:txBody>
        </p:sp>
        <p:sp>
          <p:nvSpPr>
            <p:cNvPr id="46146" name="Rectangle 75"/>
            <p:cNvSpPr>
              <a:spLocks noChangeArrowheads="1"/>
            </p:cNvSpPr>
            <p:nvPr/>
          </p:nvSpPr>
          <p:spPr bwMode="auto">
            <a:xfrm>
              <a:off x="3773" y="1739"/>
              <a:ext cx="25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3 </a:t>
              </a:r>
              <a:endParaRPr lang="es-ES" altLang="es-MX"/>
            </a:p>
          </p:txBody>
        </p:sp>
        <p:sp>
          <p:nvSpPr>
            <p:cNvPr id="46147" name="Rectangle 76"/>
            <p:cNvSpPr>
              <a:spLocks noChangeArrowheads="1"/>
            </p:cNvSpPr>
            <p:nvPr/>
          </p:nvSpPr>
          <p:spPr bwMode="auto">
            <a:xfrm>
              <a:off x="3953" y="1739"/>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48" name="Rectangle 77"/>
            <p:cNvSpPr>
              <a:spLocks noChangeArrowheads="1"/>
            </p:cNvSpPr>
            <p:nvPr/>
          </p:nvSpPr>
          <p:spPr bwMode="auto">
            <a:xfrm>
              <a:off x="3990" y="1739"/>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t>
              </a:r>
              <a:endParaRPr lang="es-ES" altLang="es-MX"/>
            </a:p>
          </p:txBody>
        </p:sp>
        <p:sp>
          <p:nvSpPr>
            <p:cNvPr id="46149" name="Rectangle 78"/>
            <p:cNvSpPr>
              <a:spLocks noChangeArrowheads="1"/>
            </p:cNvSpPr>
            <p:nvPr/>
          </p:nvSpPr>
          <p:spPr bwMode="auto">
            <a:xfrm>
              <a:off x="4061" y="1739"/>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  </a:t>
              </a:r>
              <a:endParaRPr lang="es-ES" altLang="es-MX"/>
            </a:p>
          </p:txBody>
        </p:sp>
        <p:sp>
          <p:nvSpPr>
            <p:cNvPr id="46150" name="Rectangle 79"/>
            <p:cNvSpPr>
              <a:spLocks noChangeArrowheads="1"/>
            </p:cNvSpPr>
            <p:nvPr/>
          </p:nvSpPr>
          <p:spPr bwMode="auto">
            <a:xfrm>
              <a:off x="3591" y="1908"/>
              <a:ext cx="25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46151" name="Rectangle 80"/>
            <p:cNvSpPr>
              <a:spLocks noChangeArrowheads="1"/>
            </p:cNvSpPr>
            <p:nvPr/>
          </p:nvSpPr>
          <p:spPr bwMode="auto">
            <a:xfrm>
              <a:off x="3789" y="1908"/>
              <a:ext cx="21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6 </a:t>
              </a:r>
              <a:endParaRPr lang="es-ES" altLang="es-MX"/>
            </a:p>
          </p:txBody>
        </p:sp>
        <p:sp>
          <p:nvSpPr>
            <p:cNvPr id="46152" name="Rectangle 81"/>
            <p:cNvSpPr>
              <a:spLocks noChangeArrowheads="1"/>
            </p:cNvSpPr>
            <p:nvPr/>
          </p:nvSpPr>
          <p:spPr bwMode="auto">
            <a:xfrm>
              <a:off x="3952" y="1908"/>
              <a:ext cx="28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6 </a:t>
              </a:r>
              <a:endParaRPr lang="es-ES" altLang="es-MX"/>
            </a:p>
          </p:txBody>
        </p:sp>
        <p:sp>
          <p:nvSpPr>
            <p:cNvPr id="46153" name="Rectangle 82"/>
            <p:cNvSpPr>
              <a:spLocks noChangeArrowheads="1"/>
            </p:cNvSpPr>
            <p:nvPr/>
          </p:nvSpPr>
          <p:spPr bwMode="auto">
            <a:xfrm>
              <a:off x="4170" y="1923"/>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54" name="Rectangle 83"/>
            <p:cNvSpPr>
              <a:spLocks noChangeArrowheads="1"/>
            </p:cNvSpPr>
            <p:nvPr/>
          </p:nvSpPr>
          <p:spPr bwMode="auto">
            <a:xfrm>
              <a:off x="4238" y="1837"/>
              <a:ext cx="137"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46155" name="Rectangle 84"/>
            <p:cNvSpPr>
              <a:spLocks noChangeArrowheads="1"/>
            </p:cNvSpPr>
            <p:nvPr/>
          </p:nvSpPr>
          <p:spPr bwMode="auto">
            <a:xfrm>
              <a:off x="4311" y="1837"/>
              <a:ext cx="99"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grpSp>
      <p:grpSp>
        <p:nvGrpSpPr>
          <p:cNvPr id="8" name="Group 85"/>
          <p:cNvGrpSpPr>
            <a:grpSpLocks/>
          </p:cNvGrpSpPr>
          <p:nvPr/>
        </p:nvGrpSpPr>
        <p:grpSpPr bwMode="auto">
          <a:xfrm>
            <a:off x="554806" y="1556792"/>
            <a:ext cx="8121650" cy="864096"/>
            <a:chOff x="288" y="741"/>
            <a:chExt cx="5116" cy="819"/>
          </a:xfrm>
          <a:noFill/>
        </p:grpSpPr>
        <p:grpSp>
          <p:nvGrpSpPr>
            <p:cNvPr id="9" name="Group 86"/>
            <p:cNvGrpSpPr>
              <a:grpSpLocks noChangeAspect="1"/>
            </p:cNvGrpSpPr>
            <p:nvPr/>
          </p:nvGrpSpPr>
          <p:grpSpPr bwMode="auto">
            <a:xfrm>
              <a:off x="288" y="741"/>
              <a:ext cx="5116" cy="819"/>
              <a:chOff x="288" y="741"/>
              <a:chExt cx="5116" cy="819"/>
            </a:xfrm>
            <a:grpFill/>
          </p:grpSpPr>
          <p:sp>
            <p:nvSpPr>
              <p:cNvPr id="20489" name="AutoShape 87"/>
              <p:cNvSpPr>
                <a:spLocks noChangeAspect="1" noChangeArrowheads="1" noTextEdit="1"/>
              </p:cNvSpPr>
              <p:nvPr/>
            </p:nvSpPr>
            <p:spPr bwMode="auto">
              <a:xfrm>
                <a:off x="288" y="741"/>
                <a:ext cx="5116" cy="819"/>
              </a:xfrm>
              <a:prstGeom prst="rect">
                <a:avLst/>
              </a:prstGeom>
              <a:grpFill/>
              <a:ln>
                <a:noFill/>
              </a:ln>
              <a:extLst/>
            </p:spPr>
            <p:txBody>
              <a:bodyPr/>
              <a:lstStyle/>
              <a:p>
                <a:pPr>
                  <a:defRPr/>
                </a:pPr>
                <a:endParaRPr lang="es-ES" dirty="0">
                  <a:latin typeface="Arial" charset="0"/>
                </a:endParaRPr>
              </a:p>
            </p:txBody>
          </p:sp>
          <p:sp>
            <p:nvSpPr>
              <p:cNvPr id="20490" name="Rectangle 88"/>
              <p:cNvSpPr>
                <a:spLocks noChangeArrowheads="1"/>
              </p:cNvSpPr>
              <p:nvPr/>
            </p:nvSpPr>
            <p:spPr bwMode="auto">
              <a:xfrm>
                <a:off x="288" y="887"/>
                <a:ext cx="100" cy="144"/>
              </a:xfrm>
              <a:prstGeom prst="rect">
                <a:avLst/>
              </a:prstGeom>
              <a:grpFill/>
              <a:ln>
                <a:noFill/>
              </a:ln>
              <a:extLst/>
            </p:spPr>
            <p:txBody>
              <a:bodyPr wrap="none" lIns="0" tIns="0" rIns="0" bIns="0">
                <a:spAutoFit/>
              </a:bodyPr>
              <a:lstStyle/>
              <a:p>
                <a:pPr>
                  <a:defRPr/>
                </a:pPr>
                <a:r>
                  <a:rPr lang="es-ES" sz="1500" b="1" dirty="0">
                    <a:solidFill>
                      <a:srgbClr val="000000"/>
                    </a:solidFill>
                    <a:latin typeface="Arial" charset="0"/>
                  </a:rPr>
                  <a:t>1.</a:t>
                </a:r>
                <a:endParaRPr lang="es-ES" dirty="0">
                  <a:latin typeface="Arial" charset="0"/>
                </a:endParaRPr>
              </a:p>
            </p:txBody>
          </p:sp>
          <p:sp>
            <p:nvSpPr>
              <p:cNvPr id="20491" name="Rectangle 89"/>
              <p:cNvSpPr>
                <a:spLocks noChangeArrowheads="1"/>
              </p:cNvSpPr>
              <p:nvPr/>
            </p:nvSpPr>
            <p:spPr bwMode="auto">
              <a:xfrm>
                <a:off x="414" y="890"/>
                <a:ext cx="921" cy="219"/>
              </a:xfrm>
              <a:prstGeom prst="rect">
                <a:avLst/>
              </a:prstGeom>
              <a:grpFill/>
              <a:ln>
                <a:noFill/>
              </a:ln>
              <a:extLst/>
            </p:spPr>
            <p:txBody>
              <a:bodyPr lIns="0" tIns="0" rIns="0" bIns="0">
                <a:spAutoFit/>
              </a:bodyPr>
              <a:lstStyle/>
              <a:p>
                <a:pPr>
                  <a:defRPr/>
                </a:pPr>
                <a:r>
                  <a:rPr lang="es-ES" sz="1500" dirty="0">
                    <a:solidFill>
                      <a:srgbClr val="000000"/>
                    </a:solidFill>
                    <a:latin typeface="Arial" charset="0"/>
                  </a:rPr>
                  <a:t> El producto de A</a:t>
                </a:r>
                <a:endParaRPr lang="es-ES" dirty="0">
                  <a:latin typeface="Arial" charset="0"/>
                </a:endParaRPr>
              </a:p>
            </p:txBody>
          </p:sp>
          <p:sp>
            <p:nvSpPr>
              <p:cNvPr id="20492" name="Rectangle 90"/>
              <p:cNvSpPr>
                <a:spLocks noChangeArrowheads="1"/>
              </p:cNvSpPr>
              <p:nvPr/>
            </p:nvSpPr>
            <p:spPr bwMode="auto">
              <a:xfrm>
                <a:off x="1322" y="878"/>
                <a:ext cx="103" cy="144"/>
              </a:xfrm>
              <a:prstGeom prst="rect">
                <a:avLst/>
              </a:prstGeom>
              <a:grpFill/>
              <a:ln>
                <a:noFill/>
              </a:ln>
              <a:extLst/>
            </p:spPr>
            <p:txBody>
              <a:bodyPr wrap="none" lIns="0" tIns="0" rIns="0" bIns="0">
                <a:spAutoFit/>
              </a:bodyPr>
              <a:lstStyle/>
              <a:p>
                <a:pPr>
                  <a:defRPr/>
                </a:pPr>
                <a:r>
                  <a:rPr lang="es-ES" sz="1500" dirty="0">
                    <a:solidFill>
                      <a:srgbClr val="000000"/>
                    </a:solidFill>
                    <a:latin typeface="Arial" charset="0"/>
                  </a:rPr>
                  <a:t> =</a:t>
                </a:r>
                <a:endParaRPr lang="es-ES" dirty="0">
                  <a:latin typeface="Arial" charset="0"/>
                </a:endParaRPr>
              </a:p>
            </p:txBody>
          </p:sp>
          <p:sp>
            <p:nvSpPr>
              <p:cNvPr id="20493" name="Rectangle 91"/>
              <p:cNvSpPr>
                <a:spLocks noChangeArrowheads="1"/>
              </p:cNvSpPr>
              <p:nvPr/>
            </p:nvSpPr>
            <p:spPr bwMode="auto">
              <a:xfrm>
                <a:off x="1379" y="890"/>
                <a:ext cx="66"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494" name="Rectangle 92"/>
              <p:cNvSpPr>
                <a:spLocks noChangeArrowheads="1"/>
              </p:cNvSpPr>
              <p:nvPr/>
            </p:nvSpPr>
            <p:spPr bwMode="auto">
              <a:xfrm>
                <a:off x="1443" y="969"/>
                <a:ext cx="34" cy="106"/>
              </a:xfrm>
              <a:prstGeom prst="rect">
                <a:avLst/>
              </a:prstGeom>
              <a:grpFill/>
              <a:ln>
                <a:noFill/>
              </a:ln>
              <a:extLst/>
            </p:spPr>
            <p:txBody>
              <a:bodyPr wrap="none" lIns="0" tIns="0" rIns="0" bIns="0">
                <a:spAutoFit/>
              </a:bodyPr>
              <a:lstStyle/>
              <a:p>
                <a:pPr>
                  <a:defRPr/>
                </a:pPr>
                <a:r>
                  <a:rPr lang="es-ES" sz="1100">
                    <a:solidFill>
                      <a:srgbClr val="000000"/>
                    </a:solidFill>
                    <a:latin typeface="Symbol" pitchFamily="18" charset="2"/>
                  </a:rPr>
                  <a:t>è</a:t>
                </a:r>
                <a:endParaRPr lang="es-ES">
                  <a:latin typeface="Arial" charset="0"/>
                </a:endParaRPr>
              </a:p>
            </p:txBody>
          </p:sp>
          <p:sp>
            <p:nvSpPr>
              <p:cNvPr id="20495" name="Rectangle 93"/>
              <p:cNvSpPr>
                <a:spLocks noChangeArrowheads="1"/>
              </p:cNvSpPr>
              <p:nvPr/>
            </p:nvSpPr>
            <p:spPr bwMode="auto">
              <a:xfrm>
                <a:off x="1443" y="892"/>
                <a:ext cx="34" cy="106"/>
              </a:xfrm>
              <a:prstGeom prst="rect">
                <a:avLst/>
              </a:prstGeom>
              <a:grpFill/>
              <a:ln>
                <a:noFill/>
              </a:ln>
              <a:extLst/>
            </p:spPr>
            <p:txBody>
              <a:bodyPr wrap="none" lIns="0" tIns="0" rIns="0" bIns="0">
                <a:spAutoFit/>
              </a:bodyPr>
              <a:lstStyle/>
              <a:p>
                <a:pPr>
                  <a:defRPr/>
                </a:pPr>
                <a:r>
                  <a:rPr lang="es-ES" sz="1100">
                    <a:solidFill>
                      <a:srgbClr val="000000"/>
                    </a:solidFill>
                    <a:latin typeface="Symbol" pitchFamily="18" charset="2"/>
                  </a:rPr>
                  <a:t>ç</a:t>
                </a:r>
                <a:endParaRPr lang="es-ES">
                  <a:latin typeface="Arial" charset="0"/>
                </a:endParaRPr>
              </a:p>
            </p:txBody>
          </p:sp>
          <p:sp>
            <p:nvSpPr>
              <p:cNvPr id="20496" name="Rectangle 94"/>
              <p:cNvSpPr>
                <a:spLocks noChangeArrowheads="1"/>
              </p:cNvSpPr>
              <p:nvPr/>
            </p:nvSpPr>
            <p:spPr bwMode="auto">
              <a:xfrm>
                <a:off x="1443" y="816"/>
                <a:ext cx="34" cy="106"/>
              </a:xfrm>
              <a:prstGeom prst="rect">
                <a:avLst/>
              </a:prstGeom>
              <a:grpFill/>
              <a:ln>
                <a:noFill/>
              </a:ln>
              <a:extLst/>
            </p:spPr>
            <p:txBody>
              <a:bodyPr wrap="none" lIns="0" tIns="0" rIns="0" bIns="0">
                <a:spAutoFit/>
              </a:bodyPr>
              <a:lstStyle/>
              <a:p>
                <a:pPr>
                  <a:defRPr/>
                </a:pPr>
                <a:r>
                  <a:rPr lang="es-ES" sz="1100">
                    <a:solidFill>
                      <a:srgbClr val="000000"/>
                    </a:solidFill>
                    <a:latin typeface="Symbol" pitchFamily="18" charset="2"/>
                  </a:rPr>
                  <a:t>æ</a:t>
                </a:r>
                <a:endParaRPr lang="es-ES">
                  <a:latin typeface="Arial" charset="0"/>
                </a:endParaRPr>
              </a:p>
            </p:txBody>
          </p:sp>
          <p:sp>
            <p:nvSpPr>
              <p:cNvPr id="20497" name="Rectangle 95"/>
              <p:cNvSpPr>
                <a:spLocks noChangeArrowheads="1"/>
              </p:cNvSpPr>
              <p:nvPr/>
            </p:nvSpPr>
            <p:spPr bwMode="auto">
              <a:xfrm>
                <a:off x="2059" y="969"/>
                <a:ext cx="34" cy="106"/>
              </a:xfrm>
              <a:prstGeom prst="rect">
                <a:avLst/>
              </a:prstGeom>
              <a:grpFill/>
              <a:ln>
                <a:noFill/>
              </a:ln>
              <a:extLst/>
            </p:spPr>
            <p:txBody>
              <a:bodyPr wrap="none" lIns="0" tIns="0" rIns="0" bIns="0">
                <a:spAutoFit/>
              </a:bodyPr>
              <a:lstStyle/>
              <a:p>
                <a:pPr>
                  <a:defRPr/>
                </a:pPr>
                <a:r>
                  <a:rPr lang="es-ES" sz="1100">
                    <a:solidFill>
                      <a:srgbClr val="000000"/>
                    </a:solidFill>
                    <a:latin typeface="Symbol" pitchFamily="18" charset="2"/>
                  </a:rPr>
                  <a:t>ø</a:t>
                </a:r>
                <a:endParaRPr lang="es-ES">
                  <a:latin typeface="Arial" charset="0"/>
                </a:endParaRPr>
              </a:p>
            </p:txBody>
          </p:sp>
          <p:sp>
            <p:nvSpPr>
              <p:cNvPr id="20498" name="Rectangle 96"/>
              <p:cNvSpPr>
                <a:spLocks noChangeArrowheads="1"/>
              </p:cNvSpPr>
              <p:nvPr/>
            </p:nvSpPr>
            <p:spPr bwMode="auto">
              <a:xfrm>
                <a:off x="2059" y="892"/>
                <a:ext cx="34" cy="106"/>
              </a:xfrm>
              <a:prstGeom prst="rect">
                <a:avLst/>
              </a:prstGeom>
              <a:grpFill/>
              <a:ln>
                <a:noFill/>
              </a:ln>
              <a:extLst/>
            </p:spPr>
            <p:txBody>
              <a:bodyPr wrap="none" lIns="0" tIns="0" rIns="0" bIns="0">
                <a:spAutoFit/>
              </a:bodyPr>
              <a:lstStyle/>
              <a:p>
                <a:pPr>
                  <a:defRPr/>
                </a:pPr>
                <a:r>
                  <a:rPr lang="es-ES" sz="1100">
                    <a:solidFill>
                      <a:srgbClr val="000000"/>
                    </a:solidFill>
                    <a:latin typeface="Symbol" pitchFamily="18" charset="2"/>
                  </a:rPr>
                  <a:t>÷</a:t>
                </a:r>
                <a:endParaRPr lang="es-ES">
                  <a:latin typeface="Arial" charset="0"/>
                </a:endParaRPr>
              </a:p>
            </p:txBody>
          </p:sp>
          <p:sp>
            <p:nvSpPr>
              <p:cNvPr id="20499" name="Rectangle 97"/>
              <p:cNvSpPr>
                <a:spLocks noChangeArrowheads="1"/>
              </p:cNvSpPr>
              <p:nvPr/>
            </p:nvSpPr>
            <p:spPr bwMode="auto">
              <a:xfrm>
                <a:off x="2059" y="816"/>
                <a:ext cx="34" cy="106"/>
              </a:xfrm>
              <a:prstGeom prst="rect">
                <a:avLst/>
              </a:prstGeom>
              <a:grpFill/>
              <a:ln>
                <a:noFill/>
              </a:ln>
              <a:extLst/>
            </p:spPr>
            <p:txBody>
              <a:bodyPr wrap="none" lIns="0" tIns="0" rIns="0" bIns="0">
                <a:spAutoFit/>
              </a:bodyPr>
              <a:lstStyle/>
              <a:p>
                <a:pPr>
                  <a:defRPr/>
                </a:pPr>
                <a:r>
                  <a:rPr lang="es-ES" sz="1100">
                    <a:solidFill>
                      <a:srgbClr val="000000"/>
                    </a:solidFill>
                    <a:latin typeface="Symbol" pitchFamily="18" charset="2"/>
                  </a:rPr>
                  <a:t>ö</a:t>
                </a:r>
                <a:endParaRPr lang="es-ES">
                  <a:latin typeface="Arial" charset="0"/>
                </a:endParaRPr>
              </a:p>
            </p:txBody>
          </p:sp>
          <p:sp>
            <p:nvSpPr>
              <p:cNvPr id="20500" name="Rectangle 98"/>
              <p:cNvSpPr>
                <a:spLocks noChangeArrowheads="1"/>
              </p:cNvSpPr>
              <p:nvPr/>
            </p:nvSpPr>
            <p:spPr bwMode="auto">
              <a:xfrm>
                <a:off x="1477" y="812"/>
                <a:ext cx="166"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2 </a:t>
                </a:r>
                <a:endParaRPr lang="es-ES">
                  <a:latin typeface="Arial" charset="0"/>
                </a:endParaRPr>
              </a:p>
            </p:txBody>
          </p:sp>
          <p:sp>
            <p:nvSpPr>
              <p:cNvPr id="20501" name="Rectangle 99"/>
              <p:cNvSpPr>
                <a:spLocks noChangeArrowheads="1"/>
              </p:cNvSpPr>
              <p:nvPr/>
            </p:nvSpPr>
            <p:spPr bwMode="auto">
              <a:xfrm>
                <a:off x="1654" y="812"/>
                <a:ext cx="166"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1 </a:t>
                </a:r>
                <a:endParaRPr lang="es-ES">
                  <a:latin typeface="Arial" charset="0"/>
                </a:endParaRPr>
              </a:p>
            </p:txBody>
          </p:sp>
          <p:sp>
            <p:nvSpPr>
              <p:cNvPr id="20502" name="Rectangle 100"/>
              <p:cNvSpPr>
                <a:spLocks noChangeArrowheads="1"/>
              </p:cNvSpPr>
              <p:nvPr/>
            </p:nvSpPr>
            <p:spPr bwMode="auto">
              <a:xfrm>
                <a:off x="1848" y="812"/>
                <a:ext cx="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503" name="Rectangle 101"/>
              <p:cNvSpPr>
                <a:spLocks noChangeArrowheads="1"/>
              </p:cNvSpPr>
              <p:nvPr/>
            </p:nvSpPr>
            <p:spPr bwMode="auto">
              <a:xfrm>
                <a:off x="1881" y="812"/>
                <a:ext cx="67"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a:t>
                </a:r>
                <a:endParaRPr lang="es-ES">
                  <a:latin typeface="Arial" charset="0"/>
                </a:endParaRPr>
              </a:p>
            </p:txBody>
          </p:sp>
          <p:sp>
            <p:nvSpPr>
              <p:cNvPr id="20504" name="Rectangle 102"/>
              <p:cNvSpPr>
                <a:spLocks noChangeArrowheads="1"/>
              </p:cNvSpPr>
              <p:nvPr/>
            </p:nvSpPr>
            <p:spPr bwMode="auto">
              <a:xfrm>
                <a:off x="1945" y="812"/>
                <a:ext cx="100"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1 </a:t>
                </a:r>
                <a:endParaRPr lang="es-ES">
                  <a:latin typeface="Arial" charset="0"/>
                </a:endParaRPr>
              </a:p>
            </p:txBody>
          </p:sp>
          <p:sp>
            <p:nvSpPr>
              <p:cNvPr id="20505" name="Rectangle 103"/>
              <p:cNvSpPr>
                <a:spLocks noChangeArrowheads="1"/>
              </p:cNvSpPr>
              <p:nvPr/>
            </p:nvSpPr>
            <p:spPr bwMode="auto">
              <a:xfrm>
                <a:off x="1478" y="946"/>
                <a:ext cx="166"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3 </a:t>
                </a:r>
                <a:endParaRPr lang="es-ES">
                  <a:latin typeface="Arial" charset="0"/>
                </a:endParaRPr>
              </a:p>
            </p:txBody>
          </p:sp>
          <p:sp>
            <p:nvSpPr>
              <p:cNvPr id="20506" name="Rectangle 104"/>
              <p:cNvSpPr>
                <a:spLocks noChangeArrowheads="1"/>
              </p:cNvSpPr>
              <p:nvPr/>
            </p:nvSpPr>
            <p:spPr bwMode="auto">
              <a:xfrm>
                <a:off x="1640" y="946"/>
                <a:ext cx="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507" name="Rectangle 105"/>
              <p:cNvSpPr>
                <a:spLocks noChangeArrowheads="1"/>
              </p:cNvSpPr>
              <p:nvPr/>
            </p:nvSpPr>
            <p:spPr bwMode="auto">
              <a:xfrm>
                <a:off x="1672" y="946"/>
                <a:ext cx="67"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a:t>
                </a:r>
                <a:endParaRPr lang="es-ES">
                  <a:latin typeface="Arial" charset="0"/>
                </a:endParaRPr>
              </a:p>
            </p:txBody>
          </p:sp>
          <p:sp>
            <p:nvSpPr>
              <p:cNvPr id="20508" name="Rectangle 106"/>
              <p:cNvSpPr>
                <a:spLocks noChangeArrowheads="1"/>
              </p:cNvSpPr>
              <p:nvPr/>
            </p:nvSpPr>
            <p:spPr bwMode="auto">
              <a:xfrm>
                <a:off x="1737" y="946"/>
                <a:ext cx="100"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2 </a:t>
                </a:r>
                <a:endParaRPr lang="es-ES">
                  <a:latin typeface="Arial" charset="0"/>
                </a:endParaRPr>
              </a:p>
            </p:txBody>
          </p:sp>
          <p:sp>
            <p:nvSpPr>
              <p:cNvPr id="20509" name="Rectangle 107"/>
              <p:cNvSpPr>
                <a:spLocks noChangeArrowheads="1"/>
              </p:cNvSpPr>
              <p:nvPr/>
            </p:nvSpPr>
            <p:spPr bwMode="auto">
              <a:xfrm>
                <a:off x="1833" y="946"/>
                <a:ext cx="199"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0 </a:t>
                </a:r>
                <a:endParaRPr lang="es-ES">
                  <a:latin typeface="Arial" charset="0"/>
                </a:endParaRPr>
              </a:p>
            </p:txBody>
          </p:sp>
          <p:sp>
            <p:nvSpPr>
              <p:cNvPr id="20510" name="Rectangle 108"/>
              <p:cNvSpPr>
                <a:spLocks noChangeArrowheads="1"/>
              </p:cNvSpPr>
              <p:nvPr/>
            </p:nvSpPr>
            <p:spPr bwMode="auto">
              <a:xfrm>
                <a:off x="2027" y="961"/>
                <a:ext cx="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511" name="Rectangle 109"/>
              <p:cNvSpPr>
                <a:spLocks noChangeArrowheads="1"/>
              </p:cNvSpPr>
              <p:nvPr/>
            </p:nvSpPr>
            <p:spPr bwMode="auto">
              <a:xfrm>
                <a:off x="2094" y="890"/>
                <a:ext cx="66"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512" name="Rectangle 110"/>
              <p:cNvSpPr>
                <a:spLocks noChangeArrowheads="1"/>
              </p:cNvSpPr>
              <p:nvPr/>
            </p:nvSpPr>
            <p:spPr bwMode="auto">
              <a:xfrm>
                <a:off x="2157" y="890"/>
                <a:ext cx="986" cy="188"/>
              </a:xfrm>
              <a:prstGeom prst="rect">
                <a:avLst/>
              </a:prstGeom>
              <a:grpFill/>
              <a:ln>
                <a:noFill/>
              </a:ln>
              <a:extLst/>
            </p:spPr>
            <p:txBody>
              <a:bodyPr wrap="none" lIns="0" tIns="0" rIns="0" bIns="0">
                <a:spAutoFit/>
              </a:bodyPr>
              <a:lstStyle/>
              <a:p>
                <a:pPr>
                  <a:defRPr/>
                </a:pPr>
                <a:r>
                  <a:rPr lang="es-ES" sz="1500" dirty="0">
                    <a:solidFill>
                      <a:srgbClr val="000000"/>
                    </a:solidFill>
                    <a:latin typeface="Arial" charset="0"/>
                  </a:rPr>
                  <a:t>por la matriz  B =  </a:t>
                </a:r>
                <a:endParaRPr lang="es-ES" dirty="0">
                  <a:latin typeface="Arial" charset="0"/>
                </a:endParaRPr>
              </a:p>
            </p:txBody>
          </p:sp>
          <p:sp>
            <p:nvSpPr>
              <p:cNvPr id="20513" name="Rectangle 111"/>
              <p:cNvSpPr>
                <a:spLocks noChangeArrowheads="1"/>
              </p:cNvSpPr>
              <p:nvPr/>
            </p:nvSpPr>
            <p:spPr bwMode="auto">
              <a:xfrm>
                <a:off x="3073" y="986"/>
                <a:ext cx="52" cy="163"/>
              </a:xfrm>
              <a:prstGeom prst="rect">
                <a:avLst/>
              </a:prstGeom>
              <a:grpFill/>
              <a:ln>
                <a:noFill/>
              </a:ln>
              <a:extLst/>
            </p:spPr>
            <p:txBody>
              <a:bodyPr wrap="none" lIns="0" tIns="0" rIns="0" bIns="0">
                <a:spAutoFit/>
              </a:bodyPr>
              <a:lstStyle/>
              <a:p>
                <a:pPr>
                  <a:defRPr/>
                </a:pPr>
                <a:r>
                  <a:rPr lang="es-ES" sz="1700">
                    <a:solidFill>
                      <a:srgbClr val="000000"/>
                    </a:solidFill>
                    <a:latin typeface="Symbol" pitchFamily="18" charset="2"/>
                  </a:rPr>
                  <a:t>è</a:t>
                </a:r>
                <a:endParaRPr lang="es-ES">
                  <a:latin typeface="Arial" charset="0"/>
                </a:endParaRPr>
              </a:p>
            </p:txBody>
          </p:sp>
          <p:sp>
            <p:nvSpPr>
              <p:cNvPr id="20514" name="Rectangle 112"/>
              <p:cNvSpPr>
                <a:spLocks noChangeArrowheads="1"/>
              </p:cNvSpPr>
              <p:nvPr/>
            </p:nvSpPr>
            <p:spPr bwMode="auto">
              <a:xfrm>
                <a:off x="3073" y="867"/>
                <a:ext cx="52" cy="163"/>
              </a:xfrm>
              <a:prstGeom prst="rect">
                <a:avLst/>
              </a:prstGeom>
              <a:grpFill/>
              <a:ln>
                <a:noFill/>
              </a:ln>
              <a:extLst/>
            </p:spPr>
            <p:txBody>
              <a:bodyPr wrap="none" lIns="0" tIns="0" rIns="0" bIns="0">
                <a:spAutoFit/>
              </a:bodyPr>
              <a:lstStyle/>
              <a:p>
                <a:pPr>
                  <a:defRPr/>
                </a:pPr>
                <a:r>
                  <a:rPr lang="es-ES" sz="1700">
                    <a:solidFill>
                      <a:srgbClr val="000000"/>
                    </a:solidFill>
                    <a:latin typeface="Symbol" pitchFamily="18" charset="2"/>
                  </a:rPr>
                  <a:t>ç</a:t>
                </a:r>
                <a:endParaRPr lang="es-ES">
                  <a:latin typeface="Arial" charset="0"/>
                </a:endParaRPr>
              </a:p>
            </p:txBody>
          </p:sp>
          <p:sp>
            <p:nvSpPr>
              <p:cNvPr id="20515" name="Rectangle 113"/>
              <p:cNvSpPr>
                <a:spLocks noChangeArrowheads="1"/>
              </p:cNvSpPr>
              <p:nvPr/>
            </p:nvSpPr>
            <p:spPr bwMode="auto">
              <a:xfrm>
                <a:off x="3073" y="748"/>
                <a:ext cx="52" cy="163"/>
              </a:xfrm>
              <a:prstGeom prst="rect">
                <a:avLst/>
              </a:prstGeom>
              <a:grpFill/>
              <a:ln>
                <a:noFill/>
              </a:ln>
              <a:extLst/>
            </p:spPr>
            <p:txBody>
              <a:bodyPr wrap="none" lIns="0" tIns="0" rIns="0" bIns="0">
                <a:spAutoFit/>
              </a:bodyPr>
              <a:lstStyle/>
              <a:p>
                <a:pPr>
                  <a:defRPr/>
                </a:pPr>
                <a:r>
                  <a:rPr lang="es-ES" sz="1700">
                    <a:solidFill>
                      <a:srgbClr val="000000"/>
                    </a:solidFill>
                    <a:latin typeface="Symbol" pitchFamily="18" charset="2"/>
                  </a:rPr>
                  <a:t>æ</a:t>
                </a:r>
                <a:endParaRPr lang="es-ES">
                  <a:latin typeface="Arial" charset="0"/>
                </a:endParaRPr>
              </a:p>
            </p:txBody>
          </p:sp>
          <p:sp>
            <p:nvSpPr>
              <p:cNvPr id="20516" name="Rectangle 114"/>
              <p:cNvSpPr>
                <a:spLocks noChangeArrowheads="1"/>
              </p:cNvSpPr>
              <p:nvPr/>
            </p:nvSpPr>
            <p:spPr bwMode="auto">
              <a:xfrm>
                <a:off x="3577" y="986"/>
                <a:ext cx="52" cy="163"/>
              </a:xfrm>
              <a:prstGeom prst="rect">
                <a:avLst/>
              </a:prstGeom>
              <a:grpFill/>
              <a:ln>
                <a:noFill/>
              </a:ln>
              <a:extLst/>
            </p:spPr>
            <p:txBody>
              <a:bodyPr wrap="none" lIns="0" tIns="0" rIns="0" bIns="0">
                <a:spAutoFit/>
              </a:bodyPr>
              <a:lstStyle/>
              <a:p>
                <a:pPr>
                  <a:defRPr/>
                </a:pPr>
                <a:r>
                  <a:rPr lang="es-ES" sz="1700">
                    <a:solidFill>
                      <a:srgbClr val="000000"/>
                    </a:solidFill>
                    <a:latin typeface="Symbol" pitchFamily="18" charset="2"/>
                  </a:rPr>
                  <a:t>ø</a:t>
                </a:r>
                <a:endParaRPr lang="es-ES">
                  <a:latin typeface="Arial" charset="0"/>
                </a:endParaRPr>
              </a:p>
            </p:txBody>
          </p:sp>
          <p:sp>
            <p:nvSpPr>
              <p:cNvPr id="20517" name="Rectangle 115"/>
              <p:cNvSpPr>
                <a:spLocks noChangeArrowheads="1"/>
              </p:cNvSpPr>
              <p:nvPr/>
            </p:nvSpPr>
            <p:spPr bwMode="auto">
              <a:xfrm>
                <a:off x="3577" y="867"/>
                <a:ext cx="52" cy="163"/>
              </a:xfrm>
              <a:prstGeom prst="rect">
                <a:avLst/>
              </a:prstGeom>
              <a:grpFill/>
              <a:ln>
                <a:noFill/>
              </a:ln>
              <a:extLst/>
            </p:spPr>
            <p:txBody>
              <a:bodyPr wrap="none" lIns="0" tIns="0" rIns="0" bIns="0">
                <a:spAutoFit/>
              </a:bodyPr>
              <a:lstStyle/>
              <a:p>
                <a:pPr>
                  <a:defRPr/>
                </a:pPr>
                <a:r>
                  <a:rPr lang="es-ES" sz="1700">
                    <a:solidFill>
                      <a:srgbClr val="000000"/>
                    </a:solidFill>
                    <a:latin typeface="Symbol" pitchFamily="18" charset="2"/>
                  </a:rPr>
                  <a:t>÷</a:t>
                </a:r>
                <a:endParaRPr lang="es-ES">
                  <a:latin typeface="Arial" charset="0"/>
                </a:endParaRPr>
              </a:p>
            </p:txBody>
          </p:sp>
          <p:sp>
            <p:nvSpPr>
              <p:cNvPr id="20518" name="Rectangle 116"/>
              <p:cNvSpPr>
                <a:spLocks noChangeArrowheads="1"/>
              </p:cNvSpPr>
              <p:nvPr/>
            </p:nvSpPr>
            <p:spPr bwMode="auto">
              <a:xfrm>
                <a:off x="3577" y="748"/>
                <a:ext cx="52" cy="163"/>
              </a:xfrm>
              <a:prstGeom prst="rect">
                <a:avLst/>
              </a:prstGeom>
              <a:grpFill/>
              <a:ln>
                <a:noFill/>
              </a:ln>
              <a:extLst/>
            </p:spPr>
            <p:txBody>
              <a:bodyPr wrap="none" lIns="0" tIns="0" rIns="0" bIns="0">
                <a:spAutoFit/>
              </a:bodyPr>
              <a:lstStyle/>
              <a:p>
                <a:pPr>
                  <a:defRPr/>
                </a:pPr>
                <a:r>
                  <a:rPr lang="es-ES" sz="1700">
                    <a:solidFill>
                      <a:srgbClr val="000000"/>
                    </a:solidFill>
                    <a:latin typeface="Symbol" pitchFamily="18" charset="2"/>
                  </a:rPr>
                  <a:t>ö</a:t>
                </a:r>
                <a:endParaRPr lang="es-ES">
                  <a:latin typeface="Arial" charset="0"/>
                </a:endParaRPr>
              </a:p>
            </p:txBody>
          </p:sp>
          <p:sp>
            <p:nvSpPr>
              <p:cNvPr id="20519" name="Rectangle 117"/>
              <p:cNvSpPr>
                <a:spLocks noChangeArrowheads="1"/>
              </p:cNvSpPr>
              <p:nvPr/>
            </p:nvSpPr>
            <p:spPr bwMode="auto">
              <a:xfrm>
                <a:off x="3123" y="745"/>
                <a:ext cx="1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1 </a:t>
                </a:r>
                <a:endParaRPr lang="es-ES">
                  <a:latin typeface="Arial" charset="0"/>
                </a:endParaRPr>
              </a:p>
            </p:txBody>
          </p:sp>
          <p:sp>
            <p:nvSpPr>
              <p:cNvPr id="20520" name="Rectangle 118"/>
              <p:cNvSpPr>
                <a:spLocks noChangeArrowheads="1"/>
              </p:cNvSpPr>
              <p:nvPr/>
            </p:nvSpPr>
            <p:spPr bwMode="auto">
              <a:xfrm>
                <a:off x="3252" y="745"/>
                <a:ext cx="1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2 </a:t>
                </a:r>
                <a:endParaRPr lang="es-ES">
                  <a:latin typeface="Arial" charset="0"/>
                </a:endParaRPr>
              </a:p>
            </p:txBody>
          </p:sp>
          <p:sp>
            <p:nvSpPr>
              <p:cNvPr id="20521" name="Rectangle 119"/>
              <p:cNvSpPr>
                <a:spLocks noChangeArrowheads="1"/>
              </p:cNvSpPr>
              <p:nvPr/>
            </p:nvSpPr>
            <p:spPr bwMode="auto">
              <a:xfrm>
                <a:off x="3382" y="745"/>
                <a:ext cx="199"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0 </a:t>
                </a:r>
                <a:endParaRPr lang="es-ES">
                  <a:latin typeface="Arial" charset="0"/>
                </a:endParaRPr>
              </a:p>
            </p:txBody>
          </p:sp>
          <p:sp>
            <p:nvSpPr>
              <p:cNvPr id="20522" name="Rectangle 120"/>
              <p:cNvSpPr>
                <a:spLocks noChangeArrowheads="1"/>
              </p:cNvSpPr>
              <p:nvPr/>
            </p:nvSpPr>
            <p:spPr bwMode="auto">
              <a:xfrm>
                <a:off x="3121" y="880"/>
                <a:ext cx="1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1 </a:t>
                </a:r>
                <a:endParaRPr lang="es-ES">
                  <a:latin typeface="Arial" charset="0"/>
                </a:endParaRPr>
              </a:p>
            </p:txBody>
          </p:sp>
          <p:sp>
            <p:nvSpPr>
              <p:cNvPr id="20523" name="Rectangle 121"/>
              <p:cNvSpPr>
                <a:spLocks noChangeArrowheads="1"/>
              </p:cNvSpPr>
              <p:nvPr/>
            </p:nvSpPr>
            <p:spPr bwMode="auto">
              <a:xfrm>
                <a:off x="3251" y="880"/>
                <a:ext cx="1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0 </a:t>
                </a:r>
                <a:endParaRPr lang="es-ES">
                  <a:latin typeface="Arial" charset="0"/>
                </a:endParaRPr>
              </a:p>
            </p:txBody>
          </p:sp>
          <p:sp>
            <p:nvSpPr>
              <p:cNvPr id="20524" name="Rectangle 122"/>
              <p:cNvSpPr>
                <a:spLocks noChangeArrowheads="1"/>
              </p:cNvSpPr>
              <p:nvPr/>
            </p:nvSpPr>
            <p:spPr bwMode="auto">
              <a:xfrm>
                <a:off x="3380" y="880"/>
                <a:ext cx="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525" name="Rectangle 123"/>
              <p:cNvSpPr>
                <a:spLocks noChangeArrowheads="1"/>
              </p:cNvSpPr>
              <p:nvPr/>
            </p:nvSpPr>
            <p:spPr bwMode="auto">
              <a:xfrm>
                <a:off x="3412" y="880"/>
                <a:ext cx="67"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a:t>
                </a:r>
                <a:endParaRPr lang="es-ES">
                  <a:latin typeface="Arial" charset="0"/>
                </a:endParaRPr>
              </a:p>
            </p:txBody>
          </p:sp>
          <p:sp>
            <p:nvSpPr>
              <p:cNvPr id="20526" name="Rectangle 124"/>
              <p:cNvSpPr>
                <a:spLocks noChangeArrowheads="1"/>
              </p:cNvSpPr>
              <p:nvPr/>
            </p:nvSpPr>
            <p:spPr bwMode="auto">
              <a:xfrm>
                <a:off x="3477" y="880"/>
                <a:ext cx="100"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3 </a:t>
                </a:r>
                <a:endParaRPr lang="es-ES">
                  <a:latin typeface="Arial" charset="0"/>
                </a:endParaRPr>
              </a:p>
            </p:txBody>
          </p:sp>
          <p:sp>
            <p:nvSpPr>
              <p:cNvPr id="20527" name="Rectangle 125"/>
              <p:cNvSpPr>
                <a:spLocks noChangeArrowheads="1"/>
              </p:cNvSpPr>
              <p:nvPr/>
            </p:nvSpPr>
            <p:spPr bwMode="auto">
              <a:xfrm>
                <a:off x="3120" y="1014"/>
                <a:ext cx="1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0 </a:t>
                </a:r>
                <a:endParaRPr lang="es-ES">
                  <a:latin typeface="Arial" charset="0"/>
                </a:endParaRPr>
              </a:p>
            </p:txBody>
          </p:sp>
          <p:sp>
            <p:nvSpPr>
              <p:cNvPr id="20528" name="Rectangle 126"/>
              <p:cNvSpPr>
                <a:spLocks noChangeArrowheads="1"/>
              </p:cNvSpPr>
              <p:nvPr/>
            </p:nvSpPr>
            <p:spPr bwMode="auto">
              <a:xfrm>
                <a:off x="3249" y="1014"/>
                <a:ext cx="133" cy="144"/>
              </a:xfrm>
              <a:prstGeom prst="rect">
                <a:avLst/>
              </a:prstGeom>
              <a:grpFill/>
              <a:ln>
                <a:noFill/>
              </a:ln>
              <a:extLst/>
            </p:spPr>
            <p:txBody>
              <a:bodyPr wrap="none" lIns="0" tIns="0" rIns="0" bIns="0">
                <a:spAutoFit/>
              </a:bodyPr>
              <a:lstStyle/>
              <a:p>
                <a:pPr>
                  <a:defRPr/>
                </a:pPr>
                <a:r>
                  <a:rPr lang="es-ES" sz="1500" dirty="0">
                    <a:solidFill>
                      <a:srgbClr val="000000"/>
                    </a:solidFill>
                    <a:latin typeface="Arial" charset="0"/>
                  </a:rPr>
                  <a:t> 1 </a:t>
                </a:r>
                <a:endParaRPr lang="es-ES" dirty="0">
                  <a:latin typeface="Arial" charset="0"/>
                </a:endParaRPr>
              </a:p>
            </p:txBody>
          </p:sp>
          <p:sp>
            <p:nvSpPr>
              <p:cNvPr id="20529" name="Rectangle 127"/>
              <p:cNvSpPr>
                <a:spLocks noChangeArrowheads="1"/>
              </p:cNvSpPr>
              <p:nvPr/>
            </p:nvSpPr>
            <p:spPr bwMode="auto">
              <a:xfrm>
                <a:off x="3394" y="1014"/>
                <a:ext cx="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530" name="Rectangle 128"/>
              <p:cNvSpPr>
                <a:spLocks noChangeArrowheads="1"/>
              </p:cNvSpPr>
              <p:nvPr/>
            </p:nvSpPr>
            <p:spPr bwMode="auto">
              <a:xfrm>
                <a:off x="3426" y="1014"/>
                <a:ext cx="67"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a:t>
                </a:r>
                <a:endParaRPr lang="es-ES">
                  <a:latin typeface="Arial" charset="0"/>
                </a:endParaRPr>
              </a:p>
            </p:txBody>
          </p:sp>
          <p:sp>
            <p:nvSpPr>
              <p:cNvPr id="20531" name="Rectangle 129"/>
              <p:cNvSpPr>
                <a:spLocks noChangeArrowheads="1"/>
              </p:cNvSpPr>
              <p:nvPr/>
            </p:nvSpPr>
            <p:spPr bwMode="auto">
              <a:xfrm>
                <a:off x="3491" y="1014"/>
                <a:ext cx="67"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2</a:t>
                </a:r>
                <a:endParaRPr lang="es-ES">
                  <a:latin typeface="Arial" charset="0"/>
                </a:endParaRPr>
              </a:p>
            </p:txBody>
          </p:sp>
          <p:sp>
            <p:nvSpPr>
              <p:cNvPr id="20532" name="Rectangle 130"/>
              <p:cNvSpPr>
                <a:spLocks noChangeArrowheads="1"/>
              </p:cNvSpPr>
              <p:nvPr/>
            </p:nvSpPr>
            <p:spPr bwMode="auto">
              <a:xfrm>
                <a:off x="3627" y="890"/>
                <a:ext cx="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sp>
            <p:nvSpPr>
              <p:cNvPr id="20533" name="Rectangle 131"/>
              <p:cNvSpPr>
                <a:spLocks noChangeArrowheads="1"/>
              </p:cNvSpPr>
              <p:nvPr/>
            </p:nvSpPr>
            <p:spPr bwMode="auto">
              <a:xfrm>
                <a:off x="4546" y="890"/>
                <a:ext cx="1" cy="173"/>
              </a:xfrm>
              <a:prstGeom prst="rect">
                <a:avLst/>
              </a:prstGeom>
              <a:grpFill/>
              <a:ln>
                <a:noFill/>
              </a:ln>
              <a:extLst/>
            </p:spPr>
            <p:txBody>
              <a:bodyPr wrap="none" lIns="0" tIns="0" rIns="0" bIns="0">
                <a:spAutoFit/>
              </a:bodyPr>
              <a:lstStyle/>
              <a:p>
                <a:pPr>
                  <a:defRPr/>
                </a:pPr>
                <a:endParaRPr lang="es-ES">
                  <a:latin typeface="Arial" charset="0"/>
                </a:endParaRPr>
              </a:p>
            </p:txBody>
          </p:sp>
          <p:sp>
            <p:nvSpPr>
              <p:cNvPr id="20534" name="Rectangle 132"/>
              <p:cNvSpPr>
                <a:spLocks noChangeArrowheads="1"/>
              </p:cNvSpPr>
              <p:nvPr/>
            </p:nvSpPr>
            <p:spPr bwMode="auto">
              <a:xfrm>
                <a:off x="4572" y="890"/>
                <a:ext cx="1" cy="173"/>
              </a:xfrm>
              <a:prstGeom prst="rect">
                <a:avLst/>
              </a:prstGeom>
              <a:grpFill/>
              <a:ln>
                <a:noFill/>
              </a:ln>
              <a:extLst/>
            </p:spPr>
            <p:txBody>
              <a:bodyPr wrap="none" lIns="0" tIns="0" rIns="0" bIns="0">
                <a:spAutoFit/>
              </a:bodyPr>
              <a:lstStyle/>
              <a:p>
                <a:pPr>
                  <a:defRPr/>
                </a:pPr>
                <a:endParaRPr lang="es-ES">
                  <a:latin typeface="Arial" charset="0"/>
                </a:endParaRPr>
              </a:p>
            </p:txBody>
          </p:sp>
          <p:sp>
            <p:nvSpPr>
              <p:cNvPr id="20535" name="Rectangle 133"/>
              <p:cNvSpPr>
                <a:spLocks noChangeArrowheads="1"/>
              </p:cNvSpPr>
              <p:nvPr/>
            </p:nvSpPr>
            <p:spPr bwMode="auto">
              <a:xfrm>
                <a:off x="494" y="1151"/>
                <a:ext cx="2030" cy="144"/>
              </a:xfrm>
              <a:prstGeom prst="rect">
                <a:avLst/>
              </a:prstGeom>
              <a:grpFill/>
              <a:ln>
                <a:noFill/>
              </a:ln>
              <a:extLst/>
            </p:spPr>
            <p:txBody>
              <a:bodyPr wrap="none" lIns="0" tIns="0" rIns="0" bIns="0">
                <a:spAutoFit/>
              </a:bodyPr>
              <a:lstStyle/>
              <a:p>
                <a:pPr>
                  <a:defRPr/>
                </a:pPr>
                <a:r>
                  <a:rPr lang="es-ES" sz="1500" dirty="0">
                    <a:solidFill>
                      <a:srgbClr val="000000"/>
                    </a:solidFill>
                    <a:latin typeface="Arial" charset="0"/>
                  </a:rPr>
                  <a:t>cada fila de A por cada columna de B.</a:t>
                </a:r>
                <a:endParaRPr lang="es-ES" dirty="0">
                  <a:latin typeface="Arial" charset="0"/>
                </a:endParaRPr>
              </a:p>
            </p:txBody>
          </p:sp>
          <p:sp>
            <p:nvSpPr>
              <p:cNvPr id="20536" name="Rectangle 134"/>
              <p:cNvSpPr>
                <a:spLocks noChangeArrowheads="1"/>
              </p:cNvSpPr>
              <p:nvPr/>
            </p:nvSpPr>
            <p:spPr bwMode="auto">
              <a:xfrm>
                <a:off x="1995" y="1151"/>
                <a:ext cx="33" cy="144"/>
              </a:xfrm>
              <a:prstGeom prst="rect">
                <a:avLst/>
              </a:prstGeom>
              <a:grpFill/>
              <a:ln>
                <a:noFill/>
              </a:ln>
              <a:extLst/>
            </p:spPr>
            <p:txBody>
              <a:bodyPr wrap="none" lIns="0" tIns="0" rIns="0" bIns="0">
                <a:spAutoFit/>
              </a:bodyPr>
              <a:lstStyle/>
              <a:p>
                <a:pPr>
                  <a:defRPr/>
                </a:pPr>
                <a:r>
                  <a:rPr lang="es-ES" sz="1500">
                    <a:solidFill>
                      <a:srgbClr val="000000"/>
                    </a:solidFill>
                    <a:latin typeface="Arial" charset="0"/>
                  </a:rPr>
                  <a:t> </a:t>
                </a:r>
                <a:endParaRPr lang="es-ES">
                  <a:latin typeface="Arial" charset="0"/>
                </a:endParaRPr>
              </a:p>
            </p:txBody>
          </p:sp>
        </p:grpSp>
        <p:sp>
          <p:nvSpPr>
            <p:cNvPr id="20488" name="Text Box 135"/>
            <p:cNvSpPr txBox="1">
              <a:spLocks noChangeArrowheads="1"/>
            </p:cNvSpPr>
            <p:nvPr/>
          </p:nvSpPr>
          <p:spPr bwMode="auto">
            <a:xfrm>
              <a:off x="3581" y="809"/>
              <a:ext cx="1495" cy="483"/>
            </a:xfrm>
            <a:prstGeom prst="rect">
              <a:avLst/>
            </a:prstGeom>
            <a:grpFill/>
            <a:ln>
              <a:noFill/>
            </a:ln>
            <a:effectLst/>
            <a:extLst/>
          </p:spPr>
          <p:txBody>
            <a:bodyPr lIns="90000" tIns="46800" rIns="90000" bIns="46800" anchorCtr="1">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1500" dirty="0">
                  <a:solidFill>
                    <a:schemeClr val="bg1"/>
                  </a:solidFill>
                </a:rPr>
                <a:t>se obtiene </a:t>
              </a:r>
              <a:r>
                <a:rPr lang="es-ES" sz="1500" dirty="0" smtClean="0">
                  <a:solidFill>
                    <a:schemeClr val="bg1"/>
                  </a:solidFill>
                </a:rPr>
                <a:t>multiplicando</a:t>
              </a:r>
            </a:p>
            <a:p>
              <a:pPr eaLnBrk="1" hangingPunct="1">
                <a:spcBef>
                  <a:spcPct val="50000"/>
                </a:spcBef>
                <a:defRPr/>
              </a:pPr>
              <a:endParaRPr lang="es-ES" sz="800" dirty="0"/>
            </a:p>
          </p:txBody>
        </p:sp>
      </p:grpSp>
    </p:spTree>
    <p:extLst>
      <p:ext uri="{BB962C8B-B14F-4D97-AF65-F5344CB8AC3E}">
        <p14:creationId xmlns:p14="http://schemas.microsoft.com/office/powerpoint/2010/main" val="3519751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1"/>
                                        </p:tgtEl>
                                        <p:attrNameLst>
                                          <p:attrName>style.visibility</p:attrName>
                                        </p:attrNameLst>
                                      </p:cBhvr>
                                      <p:to>
                                        <p:strVal val="visible"/>
                                      </p:to>
                                    </p:set>
                                    <p:anim calcmode="lin" valueType="num">
                                      <p:cBhvr additive="base">
                                        <p:cTn id="19" dur="500" fill="hold"/>
                                        <p:tgtEl>
                                          <p:spTgt spid="43011"/>
                                        </p:tgtEl>
                                        <p:attrNameLst>
                                          <p:attrName>ppt_x</p:attrName>
                                        </p:attrNameLst>
                                      </p:cBhvr>
                                      <p:tavLst>
                                        <p:tav tm="0">
                                          <p:val>
                                            <p:strVal val="0-#ppt_w/2"/>
                                          </p:val>
                                        </p:tav>
                                        <p:tav tm="100000">
                                          <p:val>
                                            <p:strVal val="#ppt_x"/>
                                          </p:val>
                                        </p:tav>
                                      </p:tavLst>
                                    </p:anim>
                                    <p:anim calcmode="lin" valueType="num">
                                      <p:cBhvr additive="base">
                                        <p:cTn id="20" dur="500" fill="hold"/>
                                        <p:tgtEl>
                                          <p:spTgt spid="4301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0-#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3 Rectángulo redondeado"/>
          <p:cNvSpPr/>
          <p:nvPr/>
        </p:nvSpPr>
        <p:spPr>
          <a:xfrm>
            <a:off x="1475656" y="2205608"/>
            <a:ext cx="5616624" cy="1295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47106" name="Rectangle 2"/>
          <p:cNvSpPr>
            <a:spLocks noGrp="1" noChangeArrowheads="1"/>
          </p:cNvSpPr>
          <p:nvPr>
            <p:ph type="title"/>
          </p:nvPr>
        </p:nvSpPr>
        <p:spPr>
          <a:xfrm>
            <a:off x="323850" y="304800"/>
            <a:ext cx="8496300" cy="457200"/>
          </a:xfrm>
          <a:solidFill>
            <a:srgbClr val="FFFFCC"/>
          </a:solidFill>
          <a:ln w="57150">
            <a:solidFill>
              <a:srgbClr val="FFC000"/>
            </a:solidFill>
          </a:ln>
        </p:spPr>
        <p:txBody>
          <a:bodyPr>
            <a:normAutofit fontScale="90000"/>
          </a:bodyPr>
          <a:lstStyle/>
          <a:p>
            <a:pPr eaLnBrk="1" hangingPunct="1"/>
            <a:r>
              <a:rPr lang="es-ES" altLang="es-MX" sz="2800" b="1" dirty="0" smtClean="0">
                <a:solidFill>
                  <a:srgbClr val="7030A0"/>
                </a:solidFill>
                <a:latin typeface="Verdana" pitchFamily="34" charset="0"/>
              </a:rPr>
              <a:t>Propiedades del producto de matrices (I)</a:t>
            </a:r>
          </a:p>
        </p:txBody>
      </p:sp>
      <p:sp>
        <p:nvSpPr>
          <p:cNvPr id="45059" name="Text Box 3"/>
          <p:cNvSpPr txBox="1">
            <a:spLocks noChangeArrowheads="1"/>
          </p:cNvSpPr>
          <p:nvPr/>
        </p:nvSpPr>
        <p:spPr bwMode="auto">
          <a:xfrm>
            <a:off x="415925" y="914400"/>
            <a:ext cx="7827963" cy="754063"/>
          </a:xfrm>
          <a:prstGeom prst="rect">
            <a:avLst/>
          </a:prstGeom>
          <a:ln w="57150">
            <a:solidFill>
              <a:schemeClr val="tx1"/>
            </a:solidFill>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marL="179388" indent="-179388" eaLnBrk="0" hangingPunct="0">
              <a:lnSpc>
                <a:spcPct val="90000"/>
              </a:lnSpc>
              <a:defRPr/>
            </a:pPr>
            <a:r>
              <a:rPr kumimoji="1" lang="es-ES" sz="1600" b="1" dirty="0">
                <a:solidFill>
                  <a:srgbClr val="0033CC"/>
                </a:solidFill>
                <a:cs typeface="Arial" pitchFamily="34" charset="0"/>
              </a:rPr>
              <a:t>I.</a:t>
            </a:r>
            <a:r>
              <a:rPr kumimoji="1" lang="es-ES" sz="1600" b="1" dirty="0">
                <a:cs typeface="Arial" pitchFamily="34" charset="0"/>
              </a:rPr>
              <a:t> Propiedad asociativa.</a:t>
            </a:r>
            <a:r>
              <a:rPr kumimoji="1" lang="es-ES" sz="1600" dirty="0">
                <a:cs typeface="Arial" pitchFamily="34" charset="0"/>
              </a:rPr>
              <a:t> Para las matrices A de dimensión </a:t>
            </a:r>
            <a:r>
              <a:rPr kumimoji="1" lang="es-ES" sz="1600" b="1" dirty="0" err="1">
                <a:cs typeface="Arial" pitchFamily="34" charset="0"/>
              </a:rPr>
              <a:t>mxn</a:t>
            </a:r>
            <a:r>
              <a:rPr kumimoji="1" lang="es-ES" sz="1600" b="1" dirty="0">
                <a:cs typeface="Arial" pitchFamily="34" charset="0"/>
              </a:rPr>
              <a:t>,</a:t>
            </a:r>
            <a:r>
              <a:rPr kumimoji="1" lang="es-ES" sz="1600" dirty="0">
                <a:cs typeface="Arial" pitchFamily="34" charset="0"/>
              </a:rPr>
              <a:t> B de dimensión </a:t>
            </a:r>
            <a:r>
              <a:rPr kumimoji="1" lang="es-ES" sz="1600" b="1" dirty="0" err="1">
                <a:cs typeface="Arial" pitchFamily="34" charset="0"/>
              </a:rPr>
              <a:t>nxp</a:t>
            </a:r>
            <a:r>
              <a:rPr kumimoji="1" lang="es-ES" sz="1600" b="1" dirty="0">
                <a:cs typeface="Arial" pitchFamily="34" charset="0"/>
              </a:rPr>
              <a:t> </a:t>
            </a:r>
            <a:r>
              <a:rPr kumimoji="1" lang="es-ES" sz="1600" dirty="0">
                <a:cs typeface="Arial" pitchFamily="34" charset="0"/>
              </a:rPr>
              <a:t>y C de dimensión </a:t>
            </a:r>
            <a:r>
              <a:rPr kumimoji="1" lang="es-ES" sz="1600" b="1" dirty="0" err="1">
                <a:cs typeface="Arial" pitchFamily="34" charset="0"/>
              </a:rPr>
              <a:t>pxr</a:t>
            </a:r>
            <a:r>
              <a:rPr kumimoji="1" lang="es-ES" sz="1600" b="1" dirty="0">
                <a:cs typeface="Arial" pitchFamily="34" charset="0"/>
              </a:rPr>
              <a:t>.</a:t>
            </a:r>
          </a:p>
          <a:p>
            <a:pPr marL="3175" indent="-3175" eaLnBrk="0" hangingPunct="0">
              <a:lnSpc>
                <a:spcPct val="90000"/>
              </a:lnSpc>
              <a:defRPr/>
            </a:pPr>
            <a:r>
              <a:rPr kumimoji="1" lang="es-ES" sz="1600" dirty="0">
                <a:cs typeface="Arial" pitchFamily="34" charset="0"/>
              </a:rPr>
              <a:t>				A </a:t>
            </a:r>
            <a:r>
              <a:rPr kumimoji="1" lang="es-ES" sz="1600" b="1" baseline="30000" dirty="0">
                <a:cs typeface="Arial" pitchFamily="34" charset="0"/>
              </a:rPr>
              <a:t>.</a:t>
            </a:r>
            <a:r>
              <a:rPr kumimoji="1" lang="es-ES" sz="1600" dirty="0">
                <a:cs typeface="Arial" pitchFamily="34" charset="0"/>
              </a:rPr>
              <a:t> (B </a:t>
            </a:r>
            <a:r>
              <a:rPr kumimoji="1" lang="es-ES" sz="1600" b="1" baseline="30000" dirty="0">
                <a:cs typeface="Arial" pitchFamily="34" charset="0"/>
              </a:rPr>
              <a:t>.</a:t>
            </a:r>
            <a:r>
              <a:rPr kumimoji="1" lang="es-ES" sz="1600" dirty="0">
                <a:cs typeface="Arial" pitchFamily="34" charset="0"/>
              </a:rPr>
              <a:t> C) = (A </a:t>
            </a:r>
            <a:r>
              <a:rPr kumimoji="1" lang="es-ES" sz="1600" b="1" baseline="30000" dirty="0">
                <a:cs typeface="Arial" pitchFamily="34" charset="0"/>
              </a:rPr>
              <a:t>.</a:t>
            </a:r>
            <a:r>
              <a:rPr kumimoji="1" lang="es-ES" sz="1600" dirty="0">
                <a:cs typeface="Arial" pitchFamily="34" charset="0"/>
              </a:rPr>
              <a:t> B) </a:t>
            </a:r>
            <a:r>
              <a:rPr kumimoji="1" lang="es-ES" sz="1600" b="1" baseline="30000" dirty="0">
                <a:cs typeface="Arial" pitchFamily="34" charset="0"/>
              </a:rPr>
              <a:t>.</a:t>
            </a:r>
            <a:r>
              <a:rPr kumimoji="1" lang="es-ES" sz="1600" dirty="0">
                <a:cs typeface="Arial" pitchFamily="34" charset="0"/>
              </a:rPr>
              <a:t> C </a:t>
            </a:r>
          </a:p>
        </p:txBody>
      </p:sp>
      <p:sp>
        <p:nvSpPr>
          <p:cNvPr id="45060" name="Text Box 4"/>
          <p:cNvSpPr txBox="1">
            <a:spLocks noChangeArrowheads="1"/>
          </p:cNvSpPr>
          <p:nvPr/>
        </p:nvSpPr>
        <p:spPr bwMode="auto">
          <a:xfrm>
            <a:off x="593352" y="4392613"/>
            <a:ext cx="7939088" cy="974725"/>
          </a:xfrm>
          <a:prstGeom prst="rect">
            <a:avLst/>
          </a:prstGeom>
          <a:solidFill>
            <a:srgbClr val="C2FEC8"/>
          </a:solidFill>
          <a:ln>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marL="4575175" indent="-4575175" eaLnBrk="0" hangingPunct="0">
              <a:lnSpc>
                <a:spcPct val="90000"/>
              </a:lnSpc>
              <a:defRPr/>
            </a:pPr>
            <a:r>
              <a:rPr kumimoji="1" lang="es-ES" sz="1600" b="1" dirty="0">
                <a:solidFill>
                  <a:srgbClr val="0033CC"/>
                </a:solidFill>
                <a:cs typeface="Arial" pitchFamily="34" charset="0"/>
              </a:rPr>
              <a:t>III.</a:t>
            </a:r>
            <a:r>
              <a:rPr kumimoji="1" lang="es-ES" sz="1600" b="1" dirty="0">
                <a:cs typeface="Arial" pitchFamily="34" charset="0"/>
              </a:rPr>
              <a:t> Propiedad distributiva a la izquierda.</a:t>
            </a:r>
            <a:r>
              <a:rPr kumimoji="1" lang="es-ES" sz="1600" dirty="0">
                <a:cs typeface="Arial" pitchFamily="34" charset="0"/>
              </a:rPr>
              <a:t> Para las matrices A de dimensión </a:t>
            </a:r>
            <a:r>
              <a:rPr kumimoji="1" lang="es-ES" sz="1600" dirty="0" err="1">
                <a:cs typeface="Arial" pitchFamily="34" charset="0"/>
              </a:rPr>
              <a:t>mxn</a:t>
            </a:r>
            <a:r>
              <a:rPr kumimoji="1" lang="es-ES" sz="1600" dirty="0">
                <a:cs typeface="Arial" pitchFamily="34" charset="0"/>
              </a:rPr>
              <a:t>,</a:t>
            </a:r>
          </a:p>
          <a:p>
            <a:pPr marL="4575175" indent="-4575175" eaLnBrk="0" hangingPunct="0">
              <a:lnSpc>
                <a:spcPct val="90000"/>
              </a:lnSpc>
              <a:defRPr/>
            </a:pPr>
            <a:r>
              <a:rPr kumimoji="1" lang="es-ES" sz="1600" dirty="0">
                <a:cs typeface="Arial" pitchFamily="34" charset="0"/>
              </a:rPr>
              <a:t>       B de dimensión </a:t>
            </a:r>
            <a:r>
              <a:rPr kumimoji="1" lang="es-ES" sz="1600" dirty="0" err="1">
                <a:cs typeface="Arial" pitchFamily="34" charset="0"/>
              </a:rPr>
              <a:t>nxr</a:t>
            </a:r>
            <a:r>
              <a:rPr kumimoji="1" lang="es-ES" sz="1600" dirty="0">
                <a:cs typeface="Arial" pitchFamily="34" charset="0"/>
              </a:rPr>
              <a:t> y C de dimensión </a:t>
            </a:r>
            <a:r>
              <a:rPr kumimoji="1" lang="es-ES" sz="1600" dirty="0" err="1">
                <a:cs typeface="Arial" pitchFamily="34" charset="0"/>
              </a:rPr>
              <a:t>nxr</a:t>
            </a:r>
            <a:r>
              <a:rPr kumimoji="1" lang="es-ES" sz="1600" dirty="0">
                <a:cs typeface="Arial" pitchFamily="34" charset="0"/>
              </a:rPr>
              <a:t>. </a:t>
            </a:r>
          </a:p>
          <a:p>
            <a:pPr marL="4575175" indent="-4575175" eaLnBrk="0" hangingPunct="0">
              <a:lnSpc>
                <a:spcPct val="90000"/>
              </a:lnSpc>
              <a:defRPr/>
            </a:pPr>
            <a:endParaRPr kumimoji="1" lang="es-ES" sz="1600" dirty="0">
              <a:cs typeface="Arial" pitchFamily="34" charset="0"/>
            </a:endParaRPr>
          </a:p>
          <a:p>
            <a:pPr marL="4575175" indent="-4575175" algn="ctr" eaLnBrk="0" hangingPunct="0">
              <a:lnSpc>
                <a:spcPct val="90000"/>
              </a:lnSpc>
              <a:defRPr/>
            </a:pPr>
            <a:r>
              <a:rPr kumimoji="1" lang="es-ES" sz="1600" b="1" dirty="0">
                <a:cs typeface="Arial" pitchFamily="34" charset="0"/>
              </a:rPr>
              <a:t>A </a:t>
            </a:r>
            <a:r>
              <a:rPr kumimoji="1" lang="es-ES" sz="1600" b="1" baseline="30000" dirty="0">
                <a:cs typeface="Arial" pitchFamily="34" charset="0"/>
              </a:rPr>
              <a:t>.</a:t>
            </a:r>
            <a:r>
              <a:rPr kumimoji="1" lang="es-ES" sz="1600" b="1" dirty="0">
                <a:cs typeface="Arial" pitchFamily="34" charset="0"/>
              </a:rPr>
              <a:t> (B  + C) = A </a:t>
            </a:r>
            <a:r>
              <a:rPr kumimoji="1" lang="es-ES" sz="1600" b="1" baseline="30000" dirty="0">
                <a:cs typeface="Arial" pitchFamily="34" charset="0"/>
              </a:rPr>
              <a:t>.</a:t>
            </a:r>
            <a:r>
              <a:rPr kumimoji="1" lang="es-ES" sz="1600" b="1" dirty="0">
                <a:cs typeface="Arial" pitchFamily="34" charset="0"/>
              </a:rPr>
              <a:t> B + A </a:t>
            </a:r>
            <a:r>
              <a:rPr kumimoji="1" lang="es-ES" sz="1600" b="1" baseline="30000" dirty="0">
                <a:cs typeface="Arial" pitchFamily="34" charset="0"/>
              </a:rPr>
              <a:t>.</a:t>
            </a:r>
            <a:r>
              <a:rPr kumimoji="1" lang="es-ES" sz="1600" b="1" dirty="0">
                <a:cs typeface="Arial" pitchFamily="34" charset="0"/>
              </a:rPr>
              <a:t> C</a:t>
            </a:r>
            <a:r>
              <a:rPr kumimoji="1" lang="es-ES" sz="1600" dirty="0">
                <a:cs typeface="Arial" pitchFamily="34" charset="0"/>
              </a:rPr>
              <a:t> </a:t>
            </a:r>
          </a:p>
        </p:txBody>
      </p:sp>
      <p:sp>
        <p:nvSpPr>
          <p:cNvPr id="45061" name="Text Box 5"/>
          <p:cNvSpPr txBox="1">
            <a:spLocks noChangeArrowheads="1"/>
          </p:cNvSpPr>
          <p:nvPr/>
        </p:nvSpPr>
        <p:spPr bwMode="auto">
          <a:xfrm>
            <a:off x="385763" y="5527675"/>
            <a:ext cx="8362701" cy="980911"/>
          </a:xfrm>
          <a:prstGeom prst="rect">
            <a:avLst/>
          </a:prstGeom>
          <a:solidFill>
            <a:srgbClr val="E5FFE5"/>
          </a:solidFill>
          <a:ln>
            <a:headEnd/>
            <a:tailEnd/>
          </a:ln>
        </p:spPr>
        <p:style>
          <a:lnRef idx="1">
            <a:schemeClr val="dk1"/>
          </a:lnRef>
          <a:fillRef idx="2">
            <a:schemeClr val="dk1"/>
          </a:fillRef>
          <a:effectRef idx="1">
            <a:schemeClr val="dk1"/>
          </a:effectRef>
          <a:fontRef idx="minor">
            <a:schemeClr val="dk1"/>
          </a:fontRef>
        </p:style>
        <p:txBody>
          <a:bodyPr wrap="square" lIns="90000" tIns="46800" rIns="90000" bIns="46800">
            <a:spAutoFit/>
          </a:bodyPr>
          <a:lstStyle/>
          <a:p>
            <a:pPr marL="4575175" indent="-4575175" eaLnBrk="0" hangingPunct="0">
              <a:lnSpc>
                <a:spcPct val="90000"/>
              </a:lnSpc>
              <a:defRPr/>
            </a:pPr>
            <a:r>
              <a:rPr kumimoji="1" lang="es-ES" sz="1600" b="1" dirty="0">
                <a:solidFill>
                  <a:srgbClr val="0033CC"/>
                </a:solidFill>
                <a:cs typeface="Arial" pitchFamily="34" charset="0"/>
              </a:rPr>
              <a:t>IV.</a:t>
            </a:r>
            <a:r>
              <a:rPr kumimoji="1" lang="es-ES" sz="1600" b="1" dirty="0">
                <a:cs typeface="Arial" pitchFamily="34" charset="0"/>
              </a:rPr>
              <a:t> Propiedad distributiva a la derecha.</a:t>
            </a:r>
            <a:r>
              <a:rPr kumimoji="1" lang="es-ES" sz="1600" dirty="0">
                <a:cs typeface="Arial" pitchFamily="34" charset="0"/>
              </a:rPr>
              <a:t> </a:t>
            </a:r>
            <a:endParaRPr kumimoji="1" lang="es-ES" sz="1600" dirty="0" smtClean="0">
              <a:cs typeface="Arial" pitchFamily="34" charset="0"/>
            </a:endParaRPr>
          </a:p>
          <a:p>
            <a:pPr marL="531813" indent="-531813" eaLnBrk="0" hangingPunct="0">
              <a:lnSpc>
                <a:spcPct val="90000"/>
              </a:lnSpc>
              <a:defRPr/>
            </a:pPr>
            <a:r>
              <a:rPr kumimoji="1" lang="es-ES" sz="1600" dirty="0" smtClean="0">
                <a:cs typeface="Arial" pitchFamily="34" charset="0"/>
              </a:rPr>
              <a:t>Para </a:t>
            </a:r>
            <a:r>
              <a:rPr kumimoji="1" lang="es-ES" sz="1600" dirty="0">
                <a:cs typeface="Arial" pitchFamily="34" charset="0"/>
              </a:rPr>
              <a:t>las matrices A de dimensión </a:t>
            </a:r>
            <a:r>
              <a:rPr kumimoji="1" lang="es-ES" sz="1600" dirty="0" err="1" smtClean="0">
                <a:cs typeface="Arial" pitchFamily="34" charset="0"/>
              </a:rPr>
              <a:t>mxn</a:t>
            </a:r>
            <a:r>
              <a:rPr kumimoji="1" lang="es-ES" sz="1600" dirty="0" smtClean="0">
                <a:cs typeface="Arial" pitchFamily="34" charset="0"/>
              </a:rPr>
              <a:t>, B de </a:t>
            </a:r>
            <a:r>
              <a:rPr kumimoji="1" lang="es-ES" sz="1600" dirty="0">
                <a:cs typeface="Arial" pitchFamily="34" charset="0"/>
              </a:rPr>
              <a:t>dimensión </a:t>
            </a:r>
            <a:r>
              <a:rPr kumimoji="1" lang="es-ES" sz="1600" dirty="0" err="1">
                <a:cs typeface="Arial" pitchFamily="34" charset="0"/>
              </a:rPr>
              <a:t>mxn</a:t>
            </a:r>
            <a:r>
              <a:rPr kumimoji="1" lang="es-ES" sz="1600" dirty="0">
                <a:cs typeface="Arial" pitchFamily="34" charset="0"/>
              </a:rPr>
              <a:t> y C de </a:t>
            </a:r>
            <a:r>
              <a:rPr kumimoji="1" lang="es-ES" sz="1600" dirty="0" smtClean="0">
                <a:cs typeface="Arial" pitchFamily="34" charset="0"/>
              </a:rPr>
              <a:t>dimensión </a:t>
            </a:r>
            <a:r>
              <a:rPr kumimoji="1" lang="es-ES" sz="1600" dirty="0" err="1" smtClean="0">
                <a:cs typeface="Arial" pitchFamily="34" charset="0"/>
              </a:rPr>
              <a:t>nxp</a:t>
            </a:r>
            <a:r>
              <a:rPr kumimoji="1" lang="es-ES" sz="1600" dirty="0">
                <a:cs typeface="Arial" pitchFamily="34" charset="0"/>
              </a:rPr>
              <a:t>.</a:t>
            </a:r>
          </a:p>
          <a:p>
            <a:pPr marL="4575175" indent="-4575175" eaLnBrk="0" hangingPunct="0">
              <a:lnSpc>
                <a:spcPct val="90000"/>
              </a:lnSpc>
              <a:defRPr/>
            </a:pPr>
            <a:r>
              <a:rPr kumimoji="1" lang="es-ES" sz="1600" dirty="0">
                <a:cs typeface="Arial" pitchFamily="34" charset="0"/>
              </a:rPr>
              <a:t>	</a:t>
            </a:r>
            <a:endParaRPr kumimoji="1" lang="es-ES" sz="800" dirty="0">
              <a:cs typeface="Arial" pitchFamily="34" charset="0"/>
            </a:endParaRPr>
          </a:p>
          <a:p>
            <a:pPr marL="4575175" indent="-4575175" eaLnBrk="0" hangingPunct="0">
              <a:lnSpc>
                <a:spcPct val="90000"/>
              </a:lnSpc>
              <a:defRPr/>
            </a:pPr>
            <a:r>
              <a:rPr kumimoji="1" lang="es-ES" sz="1600" dirty="0">
                <a:cs typeface="Arial" pitchFamily="34" charset="0"/>
              </a:rPr>
              <a:t>                                                  </a:t>
            </a:r>
            <a:r>
              <a:rPr kumimoji="1" lang="es-ES" sz="1600" b="1" dirty="0">
                <a:cs typeface="Arial" pitchFamily="34" charset="0"/>
              </a:rPr>
              <a:t>(A  + B) </a:t>
            </a:r>
            <a:r>
              <a:rPr kumimoji="1" lang="es-ES" sz="1600" b="1" baseline="30000" dirty="0">
                <a:cs typeface="Arial" pitchFamily="34" charset="0"/>
              </a:rPr>
              <a:t>.</a:t>
            </a:r>
            <a:r>
              <a:rPr kumimoji="1" lang="es-ES" sz="1600" b="1" dirty="0">
                <a:cs typeface="Arial" pitchFamily="34" charset="0"/>
              </a:rPr>
              <a:t> C = A </a:t>
            </a:r>
            <a:r>
              <a:rPr kumimoji="1" lang="es-ES" sz="1600" b="1" baseline="30000" dirty="0">
                <a:cs typeface="Arial" pitchFamily="34" charset="0"/>
              </a:rPr>
              <a:t>.</a:t>
            </a:r>
            <a:r>
              <a:rPr kumimoji="1" lang="es-ES" sz="1600" b="1" dirty="0">
                <a:cs typeface="Arial" pitchFamily="34" charset="0"/>
              </a:rPr>
              <a:t> C + B </a:t>
            </a:r>
            <a:r>
              <a:rPr kumimoji="1" lang="es-ES" sz="1600" b="1" baseline="30000" dirty="0">
                <a:cs typeface="Arial" pitchFamily="34" charset="0"/>
              </a:rPr>
              <a:t>.</a:t>
            </a:r>
            <a:r>
              <a:rPr kumimoji="1" lang="es-ES" sz="1600" b="1" dirty="0">
                <a:cs typeface="Arial" pitchFamily="34" charset="0"/>
              </a:rPr>
              <a:t> C</a:t>
            </a:r>
            <a:r>
              <a:rPr kumimoji="1" lang="es-ES" sz="1600" dirty="0">
                <a:cs typeface="Arial" pitchFamily="34" charset="0"/>
              </a:rPr>
              <a:t> </a:t>
            </a:r>
          </a:p>
        </p:txBody>
      </p:sp>
      <p:grpSp>
        <p:nvGrpSpPr>
          <p:cNvPr id="2" name="Group 6"/>
          <p:cNvGrpSpPr>
            <a:grpSpLocks/>
          </p:cNvGrpSpPr>
          <p:nvPr/>
        </p:nvGrpSpPr>
        <p:grpSpPr bwMode="auto">
          <a:xfrm>
            <a:off x="609600" y="3581400"/>
            <a:ext cx="7923213" cy="784225"/>
            <a:chOff x="103" y="2249"/>
            <a:chExt cx="4991" cy="494"/>
          </a:xfrm>
        </p:grpSpPr>
        <p:sp>
          <p:nvSpPr>
            <p:cNvPr id="47215" name="Text Box 7"/>
            <p:cNvSpPr txBox="1">
              <a:spLocks noChangeArrowheads="1"/>
            </p:cNvSpPr>
            <p:nvPr/>
          </p:nvSpPr>
          <p:spPr bwMode="auto">
            <a:xfrm>
              <a:off x="103" y="2249"/>
              <a:ext cx="4991" cy="234"/>
            </a:xfrm>
            <a:prstGeom prst="rect">
              <a:avLst/>
            </a:prstGeom>
            <a:solidFill>
              <a:srgbClr val="92D050"/>
            </a:solidFill>
            <a:ln>
              <a:headEnd/>
              <a:tailEnd/>
            </a:ln>
          </p:spPr>
          <p:style>
            <a:lnRef idx="1">
              <a:schemeClr val="dk1"/>
            </a:lnRef>
            <a:fillRef idx="2">
              <a:schemeClr val="dk1"/>
            </a:fillRef>
            <a:effectRef idx="1">
              <a:schemeClr val="dk1"/>
            </a:effectRef>
            <a:fontRef idx="minor">
              <a:schemeClr val="dk1"/>
            </a:fontRef>
          </p:style>
          <p:txBody>
            <a:bodyPr wrap="square" lIns="90000" tIns="46800" rIns="90000" bIns="46800" anchorCtr="1">
              <a:spAutoFit/>
            </a:bodyPr>
            <a:lstStyle/>
            <a:p>
              <a:pPr>
                <a:spcBef>
                  <a:spcPct val="50000"/>
                </a:spcBef>
                <a:defRPr/>
              </a:pPr>
              <a:r>
                <a:rPr lang="es-ES" dirty="0"/>
                <a:t>las matrices identidad de orden m y n, respectivamente, se </a:t>
              </a:r>
              <a:r>
                <a:rPr lang="es-ES" sz="1600" dirty="0"/>
                <a:t>tiene:</a:t>
              </a:r>
            </a:p>
          </p:txBody>
        </p:sp>
        <p:sp>
          <p:nvSpPr>
            <p:cNvPr id="47216" name="Text Box 8"/>
            <p:cNvSpPr txBox="1">
              <a:spLocks noChangeArrowheads="1"/>
            </p:cNvSpPr>
            <p:nvPr/>
          </p:nvSpPr>
          <p:spPr bwMode="auto">
            <a:xfrm>
              <a:off x="1584" y="2512"/>
              <a:ext cx="193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b="1" dirty="0" err="1"/>
                <a:t>I</a:t>
              </a:r>
              <a:r>
                <a:rPr lang="es-ES" altLang="es-MX" b="1" baseline="-25000" dirty="0" err="1"/>
                <a:t>m</a:t>
              </a:r>
              <a:r>
                <a:rPr lang="es-ES" altLang="es-MX" b="1" dirty="0"/>
                <a:t> </a:t>
              </a:r>
              <a:r>
                <a:rPr kumimoji="1" lang="en-US" altLang="es-MX" b="1" dirty="0">
                  <a:cs typeface="Arial" pitchFamily="34" charset="0"/>
                </a:rPr>
                <a:t>·</a:t>
              </a:r>
              <a:r>
                <a:rPr lang="es-ES" altLang="es-MX" b="1" dirty="0"/>
                <a:t> A = A </a:t>
              </a:r>
              <a:r>
                <a:rPr lang="en-US" altLang="es-MX" b="1" dirty="0">
                  <a:cs typeface="Arial" pitchFamily="34" charset="0"/>
                </a:rPr>
                <a:t>·</a:t>
              </a:r>
              <a:r>
                <a:rPr lang="es-ES" altLang="es-MX" b="1" dirty="0"/>
                <a:t>  I</a:t>
              </a:r>
              <a:r>
                <a:rPr lang="es-ES" altLang="es-MX" b="1" baseline="-25000" dirty="0"/>
                <a:t>n</a:t>
              </a:r>
              <a:r>
                <a:rPr lang="es-ES" altLang="es-MX" b="1" dirty="0"/>
                <a:t> = A </a:t>
              </a:r>
            </a:p>
          </p:txBody>
        </p:sp>
      </p:grpSp>
      <p:sp>
        <p:nvSpPr>
          <p:cNvPr id="45065" name="Rectangle 9"/>
          <p:cNvSpPr>
            <a:spLocks noChangeArrowheads="1"/>
          </p:cNvSpPr>
          <p:nvPr/>
        </p:nvSpPr>
        <p:spPr bwMode="auto">
          <a:xfrm>
            <a:off x="385763" y="1752600"/>
            <a:ext cx="4556125" cy="366713"/>
          </a:xfrm>
          <a:prstGeom prst="rect">
            <a:avLst/>
          </a:prstGeom>
          <a:solidFill>
            <a:srgbClr val="99FFCC"/>
          </a:solidFill>
          <a:ln>
            <a:headEnd/>
            <a:tailEnd/>
          </a:ln>
        </p:spPr>
        <p:style>
          <a:lnRef idx="1">
            <a:schemeClr val="dk1"/>
          </a:lnRef>
          <a:fillRef idx="2">
            <a:schemeClr val="dk1"/>
          </a:fillRef>
          <a:effectRef idx="1">
            <a:schemeClr val="dk1"/>
          </a:effectRef>
          <a:fontRef idx="minor">
            <a:schemeClr val="dk1"/>
          </a:fontRef>
        </p:style>
        <p:txBody>
          <a:bodyPr wrap="none" lIns="90000" tIns="46800" rIns="90000" bIns="46800" anchor="ctr">
            <a:spAutoFit/>
          </a:bodyPr>
          <a:lstStyle/>
          <a:p>
            <a:pPr eaLnBrk="0" hangingPunct="0">
              <a:defRPr/>
            </a:pPr>
            <a:r>
              <a:rPr lang="es-ES_tradnl" b="1" dirty="0">
                <a:solidFill>
                  <a:srgbClr val="0000FF"/>
                </a:solidFill>
              </a:rPr>
              <a:t>II.</a:t>
            </a:r>
            <a:r>
              <a:rPr lang="es-ES_tradnl" b="1" dirty="0"/>
              <a:t> </a:t>
            </a:r>
            <a:r>
              <a:rPr lang="es-ES_tradnl" sz="1600" b="1" dirty="0"/>
              <a:t>Elemento unidad. </a:t>
            </a:r>
            <a:r>
              <a:rPr lang="es-ES_tradnl" sz="1600" dirty="0"/>
              <a:t>Si A es una matriz </a:t>
            </a:r>
            <a:r>
              <a:rPr lang="es-ES_tradnl" sz="1600" dirty="0" err="1"/>
              <a:t>mxn</a:t>
            </a:r>
            <a:r>
              <a:rPr lang="es-ES_tradnl" sz="1600" dirty="0"/>
              <a:t>, y</a:t>
            </a:r>
            <a:r>
              <a:rPr lang="es-ES_tradnl" dirty="0"/>
              <a:t> </a:t>
            </a:r>
          </a:p>
        </p:txBody>
      </p:sp>
      <p:grpSp>
        <p:nvGrpSpPr>
          <p:cNvPr id="3" name="Group 117"/>
          <p:cNvGrpSpPr>
            <a:grpSpLocks/>
          </p:cNvGrpSpPr>
          <p:nvPr/>
        </p:nvGrpSpPr>
        <p:grpSpPr bwMode="auto">
          <a:xfrm>
            <a:off x="1612900" y="2282552"/>
            <a:ext cx="5335588" cy="1204913"/>
            <a:chOff x="559" y="1460"/>
            <a:chExt cx="2968" cy="759"/>
          </a:xfrm>
        </p:grpSpPr>
        <p:sp>
          <p:nvSpPr>
            <p:cNvPr id="47113" name="Rectangle 12"/>
            <p:cNvSpPr>
              <a:spLocks noChangeArrowheads="1"/>
            </p:cNvSpPr>
            <p:nvPr/>
          </p:nvSpPr>
          <p:spPr bwMode="auto">
            <a:xfrm>
              <a:off x="559" y="1744"/>
              <a:ext cx="127"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dirty="0">
                  <a:solidFill>
                    <a:srgbClr val="000000"/>
                  </a:solidFill>
                  <a:latin typeface="Times New Roman" pitchFamily="18" charset="0"/>
                </a:rPr>
                <a:t>  I</a:t>
              </a:r>
              <a:endParaRPr lang="es-ES" altLang="es-MX" dirty="0"/>
            </a:p>
          </p:txBody>
        </p:sp>
        <p:sp>
          <p:nvSpPr>
            <p:cNvPr id="47114" name="Rectangle 13"/>
            <p:cNvSpPr>
              <a:spLocks noChangeArrowheads="1"/>
            </p:cNvSpPr>
            <p:nvPr/>
          </p:nvSpPr>
          <p:spPr bwMode="auto">
            <a:xfrm>
              <a:off x="687" y="1811"/>
              <a:ext cx="81"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a:t>
              </a:r>
              <a:endParaRPr lang="es-ES" altLang="es-MX"/>
            </a:p>
          </p:txBody>
        </p:sp>
        <p:sp>
          <p:nvSpPr>
            <p:cNvPr id="47115" name="Rectangle 14"/>
            <p:cNvSpPr>
              <a:spLocks noChangeArrowheads="1"/>
            </p:cNvSpPr>
            <p:nvPr/>
          </p:nvSpPr>
          <p:spPr bwMode="auto">
            <a:xfrm>
              <a:off x="765" y="1758"/>
              <a:ext cx="12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7116" name="Rectangle 15"/>
            <p:cNvSpPr>
              <a:spLocks noChangeArrowheads="1"/>
            </p:cNvSpPr>
            <p:nvPr/>
          </p:nvSpPr>
          <p:spPr bwMode="auto">
            <a:xfrm>
              <a:off x="890" y="1744"/>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nvGrpSpPr>
            <p:cNvPr id="47117" name="Group 16"/>
            <p:cNvGrpSpPr>
              <a:grpSpLocks/>
            </p:cNvGrpSpPr>
            <p:nvPr/>
          </p:nvGrpSpPr>
          <p:grpSpPr bwMode="auto">
            <a:xfrm>
              <a:off x="978" y="1547"/>
              <a:ext cx="814" cy="635"/>
              <a:chOff x="978" y="1547"/>
              <a:chExt cx="814" cy="635"/>
            </a:xfrm>
          </p:grpSpPr>
          <p:sp>
            <p:nvSpPr>
              <p:cNvPr id="47174" name="Rectangle 17"/>
              <p:cNvSpPr>
                <a:spLocks noChangeArrowheads="1"/>
              </p:cNvSpPr>
              <p:nvPr/>
            </p:nvSpPr>
            <p:spPr bwMode="auto">
              <a:xfrm>
                <a:off x="1758" y="20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7175" name="Rectangle 18"/>
              <p:cNvSpPr>
                <a:spLocks noChangeArrowheads="1"/>
              </p:cNvSpPr>
              <p:nvPr/>
            </p:nvSpPr>
            <p:spPr bwMode="auto">
              <a:xfrm>
                <a:off x="1758" y="192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7176" name="Rectangle 19"/>
              <p:cNvSpPr>
                <a:spLocks noChangeArrowheads="1"/>
              </p:cNvSpPr>
              <p:nvPr/>
            </p:nvSpPr>
            <p:spPr bwMode="auto">
              <a:xfrm>
                <a:off x="1758" y="184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7177" name="Rectangle 20"/>
              <p:cNvSpPr>
                <a:spLocks noChangeArrowheads="1"/>
              </p:cNvSpPr>
              <p:nvPr/>
            </p:nvSpPr>
            <p:spPr bwMode="auto">
              <a:xfrm>
                <a:off x="1758" y="176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7178" name="Rectangle 21"/>
              <p:cNvSpPr>
                <a:spLocks noChangeArrowheads="1"/>
              </p:cNvSpPr>
              <p:nvPr/>
            </p:nvSpPr>
            <p:spPr bwMode="auto">
              <a:xfrm>
                <a:off x="1758" y="168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7179" name="Rectangle 22"/>
              <p:cNvSpPr>
                <a:spLocks noChangeArrowheads="1"/>
              </p:cNvSpPr>
              <p:nvPr/>
            </p:nvSpPr>
            <p:spPr bwMode="auto">
              <a:xfrm>
                <a:off x="1758" y="1600"/>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7180" name="Rectangle 23"/>
              <p:cNvSpPr>
                <a:spLocks noChangeArrowheads="1"/>
              </p:cNvSpPr>
              <p:nvPr/>
            </p:nvSpPr>
            <p:spPr bwMode="auto">
              <a:xfrm>
                <a:off x="1758" y="2076"/>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47181" name="Rectangle 24"/>
              <p:cNvSpPr>
                <a:spLocks noChangeArrowheads="1"/>
              </p:cNvSpPr>
              <p:nvPr/>
            </p:nvSpPr>
            <p:spPr bwMode="auto">
              <a:xfrm>
                <a:off x="1758" y="154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47182" name="Rectangle 25"/>
              <p:cNvSpPr>
                <a:spLocks noChangeArrowheads="1"/>
              </p:cNvSpPr>
              <p:nvPr/>
            </p:nvSpPr>
            <p:spPr bwMode="auto">
              <a:xfrm>
                <a:off x="978" y="20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7183" name="Rectangle 26"/>
              <p:cNvSpPr>
                <a:spLocks noChangeArrowheads="1"/>
              </p:cNvSpPr>
              <p:nvPr/>
            </p:nvSpPr>
            <p:spPr bwMode="auto">
              <a:xfrm>
                <a:off x="978" y="192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7184" name="Rectangle 27"/>
              <p:cNvSpPr>
                <a:spLocks noChangeArrowheads="1"/>
              </p:cNvSpPr>
              <p:nvPr/>
            </p:nvSpPr>
            <p:spPr bwMode="auto">
              <a:xfrm>
                <a:off x="978" y="184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7185" name="Rectangle 28"/>
              <p:cNvSpPr>
                <a:spLocks noChangeArrowheads="1"/>
              </p:cNvSpPr>
              <p:nvPr/>
            </p:nvSpPr>
            <p:spPr bwMode="auto">
              <a:xfrm>
                <a:off x="978" y="176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7186" name="Rectangle 29"/>
              <p:cNvSpPr>
                <a:spLocks noChangeArrowheads="1"/>
              </p:cNvSpPr>
              <p:nvPr/>
            </p:nvSpPr>
            <p:spPr bwMode="auto">
              <a:xfrm>
                <a:off x="978" y="168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7187" name="Rectangle 30"/>
              <p:cNvSpPr>
                <a:spLocks noChangeArrowheads="1"/>
              </p:cNvSpPr>
              <p:nvPr/>
            </p:nvSpPr>
            <p:spPr bwMode="auto">
              <a:xfrm>
                <a:off x="978" y="1600"/>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7188" name="Rectangle 31"/>
              <p:cNvSpPr>
                <a:spLocks noChangeArrowheads="1"/>
              </p:cNvSpPr>
              <p:nvPr/>
            </p:nvSpPr>
            <p:spPr bwMode="auto">
              <a:xfrm>
                <a:off x="978" y="2076"/>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47189" name="Rectangle 32"/>
              <p:cNvSpPr>
                <a:spLocks noChangeArrowheads="1"/>
              </p:cNvSpPr>
              <p:nvPr/>
            </p:nvSpPr>
            <p:spPr bwMode="auto">
              <a:xfrm>
                <a:off x="978" y="154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47190" name="Rectangle 33"/>
              <p:cNvSpPr>
                <a:spLocks noChangeArrowheads="1"/>
              </p:cNvSpPr>
              <p:nvPr/>
            </p:nvSpPr>
            <p:spPr bwMode="auto">
              <a:xfrm>
                <a:off x="1674" y="205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1</a:t>
                </a:r>
                <a:endParaRPr lang="es-ES" altLang="es-MX"/>
              </a:p>
            </p:txBody>
          </p:sp>
          <p:sp>
            <p:nvSpPr>
              <p:cNvPr id="47191" name="Rectangle 34"/>
              <p:cNvSpPr>
                <a:spLocks noChangeArrowheads="1"/>
              </p:cNvSpPr>
              <p:nvPr/>
            </p:nvSpPr>
            <p:spPr bwMode="auto">
              <a:xfrm>
                <a:off x="1476" y="2053"/>
                <a:ext cx="13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192" name="Rectangle 35"/>
              <p:cNvSpPr>
                <a:spLocks noChangeArrowheads="1"/>
              </p:cNvSpPr>
              <p:nvPr/>
            </p:nvSpPr>
            <p:spPr bwMode="auto">
              <a:xfrm>
                <a:off x="1326" y="205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193" name="Rectangle 36"/>
              <p:cNvSpPr>
                <a:spLocks noChangeArrowheads="1"/>
              </p:cNvSpPr>
              <p:nvPr/>
            </p:nvSpPr>
            <p:spPr bwMode="auto">
              <a:xfrm>
                <a:off x="1172" y="205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194" name="Rectangle 37"/>
              <p:cNvSpPr>
                <a:spLocks noChangeArrowheads="1"/>
              </p:cNvSpPr>
              <p:nvPr/>
            </p:nvSpPr>
            <p:spPr bwMode="auto">
              <a:xfrm>
                <a:off x="1019" y="205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195" name="Rectangle 38"/>
              <p:cNvSpPr>
                <a:spLocks noChangeArrowheads="1"/>
              </p:cNvSpPr>
              <p:nvPr/>
            </p:nvSpPr>
            <p:spPr bwMode="auto">
              <a:xfrm>
                <a:off x="1692" y="1927"/>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196" name="Rectangle 39"/>
              <p:cNvSpPr>
                <a:spLocks noChangeArrowheads="1"/>
              </p:cNvSpPr>
              <p:nvPr/>
            </p:nvSpPr>
            <p:spPr bwMode="auto">
              <a:xfrm>
                <a:off x="1518" y="1927"/>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dirty="0">
                    <a:solidFill>
                      <a:srgbClr val="000000"/>
                    </a:solidFill>
                    <a:latin typeface="Times New Roman" pitchFamily="18" charset="0"/>
                  </a:rPr>
                  <a:t>..</a:t>
                </a:r>
                <a:endParaRPr lang="es-ES" altLang="es-MX" dirty="0"/>
              </a:p>
            </p:txBody>
          </p:sp>
          <p:sp>
            <p:nvSpPr>
              <p:cNvPr id="47197" name="Rectangle 40"/>
              <p:cNvSpPr>
                <a:spLocks noChangeArrowheads="1"/>
              </p:cNvSpPr>
              <p:nvPr/>
            </p:nvSpPr>
            <p:spPr bwMode="auto">
              <a:xfrm>
                <a:off x="1343" y="1927"/>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198" name="Rectangle 41"/>
              <p:cNvSpPr>
                <a:spLocks noChangeArrowheads="1"/>
              </p:cNvSpPr>
              <p:nvPr/>
            </p:nvSpPr>
            <p:spPr bwMode="auto">
              <a:xfrm>
                <a:off x="1189" y="1927"/>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199" name="Rectangle 42"/>
              <p:cNvSpPr>
                <a:spLocks noChangeArrowheads="1"/>
              </p:cNvSpPr>
              <p:nvPr/>
            </p:nvSpPr>
            <p:spPr bwMode="auto">
              <a:xfrm>
                <a:off x="1036" y="1927"/>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200" name="Rectangle 43"/>
              <p:cNvSpPr>
                <a:spLocks noChangeArrowheads="1"/>
              </p:cNvSpPr>
              <p:nvPr/>
            </p:nvSpPr>
            <p:spPr bwMode="auto">
              <a:xfrm>
                <a:off x="1675" y="180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01" name="Rectangle 44"/>
              <p:cNvSpPr>
                <a:spLocks noChangeArrowheads="1"/>
              </p:cNvSpPr>
              <p:nvPr/>
            </p:nvSpPr>
            <p:spPr bwMode="auto">
              <a:xfrm>
                <a:off x="1476" y="1801"/>
                <a:ext cx="13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202" name="Rectangle 45"/>
              <p:cNvSpPr>
                <a:spLocks noChangeArrowheads="1"/>
              </p:cNvSpPr>
              <p:nvPr/>
            </p:nvSpPr>
            <p:spPr bwMode="auto">
              <a:xfrm>
                <a:off x="1325" y="180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1</a:t>
                </a:r>
                <a:endParaRPr lang="es-ES" altLang="es-MX"/>
              </a:p>
            </p:txBody>
          </p:sp>
          <p:sp>
            <p:nvSpPr>
              <p:cNvPr id="47203" name="Rectangle 46"/>
              <p:cNvSpPr>
                <a:spLocks noChangeArrowheads="1"/>
              </p:cNvSpPr>
              <p:nvPr/>
            </p:nvSpPr>
            <p:spPr bwMode="auto">
              <a:xfrm>
                <a:off x="1172" y="180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04" name="Rectangle 47"/>
              <p:cNvSpPr>
                <a:spLocks noChangeArrowheads="1"/>
              </p:cNvSpPr>
              <p:nvPr/>
            </p:nvSpPr>
            <p:spPr bwMode="auto">
              <a:xfrm>
                <a:off x="1019" y="180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05" name="Rectangle 48"/>
              <p:cNvSpPr>
                <a:spLocks noChangeArrowheads="1"/>
              </p:cNvSpPr>
              <p:nvPr/>
            </p:nvSpPr>
            <p:spPr bwMode="auto">
              <a:xfrm>
                <a:off x="1675" y="1675"/>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06" name="Rectangle 49"/>
              <p:cNvSpPr>
                <a:spLocks noChangeArrowheads="1"/>
              </p:cNvSpPr>
              <p:nvPr/>
            </p:nvSpPr>
            <p:spPr bwMode="auto">
              <a:xfrm>
                <a:off x="1476" y="1675"/>
                <a:ext cx="13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207" name="Rectangle 50"/>
              <p:cNvSpPr>
                <a:spLocks noChangeArrowheads="1"/>
              </p:cNvSpPr>
              <p:nvPr/>
            </p:nvSpPr>
            <p:spPr bwMode="auto">
              <a:xfrm>
                <a:off x="1326" y="1675"/>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08" name="Rectangle 51"/>
              <p:cNvSpPr>
                <a:spLocks noChangeArrowheads="1"/>
              </p:cNvSpPr>
              <p:nvPr/>
            </p:nvSpPr>
            <p:spPr bwMode="auto">
              <a:xfrm>
                <a:off x="1172" y="1675"/>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1</a:t>
                </a:r>
                <a:endParaRPr lang="es-ES" altLang="es-MX"/>
              </a:p>
            </p:txBody>
          </p:sp>
          <p:sp>
            <p:nvSpPr>
              <p:cNvPr id="47209" name="Rectangle 52"/>
              <p:cNvSpPr>
                <a:spLocks noChangeArrowheads="1"/>
              </p:cNvSpPr>
              <p:nvPr/>
            </p:nvSpPr>
            <p:spPr bwMode="auto">
              <a:xfrm>
                <a:off x="1019" y="1675"/>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10" name="Rectangle 53"/>
              <p:cNvSpPr>
                <a:spLocks noChangeArrowheads="1"/>
              </p:cNvSpPr>
              <p:nvPr/>
            </p:nvSpPr>
            <p:spPr bwMode="auto">
              <a:xfrm>
                <a:off x="1675" y="1550"/>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11" name="Rectangle 54"/>
              <p:cNvSpPr>
                <a:spLocks noChangeArrowheads="1"/>
              </p:cNvSpPr>
              <p:nvPr/>
            </p:nvSpPr>
            <p:spPr bwMode="auto">
              <a:xfrm>
                <a:off x="1476" y="1550"/>
                <a:ext cx="13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7212" name="Rectangle 55"/>
              <p:cNvSpPr>
                <a:spLocks noChangeArrowheads="1"/>
              </p:cNvSpPr>
              <p:nvPr/>
            </p:nvSpPr>
            <p:spPr bwMode="auto">
              <a:xfrm>
                <a:off x="1326" y="1550"/>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13" name="Rectangle 56"/>
              <p:cNvSpPr>
                <a:spLocks noChangeArrowheads="1"/>
              </p:cNvSpPr>
              <p:nvPr/>
            </p:nvSpPr>
            <p:spPr bwMode="auto">
              <a:xfrm>
                <a:off x="1172" y="1550"/>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0</a:t>
                </a:r>
                <a:endParaRPr lang="es-ES" altLang="es-MX"/>
              </a:p>
            </p:txBody>
          </p:sp>
          <p:sp>
            <p:nvSpPr>
              <p:cNvPr id="47214" name="Rectangle 57"/>
              <p:cNvSpPr>
                <a:spLocks noChangeArrowheads="1"/>
              </p:cNvSpPr>
              <p:nvPr/>
            </p:nvSpPr>
            <p:spPr bwMode="auto">
              <a:xfrm>
                <a:off x="1018" y="1550"/>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1</a:t>
                </a:r>
                <a:endParaRPr lang="es-ES" altLang="es-MX"/>
              </a:p>
            </p:txBody>
          </p:sp>
        </p:grpSp>
        <p:sp>
          <p:nvSpPr>
            <p:cNvPr id="47118" name="Rectangle 58"/>
            <p:cNvSpPr>
              <a:spLocks noChangeArrowheads="1"/>
            </p:cNvSpPr>
            <p:nvPr/>
          </p:nvSpPr>
          <p:spPr bwMode="auto">
            <a:xfrm>
              <a:off x="1869" y="1744"/>
              <a:ext cx="53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e     I</a:t>
              </a:r>
              <a:endParaRPr lang="es-ES" altLang="es-MX"/>
            </a:p>
          </p:txBody>
        </p:sp>
        <p:sp>
          <p:nvSpPr>
            <p:cNvPr id="47119" name="Rectangle 59"/>
            <p:cNvSpPr>
              <a:spLocks noChangeArrowheads="1"/>
            </p:cNvSpPr>
            <p:nvPr/>
          </p:nvSpPr>
          <p:spPr bwMode="auto">
            <a:xfrm>
              <a:off x="2350" y="1811"/>
              <a:ext cx="5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n</a:t>
              </a:r>
              <a:endParaRPr lang="es-ES" altLang="es-MX"/>
            </a:p>
          </p:txBody>
        </p:sp>
        <p:sp>
          <p:nvSpPr>
            <p:cNvPr id="47120" name="Rectangle 60"/>
            <p:cNvSpPr>
              <a:spLocks noChangeArrowheads="1"/>
            </p:cNvSpPr>
            <p:nvPr/>
          </p:nvSpPr>
          <p:spPr bwMode="auto">
            <a:xfrm>
              <a:off x="2401" y="1758"/>
              <a:ext cx="16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7121" name="Rectangle 61"/>
            <p:cNvSpPr>
              <a:spLocks noChangeArrowheads="1"/>
            </p:cNvSpPr>
            <p:nvPr/>
          </p:nvSpPr>
          <p:spPr bwMode="auto">
            <a:xfrm>
              <a:off x="2565" y="1744"/>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47122" name="Rectangle 62"/>
            <p:cNvSpPr>
              <a:spLocks noChangeArrowheads="1"/>
            </p:cNvSpPr>
            <p:nvPr/>
          </p:nvSpPr>
          <p:spPr bwMode="auto">
            <a:xfrm>
              <a:off x="2641" y="1990"/>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è</a:t>
              </a:r>
              <a:endParaRPr lang="es-ES" altLang="es-MX"/>
            </a:p>
          </p:txBody>
        </p:sp>
        <p:sp>
          <p:nvSpPr>
            <p:cNvPr id="47123" name="Rectangle 63"/>
            <p:cNvSpPr>
              <a:spLocks noChangeArrowheads="1"/>
            </p:cNvSpPr>
            <p:nvPr/>
          </p:nvSpPr>
          <p:spPr bwMode="auto">
            <a:xfrm>
              <a:off x="2641" y="1888"/>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ç</a:t>
              </a:r>
              <a:endParaRPr lang="es-ES" altLang="es-MX"/>
            </a:p>
          </p:txBody>
        </p:sp>
        <p:sp>
          <p:nvSpPr>
            <p:cNvPr id="47124" name="Rectangle 64"/>
            <p:cNvSpPr>
              <a:spLocks noChangeArrowheads="1"/>
            </p:cNvSpPr>
            <p:nvPr/>
          </p:nvSpPr>
          <p:spPr bwMode="auto">
            <a:xfrm>
              <a:off x="2641" y="1726"/>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ç</a:t>
              </a:r>
              <a:endParaRPr lang="es-ES" altLang="es-MX"/>
            </a:p>
          </p:txBody>
        </p:sp>
        <p:sp>
          <p:nvSpPr>
            <p:cNvPr id="47125" name="Rectangle 65"/>
            <p:cNvSpPr>
              <a:spLocks noChangeArrowheads="1"/>
            </p:cNvSpPr>
            <p:nvPr/>
          </p:nvSpPr>
          <p:spPr bwMode="auto">
            <a:xfrm>
              <a:off x="2641" y="1564"/>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ç</a:t>
              </a:r>
              <a:endParaRPr lang="es-ES" altLang="es-MX"/>
            </a:p>
          </p:txBody>
        </p:sp>
        <p:sp>
          <p:nvSpPr>
            <p:cNvPr id="47126" name="Rectangle 66"/>
            <p:cNvSpPr>
              <a:spLocks noChangeArrowheads="1"/>
            </p:cNvSpPr>
            <p:nvPr/>
          </p:nvSpPr>
          <p:spPr bwMode="auto">
            <a:xfrm>
              <a:off x="2641" y="1461"/>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æ</a:t>
              </a:r>
              <a:endParaRPr lang="es-ES" altLang="es-MX"/>
            </a:p>
          </p:txBody>
        </p:sp>
        <p:sp>
          <p:nvSpPr>
            <p:cNvPr id="47127" name="Rectangle 67"/>
            <p:cNvSpPr>
              <a:spLocks noChangeArrowheads="1"/>
            </p:cNvSpPr>
            <p:nvPr/>
          </p:nvSpPr>
          <p:spPr bwMode="auto">
            <a:xfrm>
              <a:off x="3398" y="1990"/>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ø</a:t>
              </a:r>
              <a:endParaRPr lang="es-ES" altLang="es-MX"/>
            </a:p>
          </p:txBody>
        </p:sp>
        <p:sp>
          <p:nvSpPr>
            <p:cNvPr id="47128" name="Rectangle 68"/>
            <p:cNvSpPr>
              <a:spLocks noChangeArrowheads="1"/>
            </p:cNvSpPr>
            <p:nvPr/>
          </p:nvSpPr>
          <p:spPr bwMode="auto">
            <a:xfrm>
              <a:off x="3398" y="1888"/>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a:t>
              </a:r>
              <a:endParaRPr lang="es-ES" altLang="es-MX"/>
            </a:p>
          </p:txBody>
        </p:sp>
        <p:sp>
          <p:nvSpPr>
            <p:cNvPr id="47129" name="Rectangle 69"/>
            <p:cNvSpPr>
              <a:spLocks noChangeArrowheads="1"/>
            </p:cNvSpPr>
            <p:nvPr/>
          </p:nvSpPr>
          <p:spPr bwMode="auto">
            <a:xfrm>
              <a:off x="3398" y="1726"/>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a:t>
              </a:r>
              <a:endParaRPr lang="es-ES" altLang="es-MX"/>
            </a:p>
          </p:txBody>
        </p:sp>
        <p:sp>
          <p:nvSpPr>
            <p:cNvPr id="47130" name="Rectangle 70"/>
            <p:cNvSpPr>
              <a:spLocks noChangeArrowheads="1"/>
            </p:cNvSpPr>
            <p:nvPr/>
          </p:nvSpPr>
          <p:spPr bwMode="auto">
            <a:xfrm>
              <a:off x="3398" y="1564"/>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a:t>
              </a:r>
              <a:endParaRPr lang="es-ES" altLang="es-MX"/>
            </a:p>
          </p:txBody>
        </p:sp>
        <p:sp>
          <p:nvSpPr>
            <p:cNvPr id="47131" name="Rectangle 71"/>
            <p:cNvSpPr>
              <a:spLocks noChangeArrowheads="1"/>
            </p:cNvSpPr>
            <p:nvPr/>
          </p:nvSpPr>
          <p:spPr bwMode="auto">
            <a:xfrm>
              <a:off x="3398" y="1461"/>
              <a:ext cx="6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100">
                  <a:solidFill>
                    <a:srgbClr val="000000"/>
                  </a:solidFill>
                  <a:latin typeface="Symbol" pitchFamily="18" charset="2"/>
                </a:rPr>
                <a:t>ö</a:t>
              </a:r>
              <a:endParaRPr lang="es-ES" altLang="es-MX"/>
            </a:p>
          </p:txBody>
        </p:sp>
        <p:sp>
          <p:nvSpPr>
            <p:cNvPr id="47132" name="Rectangle 72"/>
            <p:cNvSpPr>
              <a:spLocks noChangeArrowheads="1"/>
            </p:cNvSpPr>
            <p:nvPr/>
          </p:nvSpPr>
          <p:spPr bwMode="auto">
            <a:xfrm>
              <a:off x="2706" y="1460"/>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1</a:t>
              </a:r>
              <a:endParaRPr lang="es-ES" altLang="es-MX"/>
            </a:p>
          </p:txBody>
        </p:sp>
        <p:sp>
          <p:nvSpPr>
            <p:cNvPr id="47133" name="Rectangle 73"/>
            <p:cNvSpPr>
              <a:spLocks noChangeArrowheads="1"/>
            </p:cNvSpPr>
            <p:nvPr/>
          </p:nvSpPr>
          <p:spPr bwMode="auto">
            <a:xfrm>
              <a:off x="2801" y="147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34" name="Rectangle 74"/>
            <p:cNvSpPr>
              <a:spLocks noChangeArrowheads="1"/>
            </p:cNvSpPr>
            <p:nvPr/>
          </p:nvSpPr>
          <p:spPr bwMode="auto">
            <a:xfrm>
              <a:off x="2832" y="1460"/>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35" name="Rectangle 75"/>
            <p:cNvSpPr>
              <a:spLocks noChangeArrowheads="1"/>
            </p:cNvSpPr>
            <p:nvPr/>
          </p:nvSpPr>
          <p:spPr bwMode="auto">
            <a:xfrm>
              <a:off x="2927" y="147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36" name="Rectangle 76"/>
            <p:cNvSpPr>
              <a:spLocks noChangeArrowheads="1"/>
            </p:cNvSpPr>
            <p:nvPr/>
          </p:nvSpPr>
          <p:spPr bwMode="auto">
            <a:xfrm>
              <a:off x="2958" y="1460"/>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37" name="Rectangle 77"/>
            <p:cNvSpPr>
              <a:spLocks noChangeArrowheads="1"/>
            </p:cNvSpPr>
            <p:nvPr/>
          </p:nvSpPr>
          <p:spPr bwMode="auto">
            <a:xfrm>
              <a:off x="3052" y="147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38" name="Rectangle 78"/>
            <p:cNvSpPr>
              <a:spLocks noChangeArrowheads="1"/>
            </p:cNvSpPr>
            <p:nvPr/>
          </p:nvSpPr>
          <p:spPr bwMode="auto">
            <a:xfrm>
              <a:off x="3084" y="1460"/>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39" name="Rectangle 79"/>
            <p:cNvSpPr>
              <a:spLocks noChangeArrowheads="1"/>
            </p:cNvSpPr>
            <p:nvPr/>
          </p:nvSpPr>
          <p:spPr bwMode="auto">
            <a:xfrm>
              <a:off x="3272" y="1460"/>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40" name="Rectangle 80"/>
            <p:cNvSpPr>
              <a:spLocks noChangeArrowheads="1"/>
            </p:cNvSpPr>
            <p:nvPr/>
          </p:nvSpPr>
          <p:spPr bwMode="auto">
            <a:xfrm>
              <a:off x="3367" y="147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41" name="Rectangle 81"/>
            <p:cNvSpPr>
              <a:spLocks noChangeArrowheads="1"/>
            </p:cNvSpPr>
            <p:nvPr/>
          </p:nvSpPr>
          <p:spPr bwMode="auto">
            <a:xfrm>
              <a:off x="2706" y="1608"/>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42" name="Rectangle 82"/>
            <p:cNvSpPr>
              <a:spLocks noChangeArrowheads="1"/>
            </p:cNvSpPr>
            <p:nvPr/>
          </p:nvSpPr>
          <p:spPr bwMode="auto">
            <a:xfrm>
              <a:off x="2801" y="1622"/>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43" name="Rectangle 83"/>
            <p:cNvSpPr>
              <a:spLocks noChangeArrowheads="1"/>
            </p:cNvSpPr>
            <p:nvPr/>
          </p:nvSpPr>
          <p:spPr bwMode="auto">
            <a:xfrm>
              <a:off x="2832" y="1608"/>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1</a:t>
              </a:r>
              <a:endParaRPr lang="es-ES" altLang="es-MX"/>
            </a:p>
          </p:txBody>
        </p:sp>
        <p:sp>
          <p:nvSpPr>
            <p:cNvPr id="47144" name="Rectangle 84"/>
            <p:cNvSpPr>
              <a:spLocks noChangeArrowheads="1"/>
            </p:cNvSpPr>
            <p:nvPr/>
          </p:nvSpPr>
          <p:spPr bwMode="auto">
            <a:xfrm>
              <a:off x="2927" y="1622"/>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45" name="Rectangle 85"/>
            <p:cNvSpPr>
              <a:spLocks noChangeArrowheads="1"/>
            </p:cNvSpPr>
            <p:nvPr/>
          </p:nvSpPr>
          <p:spPr bwMode="auto">
            <a:xfrm>
              <a:off x="2958" y="1608"/>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46" name="Rectangle 86"/>
            <p:cNvSpPr>
              <a:spLocks noChangeArrowheads="1"/>
            </p:cNvSpPr>
            <p:nvPr/>
          </p:nvSpPr>
          <p:spPr bwMode="auto">
            <a:xfrm>
              <a:off x="3052" y="1622"/>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47" name="Rectangle 87"/>
            <p:cNvSpPr>
              <a:spLocks noChangeArrowheads="1"/>
            </p:cNvSpPr>
            <p:nvPr/>
          </p:nvSpPr>
          <p:spPr bwMode="auto">
            <a:xfrm>
              <a:off x="3084" y="1608"/>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48" name="Rectangle 88"/>
            <p:cNvSpPr>
              <a:spLocks noChangeArrowheads="1"/>
            </p:cNvSpPr>
            <p:nvPr/>
          </p:nvSpPr>
          <p:spPr bwMode="auto">
            <a:xfrm>
              <a:off x="3272" y="1608"/>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49" name="Rectangle 89"/>
            <p:cNvSpPr>
              <a:spLocks noChangeArrowheads="1"/>
            </p:cNvSpPr>
            <p:nvPr/>
          </p:nvSpPr>
          <p:spPr bwMode="auto">
            <a:xfrm>
              <a:off x="3367" y="1622"/>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50" name="Rectangle 90"/>
            <p:cNvSpPr>
              <a:spLocks noChangeArrowheads="1"/>
            </p:cNvSpPr>
            <p:nvPr/>
          </p:nvSpPr>
          <p:spPr bwMode="auto">
            <a:xfrm>
              <a:off x="2706" y="1756"/>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51" name="Rectangle 91"/>
            <p:cNvSpPr>
              <a:spLocks noChangeArrowheads="1"/>
            </p:cNvSpPr>
            <p:nvPr/>
          </p:nvSpPr>
          <p:spPr bwMode="auto">
            <a:xfrm>
              <a:off x="2801" y="1770"/>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52" name="Rectangle 92"/>
            <p:cNvSpPr>
              <a:spLocks noChangeArrowheads="1"/>
            </p:cNvSpPr>
            <p:nvPr/>
          </p:nvSpPr>
          <p:spPr bwMode="auto">
            <a:xfrm>
              <a:off x="2832" y="1756"/>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53" name="Rectangle 93"/>
            <p:cNvSpPr>
              <a:spLocks noChangeArrowheads="1"/>
            </p:cNvSpPr>
            <p:nvPr/>
          </p:nvSpPr>
          <p:spPr bwMode="auto">
            <a:xfrm>
              <a:off x="2927" y="1770"/>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54" name="Rectangle 94"/>
            <p:cNvSpPr>
              <a:spLocks noChangeArrowheads="1"/>
            </p:cNvSpPr>
            <p:nvPr/>
          </p:nvSpPr>
          <p:spPr bwMode="auto">
            <a:xfrm>
              <a:off x="2958" y="1756"/>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1</a:t>
              </a:r>
              <a:endParaRPr lang="es-ES" altLang="es-MX"/>
            </a:p>
          </p:txBody>
        </p:sp>
        <p:sp>
          <p:nvSpPr>
            <p:cNvPr id="47155" name="Rectangle 95"/>
            <p:cNvSpPr>
              <a:spLocks noChangeArrowheads="1"/>
            </p:cNvSpPr>
            <p:nvPr/>
          </p:nvSpPr>
          <p:spPr bwMode="auto">
            <a:xfrm>
              <a:off x="3052" y="1770"/>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56" name="Rectangle 96"/>
            <p:cNvSpPr>
              <a:spLocks noChangeArrowheads="1"/>
            </p:cNvSpPr>
            <p:nvPr/>
          </p:nvSpPr>
          <p:spPr bwMode="auto">
            <a:xfrm>
              <a:off x="3084" y="1756"/>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57" name="Rectangle 97"/>
            <p:cNvSpPr>
              <a:spLocks noChangeArrowheads="1"/>
            </p:cNvSpPr>
            <p:nvPr/>
          </p:nvSpPr>
          <p:spPr bwMode="auto">
            <a:xfrm>
              <a:off x="3272" y="1756"/>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58" name="Rectangle 98"/>
            <p:cNvSpPr>
              <a:spLocks noChangeArrowheads="1"/>
            </p:cNvSpPr>
            <p:nvPr/>
          </p:nvSpPr>
          <p:spPr bwMode="auto">
            <a:xfrm>
              <a:off x="3367" y="1770"/>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59" name="Rectangle 99"/>
            <p:cNvSpPr>
              <a:spLocks noChangeArrowheads="1"/>
            </p:cNvSpPr>
            <p:nvPr/>
          </p:nvSpPr>
          <p:spPr bwMode="auto">
            <a:xfrm>
              <a:off x="2737" y="1903"/>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60" name="Rectangle 100"/>
            <p:cNvSpPr>
              <a:spLocks noChangeArrowheads="1"/>
            </p:cNvSpPr>
            <p:nvPr/>
          </p:nvSpPr>
          <p:spPr bwMode="auto">
            <a:xfrm>
              <a:off x="2863" y="1903"/>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61" name="Rectangle 101"/>
            <p:cNvSpPr>
              <a:spLocks noChangeArrowheads="1"/>
            </p:cNvSpPr>
            <p:nvPr/>
          </p:nvSpPr>
          <p:spPr bwMode="auto">
            <a:xfrm>
              <a:off x="2989" y="1903"/>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62" name="Rectangle 102"/>
            <p:cNvSpPr>
              <a:spLocks noChangeArrowheads="1"/>
            </p:cNvSpPr>
            <p:nvPr/>
          </p:nvSpPr>
          <p:spPr bwMode="auto">
            <a:xfrm>
              <a:off x="3146" y="1903"/>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63" name="Rectangle 103"/>
            <p:cNvSpPr>
              <a:spLocks noChangeArrowheads="1"/>
            </p:cNvSpPr>
            <p:nvPr/>
          </p:nvSpPr>
          <p:spPr bwMode="auto">
            <a:xfrm>
              <a:off x="3303" y="1903"/>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64" name="Rectangle 104"/>
            <p:cNvSpPr>
              <a:spLocks noChangeArrowheads="1"/>
            </p:cNvSpPr>
            <p:nvPr/>
          </p:nvSpPr>
          <p:spPr bwMode="auto">
            <a:xfrm>
              <a:off x="2706" y="2051"/>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65" name="Rectangle 105"/>
            <p:cNvSpPr>
              <a:spLocks noChangeArrowheads="1"/>
            </p:cNvSpPr>
            <p:nvPr/>
          </p:nvSpPr>
          <p:spPr bwMode="auto">
            <a:xfrm>
              <a:off x="2801" y="206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66" name="Rectangle 106"/>
            <p:cNvSpPr>
              <a:spLocks noChangeArrowheads="1"/>
            </p:cNvSpPr>
            <p:nvPr/>
          </p:nvSpPr>
          <p:spPr bwMode="auto">
            <a:xfrm>
              <a:off x="2832" y="2051"/>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67" name="Rectangle 107"/>
            <p:cNvSpPr>
              <a:spLocks noChangeArrowheads="1"/>
            </p:cNvSpPr>
            <p:nvPr/>
          </p:nvSpPr>
          <p:spPr bwMode="auto">
            <a:xfrm>
              <a:off x="2927" y="206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68" name="Rectangle 108"/>
            <p:cNvSpPr>
              <a:spLocks noChangeArrowheads="1"/>
            </p:cNvSpPr>
            <p:nvPr/>
          </p:nvSpPr>
          <p:spPr bwMode="auto">
            <a:xfrm>
              <a:off x="2958" y="2051"/>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0</a:t>
              </a:r>
              <a:endParaRPr lang="es-ES" altLang="es-MX"/>
            </a:p>
          </p:txBody>
        </p:sp>
        <p:sp>
          <p:nvSpPr>
            <p:cNvPr id="47169" name="Rectangle 109"/>
            <p:cNvSpPr>
              <a:spLocks noChangeArrowheads="1"/>
            </p:cNvSpPr>
            <p:nvPr/>
          </p:nvSpPr>
          <p:spPr bwMode="auto">
            <a:xfrm>
              <a:off x="3052" y="206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70" name="Rectangle 110"/>
            <p:cNvSpPr>
              <a:spLocks noChangeArrowheads="1"/>
            </p:cNvSpPr>
            <p:nvPr/>
          </p:nvSpPr>
          <p:spPr bwMode="auto">
            <a:xfrm>
              <a:off x="3084" y="2051"/>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a:t>
              </a:r>
              <a:endParaRPr lang="es-ES" altLang="es-MX"/>
            </a:p>
          </p:txBody>
        </p:sp>
        <p:sp>
          <p:nvSpPr>
            <p:cNvPr id="47171" name="Rectangle 111"/>
            <p:cNvSpPr>
              <a:spLocks noChangeArrowheads="1"/>
            </p:cNvSpPr>
            <p:nvPr/>
          </p:nvSpPr>
          <p:spPr bwMode="auto">
            <a:xfrm>
              <a:off x="3272" y="2051"/>
              <a:ext cx="9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1</a:t>
              </a:r>
              <a:endParaRPr lang="es-ES" altLang="es-MX"/>
            </a:p>
          </p:txBody>
        </p:sp>
        <p:sp>
          <p:nvSpPr>
            <p:cNvPr id="47172" name="Rectangle 112"/>
            <p:cNvSpPr>
              <a:spLocks noChangeArrowheads="1"/>
            </p:cNvSpPr>
            <p:nvPr/>
          </p:nvSpPr>
          <p:spPr bwMode="auto">
            <a:xfrm>
              <a:off x="3367" y="2065"/>
              <a:ext cx="3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sp>
          <p:nvSpPr>
            <p:cNvPr id="47173" name="Rectangle 113"/>
            <p:cNvSpPr>
              <a:spLocks noChangeArrowheads="1"/>
            </p:cNvSpPr>
            <p:nvPr/>
          </p:nvSpPr>
          <p:spPr bwMode="auto">
            <a:xfrm>
              <a:off x="3463" y="176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  </a:t>
              </a:r>
              <a:endParaRPr lang="es-ES" altLang="es-MX"/>
            </a:p>
          </p:txBody>
        </p:sp>
      </p:grpSp>
    </p:spTree>
    <p:extLst>
      <p:ext uri="{BB962C8B-B14F-4D97-AF65-F5344CB8AC3E}">
        <p14:creationId xmlns:p14="http://schemas.microsoft.com/office/powerpoint/2010/main" val="804854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9"/>
                                        </p:tgtEl>
                                        <p:attrNameLst>
                                          <p:attrName>style.visibility</p:attrName>
                                        </p:attrNameLst>
                                      </p:cBhvr>
                                      <p:to>
                                        <p:strVal val="visible"/>
                                      </p:to>
                                    </p:set>
                                    <p:anim calcmode="lin" valueType="num">
                                      <p:cBhvr additive="base">
                                        <p:cTn id="7" dur="500" fill="hold"/>
                                        <p:tgtEl>
                                          <p:spTgt spid="45059"/>
                                        </p:tgtEl>
                                        <p:attrNameLst>
                                          <p:attrName>ppt_x</p:attrName>
                                        </p:attrNameLst>
                                      </p:cBhvr>
                                      <p:tavLst>
                                        <p:tav tm="0">
                                          <p:val>
                                            <p:strVal val="0-#ppt_w/2"/>
                                          </p:val>
                                        </p:tav>
                                        <p:tav tm="100000">
                                          <p:val>
                                            <p:strVal val="#ppt_x"/>
                                          </p:val>
                                        </p:tav>
                                      </p:tavLst>
                                    </p:anim>
                                    <p:anim calcmode="lin" valueType="num">
                                      <p:cBhvr additive="base">
                                        <p:cTn id="8" dur="500" fill="hold"/>
                                        <p:tgtEl>
                                          <p:spTgt spid="4505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65"/>
                                        </p:tgtEl>
                                        <p:attrNameLst>
                                          <p:attrName>style.visibility</p:attrName>
                                        </p:attrNameLst>
                                      </p:cBhvr>
                                      <p:to>
                                        <p:strVal val="visible"/>
                                      </p:to>
                                    </p:set>
                                    <p:anim calcmode="lin" valueType="num">
                                      <p:cBhvr additive="base">
                                        <p:cTn id="13" dur="500" fill="hold"/>
                                        <p:tgtEl>
                                          <p:spTgt spid="45065"/>
                                        </p:tgtEl>
                                        <p:attrNameLst>
                                          <p:attrName>ppt_x</p:attrName>
                                        </p:attrNameLst>
                                      </p:cBhvr>
                                      <p:tavLst>
                                        <p:tav tm="0">
                                          <p:val>
                                            <p:strVal val="0-#ppt_w/2"/>
                                          </p:val>
                                        </p:tav>
                                        <p:tav tm="100000">
                                          <p:val>
                                            <p:strVal val="#ppt_x"/>
                                          </p:val>
                                        </p:tav>
                                      </p:tavLst>
                                    </p:anim>
                                    <p:anim calcmode="lin" valueType="num">
                                      <p:cBhvr additive="base">
                                        <p:cTn id="14" dur="500" fill="hold"/>
                                        <p:tgtEl>
                                          <p:spTgt spid="4506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0-#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5060"/>
                                        </p:tgtEl>
                                        <p:attrNameLst>
                                          <p:attrName>style.visibility</p:attrName>
                                        </p:attrNameLst>
                                      </p:cBhvr>
                                      <p:to>
                                        <p:strVal val="visible"/>
                                      </p:to>
                                    </p:set>
                                    <p:anim calcmode="lin" valueType="num">
                                      <p:cBhvr additive="base">
                                        <p:cTn id="31" dur="500" fill="hold"/>
                                        <p:tgtEl>
                                          <p:spTgt spid="45060"/>
                                        </p:tgtEl>
                                        <p:attrNameLst>
                                          <p:attrName>ppt_x</p:attrName>
                                        </p:attrNameLst>
                                      </p:cBhvr>
                                      <p:tavLst>
                                        <p:tav tm="0">
                                          <p:val>
                                            <p:strVal val="0-#ppt_w/2"/>
                                          </p:val>
                                        </p:tav>
                                        <p:tav tm="100000">
                                          <p:val>
                                            <p:strVal val="#ppt_x"/>
                                          </p:val>
                                        </p:tav>
                                      </p:tavLst>
                                    </p:anim>
                                    <p:anim calcmode="lin" valueType="num">
                                      <p:cBhvr additive="base">
                                        <p:cTn id="32" dur="500" fill="hold"/>
                                        <p:tgtEl>
                                          <p:spTgt spid="45060"/>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5061"/>
                                        </p:tgtEl>
                                        <p:attrNameLst>
                                          <p:attrName>style.visibility</p:attrName>
                                        </p:attrNameLst>
                                      </p:cBhvr>
                                      <p:to>
                                        <p:strVal val="visible"/>
                                      </p:to>
                                    </p:set>
                                    <p:anim calcmode="lin" valueType="num">
                                      <p:cBhvr additive="base">
                                        <p:cTn id="37" dur="500" fill="hold"/>
                                        <p:tgtEl>
                                          <p:spTgt spid="45061"/>
                                        </p:tgtEl>
                                        <p:attrNameLst>
                                          <p:attrName>ppt_x</p:attrName>
                                        </p:attrNameLst>
                                      </p:cBhvr>
                                      <p:tavLst>
                                        <p:tav tm="0">
                                          <p:val>
                                            <p:strVal val="0-#ppt_w/2"/>
                                          </p:val>
                                        </p:tav>
                                        <p:tav tm="100000">
                                          <p:val>
                                            <p:strVal val="#ppt_x"/>
                                          </p:val>
                                        </p:tav>
                                      </p:tavLst>
                                    </p:anim>
                                    <p:anim calcmode="lin" valueType="num">
                                      <p:cBhvr additive="base">
                                        <p:cTn id="38" dur="500" fill="hold"/>
                                        <p:tgtEl>
                                          <p:spTgt spid="450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animBg="1"/>
      <p:bldP spid="45060" grpId="0" animBg="1" autoUpdateAnimBg="0"/>
      <p:bldP spid="45061" grpId="0" animBg="1" autoUpdateAnimBg="0"/>
      <p:bldP spid="45065"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2 Rectángulo redondeado"/>
          <p:cNvSpPr/>
          <p:nvPr/>
        </p:nvSpPr>
        <p:spPr>
          <a:xfrm>
            <a:off x="521271" y="2564904"/>
            <a:ext cx="7435105" cy="1008112"/>
          </a:xfrm>
          <a:prstGeom prst="roundRect">
            <a:avLst/>
          </a:prstGeom>
          <a:ln w="57150">
            <a:solidFill>
              <a:schemeClr val="bg2">
                <a:lumMod val="20000"/>
                <a:lumOff val="80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48130" name="Rectangle 2"/>
          <p:cNvSpPr>
            <a:spLocks noGrp="1" noChangeArrowheads="1"/>
          </p:cNvSpPr>
          <p:nvPr>
            <p:ph type="title"/>
          </p:nvPr>
        </p:nvSpPr>
        <p:spPr>
          <a:xfrm>
            <a:off x="449263" y="260350"/>
            <a:ext cx="8318500" cy="504825"/>
          </a:xfrm>
          <a:solidFill>
            <a:srgbClr val="FFFFCC"/>
          </a:solidFill>
          <a:ln w="57150">
            <a:solidFill>
              <a:srgbClr val="FFC000"/>
            </a:solidFill>
          </a:ln>
        </p:spPr>
        <p:txBody>
          <a:bodyPr>
            <a:normAutofit fontScale="90000"/>
          </a:bodyPr>
          <a:lstStyle/>
          <a:p>
            <a:pPr marL="266700" eaLnBrk="1" hangingPunct="1"/>
            <a:r>
              <a:rPr lang="es-ES" altLang="es-MX" sz="2800" b="1" dirty="0" smtClean="0">
                <a:solidFill>
                  <a:srgbClr val="7030A0"/>
                </a:solidFill>
                <a:latin typeface="Verdana" pitchFamily="34" charset="0"/>
              </a:rPr>
              <a:t>Propiedades del producto de matrices (II)</a:t>
            </a:r>
          </a:p>
        </p:txBody>
      </p:sp>
      <p:sp>
        <p:nvSpPr>
          <p:cNvPr id="46083" name="Text Box 3"/>
          <p:cNvSpPr txBox="1">
            <a:spLocks noChangeArrowheads="1"/>
          </p:cNvSpPr>
          <p:nvPr/>
        </p:nvSpPr>
        <p:spPr bwMode="auto">
          <a:xfrm>
            <a:off x="457200" y="981075"/>
            <a:ext cx="8218488" cy="754063"/>
          </a:xfrm>
          <a:prstGeom prst="rect">
            <a:avLst/>
          </a:prstGeom>
          <a:solidFill>
            <a:srgbClr val="99FFCC"/>
          </a:solidFill>
          <a:ln w="57150">
            <a:solidFill>
              <a:srgbClr val="00B050"/>
            </a:solidFill>
          </a:ln>
          <a:extLst/>
        </p:spPr>
        <p:style>
          <a:lnRef idx="1">
            <a:schemeClr val="dk1"/>
          </a:lnRef>
          <a:fillRef idx="2">
            <a:schemeClr val="dk1"/>
          </a:fillRef>
          <a:effectRef idx="1">
            <a:schemeClr val="dk1"/>
          </a:effectRef>
          <a:fontRef idx="minor">
            <a:schemeClr val="dk1"/>
          </a:fontRef>
        </p:style>
        <p:txBody>
          <a:bodyPr lIns="90000" tIns="46800" rIns="90000" bIns="46800">
            <a:spAutoFit/>
          </a:bodyPr>
          <a:lstStyle>
            <a:lvl1pPr marL="2670175" indent="-2670175"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defRPr/>
            </a:pPr>
            <a:r>
              <a:rPr kumimoji="1" lang="es-ES" sz="1600" b="1" dirty="0">
                <a:solidFill>
                  <a:srgbClr val="0033CC"/>
                </a:solidFill>
                <a:cs typeface="Arial" charset="0"/>
              </a:rPr>
              <a:t>I.</a:t>
            </a:r>
            <a:r>
              <a:rPr kumimoji="1" lang="es-ES" sz="1600" b="1" dirty="0">
                <a:cs typeface="Arial" charset="0"/>
              </a:rPr>
              <a:t> </a:t>
            </a:r>
            <a:r>
              <a:rPr kumimoji="1" lang="es-ES" sz="1600" b="1" dirty="0">
                <a:solidFill>
                  <a:schemeClr val="accent4">
                    <a:lumMod val="95000"/>
                    <a:lumOff val="5000"/>
                  </a:schemeClr>
                </a:solidFill>
                <a:cs typeface="Arial" charset="0"/>
              </a:rPr>
              <a:t>La multiplicación de matrices no cumple la propiedad conmutativa</a:t>
            </a:r>
            <a:r>
              <a:rPr kumimoji="1" lang="es-ES" sz="1600" b="1" dirty="0">
                <a:solidFill>
                  <a:srgbClr val="FF3300"/>
                </a:solidFill>
                <a:cs typeface="Arial" charset="0"/>
              </a:rPr>
              <a:t>:</a:t>
            </a:r>
            <a:r>
              <a:rPr kumimoji="1" lang="es-ES" sz="1600" dirty="0">
                <a:solidFill>
                  <a:srgbClr val="FF3300"/>
                </a:solidFill>
                <a:cs typeface="Arial" charset="0"/>
              </a:rPr>
              <a:t> si una de</a:t>
            </a:r>
          </a:p>
          <a:p>
            <a:pPr>
              <a:lnSpc>
                <a:spcPct val="90000"/>
              </a:lnSpc>
              <a:defRPr/>
            </a:pPr>
            <a:r>
              <a:rPr kumimoji="1" lang="es-ES" sz="1600" dirty="0">
                <a:solidFill>
                  <a:srgbClr val="FF3300"/>
                </a:solidFill>
                <a:cs typeface="Arial" charset="0"/>
              </a:rPr>
              <a:t>   las dos matrices no es cuadrada ni siquiera tiene sentido plantear el producto en</a:t>
            </a:r>
          </a:p>
          <a:p>
            <a:pPr>
              <a:lnSpc>
                <a:spcPct val="90000"/>
              </a:lnSpc>
              <a:defRPr/>
            </a:pPr>
            <a:r>
              <a:rPr kumimoji="1" lang="es-ES" sz="1600" dirty="0">
                <a:solidFill>
                  <a:srgbClr val="FF3300"/>
                </a:solidFill>
                <a:cs typeface="Arial" charset="0"/>
              </a:rPr>
              <a:t>   un orden distinto al dado. </a:t>
            </a:r>
          </a:p>
        </p:txBody>
      </p:sp>
      <p:sp>
        <p:nvSpPr>
          <p:cNvPr id="46084" name="Text Box 4"/>
          <p:cNvSpPr txBox="1">
            <a:spLocks noChangeArrowheads="1"/>
          </p:cNvSpPr>
          <p:nvPr/>
        </p:nvSpPr>
        <p:spPr bwMode="auto">
          <a:xfrm>
            <a:off x="468313" y="2032968"/>
            <a:ext cx="6264275" cy="315912"/>
          </a:xfrm>
          <a:prstGeom prst="rect">
            <a:avLst/>
          </a:prstGeom>
          <a:ln w="57150">
            <a:solidFill>
              <a:schemeClr val="tx1">
                <a:lumMod val="95000"/>
              </a:schemeClr>
            </a:solidFill>
            <a:headEnd/>
            <a:tailEnd/>
          </a:ln>
        </p:spPr>
        <p:style>
          <a:lnRef idx="1">
            <a:schemeClr val="dk1"/>
          </a:lnRef>
          <a:fillRef idx="2">
            <a:schemeClr val="dk1"/>
          </a:fillRef>
          <a:effectRef idx="1">
            <a:schemeClr val="dk1"/>
          </a:effectRef>
          <a:fontRef idx="minor">
            <a:schemeClr val="dk1"/>
          </a:fontRef>
        </p:style>
        <p:txBody>
          <a:bodyPr wrap="square" lIns="90000" tIns="46800" rIns="90000" bIns="46800">
            <a:spAutoFit/>
          </a:bodyPr>
          <a:lstStyle/>
          <a:p>
            <a:pPr marL="2670175" indent="-2670175" eaLnBrk="0" hangingPunct="0">
              <a:lnSpc>
                <a:spcPct val="90000"/>
              </a:lnSpc>
              <a:defRPr/>
            </a:pPr>
            <a:r>
              <a:rPr kumimoji="1" lang="es-ES" sz="1600" b="1" dirty="0">
                <a:solidFill>
                  <a:srgbClr val="0033CC"/>
                </a:solidFill>
                <a:cs typeface="Arial" pitchFamily="34" charset="0"/>
              </a:rPr>
              <a:t>II.</a:t>
            </a:r>
            <a:r>
              <a:rPr kumimoji="1" lang="es-ES" sz="1600" b="1" dirty="0">
                <a:cs typeface="Arial" pitchFamily="34" charset="0"/>
              </a:rPr>
              <a:t> Si A </a:t>
            </a:r>
            <a:r>
              <a:rPr kumimoji="1" lang="es-ES" sz="1600" b="1" baseline="30000" dirty="0">
                <a:cs typeface="Arial" pitchFamily="34" charset="0"/>
              </a:rPr>
              <a:t>.</a:t>
            </a:r>
            <a:r>
              <a:rPr kumimoji="1" lang="es-ES" sz="1600" b="1" dirty="0">
                <a:cs typeface="Arial" pitchFamily="34" charset="0"/>
              </a:rPr>
              <a:t> B</a:t>
            </a:r>
            <a:r>
              <a:rPr kumimoji="1" lang="es-ES" sz="1600" dirty="0">
                <a:cs typeface="Arial" pitchFamily="34" charset="0"/>
              </a:rPr>
              <a:t> </a:t>
            </a:r>
            <a:r>
              <a:rPr kumimoji="1" lang="es-ES" sz="1600" b="1" dirty="0">
                <a:cs typeface="Arial" pitchFamily="34" charset="0"/>
              </a:rPr>
              <a:t>= 0</a:t>
            </a:r>
            <a:r>
              <a:rPr kumimoji="1" lang="es-ES" sz="1600" dirty="0">
                <a:cs typeface="Arial" pitchFamily="34" charset="0"/>
              </a:rPr>
              <a:t> entonces </a:t>
            </a:r>
            <a:r>
              <a:rPr kumimoji="1" lang="es-ES" sz="1600" b="1" dirty="0">
                <a:cs typeface="Arial" pitchFamily="34" charset="0"/>
              </a:rPr>
              <a:t>no siempre ocurre</a:t>
            </a:r>
            <a:r>
              <a:rPr kumimoji="1" lang="es-ES" sz="1600" dirty="0">
                <a:cs typeface="Arial" pitchFamily="34" charset="0"/>
              </a:rPr>
              <a:t> que </a:t>
            </a:r>
            <a:r>
              <a:rPr kumimoji="1" lang="es-ES" sz="1600" b="1" dirty="0">
                <a:cs typeface="Arial" pitchFamily="34" charset="0"/>
              </a:rPr>
              <a:t>A = 0 ó B = 0.</a:t>
            </a:r>
          </a:p>
        </p:txBody>
      </p:sp>
      <p:sp>
        <p:nvSpPr>
          <p:cNvPr id="46085" name="Text Box 5"/>
          <p:cNvSpPr txBox="1">
            <a:spLocks noChangeArrowheads="1"/>
          </p:cNvSpPr>
          <p:nvPr/>
        </p:nvSpPr>
        <p:spPr bwMode="auto">
          <a:xfrm>
            <a:off x="449263" y="3950791"/>
            <a:ext cx="6210969" cy="315912"/>
          </a:xfrm>
          <a:prstGeom prst="rect">
            <a:avLst/>
          </a:prstGeom>
          <a:solidFill>
            <a:srgbClr val="CCFFCC"/>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wrap="square" lIns="90000" tIns="46800" rIns="90000" bIns="46800">
            <a:spAutoFit/>
          </a:bodyPr>
          <a:lstStyle/>
          <a:p>
            <a:pPr marL="2670175" indent="-2670175" eaLnBrk="0" hangingPunct="0">
              <a:lnSpc>
                <a:spcPct val="90000"/>
              </a:lnSpc>
              <a:defRPr/>
            </a:pPr>
            <a:r>
              <a:rPr kumimoji="1" lang="es-ES" sz="1600" b="1" dirty="0">
                <a:solidFill>
                  <a:srgbClr val="0033CC"/>
                </a:solidFill>
                <a:cs typeface="Arial" pitchFamily="34" charset="0"/>
              </a:rPr>
              <a:t>III.</a:t>
            </a:r>
            <a:r>
              <a:rPr kumimoji="1" lang="es-ES" sz="1600" b="1" dirty="0">
                <a:cs typeface="Arial" pitchFamily="34" charset="0"/>
              </a:rPr>
              <a:t> Si A</a:t>
            </a:r>
            <a:r>
              <a:rPr kumimoji="1" lang="es-ES" sz="1600" b="1" baseline="30000" dirty="0">
                <a:cs typeface="Arial" pitchFamily="34" charset="0"/>
              </a:rPr>
              <a:t>.</a:t>
            </a:r>
            <a:r>
              <a:rPr kumimoji="1" lang="es-ES" sz="1600" b="1" dirty="0">
                <a:cs typeface="Arial" pitchFamily="34" charset="0"/>
              </a:rPr>
              <a:t>C</a:t>
            </a:r>
            <a:r>
              <a:rPr kumimoji="1" lang="es-ES" sz="1600" dirty="0">
                <a:cs typeface="Arial" pitchFamily="34" charset="0"/>
              </a:rPr>
              <a:t> = </a:t>
            </a:r>
            <a:r>
              <a:rPr kumimoji="1" lang="es-ES" sz="1600" b="1" dirty="0">
                <a:cs typeface="Arial" pitchFamily="34" charset="0"/>
              </a:rPr>
              <a:t>B</a:t>
            </a:r>
            <a:r>
              <a:rPr kumimoji="1" lang="es-ES" sz="1600" b="1" baseline="30000" dirty="0">
                <a:cs typeface="Arial" pitchFamily="34" charset="0"/>
              </a:rPr>
              <a:t>.</a:t>
            </a:r>
            <a:r>
              <a:rPr kumimoji="1" lang="es-ES" sz="1600" b="1" dirty="0">
                <a:cs typeface="Arial" pitchFamily="34" charset="0"/>
              </a:rPr>
              <a:t>C</a:t>
            </a:r>
            <a:r>
              <a:rPr kumimoji="1" lang="es-ES" sz="1600" dirty="0">
                <a:cs typeface="Arial" pitchFamily="34" charset="0"/>
              </a:rPr>
              <a:t> y </a:t>
            </a:r>
            <a:r>
              <a:rPr kumimoji="1" lang="es-ES" sz="1600" b="1" dirty="0">
                <a:cs typeface="Arial" pitchFamily="34" charset="0"/>
              </a:rPr>
              <a:t>C </a:t>
            </a:r>
            <a:r>
              <a:rPr kumimoji="1" lang="es-ES" sz="1600" b="1" dirty="0">
                <a:cs typeface="Arial" pitchFamily="34" charset="0"/>
                <a:sym typeface="Symbol" pitchFamily="18" charset="2"/>
              </a:rPr>
              <a:t> 0,</a:t>
            </a:r>
            <a:r>
              <a:rPr kumimoji="1" lang="es-ES" sz="1600" dirty="0">
                <a:cs typeface="Arial" pitchFamily="34" charset="0"/>
                <a:sym typeface="Symbol" pitchFamily="18" charset="2"/>
              </a:rPr>
              <a:t> entonces </a:t>
            </a:r>
            <a:r>
              <a:rPr kumimoji="1" lang="es-ES" sz="1600" b="1" dirty="0">
                <a:cs typeface="Arial" pitchFamily="34" charset="0"/>
                <a:sym typeface="Symbol" pitchFamily="18" charset="2"/>
              </a:rPr>
              <a:t>no necesariamente A = B</a:t>
            </a:r>
            <a:r>
              <a:rPr kumimoji="1" lang="es-ES" sz="1600" dirty="0">
                <a:cs typeface="Arial" pitchFamily="34" charset="0"/>
                <a:sym typeface="Symbol" pitchFamily="18" charset="2"/>
              </a:rPr>
              <a:t>.</a:t>
            </a:r>
            <a:endParaRPr kumimoji="1" lang="es-ES" sz="1600" dirty="0">
              <a:cs typeface="Arial" pitchFamily="34" charset="0"/>
            </a:endParaRPr>
          </a:p>
        </p:txBody>
      </p:sp>
      <p:sp>
        <p:nvSpPr>
          <p:cNvPr id="46086" name="Text Box 6"/>
          <p:cNvSpPr txBox="1">
            <a:spLocks noChangeArrowheads="1"/>
          </p:cNvSpPr>
          <p:nvPr/>
        </p:nvSpPr>
        <p:spPr bwMode="auto">
          <a:xfrm>
            <a:off x="468313" y="4527252"/>
            <a:ext cx="5615855" cy="315912"/>
          </a:xfrm>
          <a:prstGeom prst="rect">
            <a:avLst/>
          </a:prstGeom>
          <a:solidFill>
            <a:srgbClr val="99FFCC"/>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wrap="square" lIns="90000" tIns="46800" rIns="90000" bIns="46800">
            <a:spAutoFit/>
          </a:bodyPr>
          <a:lstStyle/>
          <a:p>
            <a:pPr marL="2670175" indent="-2670175" eaLnBrk="0" hangingPunct="0">
              <a:lnSpc>
                <a:spcPct val="90000"/>
              </a:lnSpc>
              <a:defRPr/>
            </a:pPr>
            <a:r>
              <a:rPr kumimoji="1" lang="es-ES" sz="1600" b="1" dirty="0">
                <a:solidFill>
                  <a:srgbClr val="0033CC"/>
                </a:solidFill>
                <a:cs typeface="Arial" pitchFamily="34" charset="0"/>
              </a:rPr>
              <a:t>IV.</a:t>
            </a:r>
            <a:r>
              <a:rPr kumimoji="1" lang="es-ES" sz="1600" b="1" dirty="0">
                <a:cs typeface="Arial" pitchFamily="34" charset="0"/>
              </a:rPr>
              <a:t> (A + B)</a:t>
            </a:r>
            <a:r>
              <a:rPr kumimoji="1" lang="es-ES" sz="1600" b="1" baseline="30000" dirty="0">
                <a:cs typeface="Arial" pitchFamily="34" charset="0"/>
              </a:rPr>
              <a:t>2</a:t>
            </a:r>
            <a:r>
              <a:rPr kumimoji="1" lang="es-ES" sz="1600" b="1" dirty="0">
                <a:cs typeface="Arial" pitchFamily="34" charset="0"/>
              </a:rPr>
              <a:t> </a:t>
            </a:r>
            <a:r>
              <a:rPr kumimoji="1" lang="es-ES" sz="1600" b="1" dirty="0">
                <a:cs typeface="Arial" pitchFamily="34" charset="0"/>
                <a:sym typeface="Symbol" pitchFamily="18" charset="2"/>
              </a:rPr>
              <a:t></a:t>
            </a:r>
            <a:r>
              <a:rPr kumimoji="1" lang="es-ES" sz="1600" dirty="0">
                <a:cs typeface="Arial" pitchFamily="34" charset="0"/>
                <a:sym typeface="Symbol" pitchFamily="18" charset="2"/>
              </a:rPr>
              <a:t> A</a:t>
            </a:r>
            <a:r>
              <a:rPr kumimoji="1" lang="es-ES" sz="1600" baseline="30000" dirty="0">
                <a:cs typeface="Arial" pitchFamily="34" charset="0"/>
                <a:sym typeface="Symbol" pitchFamily="18" charset="2"/>
              </a:rPr>
              <a:t>2</a:t>
            </a:r>
            <a:r>
              <a:rPr kumimoji="1" lang="es-ES" sz="1600" dirty="0">
                <a:cs typeface="Arial" pitchFamily="34" charset="0"/>
                <a:sym typeface="Symbol" pitchFamily="18" charset="2"/>
              </a:rPr>
              <a:t> + 2A</a:t>
            </a:r>
            <a:r>
              <a:rPr kumimoji="1" lang="es-ES" sz="1600" baseline="30000" dirty="0">
                <a:cs typeface="Arial" pitchFamily="34" charset="0"/>
                <a:sym typeface="Symbol" pitchFamily="18" charset="2"/>
              </a:rPr>
              <a:t>.</a:t>
            </a:r>
            <a:r>
              <a:rPr kumimoji="1" lang="es-ES" sz="1600" dirty="0">
                <a:cs typeface="Arial" pitchFamily="34" charset="0"/>
                <a:sym typeface="Symbol" pitchFamily="18" charset="2"/>
              </a:rPr>
              <a:t>B + B</a:t>
            </a:r>
            <a:r>
              <a:rPr kumimoji="1" lang="es-ES" sz="1600" baseline="30000" dirty="0">
                <a:cs typeface="Arial" pitchFamily="34" charset="0"/>
                <a:sym typeface="Symbol" pitchFamily="18" charset="2"/>
              </a:rPr>
              <a:t>2</a:t>
            </a:r>
            <a:r>
              <a:rPr kumimoji="1" lang="es-ES" sz="1600" b="1" dirty="0">
                <a:cs typeface="Arial" pitchFamily="34" charset="0"/>
              </a:rPr>
              <a:t> salvo que A y B conmuten.</a:t>
            </a:r>
          </a:p>
        </p:txBody>
      </p:sp>
      <p:sp>
        <p:nvSpPr>
          <p:cNvPr id="46087" name="Text Box 7"/>
          <p:cNvSpPr txBox="1">
            <a:spLocks noChangeArrowheads="1"/>
          </p:cNvSpPr>
          <p:nvPr/>
        </p:nvSpPr>
        <p:spPr bwMode="auto">
          <a:xfrm>
            <a:off x="450851" y="5249564"/>
            <a:ext cx="5489302" cy="315913"/>
          </a:xfrm>
          <a:prstGeom prst="rect">
            <a:avLst/>
          </a:prstGeom>
          <a:solidFill>
            <a:srgbClr val="CCFFCC"/>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wrap="square" lIns="90000" tIns="46800" rIns="90000" bIns="46800">
            <a:spAutoFit/>
          </a:bodyPr>
          <a:lstStyle/>
          <a:p>
            <a:pPr marL="2670175" indent="-2670175" eaLnBrk="0" hangingPunct="0">
              <a:lnSpc>
                <a:spcPct val="90000"/>
              </a:lnSpc>
              <a:defRPr/>
            </a:pPr>
            <a:r>
              <a:rPr kumimoji="1" lang="es-ES" sz="1600" b="1" dirty="0">
                <a:solidFill>
                  <a:srgbClr val="0033CC"/>
                </a:solidFill>
                <a:cs typeface="Arial" pitchFamily="34" charset="0"/>
              </a:rPr>
              <a:t>V.</a:t>
            </a:r>
            <a:r>
              <a:rPr kumimoji="1" lang="es-ES" sz="1600" b="1" dirty="0">
                <a:cs typeface="Arial" pitchFamily="34" charset="0"/>
              </a:rPr>
              <a:t> (A – B)</a:t>
            </a:r>
            <a:r>
              <a:rPr kumimoji="1" lang="es-ES" sz="1600" b="1" baseline="30000" dirty="0">
                <a:cs typeface="Arial" pitchFamily="34" charset="0"/>
              </a:rPr>
              <a:t>2</a:t>
            </a:r>
            <a:r>
              <a:rPr kumimoji="1" lang="es-ES" sz="1600" b="1" dirty="0">
                <a:cs typeface="Arial" pitchFamily="34" charset="0"/>
              </a:rPr>
              <a:t> </a:t>
            </a:r>
            <a:r>
              <a:rPr kumimoji="1" lang="es-ES" sz="1600" b="1" dirty="0">
                <a:cs typeface="Arial" pitchFamily="34" charset="0"/>
                <a:sym typeface="Symbol" pitchFamily="18" charset="2"/>
              </a:rPr>
              <a:t> </a:t>
            </a:r>
            <a:r>
              <a:rPr kumimoji="1" lang="es-ES" sz="1600" dirty="0">
                <a:cs typeface="Arial" pitchFamily="34" charset="0"/>
                <a:sym typeface="Symbol" pitchFamily="18" charset="2"/>
              </a:rPr>
              <a:t>A</a:t>
            </a:r>
            <a:r>
              <a:rPr kumimoji="1" lang="es-ES" sz="1600" baseline="30000" dirty="0">
                <a:cs typeface="Arial" pitchFamily="34" charset="0"/>
                <a:sym typeface="Symbol" pitchFamily="18" charset="2"/>
              </a:rPr>
              <a:t>2</a:t>
            </a:r>
            <a:r>
              <a:rPr kumimoji="1" lang="es-ES" sz="1600" dirty="0">
                <a:cs typeface="Arial" pitchFamily="34" charset="0"/>
                <a:sym typeface="Symbol" pitchFamily="18" charset="2"/>
              </a:rPr>
              <a:t> </a:t>
            </a:r>
            <a:r>
              <a:rPr kumimoji="1" lang="es-ES" sz="1600" b="1" dirty="0">
                <a:cs typeface="Arial" pitchFamily="34" charset="0"/>
              </a:rPr>
              <a:t>–</a:t>
            </a:r>
            <a:r>
              <a:rPr kumimoji="1" lang="es-ES" sz="1600" dirty="0">
                <a:cs typeface="Arial" pitchFamily="34" charset="0"/>
                <a:sym typeface="Symbol" pitchFamily="18" charset="2"/>
              </a:rPr>
              <a:t> 2A</a:t>
            </a:r>
            <a:r>
              <a:rPr kumimoji="1" lang="es-ES" sz="1600" baseline="30000" dirty="0">
                <a:cs typeface="Arial" pitchFamily="34" charset="0"/>
                <a:sym typeface="Symbol" pitchFamily="18" charset="2"/>
              </a:rPr>
              <a:t>.</a:t>
            </a:r>
            <a:r>
              <a:rPr kumimoji="1" lang="es-ES" sz="1600" dirty="0">
                <a:cs typeface="Arial" pitchFamily="34" charset="0"/>
                <a:sym typeface="Symbol" pitchFamily="18" charset="2"/>
              </a:rPr>
              <a:t>B + B</a:t>
            </a:r>
            <a:r>
              <a:rPr kumimoji="1" lang="es-ES" sz="1600" baseline="30000" dirty="0">
                <a:cs typeface="Arial" pitchFamily="34" charset="0"/>
                <a:sym typeface="Symbol" pitchFamily="18" charset="2"/>
              </a:rPr>
              <a:t>2</a:t>
            </a:r>
            <a:r>
              <a:rPr kumimoji="1" lang="es-ES" sz="1600" b="1" dirty="0">
                <a:cs typeface="Arial" pitchFamily="34" charset="0"/>
              </a:rPr>
              <a:t> salvo que A y B conmuten.</a:t>
            </a:r>
          </a:p>
        </p:txBody>
      </p:sp>
      <p:sp>
        <p:nvSpPr>
          <p:cNvPr id="46088" name="Text Box 8"/>
          <p:cNvSpPr txBox="1">
            <a:spLocks noChangeArrowheads="1"/>
          </p:cNvSpPr>
          <p:nvPr/>
        </p:nvSpPr>
        <p:spPr bwMode="auto">
          <a:xfrm>
            <a:off x="449263" y="5898852"/>
            <a:ext cx="5634905" cy="315912"/>
          </a:xfrm>
          <a:prstGeom prst="rect">
            <a:avLst/>
          </a:prstGeom>
          <a:ln w="57150">
            <a:solidFill>
              <a:schemeClr val="tx1">
                <a:lumMod val="95000"/>
              </a:schemeClr>
            </a:solidFill>
            <a:headEnd/>
            <a:tailEnd/>
          </a:ln>
        </p:spPr>
        <p:style>
          <a:lnRef idx="1">
            <a:schemeClr val="dk1"/>
          </a:lnRef>
          <a:fillRef idx="2">
            <a:schemeClr val="dk1"/>
          </a:fillRef>
          <a:effectRef idx="1">
            <a:schemeClr val="dk1"/>
          </a:effectRef>
          <a:fontRef idx="minor">
            <a:schemeClr val="dk1"/>
          </a:fontRef>
        </p:style>
        <p:txBody>
          <a:bodyPr wrap="square" lIns="90000" tIns="46800" rIns="90000" bIns="46800">
            <a:spAutoFit/>
          </a:bodyPr>
          <a:lstStyle/>
          <a:p>
            <a:pPr marL="2670175" indent="-2670175" eaLnBrk="0" hangingPunct="0">
              <a:lnSpc>
                <a:spcPct val="90000"/>
              </a:lnSpc>
              <a:defRPr/>
            </a:pPr>
            <a:r>
              <a:rPr kumimoji="1" lang="es-ES" sz="1600" b="1" dirty="0">
                <a:solidFill>
                  <a:srgbClr val="0033CC"/>
                </a:solidFill>
                <a:cs typeface="Arial" pitchFamily="34" charset="0"/>
              </a:rPr>
              <a:t>VI.</a:t>
            </a:r>
            <a:r>
              <a:rPr kumimoji="1" lang="es-ES" sz="1600" b="1" dirty="0">
                <a:cs typeface="Arial" pitchFamily="34" charset="0"/>
              </a:rPr>
              <a:t> A</a:t>
            </a:r>
            <a:r>
              <a:rPr kumimoji="1" lang="es-ES" sz="1600" b="1" baseline="30000" dirty="0">
                <a:cs typeface="Arial" pitchFamily="34" charset="0"/>
              </a:rPr>
              <a:t>2</a:t>
            </a:r>
            <a:r>
              <a:rPr kumimoji="1" lang="es-ES" sz="1600" b="1" dirty="0">
                <a:cs typeface="Arial" pitchFamily="34" charset="0"/>
              </a:rPr>
              <a:t> – B</a:t>
            </a:r>
            <a:r>
              <a:rPr kumimoji="1" lang="es-ES" sz="1600" b="1" baseline="30000" dirty="0">
                <a:cs typeface="Arial" pitchFamily="34" charset="0"/>
              </a:rPr>
              <a:t>2</a:t>
            </a:r>
            <a:r>
              <a:rPr kumimoji="1" lang="es-ES" sz="1600" b="1" dirty="0">
                <a:cs typeface="Arial" pitchFamily="34" charset="0"/>
              </a:rPr>
              <a:t> </a:t>
            </a:r>
            <a:r>
              <a:rPr kumimoji="1" lang="es-ES" sz="1600" b="1" dirty="0">
                <a:cs typeface="Arial" pitchFamily="34" charset="0"/>
                <a:sym typeface="Symbol" pitchFamily="18" charset="2"/>
              </a:rPr>
              <a:t> </a:t>
            </a:r>
            <a:r>
              <a:rPr kumimoji="1" lang="es-ES" sz="1600" dirty="0">
                <a:cs typeface="Arial" pitchFamily="34" charset="0"/>
                <a:sym typeface="Symbol" pitchFamily="18" charset="2"/>
              </a:rPr>
              <a:t>(A </a:t>
            </a:r>
            <a:r>
              <a:rPr kumimoji="1" lang="es-ES" sz="1600" b="1" dirty="0">
                <a:cs typeface="Arial" pitchFamily="34" charset="0"/>
              </a:rPr>
              <a:t>–</a:t>
            </a:r>
            <a:r>
              <a:rPr kumimoji="1" lang="es-ES" sz="1600" dirty="0">
                <a:cs typeface="Arial" pitchFamily="34" charset="0"/>
                <a:sym typeface="Symbol" pitchFamily="18" charset="2"/>
              </a:rPr>
              <a:t> B)</a:t>
            </a:r>
            <a:r>
              <a:rPr kumimoji="1" lang="es-ES" sz="1600" baseline="30000" dirty="0">
                <a:cs typeface="Arial" pitchFamily="34" charset="0"/>
                <a:sym typeface="Symbol" pitchFamily="18" charset="2"/>
              </a:rPr>
              <a:t>.</a:t>
            </a:r>
            <a:r>
              <a:rPr kumimoji="1" lang="es-ES" sz="1600" dirty="0">
                <a:cs typeface="Arial" pitchFamily="34" charset="0"/>
                <a:sym typeface="Symbol" pitchFamily="18" charset="2"/>
              </a:rPr>
              <a:t>(A + B)</a:t>
            </a:r>
            <a:r>
              <a:rPr kumimoji="1" lang="es-ES" sz="1600" b="1" dirty="0">
                <a:cs typeface="Arial" pitchFamily="34" charset="0"/>
              </a:rPr>
              <a:t> salvo que A y B conmuten.</a:t>
            </a:r>
          </a:p>
        </p:txBody>
      </p:sp>
      <p:grpSp>
        <p:nvGrpSpPr>
          <p:cNvPr id="2" name="Group 9"/>
          <p:cNvGrpSpPr>
            <a:grpSpLocks noChangeAspect="1"/>
          </p:cNvGrpSpPr>
          <p:nvPr/>
        </p:nvGrpSpPr>
        <p:grpSpPr bwMode="auto">
          <a:xfrm>
            <a:off x="728663" y="2693541"/>
            <a:ext cx="7753350" cy="879475"/>
            <a:chOff x="459" y="1682"/>
            <a:chExt cx="4884" cy="554"/>
          </a:xfrm>
        </p:grpSpPr>
        <p:sp>
          <p:nvSpPr>
            <p:cNvPr id="48139" name="AutoShape 10"/>
            <p:cNvSpPr>
              <a:spLocks noChangeAspect="1" noChangeArrowheads="1" noTextEdit="1"/>
            </p:cNvSpPr>
            <p:nvPr/>
          </p:nvSpPr>
          <p:spPr bwMode="auto">
            <a:xfrm>
              <a:off x="459" y="1682"/>
              <a:ext cx="4884" cy="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8140" name="Rectangle 11"/>
            <p:cNvSpPr>
              <a:spLocks noChangeArrowheads="1"/>
            </p:cNvSpPr>
            <p:nvPr/>
          </p:nvSpPr>
          <p:spPr bwMode="auto">
            <a:xfrm>
              <a:off x="459" y="1776"/>
              <a:ext cx="68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b="1">
                  <a:solidFill>
                    <a:srgbClr val="000000"/>
                  </a:solidFill>
                </a:rPr>
                <a:t>Ejemplo:  </a:t>
              </a:r>
              <a:endParaRPr lang="es-ES" altLang="es-MX"/>
            </a:p>
          </p:txBody>
        </p:sp>
        <p:sp>
          <p:nvSpPr>
            <p:cNvPr id="48141" name="Rectangle 12"/>
            <p:cNvSpPr>
              <a:spLocks noChangeArrowheads="1"/>
            </p:cNvSpPr>
            <p:nvPr/>
          </p:nvSpPr>
          <p:spPr bwMode="auto">
            <a:xfrm>
              <a:off x="1134" y="1781"/>
              <a:ext cx="5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rPr>
                <a:t>Aunque</a:t>
              </a:r>
              <a:r>
                <a:rPr lang="es-ES" altLang="es-MX">
                  <a:solidFill>
                    <a:srgbClr val="000000"/>
                  </a:solidFill>
                </a:rPr>
                <a:t>  </a:t>
              </a:r>
              <a:endParaRPr lang="es-ES" altLang="es-MX"/>
            </a:p>
          </p:txBody>
        </p:sp>
        <p:sp>
          <p:nvSpPr>
            <p:cNvPr id="48142" name="Rectangle 13"/>
            <p:cNvSpPr>
              <a:spLocks noChangeArrowheads="1"/>
            </p:cNvSpPr>
            <p:nvPr/>
          </p:nvSpPr>
          <p:spPr bwMode="auto">
            <a:xfrm>
              <a:off x="1699" y="19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48143" name="Rectangle 14"/>
            <p:cNvSpPr>
              <a:spLocks noChangeArrowheads="1"/>
            </p:cNvSpPr>
            <p:nvPr/>
          </p:nvSpPr>
          <p:spPr bwMode="auto">
            <a:xfrm>
              <a:off x="1699" y="1833"/>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8144" name="Rectangle 15"/>
            <p:cNvSpPr>
              <a:spLocks noChangeArrowheads="1"/>
            </p:cNvSpPr>
            <p:nvPr/>
          </p:nvSpPr>
          <p:spPr bwMode="auto">
            <a:xfrm>
              <a:off x="1699" y="175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8145" name="Rectangle 16"/>
            <p:cNvSpPr>
              <a:spLocks noChangeArrowheads="1"/>
            </p:cNvSpPr>
            <p:nvPr/>
          </p:nvSpPr>
          <p:spPr bwMode="auto">
            <a:xfrm>
              <a:off x="1699" y="168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48146" name="Rectangle 17"/>
            <p:cNvSpPr>
              <a:spLocks noChangeArrowheads="1"/>
            </p:cNvSpPr>
            <p:nvPr/>
          </p:nvSpPr>
          <p:spPr bwMode="auto">
            <a:xfrm>
              <a:off x="2045" y="19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48147" name="Rectangle 18"/>
            <p:cNvSpPr>
              <a:spLocks noChangeArrowheads="1"/>
            </p:cNvSpPr>
            <p:nvPr/>
          </p:nvSpPr>
          <p:spPr bwMode="auto">
            <a:xfrm>
              <a:off x="2045" y="1833"/>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8148" name="Rectangle 19"/>
            <p:cNvSpPr>
              <a:spLocks noChangeArrowheads="1"/>
            </p:cNvSpPr>
            <p:nvPr/>
          </p:nvSpPr>
          <p:spPr bwMode="auto">
            <a:xfrm>
              <a:off x="2045" y="175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8149" name="Rectangle 20"/>
            <p:cNvSpPr>
              <a:spLocks noChangeArrowheads="1"/>
            </p:cNvSpPr>
            <p:nvPr/>
          </p:nvSpPr>
          <p:spPr bwMode="auto">
            <a:xfrm>
              <a:off x="2045" y="168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48150" name="Rectangle 21"/>
            <p:cNvSpPr>
              <a:spLocks noChangeArrowheads="1"/>
            </p:cNvSpPr>
            <p:nvPr/>
          </p:nvSpPr>
          <p:spPr bwMode="auto">
            <a:xfrm>
              <a:off x="1732" y="1686"/>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51" name="Rectangle 22"/>
            <p:cNvSpPr>
              <a:spLocks noChangeArrowheads="1"/>
            </p:cNvSpPr>
            <p:nvPr/>
          </p:nvSpPr>
          <p:spPr bwMode="auto">
            <a:xfrm>
              <a:off x="1850" y="1700"/>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52" name="Rectangle 23"/>
            <p:cNvSpPr>
              <a:spLocks noChangeArrowheads="1"/>
            </p:cNvSpPr>
            <p:nvPr/>
          </p:nvSpPr>
          <p:spPr bwMode="auto">
            <a:xfrm>
              <a:off x="1889" y="1686"/>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2</a:t>
              </a:r>
              <a:endParaRPr lang="es-ES" altLang="es-MX"/>
            </a:p>
          </p:txBody>
        </p:sp>
        <p:sp>
          <p:nvSpPr>
            <p:cNvPr id="48153" name="Rectangle 24"/>
            <p:cNvSpPr>
              <a:spLocks noChangeArrowheads="1"/>
            </p:cNvSpPr>
            <p:nvPr/>
          </p:nvSpPr>
          <p:spPr bwMode="auto">
            <a:xfrm>
              <a:off x="2007" y="1700"/>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54" name="Rectangle 25"/>
            <p:cNvSpPr>
              <a:spLocks noChangeArrowheads="1"/>
            </p:cNvSpPr>
            <p:nvPr/>
          </p:nvSpPr>
          <p:spPr bwMode="auto">
            <a:xfrm>
              <a:off x="1732" y="1849"/>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55" name="Rectangle 26"/>
            <p:cNvSpPr>
              <a:spLocks noChangeArrowheads="1"/>
            </p:cNvSpPr>
            <p:nvPr/>
          </p:nvSpPr>
          <p:spPr bwMode="auto">
            <a:xfrm>
              <a:off x="1850" y="186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56" name="Rectangle 27"/>
            <p:cNvSpPr>
              <a:spLocks noChangeArrowheads="1"/>
            </p:cNvSpPr>
            <p:nvPr/>
          </p:nvSpPr>
          <p:spPr bwMode="auto">
            <a:xfrm>
              <a:off x="1890" y="1849"/>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57" name="Rectangle 28"/>
            <p:cNvSpPr>
              <a:spLocks noChangeArrowheads="1"/>
            </p:cNvSpPr>
            <p:nvPr/>
          </p:nvSpPr>
          <p:spPr bwMode="auto">
            <a:xfrm>
              <a:off x="2008" y="186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58" name="Rectangle 29"/>
            <p:cNvSpPr>
              <a:spLocks noChangeArrowheads="1"/>
            </p:cNvSpPr>
            <p:nvPr/>
          </p:nvSpPr>
          <p:spPr bwMode="auto">
            <a:xfrm>
              <a:off x="2078" y="1781"/>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59" name="Rectangle 30"/>
            <p:cNvSpPr>
              <a:spLocks noChangeArrowheads="1"/>
            </p:cNvSpPr>
            <p:nvPr/>
          </p:nvSpPr>
          <p:spPr bwMode="auto">
            <a:xfrm>
              <a:off x="2117" y="1755"/>
              <a:ext cx="2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b="1">
                  <a:solidFill>
                    <a:srgbClr val="000000"/>
                  </a:solidFill>
                </a:rPr>
                <a:t>.</a:t>
              </a:r>
              <a:endParaRPr lang="es-ES" altLang="es-MX"/>
            </a:p>
          </p:txBody>
        </p:sp>
        <p:sp>
          <p:nvSpPr>
            <p:cNvPr id="48160" name="Rectangle 31"/>
            <p:cNvSpPr>
              <a:spLocks noChangeArrowheads="1"/>
            </p:cNvSpPr>
            <p:nvPr/>
          </p:nvSpPr>
          <p:spPr bwMode="auto">
            <a:xfrm>
              <a:off x="2143" y="1781"/>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61" name="Rectangle 32"/>
            <p:cNvSpPr>
              <a:spLocks noChangeArrowheads="1"/>
            </p:cNvSpPr>
            <p:nvPr/>
          </p:nvSpPr>
          <p:spPr bwMode="auto">
            <a:xfrm>
              <a:off x="2182" y="19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48162" name="Rectangle 33"/>
            <p:cNvSpPr>
              <a:spLocks noChangeArrowheads="1"/>
            </p:cNvSpPr>
            <p:nvPr/>
          </p:nvSpPr>
          <p:spPr bwMode="auto">
            <a:xfrm>
              <a:off x="2182" y="1833"/>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8163" name="Rectangle 34"/>
            <p:cNvSpPr>
              <a:spLocks noChangeArrowheads="1"/>
            </p:cNvSpPr>
            <p:nvPr/>
          </p:nvSpPr>
          <p:spPr bwMode="auto">
            <a:xfrm>
              <a:off x="2182" y="175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8164" name="Rectangle 35"/>
            <p:cNvSpPr>
              <a:spLocks noChangeArrowheads="1"/>
            </p:cNvSpPr>
            <p:nvPr/>
          </p:nvSpPr>
          <p:spPr bwMode="auto">
            <a:xfrm>
              <a:off x="2182" y="168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48165" name="Rectangle 36"/>
            <p:cNvSpPr>
              <a:spLocks noChangeArrowheads="1"/>
            </p:cNvSpPr>
            <p:nvPr/>
          </p:nvSpPr>
          <p:spPr bwMode="auto">
            <a:xfrm>
              <a:off x="2607" y="19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48166" name="Rectangle 37"/>
            <p:cNvSpPr>
              <a:spLocks noChangeArrowheads="1"/>
            </p:cNvSpPr>
            <p:nvPr/>
          </p:nvSpPr>
          <p:spPr bwMode="auto">
            <a:xfrm>
              <a:off x="2607" y="1833"/>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8167" name="Rectangle 38"/>
            <p:cNvSpPr>
              <a:spLocks noChangeArrowheads="1"/>
            </p:cNvSpPr>
            <p:nvPr/>
          </p:nvSpPr>
          <p:spPr bwMode="auto">
            <a:xfrm>
              <a:off x="2607" y="175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8168" name="Rectangle 39"/>
            <p:cNvSpPr>
              <a:spLocks noChangeArrowheads="1"/>
            </p:cNvSpPr>
            <p:nvPr/>
          </p:nvSpPr>
          <p:spPr bwMode="auto">
            <a:xfrm>
              <a:off x="2607" y="168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48169" name="Rectangle 40"/>
            <p:cNvSpPr>
              <a:spLocks noChangeArrowheads="1"/>
            </p:cNvSpPr>
            <p:nvPr/>
          </p:nvSpPr>
          <p:spPr bwMode="auto">
            <a:xfrm>
              <a:off x="2216" y="1686"/>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70" name="Rectangle 41"/>
            <p:cNvSpPr>
              <a:spLocks noChangeArrowheads="1"/>
            </p:cNvSpPr>
            <p:nvPr/>
          </p:nvSpPr>
          <p:spPr bwMode="auto">
            <a:xfrm>
              <a:off x="2333" y="1700"/>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71" name="Rectangle 42"/>
            <p:cNvSpPr>
              <a:spLocks noChangeArrowheads="1"/>
            </p:cNvSpPr>
            <p:nvPr/>
          </p:nvSpPr>
          <p:spPr bwMode="auto">
            <a:xfrm>
              <a:off x="2372" y="1686"/>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72" name="Rectangle 43"/>
            <p:cNvSpPr>
              <a:spLocks noChangeArrowheads="1"/>
            </p:cNvSpPr>
            <p:nvPr/>
          </p:nvSpPr>
          <p:spPr bwMode="auto">
            <a:xfrm>
              <a:off x="2411" y="1686"/>
              <a:ext cx="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a:t>
              </a:r>
              <a:endParaRPr lang="es-ES" altLang="es-MX"/>
            </a:p>
          </p:txBody>
        </p:sp>
        <p:sp>
          <p:nvSpPr>
            <p:cNvPr id="48173" name="Rectangle 44"/>
            <p:cNvSpPr>
              <a:spLocks noChangeArrowheads="1"/>
            </p:cNvSpPr>
            <p:nvPr/>
          </p:nvSpPr>
          <p:spPr bwMode="auto">
            <a:xfrm>
              <a:off x="2490" y="1686"/>
              <a:ext cx="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3</a:t>
              </a:r>
              <a:endParaRPr lang="es-ES" altLang="es-MX"/>
            </a:p>
          </p:txBody>
        </p:sp>
        <p:sp>
          <p:nvSpPr>
            <p:cNvPr id="48174" name="Rectangle 45"/>
            <p:cNvSpPr>
              <a:spLocks noChangeArrowheads="1"/>
            </p:cNvSpPr>
            <p:nvPr/>
          </p:nvSpPr>
          <p:spPr bwMode="auto">
            <a:xfrm>
              <a:off x="2569" y="1700"/>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75" name="Rectangle 46"/>
            <p:cNvSpPr>
              <a:spLocks noChangeArrowheads="1"/>
            </p:cNvSpPr>
            <p:nvPr/>
          </p:nvSpPr>
          <p:spPr bwMode="auto">
            <a:xfrm>
              <a:off x="2216" y="1849"/>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76" name="Rectangle 47"/>
            <p:cNvSpPr>
              <a:spLocks noChangeArrowheads="1"/>
            </p:cNvSpPr>
            <p:nvPr/>
          </p:nvSpPr>
          <p:spPr bwMode="auto">
            <a:xfrm>
              <a:off x="2333" y="186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77" name="Rectangle 48"/>
            <p:cNvSpPr>
              <a:spLocks noChangeArrowheads="1"/>
            </p:cNvSpPr>
            <p:nvPr/>
          </p:nvSpPr>
          <p:spPr bwMode="auto">
            <a:xfrm>
              <a:off x="2392" y="1849"/>
              <a:ext cx="16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78" name="Rectangle 49"/>
            <p:cNvSpPr>
              <a:spLocks noChangeArrowheads="1"/>
            </p:cNvSpPr>
            <p:nvPr/>
          </p:nvSpPr>
          <p:spPr bwMode="auto">
            <a:xfrm>
              <a:off x="2549" y="186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79" name="Rectangle 50"/>
            <p:cNvSpPr>
              <a:spLocks noChangeArrowheads="1"/>
            </p:cNvSpPr>
            <p:nvPr/>
          </p:nvSpPr>
          <p:spPr bwMode="auto">
            <a:xfrm>
              <a:off x="2640" y="1781"/>
              <a:ext cx="16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 </a:t>
              </a:r>
              <a:endParaRPr lang="es-ES" altLang="es-MX"/>
            </a:p>
          </p:txBody>
        </p:sp>
        <p:sp>
          <p:nvSpPr>
            <p:cNvPr id="48180" name="Rectangle 51"/>
            <p:cNvSpPr>
              <a:spLocks noChangeArrowheads="1"/>
            </p:cNvSpPr>
            <p:nvPr/>
          </p:nvSpPr>
          <p:spPr bwMode="auto">
            <a:xfrm>
              <a:off x="2801" y="19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48181" name="Rectangle 52"/>
            <p:cNvSpPr>
              <a:spLocks noChangeArrowheads="1"/>
            </p:cNvSpPr>
            <p:nvPr/>
          </p:nvSpPr>
          <p:spPr bwMode="auto">
            <a:xfrm>
              <a:off x="2801" y="1833"/>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8182" name="Rectangle 53"/>
            <p:cNvSpPr>
              <a:spLocks noChangeArrowheads="1"/>
            </p:cNvSpPr>
            <p:nvPr/>
          </p:nvSpPr>
          <p:spPr bwMode="auto">
            <a:xfrm>
              <a:off x="2801" y="175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48183" name="Rectangle 54"/>
            <p:cNvSpPr>
              <a:spLocks noChangeArrowheads="1"/>
            </p:cNvSpPr>
            <p:nvPr/>
          </p:nvSpPr>
          <p:spPr bwMode="auto">
            <a:xfrm>
              <a:off x="2801" y="168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48184" name="Rectangle 55"/>
            <p:cNvSpPr>
              <a:spLocks noChangeArrowheads="1"/>
            </p:cNvSpPr>
            <p:nvPr/>
          </p:nvSpPr>
          <p:spPr bwMode="auto">
            <a:xfrm>
              <a:off x="3187" y="190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48185" name="Rectangle 56"/>
            <p:cNvSpPr>
              <a:spLocks noChangeArrowheads="1"/>
            </p:cNvSpPr>
            <p:nvPr/>
          </p:nvSpPr>
          <p:spPr bwMode="auto">
            <a:xfrm>
              <a:off x="3187" y="1833"/>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8186" name="Rectangle 57"/>
            <p:cNvSpPr>
              <a:spLocks noChangeArrowheads="1"/>
            </p:cNvSpPr>
            <p:nvPr/>
          </p:nvSpPr>
          <p:spPr bwMode="auto">
            <a:xfrm>
              <a:off x="3187" y="175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48187" name="Rectangle 58"/>
            <p:cNvSpPr>
              <a:spLocks noChangeArrowheads="1"/>
            </p:cNvSpPr>
            <p:nvPr/>
          </p:nvSpPr>
          <p:spPr bwMode="auto">
            <a:xfrm>
              <a:off x="3187" y="1687"/>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48188" name="Rectangle 59"/>
            <p:cNvSpPr>
              <a:spLocks noChangeArrowheads="1"/>
            </p:cNvSpPr>
            <p:nvPr/>
          </p:nvSpPr>
          <p:spPr bwMode="auto">
            <a:xfrm>
              <a:off x="2834" y="1686"/>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89" name="Rectangle 60"/>
            <p:cNvSpPr>
              <a:spLocks noChangeArrowheads="1"/>
            </p:cNvSpPr>
            <p:nvPr/>
          </p:nvSpPr>
          <p:spPr bwMode="auto">
            <a:xfrm>
              <a:off x="2952" y="1700"/>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90" name="Rectangle 61"/>
            <p:cNvSpPr>
              <a:spLocks noChangeArrowheads="1"/>
            </p:cNvSpPr>
            <p:nvPr/>
          </p:nvSpPr>
          <p:spPr bwMode="auto">
            <a:xfrm>
              <a:off x="3032" y="1686"/>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91" name="Rectangle 62"/>
            <p:cNvSpPr>
              <a:spLocks noChangeArrowheads="1"/>
            </p:cNvSpPr>
            <p:nvPr/>
          </p:nvSpPr>
          <p:spPr bwMode="auto">
            <a:xfrm>
              <a:off x="3129" y="1700"/>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92" name="Rectangle 63"/>
            <p:cNvSpPr>
              <a:spLocks noChangeArrowheads="1"/>
            </p:cNvSpPr>
            <p:nvPr/>
          </p:nvSpPr>
          <p:spPr bwMode="auto">
            <a:xfrm>
              <a:off x="2834" y="1849"/>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93" name="Rectangle 64"/>
            <p:cNvSpPr>
              <a:spLocks noChangeArrowheads="1"/>
            </p:cNvSpPr>
            <p:nvPr/>
          </p:nvSpPr>
          <p:spPr bwMode="auto">
            <a:xfrm>
              <a:off x="2952" y="186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94" name="Rectangle 65"/>
            <p:cNvSpPr>
              <a:spLocks noChangeArrowheads="1"/>
            </p:cNvSpPr>
            <p:nvPr/>
          </p:nvSpPr>
          <p:spPr bwMode="auto">
            <a:xfrm>
              <a:off x="3031" y="1849"/>
              <a:ext cx="12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0</a:t>
              </a:r>
              <a:endParaRPr lang="es-ES" altLang="es-MX"/>
            </a:p>
          </p:txBody>
        </p:sp>
        <p:sp>
          <p:nvSpPr>
            <p:cNvPr id="48195" name="Rectangle 66"/>
            <p:cNvSpPr>
              <a:spLocks noChangeArrowheads="1"/>
            </p:cNvSpPr>
            <p:nvPr/>
          </p:nvSpPr>
          <p:spPr bwMode="auto">
            <a:xfrm>
              <a:off x="3149" y="1864"/>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48196" name="Rectangle 67"/>
            <p:cNvSpPr>
              <a:spLocks noChangeArrowheads="1"/>
            </p:cNvSpPr>
            <p:nvPr/>
          </p:nvSpPr>
          <p:spPr bwMode="auto">
            <a:xfrm>
              <a:off x="3220" y="1781"/>
              <a:ext cx="164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r>
                <a:rPr lang="es-ES" altLang="es-MX" sz="1600">
                  <a:solidFill>
                    <a:srgbClr val="000000"/>
                  </a:solidFill>
                </a:rPr>
                <a:t>ninguno de los factores que </a:t>
              </a:r>
              <a:endParaRPr lang="es-ES" altLang="es-MX" sz="1600"/>
            </a:p>
          </p:txBody>
        </p:sp>
        <p:sp>
          <p:nvSpPr>
            <p:cNvPr id="48197" name="Rectangle 68"/>
            <p:cNvSpPr>
              <a:spLocks noChangeArrowheads="1"/>
            </p:cNvSpPr>
            <p:nvPr/>
          </p:nvSpPr>
          <p:spPr bwMode="auto">
            <a:xfrm>
              <a:off x="459" y="2012"/>
              <a:ext cx="207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dirty="0">
                  <a:solidFill>
                    <a:srgbClr val="000000"/>
                  </a:solidFill>
                </a:rPr>
                <a:t>forman el producto es la matriz nula.</a:t>
              </a:r>
              <a:endParaRPr lang="es-ES" altLang="es-MX" sz="1600" dirty="0"/>
            </a:p>
          </p:txBody>
        </p:sp>
        <p:sp>
          <p:nvSpPr>
            <p:cNvPr id="48198" name="Rectangle 69"/>
            <p:cNvSpPr>
              <a:spLocks noChangeArrowheads="1"/>
            </p:cNvSpPr>
            <p:nvPr/>
          </p:nvSpPr>
          <p:spPr bwMode="auto">
            <a:xfrm>
              <a:off x="2745" y="2012"/>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grpSp>
      <p:sp>
        <p:nvSpPr>
          <p:cNvPr id="48138" name="Text Box 70"/>
          <p:cNvSpPr txBox="1">
            <a:spLocks noChangeArrowheads="1"/>
          </p:cNvSpPr>
          <p:nvPr/>
        </p:nvSpPr>
        <p:spPr bwMode="auto">
          <a:xfrm>
            <a:off x="665163" y="6230639"/>
            <a:ext cx="6067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Tree>
    <p:extLst>
      <p:ext uri="{BB962C8B-B14F-4D97-AF65-F5344CB8AC3E}">
        <p14:creationId xmlns:p14="http://schemas.microsoft.com/office/powerpoint/2010/main" val="2399658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3"/>
                                        </p:tgtEl>
                                        <p:attrNameLst>
                                          <p:attrName>style.visibility</p:attrName>
                                        </p:attrNameLst>
                                      </p:cBhvr>
                                      <p:to>
                                        <p:strVal val="visible"/>
                                      </p:to>
                                    </p:set>
                                    <p:anim calcmode="lin" valueType="num">
                                      <p:cBhvr additive="base">
                                        <p:cTn id="7" dur="500" fill="hold"/>
                                        <p:tgtEl>
                                          <p:spTgt spid="46083"/>
                                        </p:tgtEl>
                                        <p:attrNameLst>
                                          <p:attrName>ppt_x</p:attrName>
                                        </p:attrNameLst>
                                      </p:cBhvr>
                                      <p:tavLst>
                                        <p:tav tm="0">
                                          <p:val>
                                            <p:strVal val="0-#ppt_w/2"/>
                                          </p:val>
                                        </p:tav>
                                        <p:tav tm="100000">
                                          <p:val>
                                            <p:strVal val="#ppt_x"/>
                                          </p:val>
                                        </p:tav>
                                      </p:tavLst>
                                    </p:anim>
                                    <p:anim calcmode="lin" valueType="num">
                                      <p:cBhvr additive="base">
                                        <p:cTn id="8" dur="500" fill="hold"/>
                                        <p:tgtEl>
                                          <p:spTgt spid="4608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4"/>
                                        </p:tgtEl>
                                        <p:attrNameLst>
                                          <p:attrName>style.visibility</p:attrName>
                                        </p:attrNameLst>
                                      </p:cBhvr>
                                      <p:to>
                                        <p:strVal val="visible"/>
                                      </p:to>
                                    </p:set>
                                    <p:anim calcmode="lin" valueType="num">
                                      <p:cBhvr additive="base">
                                        <p:cTn id="13" dur="500" fill="hold"/>
                                        <p:tgtEl>
                                          <p:spTgt spid="46084"/>
                                        </p:tgtEl>
                                        <p:attrNameLst>
                                          <p:attrName>ppt_x</p:attrName>
                                        </p:attrNameLst>
                                      </p:cBhvr>
                                      <p:tavLst>
                                        <p:tav tm="0">
                                          <p:val>
                                            <p:strVal val="0-#ppt_w/2"/>
                                          </p:val>
                                        </p:tav>
                                        <p:tav tm="100000">
                                          <p:val>
                                            <p:strVal val="#ppt_x"/>
                                          </p:val>
                                        </p:tav>
                                      </p:tavLst>
                                    </p:anim>
                                    <p:anim calcmode="lin" valueType="num">
                                      <p:cBhvr additive="base">
                                        <p:cTn id="14" dur="500" fill="hold"/>
                                        <p:tgtEl>
                                          <p:spTgt spid="4608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5"/>
                                        </p:tgtEl>
                                        <p:attrNameLst>
                                          <p:attrName>style.visibility</p:attrName>
                                        </p:attrNameLst>
                                      </p:cBhvr>
                                      <p:to>
                                        <p:strVal val="visible"/>
                                      </p:to>
                                    </p:set>
                                    <p:anim calcmode="lin" valueType="num">
                                      <p:cBhvr additive="base">
                                        <p:cTn id="25" dur="500" fill="hold"/>
                                        <p:tgtEl>
                                          <p:spTgt spid="46085"/>
                                        </p:tgtEl>
                                        <p:attrNameLst>
                                          <p:attrName>ppt_x</p:attrName>
                                        </p:attrNameLst>
                                      </p:cBhvr>
                                      <p:tavLst>
                                        <p:tav tm="0">
                                          <p:val>
                                            <p:strVal val="0-#ppt_w/2"/>
                                          </p:val>
                                        </p:tav>
                                        <p:tav tm="100000">
                                          <p:val>
                                            <p:strVal val="#ppt_x"/>
                                          </p:val>
                                        </p:tav>
                                      </p:tavLst>
                                    </p:anim>
                                    <p:anim calcmode="lin" valueType="num">
                                      <p:cBhvr additive="base">
                                        <p:cTn id="26" dur="500" fill="hold"/>
                                        <p:tgtEl>
                                          <p:spTgt spid="4608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6"/>
                                        </p:tgtEl>
                                        <p:attrNameLst>
                                          <p:attrName>style.visibility</p:attrName>
                                        </p:attrNameLst>
                                      </p:cBhvr>
                                      <p:to>
                                        <p:strVal val="visible"/>
                                      </p:to>
                                    </p:set>
                                    <p:anim calcmode="lin" valueType="num">
                                      <p:cBhvr additive="base">
                                        <p:cTn id="31" dur="500" fill="hold"/>
                                        <p:tgtEl>
                                          <p:spTgt spid="46086"/>
                                        </p:tgtEl>
                                        <p:attrNameLst>
                                          <p:attrName>ppt_x</p:attrName>
                                        </p:attrNameLst>
                                      </p:cBhvr>
                                      <p:tavLst>
                                        <p:tav tm="0">
                                          <p:val>
                                            <p:strVal val="0-#ppt_w/2"/>
                                          </p:val>
                                        </p:tav>
                                        <p:tav tm="100000">
                                          <p:val>
                                            <p:strVal val="#ppt_x"/>
                                          </p:val>
                                        </p:tav>
                                      </p:tavLst>
                                    </p:anim>
                                    <p:anim calcmode="lin" valueType="num">
                                      <p:cBhvr additive="base">
                                        <p:cTn id="32" dur="500" fill="hold"/>
                                        <p:tgtEl>
                                          <p:spTgt spid="4608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7"/>
                                        </p:tgtEl>
                                        <p:attrNameLst>
                                          <p:attrName>style.visibility</p:attrName>
                                        </p:attrNameLst>
                                      </p:cBhvr>
                                      <p:to>
                                        <p:strVal val="visible"/>
                                      </p:to>
                                    </p:set>
                                    <p:anim calcmode="lin" valueType="num">
                                      <p:cBhvr additive="base">
                                        <p:cTn id="37" dur="500" fill="hold"/>
                                        <p:tgtEl>
                                          <p:spTgt spid="46087"/>
                                        </p:tgtEl>
                                        <p:attrNameLst>
                                          <p:attrName>ppt_x</p:attrName>
                                        </p:attrNameLst>
                                      </p:cBhvr>
                                      <p:tavLst>
                                        <p:tav tm="0">
                                          <p:val>
                                            <p:strVal val="0-#ppt_w/2"/>
                                          </p:val>
                                        </p:tav>
                                        <p:tav tm="100000">
                                          <p:val>
                                            <p:strVal val="#ppt_x"/>
                                          </p:val>
                                        </p:tav>
                                      </p:tavLst>
                                    </p:anim>
                                    <p:anim calcmode="lin" valueType="num">
                                      <p:cBhvr additive="base">
                                        <p:cTn id="38" dur="500" fill="hold"/>
                                        <p:tgtEl>
                                          <p:spTgt spid="46087"/>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088"/>
                                        </p:tgtEl>
                                        <p:attrNameLst>
                                          <p:attrName>style.visibility</p:attrName>
                                        </p:attrNameLst>
                                      </p:cBhvr>
                                      <p:to>
                                        <p:strVal val="visible"/>
                                      </p:to>
                                    </p:set>
                                    <p:anim calcmode="lin" valueType="num">
                                      <p:cBhvr additive="base">
                                        <p:cTn id="43" dur="500" fill="hold"/>
                                        <p:tgtEl>
                                          <p:spTgt spid="46088"/>
                                        </p:tgtEl>
                                        <p:attrNameLst>
                                          <p:attrName>ppt_x</p:attrName>
                                        </p:attrNameLst>
                                      </p:cBhvr>
                                      <p:tavLst>
                                        <p:tav tm="0">
                                          <p:val>
                                            <p:strVal val="0-#ppt_w/2"/>
                                          </p:val>
                                        </p:tav>
                                        <p:tav tm="100000">
                                          <p:val>
                                            <p:strVal val="#ppt_x"/>
                                          </p:val>
                                        </p:tav>
                                      </p:tavLst>
                                    </p:anim>
                                    <p:anim calcmode="lin" valueType="num">
                                      <p:cBhvr additive="base">
                                        <p:cTn id="44" dur="500" fill="hold"/>
                                        <p:tgtEl>
                                          <p:spTgt spid="460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animBg="1"/>
      <p:bldP spid="46084" grpId="0" animBg="1"/>
      <p:bldP spid="46085" grpId="0" animBg="1"/>
      <p:bldP spid="46086" grpId="0" animBg="1"/>
      <p:bldP spid="46087" grpId="0" animBg="1"/>
      <p:bldP spid="46088"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8 Rectángulo redondeado"/>
          <p:cNvSpPr/>
          <p:nvPr/>
        </p:nvSpPr>
        <p:spPr>
          <a:xfrm>
            <a:off x="251520" y="3436107"/>
            <a:ext cx="8736905" cy="2945221"/>
          </a:xfrm>
          <a:prstGeom prst="roundRect">
            <a:avLst/>
          </a:prstGeom>
          <a:ln w="57150">
            <a:solidFill>
              <a:schemeClr val="accent1">
                <a:lumMod val="40000"/>
                <a:lumOff val="6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49154" name="Rectangle 2"/>
          <p:cNvSpPr>
            <a:spLocks noGrp="1" noChangeArrowheads="1"/>
          </p:cNvSpPr>
          <p:nvPr>
            <p:ph type="title" sz="quarter"/>
          </p:nvPr>
        </p:nvSpPr>
        <p:spPr>
          <a:xfrm>
            <a:off x="1908175" y="533400"/>
            <a:ext cx="5410200" cy="457200"/>
          </a:xfrm>
          <a:solidFill>
            <a:srgbClr val="FFFFCC"/>
          </a:solidFill>
          <a:ln w="57150">
            <a:solidFill>
              <a:srgbClr val="FFC000"/>
            </a:solidFill>
          </a:ln>
        </p:spPr>
        <p:txBody>
          <a:bodyPr wrap="none">
            <a:normAutofit fontScale="90000"/>
          </a:bodyPr>
          <a:lstStyle/>
          <a:p>
            <a:pPr eaLnBrk="1" hangingPunct="1"/>
            <a:r>
              <a:rPr lang="es-ES" altLang="es-MX" sz="2800" b="1" dirty="0" smtClean="0">
                <a:solidFill>
                  <a:srgbClr val="7030A0"/>
                </a:solidFill>
                <a:latin typeface="Verdana" pitchFamily="34" charset="0"/>
              </a:rPr>
              <a:t>Potencia de una matriz</a:t>
            </a:r>
          </a:p>
        </p:txBody>
      </p:sp>
      <p:grpSp>
        <p:nvGrpSpPr>
          <p:cNvPr id="2" name="Group 233"/>
          <p:cNvGrpSpPr>
            <a:grpSpLocks/>
          </p:cNvGrpSpPr>
          <p:nvPr/>
        </p:nvGrpSpPr>
        <p:grpSpPr bwMode="auto">
          <a:xfrm>
            <a:off x="323850" y="1484313"/>
            <a:ext cx="8589963" cy="1368425"/>
            <a:chOff x="190" y="948"/>
            <a:chExt cx="5408" cy="614"/>
          </a:xfrm>
        </p:grpSpPr>
        <p:sp>
          <p:nvSpPr>
            <p:cNvPr id="49383" name="Text Box 3"/>
            <p:cNvSpPr txBox="1">
              <a:spLocks noChangeArrowheads="1"/>
            </p:cNvSpPr>
            <p:nvPr/>
          </p:nvSpPr>
          <p:spPr bwMode="auto">
            <a:xfrm>
              <a:off x="190" y="948"/>
              <a:ext cx="5408" cy="614"/>
            </a:xfrm>
            <a:prstGeom prst="rect">
              <a:avLst/>
            </a:prstGeom>
            <a:ln w="57150">
              <a:solidFill>
                <a:schemeClr val="tx1"/>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
              <a:spAutoFit/>
            </a:bodyPr>
            <a:lstStyle/>
            <a:p>
              <a:pPr eaLnBrk="0" hangingPunct="0">
                <a:lnSpc>
                  <a:spcPct val="90000"/>
                </a:lnSpc>
                <a:defRPr/>
              </a:pPr>
              <a:r>
                <a:rPr kumimoji="1" lang="es-ES" sz="1600" dirty="0">
                  <a:cs typeface="Arial" pitchFamily="34" charset="0"/>
                </a:rPr>
                <a:t>Si A es una matriz cuadrada, </a:t>
              </a:r>
              <a:r>
                <a:rPr kumimoji="1" lang="es-ES" sz="1600" b="1" dirty="0">
                  <a:cs typeface="Arial" pitchFamily="34" charset="0"/>
                </a:rPr>
                <a:t>las potencias de A</a:t>
              </a:r>
              <a:r>
                <a:rPr kumimoji="1" lang="es-ES" sz="1600" dirty="0">
                  <a:cs typeface="Arial" pitchFamily="34" charset="0"/>
                </a:rPr>
                <a:t>, de exponente natural, se definen como en el caso de los números naturales: el exponente indica el número de veces que se multiplica la matriz por sí misma.</a:t>
              </a:r>
            </a:p>
            <a:p>
              <a:pPr algn="ctr" eaLnBrk="0" hangingPunct="0">
                <a:lnSpc>
                  <a:spcPct val="90000"/>
                </a:lnSpc>
                <a:defRPr/>
              </a:pPr>
              <a:r>
                <a:rPr kumimoji="1" lang="es-ES" sz="1600" b="1" dirty="0" err="1">
                  <a:cs typeface="Arial" pitchFamily="34" charset="0"/>
                </a:rPr>
                <a:t>A</a:t>
              </a:r>
              <a:r>
                <a:rPr kumimoji="1" lang="es-ES" sz="1600" b="1" baseline="30000" dirty="0" err="1">
                  <a:cs typeface="Arial" pitchFamily="34" charset="0"/>
                </a:rPr>
                <a:t>n</a:t>
              </a:r>
              <a:r>
                <a:rPr kumimoji="1" lang="es-ES" sz="1600" b="1" dirty="0">
                  <a:cs typeface="Arial" pitchFamily="34" charset="0"/>
                </a:rPr>
                <a:t> = A </a:t>
              </a:r>
              <a:r>
                <a:rPr kumimoji="1" lang="es-ES" sz="1600" b="1" baseline="30000" dirty="0">
                  <a:cs typeface="Arial" pitchFamily="34" charset="0"/>
                </a:rPr>
                <a:t>.</a:t>
              </a:r>
              <a:r>
                <a:rPr kumimoji="1" lang="es-ES" sz="1600" b="1" dirty="0">
                  <a:cs typeface="Arial" pitchFamily="34" charset="0"/>
                </a:rPr>
                <a:t> A </a:t>
              </a:r>
              <a:r>
                <a:rPr kumimoji="1" lang="es-ES" sz="1600" b="1" baseline="30000" dirty="0">
                  <a:cs typeface="Arial" pitchFamily="34" charset="0"/>
                </a:rPr>
                <a:t>.</a:t>
              </a:r>
              <a:r>
                <a:rPr kumimoji="1" lang="es-ES" sz="1600" b="1" dirty="0">
                  <a:cs typeface="Arial" pitchFamily="34" charset="0"/>
                </a:rPr>
                <a:t> ........... </a:t>
              </a:r>
              <a:r>
                <a:rPr kumimoji="1" lang="es-ES" sz="1600" b="1" baseline="30000" dirty="0">
                  <a:cs typeface="Arial" pitchFamily="34" charset="0"/>
                </a:rPr>
                <a:t>.</a:t>
              </a:r>
              <a:r>
                <a:rPr kumimoji="1" lang="es-ES" sz="1600" b="1" dirty="0">
                  <a:cs typeface="Arial" pitchFamily="34" charset="0"/>
                </a:rPr>
                <a:t> A</a:t>
              </a:r>
            </a:p>
          </p:txBody>
        </p:sp>
        <p:sp>
          <p:nvSpPr>
            <p:cNvPr id="49384" name="Text Box 4"/>
            <p:cNvSpPr txBox="1">
              <a:spLocks noChangeArrowheads="1"/>
            </p:cNvSpPr>
            <p:nvPr/>
          </p:nvSpPr>
          <p:spPr bwMode="auto">
            <a:xfrm>
              <a:off x="2910" y="1336"/>
              <a:ext cx="448" cy="129"/>
            </a:xfrm>
            <a:prstGeom prst="rect">
              <a:avLst/>
            </a:prstGeom>
            <a:ln>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algn="ctr" eaLnBrk="0" hangingPunct="0">
                <a:lnSpc>
                  <a:spcPct val="90000"/>
                </a:lnSpc>
                <a:defRPr/>
              </a:pPr>
              <a:r>
                <a:rPr kumimoji="1" lang="es-ES" sz="1400" dirty="0">
                  <a:latin typeface="Times New Roman" pitchFamily="18" charset="0"/>
                </a:rPr>
                <a:t>n veces</a:t>
              </a:r>
            </a:p>
          </p:txBody>
        </p:sp>
      </p:grpSp>
      <p:sp>
        <p:nvSpPr>
          <p:cNvPr id="47109" name="Text Box 5"/>
          <p:cNvSpPr txBox="1">
            <a:spLocks noChangeArrowheads="1"/>
          </p:cNvSpPr>
          <p:nvPr/>
        </p:nvSpPr>
        <p:spPr bwMode="auto">
          <a:xfrm>
            <a:off x="317500" y="2924944"/>
            <a:ext cx="1222375" cy="371513"/>
          </a:xfrm>
          <a:prstGeom prst="rect">
            <a:avLst/>
          </a:prstGeom>
          <a:solidFill>
            <a:srgbClr val="CCFFCC"/>
          </a:solidFill>
          <a:ln>
            <a:noFill/>
          </a:ln>
          <a:extLs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sz="2000" b="1" dirty="0">
                <a:solidFill>
                  <a:schemeClr val="bg1"/>
                </a:solidFill>
                <a:latin typeface="Times New Roman" pitchFamily="18" charset="0"/>
              </a:rPr>
              <a:t>Ejemplo:</a:t>
            </a:r>
          </a:p>
        </p:txBody>
      </p:sp>
      <p:grpSp>
        <p:nvGrpSpPr>
          <p:cNvPr id="3" name="Group 7"/>
          <p:cNvGrpSpPr>
            <a:grpSpLocks noChangeAspect="1"/>
          </p:cNvGrpSpPr>
          <p:nvPr/>
        </p:nvGrpSpPr>
        <p:grpSpPr bwMode="auto">
          <a:xfrm>
            <a:off x="1892300" y="3608412"/>
            <a:ext cx="1087438" cy="685800"/>
            <a:chOff x="1192" y="1862"/>
            <a:chExt cx="685" cy="432"/>
          </a:xfrm>
        </p:grpSpPr>
        <p:sp>
          <p:nvSpPr>
            <p:cNvPr id="49368" name="AutoShape 8"/>
            <p:cNvSpPr>
              <a:spLocks noChangeAspect="1" noChangeArrowheads="1" noTextEdit="1"/>
            </p:cNvSpPr>
            <p:nvPr/>
          </p:nvSpPr>
          <p:spPr bwMode="auto">
            <a:xfrm>
              <a:off x="1192" y="1862"/>
              <a:ext cx="685"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9369" name="Rectangle 9"/>
            <p:cNvSpPr>
              <a:spLocks noChangeArrowheads="1"/>
            </p:cNvSpPr>
            <p:nvPr/>
          </p:nvSpPr>
          <p:spPr bwMode="auto">
            <a:xfrm>
              <a:off x="1795" y="202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70" name="Rectangle 10"/>
            <p:cNvSpPr>
              <a:spLocks noChangeArrowheads="1"/>
            </p:cNvSpPr>
            <p:nvPr/>
          </p:nvSpPr>
          <p:spPr bwMode="auto">
            <a:xfrm>
              <a:off x="1795" y="19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71" name="Rectangle 11"/>
            <p:cNvSpPr>
              <a:spLocks noChangeArrowheads="1"/>
            </p:cNvSpPr>
            <p:nvPr/>
          </p:nvSpPr>
          <p:spPr bwMode="auto">
            <a:xfrm>
              <a:off x="1795" y="21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372" name="Rectangle 12"/>
            <p:cNvSpPr>
              <a:spLocks noChangeArrowheads="1"/>
            </p:cNvSpPr>
            <p:nvPr/>
          </p:nvSpPr>
          <p:spPr bwMode="auto">
            <a:xfrm>
              <a:off x="1795" y="187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373" name="Rectangle 13"/>
            <p:cNvSpPr>
              <a:spLocks noChangeArrowheads="1"/>
            </p:cNvSpPr>
            <p:nvPr/>
          </p:nvSpPr>
          <p:spPr bwMode="auto">
            <a:xfrm>
              <a:off x="1462" y="202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74" name="Rectangle 14"/>
            <p:cNvSpPr>
              <a:spLocks noChangeArrowheads="1"/>
            </p:cNvSpPr>
            <p:nvPr/>
          </p:nvSpPr>
          <p:spPr bwMode="auto">
            <a:xfrm>
              <a:off x="1462" y="19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75" name="Rectangle 15"/>
            <p:cNvSpPr>
              <a:spLocks noChangeArrowheads="1"/>
            </p:cNvSpPr>
            <p:nvPr/>
          </p:nvSpPr>
          <p:spPr bwMode="auto">
            <a:xfrm>
              <a:off x="1462" y="21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376" name="Rectangle 16"/>
            <p:cNvSpPr>
              <a:spLocks noChangeArrowheads="1"/>
            </p:cNvSpPr>
            <p:nvPr/>
          </p:nvSpPr>
          <p:spPr bwMode="auto">
            <a:xfrm>
              <a:off x="1462" y="187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377" name="Rectangle 17"/>
            <p:cNvSpPr>
              <a:spLocks noChangeArrowheads="1"/>
            </p:cNvSpPr>
            <p:nvPr/>
          </p:nvSpPr>
          <p:spPr bwMode="auto">
            <a:xfrm>
              <a:off x="1353" y="1969"/>
              <a:ext cx="166"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78" name="Rectangle 18"/>
            <p:cNvSpPr>
              <a:spLocks noChangeArrowheads="1"/>
            </p:cNvSpPr>
            <p:nvPr/>
          </p:nvSpPr>
          <p:spPr bwMode="auto">
            <a:xfrm>
              <a:off x="1723" y="2096"/>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79" name="Rectangle 19"/>
            <p:cNvSpPr>
              <a:spLocks noChangeArrowheads="1"/>
            </p:cNvSpPr>
            <p:nvPr/>
          </p:nvSpPr>
          <p:spPr bwMode="auto">
            <a:xfrm>
              <a:off x="1531" y="2096"/>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380" name="Rectangle 20"/>
            <p:cNvSpPr>
              <a:spLocks noChangeArrowheads="1"/>
            </p:cNvSpPr>
            <p:nvPr/>
          </p:nvSpPr>
          <p:spPr bwMode="auto">
            <a:xfrm>
              <a:off x="1723" y="1880"/>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81" name="Rectangle 21"/>
            <p:cNvSpPr>
              <a:spLocks noChangeArrowheads="1"/>
            </p:cNvSpPr>
            <p:nvPr/>
          </p:nvSpPr>
          <p:spPr bwMode="auto">
            <a:xfrm>
              <a:off x="1530" y="1880"/>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82" name="Rectangle 22"/>
            <p:cNvSpPr>
              <a:spLocks noChangeArrowheads="1"/>
            </p:cNvSpPr>
            <p:nvPr/>
          </p:nvSpPr>
          <p:spPr bwMode="auto">
            <a:xfrm>
              <a:off x="1214" y="1986"/>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grpSp>
      <p:grpSp>
        <p:nvGrpSpPr>
          <p:cNvPr id="4" name="Group 23"/>
          <p:cNvGrpSpPr>
            <a:grpSpLocks noChangeAspect="1"/>
          </p:cNvGrpSpPr>
          <p:nvPr/>
        </p:nvGrpSpPr>
        <p:grpSpPr bwMode="auto">
          <a:xfrm>
            <a:off x="4171950" y="3606825"/>
            <a:ext cx="3360738" cy="687387"/>
            <a:chOff x="2628" y="1907"/>
            <a:chExt cx="2117" cy="433"/>
          </a:xfrm>
        </p:grpSpPr>
        <p:sp>
          <p:nvSpPr>
            <p:cNvPr id="49323" name="AutoShape 24"/>
            <p:cNvSpPr>
              <a:spLocks noChangeAspect="1" noChangeArrowheads="1" noTextEdit="1"/>
            </p:cNvSpPr>
            <p:nvPr/>
          </p:nvSpPr>
          <p:spPr bwMode="auto">
            <a:xfrm>
              <a:off x="2628" y="1907"/>
              <a:ext cx="2117"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9324" name="Rectangle 25"/>
            <p:cNvSpPr>
              <a:spLocks noChangeArrowheads="1"/>
            </p:cNvSpPr>
            <p:nvPr/>
          </p:nvSpPr>
          <p:spPr bwMode="auto">
            <a:xfrm>
              <a:off x="4671" y="206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25" name="Rectangle 26"/>
            <p:cNvSpPr>
              <a:spLocks noChangeArrowheads="1"/>
            </p:cNvSpPr>
            <p:nvPr/>
          </p:nvSpPr>
          <p:spPr bwMode="auto">
            <a:xfrm>
              <a:off x="4671" y="201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26" name="Rectangle 27"/>
            <p:cNvSpPr>
              <a:spLocks noChangeArrowheads="1"/>
            </p:cNvSpPr>
            <p:nvPr/>
          </p:nvSpPr>
          <p:spPr bwMode="auto">
            <a:xfrm>
              <a:off x="4671" y="216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327" name="Rectangle 28"/>
            <p:cNvSpPr>
              <a:spLocks noChangeArrowheads="1"/>
            </p:cNvSpPr>
            <p:nvPr/>
          </p:nvSpPr>
          <p:spPr bwMode="auto">
            <a:xfrm>
              <a:off x="4671" y="191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328" name="Rectangle 29"/>
            <p:cNvSpPr>
              <a:spLocks noChangeArrowheads="1"/>
            </p:cNvSpPr>
            <p:nvPr/>
          </p:nvSpPr>
          <p:spPr bwMode="auto">
            <a:xfrm>
              <a:off x="4310" y="206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29" name="Rectangle 30"/>
            <p:cNvSpPr>
              <a:spLocks noChangeArrowheads="1"/>
            </p:cNvSpPr>
            <p:nvPr/>
          </p:nvSpPr>
          <p:spPr bwMode="auto">
            <a:xfrm>
              <a:off x="4310" y="201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30" name="Rectangle 31"/>
            <p:cNvSpPr>
              <a:spLocks noChangeArrowheads="1"/>
            </p:cNvSpPr>
            <p:nvPr/>
          </p:nvSpPr>
          <p:spPr bwMode="auto">
            <a:xfrm>
              <a:off x="4310" y="216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331" name="Rectangle 32"/>
            <p:cNvSpPr>
              <a:spLocks noChangeArrowheads="1"/>
            </p:cNvSpPr>
            <p:nvPr/>
          </p:nvSpPr>
          <p:spPr bwMode="auto">
            <a:xfrm>
              <a:off x="4310" y="191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332" name="Rectangle 33"/>
            <p:cNvSpPr>
              <a:spLocks noChangeArrowheads="1"/>
            </p:cNvSpPr>
            <p:nvPr/>
          </p:nvSpPr>
          <p:spPr bwMode="auto">
            <a:xfrm>
              <a:off x="4202" y="2015"/>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33" name="Rectangle 34"/>
            <p:cNvSpPr>
              <a:spLocks noChangeArrowheads="1"/>
            </p:cNvSpPr>
            <p:nvPr/>
          </p:nvSpPr>
          <p:spPr bwMode="auto">
            <a:xfrm>
              <a:off x="4114" y="206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34" name="Rectangle 35"/>
            <p:cNvSpPr>
              <a:spLocks noChangeArrowheads="1"/>
            </p:cNvSpPr>
            <p:nvPr/>
          </p:nvSpPr>
          <p:spPr bwMode="auto">
            <a:xfrm>
              <a:off x="4114" y="201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35" name="Rectangle 36"/>
            <p:cNvSpPr>
              <a:spLocks noChangeArrowheads="1"/>
            </p:cNvSpPr>
            <p:nvPr/>
          </p:nvSpPr>
          <p:spPr bwMode="auto">
            <a:xfrm>
              <a:off x="4114" y="216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336" name="Rectangle 37"/>
            <p:cNvSpPr>
              <a:spLocks noChangeArrowheads="1"/>
            </p:cNvSpPr>
            <p:nvPr/>
          </p:nvSpPr>
          <p:spPr bwMode="auto">
            <a:xfrm>
              <a:off x="4114" y="191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337" name="Rectangle 38"/>
            <p:cNvSpPr>
              <a:spLocks noChangeArrowheads="1"/>
            </p:cNvSpPr>
            <p:nvPr/>
          </p:nvSpPr>
          <p:spPr bwMode="auto">
            <a:xfrm>
              <a:off x="3780" y="206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38" name="Rectangle 39"/>
            <p:cNvSpPr>
              <a:spLocks noChangeArrowheads="1"/>
            </p:cNvSpPr>
            <p:nvPr/>
          </p:nvSpPr>
          <p:spPr bwMode="auto">
            <a:xfrm>
              <a:off x="3780" y="201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39" name="Rectangle 40"/>
            <p:cNvSpPr>
              <a:spLocks noChangeArrowheads="1"/>
            </p:cNvSpPr>
            <p:nvPr/>
          </p:nvSpPr>
          <p:spPr bwMode="auto">
            <a:xfrm>
              <a:off x="3780" y="216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340" name="Rectangle 41"/>
            <p:cNvSpPr>
              <a:spLocks noChangeArrowheads="1"/>
            </p:cNvSpPr>
            <p:nvPr/>
          </p:nvSpPr>
          <p:spPr bwMode="auto">
            <a:xfrm>
              <a:off x="3780" y="191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341" name="Rectangle 42"/>
            <p:cNvSpPr>
              <a:spLocks noChangeArrowheads="1"/>
            </p:cNvSpPr>
            <p:nvPr/>
          </p:nvSpPr>
          <p:spPr bwMode="auto">
            <a:xfrm>
              <a:off x="3726" y="206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42" name="Rectangle 43"/>
            <p:cNvSpPr>
              <a:spLocks noChangeArrowheads="1"/>
            </p:cNvSpPr>
            <p:nvPr/>
          </p:nvSpPr>
          <p:spPr bwMode="auto">
            <a:xfrm>
              <a:off x="3726" y="201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43" name="Rectangle 44"/>
            <p:cNvSpPr>
              <a:spLocks noChangeArrowheads="1"/>
            </p:cNvSpPr>
            <p:nvPr/>
          </p:nvSpPr>
          <p:spPr bwMode="auto">
            <a:xfrm>
              <a:off x="3726" y="216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344" name="Rectangle 45"/>
            <p:cNvSpPr>
              <a:spLocks noChangeArrowheads="1"/>
            </p:cNvSpPr>
            <p:nvPr/>
          </p:nvSpPr>
          <p:spPr bwMode="auto">
            <a:xfrm>
              <a:off x="3726" y="191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345" name="Rectangle 46"/>
            <p:cNvSpPr>
              <a:spLocks noChangeArrowheads="1"/>
            </p:cNvSpPr>
            <p:nvPr/>
          </p:nvSpPr>
          <p:spPr bwMode="auto">
            <a:xfrm>
              <a:off x="3393" y="206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46" name="Rectangle 47"/>
            <p:cNvSpPr>
              <a:spLocks noChangeArrowheads="1"/>
            </p:cNvSpPr>
            <p:nvPr/>
          </p:nvSpPr>
          <p:spPr bwMode="auto">
            <a:xfrm>
              <a:off x="3393" y="201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47" name="Rectangle 48"/>
            <p:cNvSpPr>
              <a:spLocks noChangeArrowheads="1"/>
            </p:cNvSpPr>
            <p:nvPr/>
          </p:nvSpPr>
          <p:spPr bwMode="auto">
            <a:xfrm>
              <a:off x="3393" y="216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348" name="Rectangle 49"/>
            <p:cNvSpPr>
              <a:spLocks noChangeArrowheads="1"/>
            </p:cNvSpPr>
            <p:nvPr/>
          </p:nvSpPr>
          <p:spPr bwMode="auto">
            <a:xfrm>
              <a:off x="3393" y="191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349" name="Rectangle 50"/>
            <p:cNvSpPr>
              <a:spLocks noChangeArrowheads="1"/>
            </p:cNvSpPr>
            <p:nvPr/>
          </p:nvSpPr>
          <p:spPr bwMode="auto">
            <a:xfrm>
              <a:off x="3284" y="2015"/>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50" name="Rectangle 51"/>
            <p:cNvSpPr>
              <a:spLocks noChangeArrowheads="1"/>
            </p:cNvSpPr>
            <p:nvPr/>
          </p:nvSpPr>
          <p:spPr bwMode="auto">
            <a:xfrm>
              <a:off x="3090" y="2015"/>
              <a:ext cx="123"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51" name="Rectangle 52"/>
            <p:cNvSpPr>
              <a:spLocks noChangeArrowheads="1"/>
            </p:cNvSpPr>
            <p:nvPr/>
          </p:nvSpPr>
          <p:spPr bwMode="auto">
            <a:xfrm>
              <a:off x="2854" y="2015"/>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52" name="Rectangle 53"/>
            <p:cNvSpPr>
              <a:spLocks noChangeArrowheads="1"/>
            </p:cNvSpPr>
            <p:nvPr/>
          </p:nvSpPr>
          <p:spPr bwMode="auto">
            <a:xfrm>
              <a:off x="4586" y="214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53" name="Rectangle 54"/>
            <p:cNvSpPr>
              <a:spLocks noChangeArrowheads="1"/>
            </p:cNvSpPr>
            <p:nvPr/>
          </p:nvSpPr>
          <p:spPr bwMode="auto">
            <a:xfrm>
              <a:off x="4380" y="214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354" name="Rectangle 55"/>
            <p:cNvSpPr>
              <a:spLocks noChangeArrowheads="1"/>
            </p:cNvSpPr>
            <p:nvPr/>
          </p:nvSpPr>
          <p:spPr bwMode="auto">
            <a:xfrm>
              <a:off x="4588" y="192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2</a:t>
              </a:r>
              <a:endParaRPr lang="es-ES" altLang="es-MX"/>
            </a:p>
          </p:txBody>
        </p:sp>
        <p:sp>
          <p:nvSpPr>
            <p:cNvPr id="49355" name="Rectangle 56"/>
            <p:cNvSpPr>
              <a:spLocks noChangeArrowheads="1"/>
            </p:cNvSpPr>
            <p:nvPr/>
          </p:nvSpPr>
          <p:spPr bwMode="auto">
            <a:xfrm>
              <a:off x="4379" y="192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56" name="Rectangle 57"/>
            <p:cNvSpPr>
              <a:spLocks noChangeArrowheads="1"/>
            </p:cNvSpPr>
            <p:nvPr/>
          </p:nvSpPr>
          <p:spPr bwMode="auto">
            <a:xfrm>
              <a:off x="4042" y="214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57" name="Rectangle 58"/>
            <p:cNvSpPr>
              <a:spLocks noChangeArrowheads="1"/>
            </p:cNvSpPr>
            <p:nvPr/>
          </p:nvSpPr>
          <p:spPr bwMode="auto">
            <a:xfrm>
              <a:off x="3850" y="214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358" name="Rectangle 59"/>
            <p:cNvSpPr>
              <a:spLocks noChangeArrowheads="1"/>
            </p:cNvSpPr>
            <p:nvPr/>
          </p:nvSpPr>
          <p:spPr bwMode="auto">
            <a:xfrm>
              <a:off x="4042" y="192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59" name="Rectangle 60"/>
            <p:cNvSpPr>
              <a:spLocks noChangeArrowheads="1"/>
            </p:cNvSpPr>
            <p:nvPr/>
          </p:nvSpPr>
          <p:spPr bwMode="auto">
            <a:xfrm>
              <a:off x="3849" y="192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60" name="Rectangle 61"/>
            <p:cNvSpPr>
              <a:spLocks noChangeArrowheads="1"/>
            </p:cNvSpPr>
            <p:nvPr/>
          </p:nvSpPr>
          <p:spPr bwMode="auto">
            <a:xfrm>
              <a:off x="3654" y="214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61" name="Rectangle 62"/>
            <p:cNvSpPr>
              <a:spLocks noChangeArrowheads="1"/>
            </p:cNvSpPr>
            <p:nvPr/>
          </p:nvSpPr>
          <p:spPr bwMode="auto">
            <a:xfrm>
              <a:off x="3462" y="214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362" name="Rectangle 63"/>
            <p:cNvSpPr>
              <a:spLocks noChangeArrowheads="1"/>
            </p:cNvSpPr>
            <p:nvPr/>
          </p:nvSpPr>
          <p:spPr bwMode="auto">
            <a:xfrm>
              <a:off x="3654" y="192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63" name="Rectangle 64"/>
            <p:cNvSpPr>
              <a:spLocks noChangeArrowheads="1"/>
            </p:cNvSpPr>
            <p:nvPr/>
          </p:nvSpPr>
          <p:spPr bwMode="auto">
            <a:xfrm>
              <a:off x="3461" y="192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64" name="Rectangle 65"/>
            <p:cNvSpPr>
              <a:spLocks noChangeArrowheads="1"/>
            </p:cNvSpPr>
            <p:nvPr/>
          </p:nvSpPr>
          <p:spPr bwMode="auto">
            <a:xfrm>
              <a:off x="3144" y="2031"/>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365" name="Rectangle 66"/>
            <p:cNvSpPr>
              <a:spLocks noChangeArrowheads="1"/>
            </p:cNvSpPr>
            <p:nvPr/>
          </p:nvSpPr>
          <p:spPr bwMode="auto">
            <a:xfrm>
              <a:off x="2966" y="2031"/>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366" name="Rectangle 67"/>
            <p:cNvSpPr>
              <a:spLocks noChangeArrowheads="1"/>
            </p:cNvSpPr>
            <p:nvPr/>
          </p:nvSpPr>
          <p:spPr bwMode="auto">
            <a:xfrm>
              <a:off x="2650" y="2031"/>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367" name="Rectangle 68"/>
            <p:cNvSpPr>
              <a:spLocks noChangeArrowheads="1"/>
            </p:cNvSpPr>
            <p:nvPr/>
          </p:nvSpPr>
          <p:spPr bwMode="auto">
            <a:xfrm>
              <a:off x="2764" y="2019"/>
              <a:ext cx="7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2</a:t>
              </a:r>
              <a:endParaRPr lang="es-ES" altLang="es-MX"/>
            </a:p>
          </p:txBody>
        </p:sp>
      </p:grpSp>
      <p:grpSp>
        <p:nvGrpSpPr>
          <p:cNvPr id="5" name="Group 69"/>
          <p:cNvGrpSpPr>
            <a:grpSpLocks noChangeAspect="1"/>
          </p:cNvGrpSpPr>
          <p:nvPr/>
        </p:nvGrpSpPr>
        <p:grpSpPr bwMode="auto">
          <a:xfrm>
            <a:off x="323850" y="4541862"/>
            <a:ext cx="3494088" cy="687388"/>
            <a:chOff x="244" y="2547"/>
            <a:chExt cx="2201" cy="433"/>
          </a:xfrm>
        </p:grpSpPr>
        <p:sp>
          <p:nvSpPr>
            <p:cNvPr id="49277" name="AutoShape 70"/>
            <p:cNvSpPr>
              <a:spLocks noChangeAspect="1" noChangeArrowheads="1" noTextEdit="1"/>
            </p:cNvSpPr>
            <p:nvPr/>
          </p:nvSpPr>
          <p:spPr bwMode="auto">
            <a:xfrm>
              <a:off x="244" y="2547"/>
              <a:ext cx="2201"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9278" name="Rectangle 71"/>
            <p:cNvSpPr>
              <a:spLocks noChangeArrowheads="1"/>
            </p:cNvSpPr>
            <p:nvPr/>
          </p:nvSpPr>
          <p:spPr bwMode="auto">
            <a:xfrm>
              <a:off x="2364" y="27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79" name="Rectangle 72"/>
            <p:cNvSpPr>
              <a:spLocks noChangeArrowheads="1"/>
            </p:cNvSpPr>
            <p:nvPr/>
          </p:nvSpPr>
          <p:spPr bwMode="auto">
            <a:xfrm>
              <a:off x="2364" y="265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80" name="Rectangle 73"/>
            <p:cNvSpPr>
              <a:spLocks noChangeArrowheads="1"/>
            </p:cNvSpPr>
            <p:nvPr/>
          </p:nvSpPr>
          <p:spPr bwMode="auto">
            <a:xfrm>
              <a:off x="2364" y="280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281" name="Rectangle 74"/>
            <p:cNvSpPr>
              <a:spLocks noChangeArrowheads="1"/>
            </p:cNvSpPr>
            <p:nvPr/>
          </p:nvSpPr>
          <p:spPr bwMode="auto">
            <a:xfrm>
              <a:off x="2364" y="25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282" name="Rectangle 75"/>
            <p:cNvSpPr>
              <a:spLocks noChangeArrowheads="1"/>
            </p:cNvSpPr>
            <p:nvPr/>
          </p:nvSpPr>
          <p:spPr bwMode="auto">
            <a:xfrm>
              <a:off x="2012" y="27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83" name="Rectangle 76"/>
            <p:cNvSpPr>
              <a:spLocks noChangeArrowheads="1"/>
            </p:cNvSpPr>
            <p:nvPr/>
          </p:nvSpPr>
          <p:spPr bwMode="auto">
            <a:xfrm>
              <a:off x="2012" y="265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84" name="Rectangle 77"/>
            <p:cNvSpPr>
              <a:spLocks noChangeArrowheads="1"/>
            </p:cNvSpPr>
            <p:nvPr/>
          </p:nvSpPr>
          <p:spPr bwMode="auto">
            <a:xfrm>
              <a:off x="2012" y="280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285" name="Rectangle 78"/>
            <p:cNvSpPr>
              <a:spLocks noChangeArrowheads="1"/>
            </p:cNvSpPr>
            <p:nvPr/>
          </p:nvSpPr>
          <p:spPr bwMode="auto">
            <a:xfrm>
              <a:off x="2012" y="25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286" name="Rectangle 79"/>
            <p:cNvSpPr>
              <a:spLocks noChangeArrowheads="1"/>
            </p:cNvSpPr>
            <p:nvPr/>
          </p:nvSpPr>
          <p:spPr bwMode="auto">
            <a:xfrm>
              <a:off x="1904" y="2655"/>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87" name="Rectangle 80"/>
            <p:cNvSpPr>
              <a:spLocks noChangeArrowheads="1"/>
            </p:cNvSpPr>
            <p:nvPr/>
          </p:nvSpPr>
          <p:spPr bwMode="auto">
            <a:xfrm>
              <a:off x="1816" y="27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88" name="Rectangle 81"/>
            <p:cNvSpPr>
              <a:spLocks noChangeArrowheads="1"/>
            </p:cNvSpPr>
            <p:nvPr/>
          </p:nvSpPr>
          <p:spPr bwMode="auto">
            <a:xfrm>
              <a:off x="1816" y="265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89" name="Rectangle 82"/>
            <p:cNvSpPr>
              <a:spLocks noChangeArrowheads="1"/>
            </p:cNvSpPr>
            <p:nvPr/>
          </p:nvSpPr>
          <p:spPr bwMode="auto">
            <a:xfrm>
              <a:off x="1816" y="280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290" name="Rectangle 83"/>
            <p:cNvSpPr>
              <a:spLocks noChangeArrowheads="1"/>
            </p:cNvSpPr>
            <p:nvPr/>
          </p:nvSpPr>
          <p:spPr bwMode="auto">
            <a:xfrm>
              <a:off x="1816" y="25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291" name="Rectangle 84"/>
            <p:cNvSpPr>
              <a:spLocks noChangeArrowheads="1"/>
            </p:cNvSpPr>
            <p:nvPr/>
          </p:nvSpPr>
          <p:spPr bwMode="auto">
            <a:xfrm>
              <a:off x="1455" y="27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92" name="Rectangle 85"/>
            <p:cNvSpPr>
              <a:spLocks noChangeArrowheads="1"/>
            </p:cNvSpPr>
            <p:nvPr/>
          </p:nvSpPr>
          <p:spPr bwMode="auto">
            <a:xfrm>
              <a:off x="1455" y="265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93" name="Rectangle 86"/>
            <p:cNvSpPr>
              <a:spLocks noChangeArrowheads="1"/>
            </p:cNvSpPr>
            <p:nvPr/>
          </p:nvSpPr>
          <p:spPr bwMode="auto">
            <a:xfrm>
              <a:off x="1455" y="280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294" name="Rectangle 87"/>
            <p:cNvSpPr>
              <a:spLocks noChangeArrowheads="1"/>
            </p:cNvSpPr>
            <p:nvPr/>
          </p:nvSpPr>
          <p:spPr bwMode="auto">
            <a:xfrm>
              <a:off x="1455" y="25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295" name="Rectangle 88"/>
            <p:cNvSpPr>
              <a:spLocks noChangeArrowheads="1"/>
            </p:cNvSpPr>
            <p:nvPr/>
          </p:nvSpPr>
          <p:spPr bwMode="auto">
            <a:xfrm>
              <a:off x="1401" y="27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96" name="Rectangle 89"/>
            <p:cNvSpPr>
              <a:spLocks noChangeArrowheads="1"/>
            </p:cNvSpPr>
            <p:nvPr/>
          </p:nvSpPr>
          <p:spPr bwMode="auto">
            <a:xfrm>
              <a:off x="1401" y="265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97" name="Rectangle 90"/>
            <p:cNvSpPr>
              <a:spLocks noChangeArrowheads="1"/>
            </p:cNvSpPr>
            <p:nvPr/>
          </p:nvSpPr>
          <p:spPr bwMode="auto">
            <a:xfrm>
              <a:off x="1401" y="280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298" name="Rectangle 91"/>
            <p:cNvSpPr>
              <a:spLocks noChangeArrowheads="1"/>
            </p:cNvSpPr>
            <p:nvPr/>
          </p:nvSpPr>
          <p:spPr bwMode="auto">
            <a:xfrm>
              <a:off x="1401" y="25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299" name="Rectangle 92"/>
            <p:cNvSpPr>
              <a:spLocks noChangeArrowheads="1"/>
            </p:cNvSpPr>
            <p:nvPr/>
          </p:nvSpPr>
          <p:spPr bwMode="auto">
            <a:xfrm>
              <a:off x="1067" y="27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00" name="Rectangle 93"/>
            <p:cNvSpPr>
              <a:spLocks noChangeArrowheads="1"/>
            </p:cNvSpPr>
            <p:nvPr/>
          </p:nvSpPr>
          <p:spPr bwMode="auto">
            <a:xfrm>
              <a:off x="1067" y="2652"/>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301" name="Rectangle 94"/>
            <p:cNvSpPr>
              <a:spLocks noChangeArrowheads="1"/>
            </p:cNvSpPr>
            <p:nvPr/>
          </p:nvSpPr>
          <p:spPr bwMode="auto">
            <a:xfrm>
              <a:off x="1067" y="2800"/>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302" name="Rectangle 95"/>
            <p:cNvSpPr>
              <a:spLocks noChangeArrowheads="1"/>
            </p:cNvSpPr>
            <p:nvPr/>
          </p:nvSpPr>
          <p:spPr bwMode="auto">
            <a:xfrm>
              <a:off x="1067" y="25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303" name="Rectangle 96"/>
            <p:cNvSpPr>
              <a:spLocks noChangeArrowheads="1"/>
            </p:cNvSpPr>
            <p:nvPr/>
          </p:nvSpPr>
          <p:spPr bwMode="auto">
            <a:xfrm>
              <a:off x="959" y="2655"/>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04" name="Rectangle 97"/>
            <p:cNvSpPr>
              <a:spLocks noChangeArrowheads="1"/>
            </p:cNvSpPr>
            <p:nvPr/>
          </p:nvSpPr>
          <p:spPr bwMode="auto">
            <a:xfrm>
              <a:off x="701" y="2655"/>
              <a:ext cx="123"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05" name="Rectangle 98"/>
            <p:cNvSpPr>
              <a:spLocks noChangeArrowheads="1"/>
            </p:cNvSpPr>
            <p:nvPr/>
          </p:nvSpPr>
          <p:spPr bwMode="auto">
            <a:xfrm>
              <a:off x="464" y="2655"/>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306" name="Rectangle 99"/>
            <p:cNvSpPr>
              <a:spLocks noChangeArrowheads="1"/>
            </p:cNvSpPr>
            <p:nvPr/>
          </p:nvSpPr>
          <p:spPr bwMode="auto">
            <a:xfrm>
              <a:off x="2283" y="278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07" name="Rectangle 100"/>
            <p:cNvSpPr>
              <a:spLocks noChangeArrowheads="1"/>
            </p:cNvSpPr>
            <p:nvPr/>
          </p:nvSpPr>
          <p:spPr bwMode="auto">
            <a:xfrm>
              <a:off x="2082" y="278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308" name="Rectangle 101"/>
            <p:cNvSpPr>
              <a:spLocks noChangeArrowheads="1"/>
            </p:cNvSpPr>
            <p:nvPr/>
          </p:nvSpPr>
          <p:spPr bwMode="auto">
            <a:xfrm>
              <a:off x="2285" y="256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3</a:t>
              </a:r>
              <a:endParaRPr lang="es-ES" altLang="es-MX"/>
            </a:p>
          </p:txBody>
        </p:sp>
        <p:sp>
          <p:nvSpPr>
            <p:cNvPr id="49309" name="Rectangle 102"/>
            <p:cNvSpPr>
              <a:spLocks noChangeArrowheads="1"/>
            </p:cNvSpPr>
            <p:nvPr/>
          </p:nvSpPr>
          <p:spPr bwMode="auto">
            <a:xfrm>
              <a:off x="2081" y="256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10" name="Rectangle 103"/>
            <p:cNvSpPr>
              <a:spLocks noChangeArrowheads="1"/>
            </p:cNvSpPr>
            <p:nvPr/>
          </p:nvSpPr>
          <p:spPr bwMode="auto">
            <a:xfrm>
              <a:off x="1730" y="278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11" name="Rectangle 104"/>
            <p:cNvSpPr>
              <a:spLocks noChangeArrowheads="1"/>
            </p:cNvSpPr>
            <p:nvPr/>
          </p:nvSpPr>
          <p:spPr bwMode="auto">
            <a:xfrm>
              <a:off x="1525" y="278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312" name="Rectangle 105"/>
            <p:cNvSpPr>
              <a:spLocks noChangeArrowheads="1"/>
            </p:cNvSpPr>
            <p:nvPr/>
          </p:nvSpPr>
          <p:spPr bwMode="auto">
            <a:xfrm>
              <a:off x="1732" y="256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2</a:t>
              </a:r>
              <a:endParaRPr lang="es-ES" altLang="es-MX"/>
            </a:p>
          </p:txBody>
        </p:sp>
        <p:sp>
          <p:nvSpPr>
            <p:cNvPr id="49313" name="Rectangle 106"/>
            <p:cNvSpPr>
              <a:spLocks noChangeArrowheads="1"/>
            </p:cNvSpPr>
            <p:nvPr/>
          </p:nvSpPr>
          <p:spPr bwMode="auto">
            <a:xfrm>
              <a:off x="1524" y="256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14" name="Rectangle 107"/>
            <p:cNvSpPr>
              <a:spLocks noChangeArrowheads="1"/>
            </p:cNvSpPr>
            <p:nvPr/>
          </p:nvSpPr>
          <p:spPr bwMode="auto">
            <a:xfrm>
              <a:off x="1329" y="278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15" name="Rectangle 108"/>
            <p:cNvSpPr>
              <a:spLocks noChangeArrowheads="1"/>
            </p:cNvSpPr>
            <p:nvPr/>
          </p:nvSpPr>
          <p:spPr bwMode="auto">
            <a:xfrm>
              <a:off x="1137" y="2781"/>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316" name="Rectangle 109"/>
            <p:cNvSpPr>
              <a:spLocks noChangeArrowheads="1"/>
            </p:cNvSpPr>
            <p:nvPr/>
          </p:nvSpPr>
          <p:spPr bwMode="auto">
            <a:xfrm>
              <a:off x="1329" y="256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17" name="Rectangle 110"/>
            <p:cNvSpPr>
              <a:spLocks noChangeArrowheads="1"/>
            </p:cNvSpPr>
            <p:nvPr/>
          </p:nvSpPr>
          <p:spPr bwMode="auto">
            <a:xfrm>
              <a:off x="1136" y="2565"/>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318" name="Rectangle 111"/>
            <p:cNvSpPr>
              <a:spLocks noChangeArrowheads="1"/>
            </p:cNvSpPr>
            <p:nvPr/>
          </p:nvSpPr>
          <p:spPr bwMode="auto">
            <a:xfrm>
              <a:off x="755" y="2671"/>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319" name="Rectangle 112"/>
            <p:cNvSpPr>
              <a:spLocks noChangeArrowheads="1"/>
            </p:cNvSpPr>
            <p:nvPr/>
          </p:nvSpPr>
          <p:spPr bwMode="auto">
            <a:xfrm>
              <a:off x="577" y="2671"/>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320" name="Rectangle 113"/>
            <p:cNvSpPr>
              <a:spLocks noChangeArrowheads="1"/>
            </p:cNvSpPr>
            <p:nvPr/>
          </p:nvSpPr>
          <p:spPr bwMode="auto">
            <a:xfrm>
              <a:off x="266" y="2671"/>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321" name="Rectangle 114"/>
            <p:cNvSpPr>
              <a:spLocks noChangeArrowheads="1"/>
            </p:cNvSpPr>
            <p:nvPr/>
          </p:nvSpPr>
          <p:spPr bwMode="auto">
            <a:xfrm>
              <a:off x="869" y="2659"/>
              <a:ext cx="7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2</a:t>
              </a:r>
              <a:endParaRPr lang="es-ES" altLang="es-MX"/>
            </a:p>
          </p:txBody>
        </p:sp>
        <p:sp>
          <p:nvSpPr>
            <p:cNvPr id="49322" name="Rectangle 115"/>
            <p:cNvSpPr>
              <a:spLocks noChangeArrowheads="1"/>
            </p:cNvSpPr>
            <p:nvPr/>
          </p:nvSpPr>
          <p:spPr bwMode="auto">
            <a:xfrm>
              <a:off x="377" y="2659"/>
              <a:ext cx="7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3</a:t>
              </a:r>
              <a:endParaRPr lang="es-ES" altLang="es-MX"/>
            </a:p>
          </p:txBody>
        </p:sp>
      </p:grpSp>
      <p:grpSp>
        <p:nvGrpSpPr>
          <p:cNvPr id="6" name="Group 116"/>
          <p:cNvGrpSpPr>
            <a:grpSpLocks noChangeAspect="1"/>
          </p:cNvGrpSpPr>
          <p:nvPr/>
        </p:nvGrpSpPr>
        <p:grpSpPr bwMode="auto">
          <a:xfrm>
            <a:off x="4067175" y="4505350"/>
            <a:ext cx="4822825" cy="684212"/>
            <a:chOff x="2628" y="2524"/>
            <a:chExt cx="3038" cy="431"/>
          </a:xfrm>
        </p:grpSpPr>
        <p:sp>
          <p:nvSpPr>
            <p:cNvPr id="49222" name="AutoShape 117"/>
            <p:cNvSpPr>
              <a:spLocks noChangeAspect="1" noChangeArrowheads="1" noTextEdit="1"/>
            </p:cNvSpPr>
            <p:nvPr/>
          </p:nvSpPr>
          <p:spPr bwMode="auto">
            <a:xfrm>
              <a:off x="2628" y="2524"/>
              <a:ext cx="3038" cy="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9223" name="Rectangle 118"/>
            <p:cNvSpPr>
              <a:spLocks noChangeArrowheads="1"/>
            </p:cNvSpPr>
            <p:nvPr/>
          </p:nvSpPr>
          <p:spPr bwMode="auto">
            <a:xfrm>
              <a:off x="5586" y="268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24" name="Rectangle 119"/>
            <p:cNvSpPr>
              <a:spLocks noChangeArrowheads="1"/>
            </p:cNvSpPr>
            <p:nvPr/>
          </p:nvSpPr>
          <p:spPr bwMode="auto">
            <a:xfrm>
              <a:off x="5586" y="2628"/>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25" name="Rectangle 120"/>
            <p:cNvSpPr>
              <a:spLocks noChangeArrowheads="1"/>
            </p:cNvSpPr>
            <p:nvPr/>
          </p:nvSpPr>
          <p:spPr bwMode="auto">
            <a:xfrm>
              <a:off x="5586" y="277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226" name="Rectangle 121"/>
            <p:cNvSpPr>
              <a:spLocks noChangeArrowheads="1"/>
            </p:cNvSpPr>
            <p:nvPr/>
          </p:nvSpPr>
          <p:spPr bwMode="auto">
            <a:xfrm>
              <a:off x="5586" y="253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227" name="Rectangle 122"/>
            <p:cNvSpPr>
              <a:spLocks noChangeArrowheads="1"/>
            </p:cNvSpPr>
            <p:nvPr/>
          </p:nvSpPr>
          <p:spPr bwMode="auto">
            <a:xfrm>
              <a:off x="5227" y="268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28" name="Rectangle 123"/>
            <p:cNvSpPr>
              <a:spLocks noChangeArrowheads="1"/>
            </p:cNvSpPr>
            <p:nvPr/>
          </p:nvSpPr>
          <p:spPr bwMode="auto">
            <a:xfrm>
              <a:off x="5227" y="2628"/>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29" name="Rectangle 124"/>
            <p:cNvSpPr>
              <a:spLocks noChangeArrowheads="1"/>
            </p:cNvSpPr>
            <p:nvPr/>
          </p:nvSpPr>
          <p:spPr bwMode="auto">
            <a:xfrm>
              <a:off x="5227" y="277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230" name="Rectangle 125"/>
            <p:cNvSpPr>
              <a:spLocks noChangeArrowheads="1"/>
            </p:cNvSpPr>
            <p:nvPr/>
          </p:nvSpPr>
          <p:spPr bwMode="auto">
            <a:xfrm>
              <a:off x="5227" y="253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231" name="Rectangle 126"/>
            <p:cNvSpPr>
              <a:spLocks noChangeArrowheads="1"/>
            </p:cNvSpPr>
            <p:nvPr/>
          </p:nvSpPr>
          <p:spPr bwMode="auto">
            <a:xfrm>
              <a:off x="5120" y="2631"/>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32" name="Rectangle 127"/>
            <p:cNvSpPr>
              <a:spLocks noChangeArrowheads="1"/>
            </p:cNvSpPr>
            <p:nvPr/>
          </p:nvSpPr>
          <p:spPr bwMode="auto">
            <a:xfrm>
              <a:off x="5032" y="268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33" name="Rectangle 128"/>
            <p:cNvSpPr>
              <a:spLocks noChangeArrowheads="1"/>
            </p:cNvSpPr>
            <p:nvPr/>
          </p:nvSpPr>
          <p:spPr bwMode="auto">
            <a:xfrm>
              <a:off x="5032" y="2628"/>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34" name="Rectangle 129"/>
            <p:cNvSpPr>
              <a:spLocks noChangeArrowheads="1"/>
            </p:cNvSpPr>
            <p:nvPr/>
          </p:nvSpPr>
          <p:spPr bwMode="auto">
            <a:xfrm>
              <a:off x="5032" y="277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235" name="Rectangle 130"/>
            <p:cNvSpPr>
              <a:spLocks noChangeArrowheads="1"/>
            </p:cNvSpPr>
            <p:nvPr/>
          </p:nvSpPr>
          <p:spPr bwMode="auto">
            <a:xfrm>
              <a:off x="5032" y="253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236" name="Rectangle 131"/>
            <p:cNvSpPr>
              <a:spLocks noChangeArrowheads="1"/>
            </p:cNvSpPr>
            <p:nvPr/>
          </p:nvSpPr>
          <p:spPr bwMode="auto">
            <a:xfrm>
              <a:off x="4682" y="268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37" name="Rectangle 132"/>
            <p:cNvSpPr>
              <a:spLocks noChangeArrowheads="1"/>
            </p:cNvSpPr>
            <p:nvPr/>
          </p:nvSpPr>
          <p:spPr bwMode="auto">
            <a:xfrm>
              <a:off x="4682" y="2628"/>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38" name="Rectangle 133"/>
            <p:cNvSpPr>
              <a:spLocks noChangeArrowheads="1"/>
            </p:cNvSpPr>
            <p:nvPr/>
          </p:nvSpPr>
          <p:spPr bwMode="auto">
            <a:xfrm>
              <a:off x="4682" y="277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239" name="Rectangle 134"/>
            <p:cNvSpPr>
              <a:spLocks noChangeArrowheads="1"/>
            </p:cNvSpPr>
            <p:nvPr/>
          </p:nvSpPr>
          <p:spPr bwMode="auto">
            <a:xfrm>
              <a:off x="4682" y="253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240" name="Rectangle 135"/>
            <p:cNvSpPr>
              <a:spLocks noChangeArrowheads="1"/>
            </p:cNvSpPr>
            <p:nvPr/>
          </p:nvSpPr>
          <p:spPr bwMode="auto">
            <a:xfrm>
              <a:off x="4633" y="2631"/>
              <a:ext cx="12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41" name="Rectangle 136"/>
            <p:cNvSpPr>
              <a:spLocks noChangeArrowheads="1"/>
            </p:cNvSpPr>
            <p:nvPr/>
          </p:nvSpPr>
          <p:spPr bwMode="auto">
            <a:xfrm>
              <a:off x="4561" y="268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42" name="Rectangle 137"/>
            <p:cNvSpPr>
              <a:spLocks noChangeArrowheads="1"/>
            </p:cNvSpPr>
            <p:nvPr/>
          </p:nvSpPr>
          <p:spPr bwMode="auto">
            <a:xfrm>
              <a:off x="4561" y="2628"/>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43" name="Rectangle 138"/>
            <p:cNvSpPr>
              <a:spLocks noChangeArrowheads="1"/>
            </p:cNvSpPr>
            <p:nvPr/>
          </p:nvSpPr>
          <p:spPr bwMode="auto">
            <a:xfrm>
              <a:off x="4561" y="277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244" name="Rectangle 139"/>
            <p:cNvSpPr>
              <a:spLocks noChangeArrowheads="1"/>
            </p:cNvSpPr>
            <p:nvPr/>
          </p:nvSpPr>
          <p:spPr bwMode="auto">
            <a:xfrm>
              <a:off x="4561" y="253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245" name="Rectangle 140"/>
            <p:cNvSpPr>
              <a:spLocks noChangeArrowheads="1"/>
            </p:cNvSpPr>
            <p:nvPr/>
          </p:nvSpPr>
          <p:spPr bwMode="auto">
            <a:xfrm>
              <a:off x="4229" y="268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46" name="Rectangle 141"/>
            <p:cNvSpPr>
              <a:spLocks noChangeArrowheads="1"/>
            </p:cNvSpPr>
            <p:nvPr/>
          </p:nvSpPr>
          <p:spPr bwMode="auto">
            <a:xfrm>
              <a:off x="4229" y="2628"/>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247" name="Rectangle 142"/>
            <p:cNvSpPr>
              <a:spLocks noChangeArrowheads="1"/>
            </p:cNvSpPr>
            <p:nvPr/>
          </p:nvSpPr>
          <p:spPr bwMode="auto">
            <a:xfrm>
              <a:off x="4229" y="277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248" name="Rectangle 143"/>
            <p:cNvSpPr>
              <a:spLocks noChangeArrowheads="1"/>
            </p:cNvSpPr>
            <p:nvPr/>
          </p:nvSpPr>
          <p:spPr bwMode="auto">
            <a:xfrm>
              <a:off x="4229" y="253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249" name="Rectangle 144"/>
            <p:cNvSpPr>
              <a:spLocks noChangeArrowheads="1"/>
            </p:cNvSpPr>
            <p:nvPr/>
          </p:nvSpPr>
          <p:spPr bwMode="auto">
            <a:xfrm>
              <a:off x="4122" y="2631"/>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50" name="Rectangle 145"/>
            <p:cNvSpPr>
              <a:spLocks noChangeArrowheads="1"/>
            </p:cNvSpPr>
            <p:nvPr/>
          </p:nvSpPr>
          <p:spPr bwMode="auto">
            <a:xfrm>
              <a:off x="3870" y="2631"/>
              <a:ext cx="12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51" name="Rectangle 146"/>
            <p:cNvSpPr>
              <a:spLocks noChangeArrowheads="1"/>
            </p:cNvSpPr>
            <p:nvPr/>
          </p:nvSpPr>
          <p:spPr bwMode="auto">
            <a:xfrm>
              <a:off x="3635" y="2631"/>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52" name="Rectangle 147"/>
            <p:cNvSpPr>
              <a:spLocks noChangeArrowheads="1"/>
            </p:cNvSpPr>
            <p:nvPr/>
          </p:nvSpPr>
          <p:spPr bwMode="auto">
            <a:xfrm>
              <a:off x="3442" y="2631"/>
              <a:ext cx="12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53" name="Rectangle 148"/>
            <p:cNvSpPr>
              <a:spLocks noChangeArrowheads="1"/>
            </p:cNvSpPr>
            <p:nvPr/>
          </p:nvSpPr>
          <p:spPr bwMode="auto">
            <a:xfrm>
              <a:off x="3265" y="2631"/>
              <a:ext cx="12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54" name="Rectangle 149"/>
            <p:cNvSpPr>
              <a:spLocks noChangeArrowheads="1"/>
            </p:cNvSpPr>
            <p:nvPr/>
          </p:nvSpPr>
          <p:spPr bwMode="auto">
            <a:xfrm>
              <a:off x="3088" y="2631"/>
              <a:ext cx="12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55" name="Rectangle 150"/>
            <p:cNvSpPr>
              <a:spLocks noChangeArrowheads="1"/>
            </p:cNvSpPr>
            <p:nvPr/>
          </p:nvSpPr>
          <p:spPr bwMode="auto">
            <a:xfrm>
              <a:off x="2852" y="2631"/>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256" name="Rectangle 151"/>
            <p:cNvSpPr>
              <a:spLocks noChangeArrowheads="1"/>
            </p:cNvSpPr>
            <p:nvPr/>
          </p:nvSpPr>
          <p:spPr bwMode="auto">
            <a:xfrm>
              <a:off x="5501" y="2757"/>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57" name="Rectangle 152"/>
            <p:cNvSpPr>
              <a:spLocks noChangeArrowheads="1"/>
            </p:cNvSpPr>
            <p:nvPr/>
          </p:nvSpPr>
          <p:spPr bwMode="auto">
            <a:xfrm>
              <a:off x="5297" y="2757"/>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258" name="Rectangle 153"/>
            <p:cNvSpPr>
              <a:spLocks noChangeArrowheads="1"/>
            </p:cNvSpPr>
            <p:nvPr/>
          </p:nvSpPr>
          <p:spPr bwMode="auto">
            <a:xfrm>
              <a:off x="5503" y="2542"/>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4</a:t>
              </a:r>
              <a:endParaRPr lang="es-ES" altLang="es-MX"/>
            </a:p>
          </p:txBody>
        </p:sp>
        <p:sp>
          <p:nvSpPr>
            <p:cNvPr id="49259" name="Rectangle 154"/>
            <p:cNvSpPr>
              <a:spLocks noChangeArrowheads="1"/>
            </p:cNvSpPr>
            <p:nvPr/>
          </p:nvSpPr>
          <p:spPr bwMode="auto">
            <a:xfrm>
              <a:off x="5296" y="2542"/>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60" name="Rectangle 155"/>
            <p:cNvSpPr>
              <a:spLocks noChangeArrowheads="1"/>
            </p:cNvSpPr>
            <p:nvPr/>
          </p:nvSpPr>
          <p:spPr bwMode="auto">
            <a:xfrm>
              <a:off x="4951" y="2757"/>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61" name="Rectangle 156"/>
            <p:cNvSpPr>
              <a:spLocks noChangeArrowheads="1"/>
            </p:cNvSpPr>
            <p:nvPr/>
          </p:nvSpPr>
          <p:spPr bwMode="auto">
            <a:xfrm>
              <a:off x="4752" y="2757"/>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262" name="Rectangle 157"/>
            <p:cNvSpPr>
              <a:spLocks noChangeArrowheads="1"/>
            </p:cNvSpPr>
            <p:nvPr/>
          </p:nvSpPr>
          <p:spPr bwMode="auto">
            <a:xfrm>
              <a:off x="4954" y="2542"/>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3</a:t>
              </a:r>
              <a:endParaRPr lang="es-ES" altLang="es-MX"/>
            </a:p>
          </p:txBody>
        </p:sp>
        <p:sp>
          <p:nvSpPr>
            <p:cNvPr id="49263" name="Rectangle 158"/>
            <p:cNvSpPr>
              <a:spLocks noChangeArrowheads="1"/>
            </p:cNvSpPr>
            <p:nvPr/>
          </p:nvSpPr>
          <p:spPr bwMode="auto">
            <a:xfrm>
              <a:off x="4751" y="2542"/>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64" name="Rectangle 159"/>
            <p:cNvSpPr>
              <a:spLocks noChangeArrowheads="1"/>
            </p:cNvSpPr>
            <p:nvPr/>
          </p:nvSpPr>
          <p:spPr bwMode="auto">
            <a:xfrm>
              <a:off x="4489" y="2757"/>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65" name="Rectangle 160"/>
            <p:cNvSpPr>
              <a:spLocks noChangeArrowheads="1"/>
            </p:cNvSpPr>
            <p:nvPr/>
          </p:nvSpPr>
          <p:spPr bwMode="auto">
            <a:xfrm>
              <a:off x="4299" y="2757"/>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266" name="Rectangle 161"/>
            <p:cNvSpPr>
              <a:spLocks noChangeArrowheads="1"/>
            </p:cNvSpPr>
            <p:nvPr/>
          </p:nvSpPr>
          <p:spPr bwMode="auto">
            <a:xfrm>
              <a:off x="4489" y="2542"/>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67" name="Rectangle 162"/>
            <p:cNvSpPr>
              <a:spLocks noChangeArrowheads="1"/>
            </p:cNvSpPr>
            <p:nvPr/>
          </p:nvSpPr>
          <p:spPr bwMode="auto">
            <a:xfrm>
              <a:off x="4298" y="2542"/>
              <a:ext cx="1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68" name="Rectangle 163"/>
            <p:cNvSpPr>
              <a:spLocks noChangeArrowheads="1"/>
            </p:cNvSpPr>
            <p:nvPr/>
          </p:nvSpPr>
          <p:spPr bwMode="auto">
            <a:xfrm>
              <a:off x="3924" y="2647"/>
              <a:ext cx="1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69" name="Rectangle 164"/>
            <p:cNvSpPr>
              <a:spLocks noChangeArrowheads="1"/>
            </p:cNvSpPr>
            <p:nvPr/>
          </p:nvSpPr>
          <p:spPr bwMode="auto">
            <a:xfrm>
              <a:off x="3747" y="2647"/>
              <a:ext cx="1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70" name="Rectangle 165"/>
            <p:cNvSpPr>
              <a:spLocks noChangeArrowheads="1"/>
            </p:cNvSpPr>
            <p:nvPr/>
          </p:nvSpPr>
          <p:spPr bwMode="auto">
            <a:xfrm>
              <a:off x="3496" y="2647"/>
              <a:ext cx="1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71" name="Rectangle 166"/>
            <p:cNvSpPr>
              <a:spLocks noChangeArrowheads="1"/>
            </p:cNvSpPr>
            <p:nvPr/>
          </p:nvSpPr>
          <p:spPr bwMode="auto">
            <a:xfrm>
              <a:off x="3319" y="2647"/>
              <a:ext cx="1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72" name="Rectangle 167"/>
            <p:cNvSpPr>
              <a:spLocks noChangeArrowheads="1"/>
            </p:cNvSpPr>
            <p:nvPr/>
          </p:nvSpPr>
          <p:spPr bwMode="auto">
            <a:xfrm>
              <a:off x="3142" y="2647"/>
              <a:ext cx="1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73" name="Rectangle 168"/>
            <p:cNvSpPr>
              <a:spLocks noChangeArrowheads="1"/>
            </p:cNvSpPr>
            <p:nvPr/>
          </p:nvSpPr>
          <p:spPr bwMode="auto">
            <a:xfrm>
              <a:off x="2964" y="2647"/>
              <a:ext cx="1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74" name="Rectangle 169"/>
            <p:cNvSpPr>
              <a:spLocks noChangeArrowheads="1"/>
            </p:cNvSpPr>
            <p:nvPr/>
          </p:nvSpPr>
          <p:spPr bwMode="auto">
            <a:xfrm>
              <a:off x="2650" y="2647"/>
              <a:ext cx="161"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75" name="Rectangle 170"/>
            <p:cNvSpPr>
              <a:spLocks noChangeArrowheads="1"/>
            </p:cNvSpPr>
            <p:nvPr/>
          </p:nvSpPr>
          <p:spPr bwMode="auto">
            <a:xfrm>
              <a:off x="4035" y="2636"/>
              <a:ext cx="79" cy="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3</a:t>
              </a:r>
              <a:endParaRPr lang="es-ES" altLang="es-MX"/>
            </a:p>
          </p:txBody>
        </p:sp>
        <p:sp>
          <p:nvSpPr>
            <p:cNvPr id="49276" name="Rectangle 171"/>
            <p:cNvSpPr>
              <a:spLocks noChangeArrowheads="1"/>
            </p:cNvSpPr>
            <p:nvPr/>
          </p:nvSpPr>
          <p:spPr bwMode="auto">
            <a:xfrm>
              <a:off x="2763" y="2636"/>
              <a:ext cx="79" cy="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4</a:t>
              </a:r>
              <a:endParaRPr lang="es-ES" altLang="es-MX"/>
            </a:p>
          </p:txBody>
        </p:sp>
      </p:grpSp>
      <p:grpSp>
        <p:nvGrpSpPr>
          <p:cNvPr id="7" name="Group 172"/>
          <p:cNvGrpSpPr>
            <a:grpSpLocks noChangeAspect="1"/>
          </p:cNvGrpSpPr>
          <p:nvPr/>
        </p:nvGrpSpPr>
        <p:grpSpPr bwMode="auto">
          <a:xfrm>
            <a:off x="2176463" y="5549925"/>
            <a:ext cx="4716462" cy="687387"/>
            <a:chOff x="1371" y="3254"/>
            <a:chExt cx="2971" cy="433"/>
          </a:xfrm>
        </p:grpSpPr>
        <p:sp>
          <p:nvSpPr>
            <p:cNvPr id="49162" name="AutoShape 173"/>
            <p:cNvSpPr>
              <a:spLocks noChangeAspect="1" noChangeArrowheads="1" noTextEdit="1"/>
            </p:cNvSpPr>
            <p:nvPr/>
          </p:nvSpPr>
          <p:spPr bwMode="auto">
            <a:xfrm>
              <a:off x="1371" y="3254"/>
              <a:ext cx="2971"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9163" name="Rectangle 174"/>
            <p:cNvSpPr>
              <a:spLocks noChangeArrowheads="1"/>
            </p:cNvSpPr>
            <p:nvPr/>
          </p:nvSpPr>
          <p:spPr bwMode="auto">
            <a:xfrm>
              <a:off x="4263" y="34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64" name="Rectangle 175"/>
            <p:cNvSpPr>
              <a:spLocks noChangeArrowheads="1"/>
            </p:cNvSpPr>
            <p:nvPr/>
          </p:nvSpPr>
          <p:spPr bwMode="auto">
            <a:xfrm>
              <a:off x="4263" y="33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65" name="Rectangle 176"/>
            <p:cNvSpPr>
              <a:spLocks noChangeArrowheads="1"/>
            </p:cNvSpPr>
            <p:nvPr/>
          </p:nvSpPr>
          <p:spPr bwMode="auto">
            <a:xfrm>
              <a:off x="4263" y="35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166" name="Rectangle 177"/>
            <p:cNvSpPr>
              <a:spLocks noChangeArrowheads="1"/>
            </p:cNvSpPr>
            <p:nvPr/>
          </p:nvSpPr>
          <p:spPr bwMode="auto">
            <a:xfrm>
              <a:off x="4263" y="32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167" name="Rectangle 178"/>
            <p:cNvSpPr>
              <a:spLocks noChangeArrowheads="1"/>
            </p:cNvSpPr>
            <p:nvPr/>
          </p:nvSpPr>
          <p:spPr bwMode="auto">
            <a:xfrm>
              <a:off x="3900" y="34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168" name="Rectangle 179"/>
            <p:cNvSpPr>
              <a:spLocks noChangeArrowheads="1"/>
            </p:cNvSpPr>
            <p:nvPr/>
          </p:nvSpPr>
          <p:spPr bwMode="auto">
            <a:xfrm>
              <a:off x="3900" y="33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169" name="Rectangle 180"/>
            <p:cNvSpPr>
              <a:spLocks noChangeArrowheads="1"/>
            </p:cNvSpPr>
            <p:nvPr/>
          </p:nvSpPr>
          <p:spPr bwMode="auto">
            <a:xfrm>
              <a:off x="3900" y="35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170" name="Rectangle 181"/>
            <p:cNvSpPr>
              <a:spLocks noChangeArrowheads="1"/>
            </p:cNvSpPr>
            <p:nvPr/>
          </p:nvSpPr>
          <p:spPr bwMode="auto">
            <a:xfrm>
              <a:off x="3900" y="32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171" name="Rectangle 182"/>
            <p:cNvSpPr>
              <a:spLocks noChangeArrowheads="1"/>
            </p:cNvSpPr>
            <p:nvPr/>
          </p:nvSpPr>
          <p:spPr bwMode="auto">
            <a:xfrm>
              <a:off x="3792" y="3362"/>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72" name="Rectangle 183"/>
            <p:cNvSpPr>
              <a:spLocks noChangeArrowheads="1"/>
            </p:cNvSpPr>
            <p:nvPr/>
          </p:nvSpPr>
          <p:spPr bwMode="auto">
            <a:xfrm>
              <a:off x="3704" y="34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73" name="Rectangle 184"/>
            <p:cNvSpPr>
              <a:spLocks noChangeArrowheads="1"/>
            </p:cNvSpPr>
            <p:nvPr/>
          </p:nvSpPr>
          <p:spPr bwMode="auto">
            <a:xfrm>
              <a:off x="3704" y="33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74" name="Rectangle 185"/>
            <p:cNvSpPr>
              <a:spLocks noChangeArrowheads="1"/>
            </p:cNvSpPr>
            <p:nvPr/>
          </p:nvSpPr>
          <p:spPr bwMode="auto">
            <a:xfrm>
              <a:off x="3704" y="35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175" name="Rectangle 186"/>
            <p:cNvSpPr>
              <a:spLocks noChangeArrowheads="1"/>
            </p:cNvSpPr>
            <p:nvPr/>
          </p:nvSpPr>
          <p:spPr bwMode="auto">
            <a:xfrm>
              <a:off x="3704" y="32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176" name="Rectangle 187"/>
            <p:cNvSpPr>
              <a:spLocks noChangeArrowheads="1"/>
            </p:cNvSpPr>
            <p:nvPr/>
          </p:nvSpPr>
          <p:spPr bwMode="auto">
            <a:xfrm>
              <a:off x="3169" y="34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177" name="Rectangle 188"/>
            <p:cNvSpPr>
              <a:spLocks noChangeArrowheads="1"/>
            </p:cNvSpPr>
            <p:nvPr/>
          </p:nvSpPr>
          <p:spPr bwMode="auto">
            <a:xfrm>
              <a:off x="3169" y="33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178" name="Rectangle 189"/>
            <p:cNvSpPr>
              <a:spLocks noChangeArrowheads="1"/>
            </p:cNvSpPr>
            <p:nvPr/>
          </p:nvSpPr>
          <p:spPr bwMode="auto">
            <a:xfrm>
              <a:off x="3169" y="35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179" name="Rectangle 190"/>
            <p:cNvSpPr>
              <a:spLocks noChangeArrowheads="1"/>
            </p:cNvSpPr>
            <p:nvPr/>
          </p:nvSpPr>
          <p:spPr bwMode="auto">
            <a:xfrm>
              <a:off x="3169" y="32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180" name="Rectangle 191"/>
            <p:cNvSpPr>
              <a:spLocks noChangeArrowheads="1"/>
            </p:cNvSpPr>
            <p:nvPr/>
          </p:nvSpPr>
          <p:spPr bwMode="auto">
            <a:xfrm>
              <a:off x="3544" y="3256"/>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81" name="Rectangle 192"/>
            <p:cNvSpPr>
              <a:spLocks noChangeArrowheads="1"/>
            </p:cNvSpPr>
            <p:nvPr/>
          </p:nvSpPr>
          <p:spPr bwMode="auto">
            <a:xfrm>
              <a:off x="3115" y="34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82" name="Rectangle 193"/>
            <p:cNvSpPr>
              <a:spLocks noChangeArrowheads="1"/>
            </p:cNvSpPr>
            <p:nvPr/>
          </p:nvSpPr>
          <p:spPr bwMode="auto">
            <a:xfrm>
              <a:off x="3115" y="33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83" name="Rectangle 194"/>
            <p:cNvSpPr>
              <a:spLocks noChangeArrowheads="1"/>
            </p:cNvSpPr>
            <p:nvPr/>
          </p:nvSpPr>
          <p:spPr bwMode="auto">
            <a:xfrm>
              <a:off x="3115" y="35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49184" name="Rectangle 195"/>
            <p:cNvSpPr>
              <a:spLocks noChangeArrowheads="1"/>
            </p:cNvSpPr>
            <p:nvPr/>
          </p:nvSpPr>
          <p:spPr bwMode="auto">
            <a:xfrm>
              <a:off x="3115" y="32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49185" name="Rectangle 196"/>
            <p:cNvSpPr>
              <a:spLocks noChangeArrowheads="1"/>
            </p:cNvSpPr>
            <p:nvPr/>
          </p:nvSpPr>
          <p:spPr bwMode="auto">
            <a:xfrm>
              <a:off x="2781" y="3414"/>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186" name="Rectangle 197"/>
            <p:cNvSpPr>
              <a:spLocks noChangeArrowheads="1"/>
            </p:cNvSpPr>
            <p:nvPr/>
          </p:nvSpPr>
          <p:spPr bwMode="auto">
            <a:xfrm>
              <a:off x="2781" y="3359"/>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49187" name="Rectangle 198"/>
            <p:cNvSpPr>
              <a:spLocks noChangeArrowheads="1"/>
            </p:cNvSpPr>
            <p:nvPr/>
          </p:nvSpPr>
          <p:spPr bwMode="auto">
            <a:xfrm>
              <a:off x="2781" y="3507"/>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49188" name="Rectangle 199"/>
            <p:cNvSpPr>
              <a:spLocks noChangeArrowheads="1"/>
            </p:cNvSpPr>
            <p:nvPr/>
          </p:nvSpPr>
          <p:spPr bwMode="auto">
            <a:xfrm>
              <a:off x="2781" y="3266"/>
              <a:ext cx="14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49189" name="Rectangle 200"/>
            <p:cNvSpPr>
              <a:spLocks noChangeArrowheads="1"/>
            </p:cNvSpPr>
            <p:nvPr/>
          </p:nvSpPr>
          <p:spPr bwMode="auto">
            <a:xfrm>
              <a:off x="2673" y="3362"/>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90" name="Rectangle 201"/>
            <p:cNvSpPr>
              <a:spLocks noChangeArrowheads="1"/>
            </p:cNvSpPr>
            <p:nvPr/>
          </p:nvSpPr>
          <p:spPr bwMode="auto">
            <a:xfrm>
              <a:off x="2354" y="3362"/>
              <a:ext cx="123"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91" name="Rectangle 202"/>
            <p:cNvSpPr>
              <a:spLocks noChangeArrowheads="1"/>
            </p:cNvSpPr>
            <p:nvPr/>
          </p:nvSpPr>
          <p:spPr bwMode="auto">
            <a:xfrm>
              <a:off x="2117" y="3362"/>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92" name="Rectangle 203"/>
            <p:cNvSpPr>
              <a:spLocks noChangeArrowheads="1"/>
            </p:cNvSpPr>
            <p:nvPr/>
          </p:nvSpPr>
          <p:spPr bwMode="auto">
            <a:xfrm>
              <a:off x="1598" y="3362"/>
              <a:ext cx="16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49193" name="Rectangle 204"/>
            <p:cNvSpPr>
              <a:spLocks noChangeArrowheads="1"/>
            </p:cNvSpPr>
            <p:nvPr/>
          </p:nvSpPr>
          <p:spPr bwMode="auto">
            <a:xfrm>
              <a:off x="4176" y="3488"/>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194" name="Rectangle 205"/>
            <p:cNvSpPr>
              <a:spLocks noChangeArrowheads="1"/>
            </p:cNvSpPr>
            <p:nvPr/>
          </p:nvSpPr>
          <p:spPr bwMode="auto">
            <a:xfrm>
              <a:off x="3970" y="3488"/>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195" name="Rectangle 206"/>
            <p:cNvSpPr>
              <a:spLocks noChangeArrowheads="1"/>
            </p:cNvSpPr>
            <p:nvPr/>
          </p:nvSpPr>
          <p:spPr bwMode="auto">
            <a:xfrm>
              <a:off x="3969" y="3272"/>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196" name="Rectangle 207"/>
            <p:cNvSpPr>
              <a:spLocks noChangeArrowheads="1"/>
            </p:cNvSpPr>
            <p:nvPr/>
          </p:nvSpPr>
          <p:spPr bwMode="auto">
            <a:xfrm>
              <a:off x="3531" y="3488"/>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197" name="Rectangle 208"/>
            <p:cNvSpPr>
              <a:spLocks noChangeArrowheads="1"/>
            </p:cNvSpPr>
            <p:nvPr/>
          </p:nvSpPr>
          <p:spPr bwMode="auto">
            <a:xfrm>
              <a:off x="3239" y="3488"/>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198" name="Rectangle 209"/>
            <p:cNvSpPr>
              <a:spLocks noChangeArrowheads="1"/>
            </p:cNvSpPr>
            <p:nvPr/>
          </p:nvSpPr>
          <p:spPr bwMode="auto">
            <a:xfrm>
              <a:off x="3632" y="3272"/>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199" name="Rectangle 210"/>
            <p:cNvSpPr>
              <a:spLocks noChangeArrowheads="1"/>
            </p:cNvSpPr>
            <p:nvPr/>
          </p:nvSpPr>
          <p:spPr bwMode="auto">
            <a:xfrm>
              <a:off x="3238" y="3272"/>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00" name="Rectangle 211"/>
            <p:cNvSpPr>
              <a:spLocks noChangeArrowheads="1"/>
            </p:cNvSpPr>
            <p:nvPr/>
          </p:nvSpPr>
          <p:spPr bwMode="auto">
            <a:xfrm>
              <a:off x="3043" y="3488"/>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01" name="Rectangle 212"/>
            <p:cNvSpPr>
              <a:spLocks noChangeArrowheads="1"/>
            </p:cNvSpPr>
            <p:nvPr/>
          </p:nvSpPr>
          <p:spPr bwMode="auto">
            <a:xfrm>
              <a:off x="2851" y="3488"/>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0</a:t>
              </a:r>
              <a:endParaRPr lang="es-ES" altLang="es-MX"/>
            </a:p>
          </p:txBody>
        </p:sp>
        <p:sp>
          <p:nvSpPr>
            <p:cNvPr id="49202" name="Rectangle 213"/>
            <p:cNvSpPr>
              <a:spLocks noChangeArrowheads="1"/>
            </p:cNvSpPr>
            <p:nvPr/>
          </p:nvSpPr>
          <p:spPr bwMode="auto">
            <a:xfrm>
              <a:off x="3043" y="3272"/>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03" name="Rectangle 214"/>
            <p:cNvSpPr>
              <a:spLocks noChangeArrowheads="1"/>
            </p:cNvSpPr>
            <p:nvPr/>
          </p:nvSpPr>
          <p:spPr bwMode="auto">
            <a:xfrm>
              <a:off x="2850" y="3272"/>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a:t>
              </a:r>
              <a:endParaRPr lang="es-ES" altLang="es-MX"/>
            </a:p>
          </p:txBody>
        </p:sp>
        <p:sp>
          <p:nvSpPr>
            <p:cNvPr id="49204" name="Rectangle 215"/>
            <p:cNvSpPr>
              <a:spLocks noChangeArrowheads="1"/>
            </p:cNvSpPr>
            <p:nvPr/>
          </p:nvSpPr>
          <p:spPr bwMode="auto">
            <a:xfrm>
              <a:off x="2408" y="3378"/>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05" name="Rectangle 216"/>
            <p:cNvSpPr>
              <a:spLocks noChangeArrowheads="1"/>
            </p:cNvSpPr>
            <p:nvPr/>
          </p:nvSpPr>
          <p:spPr bwMode="auto">
            <a:xfrm>
              <a:off x="2230" y="3378"/>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06" name="Rectangle 217"/>
            <p:cNvSpPr>
              <a:spLocks noChangeArrowheads="1"/>
            </p:cNvSpPr>
            <p:nvPr/>
          </p:nvSpPr>
          <p:spPr bwMode="auto">
            <a:xfrm>
              <a:off x="1977" y="3378"/>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07" name="Rectangle 218"/>
            <p:cNvSpPr>
              <a:spLocks noChangeArrowheads="1"/>
            </p:cNvSpPr>
            <p:nvPr/>
          </p:nvSpPr>
          <p:spPr bwMode="auto">
            <a:xfrm>
              <a:off x="1711" y="3378"/>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08" name="Rectangle 219"/>
            <p:cNvSpPr>
              <a:spLocks noChangeArrowheads="1"/>
            </p:cNvSpPr>
            <p:nvPr/>
          </p:nvSpPr>
          <p:spPr bwMode="auto">
            <a:xfrm>
              <a:off x="1393" y="3378"/>
              <a:ext cx="162"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a:t>
              </a:r>
              <a:endParaRPr lang="es-ES" altLang="es-MX"/>
            </a:p>
          </p:txBody>
        </p:sp>
        <p:sp>
          <p:nvSpPr>
            <p:cNvPr id="49209" name="Rectangle 220"/>
            <p:cNvSpPr>
              <a:spLocks noChangeArrowheads="1"/>
            </p:cNvSpPr>
            <p:nvPr/>
          </p:nvSpPr>
          <p:spPr bwMode="auto">
            <a:xfrm>
              <a:off x="2590" y="3366"/>
              <a:ext cx="7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1</a:t>
              </a:r>
              <a:endParaRPr lang="es-ES" altLang="es-MX"/>
            </a:p>
          </p:txBody>
        </p:sp>
        <p:sp>
          <p:nvSpPr>
            <p:cNvPr id="49210" name="Rectangle 221"/>
            <p:cNvSpPr>
              <a:spLocks noChangeArrowheads="1"/>
            </p:cNvSpPr>
            <p:nvPr/>
          </p:nvSpPr>
          <p:spPr bwMode="auto">
            <a:xfrm>
              <a:off x="2567" y="3366"/>
              <a:ext cx="65"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9211" name="Rectangle 222"/>
            <p:cNvSpPr>
              <a:spLocks noChangeArrowheads="1"/>
            </p:cNvSpPr>
            <p:nvPr/>
          </p:nvSpPr>
          <p:spPr bwMode="auto">
            <a:xfrm>
              <a:off x="1844" y="3581"/>
              <a:ext cx="231"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veces</a:t>
              </a:r>
              <a:endParaRPr lang="es-ES" altLang="es-MX"/>
            </a:p>
          </p:txBody>
        </p:sp>
        <p:sp>
          <p:nvSpPr>
            <p:cNvPr id="49212" name="Rectangle 223"/>
            <p:cNvSpPr>
              <a:spLocks noChangeArrowheads="1"/>
            </p:cNvSpPr>
            <p:nvPr/>
          </p:nvSpPr>
          <p:spPr bwMode="auto">
            <a:xfrm>
              <a:off x="1811" y="3581"/>
              <a:ext cx="65"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Times New Roman" pitchFamily="18" charset="0"/>
                </a:rPr>
                <a:t>-</a:t>
              </a:r>
              <a:endParaRPr lang="es-ES" altLang="es-MX"/>
            </a:p>
          </p:txBody>
        </p:sp>
        <p:sp>
          <p:nvSpPr>
            <p:cNvPr id="49213" name="Rectangle 224"/>
            <p:cNvSpPr>
              <a:spLocks noChangeArrowheads="1"/>
            </p:cNvSpPr>
            <p:nvPr/>
          </p:nvSpPr>
          <p:spPr bwMode="auto">
            <a:xfrm>
              <a:off x="4177" y="3272"/>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i="1">
                  <a:solidFill>
                    <a:srgbClr val="000000"/>
                  </a:solidFill>
                  <a:latin typeface="Times New Roman" pitchFamily="18" charset="0"/>
                </a:rPr>
                <a:t>n</a:t>
              </a:r>
              <a:endParaRPr lang="es-ES" altLang="es-MX"/>
            </a:p>
          </p:txBody>
        </p:sp>
        <p:sp>
          <p:nvSpPr>
            <p:cNvPr id="49214" name="Rectangle 225"/>
            <p:cNvSpPr>
              <a:spLocks noChangeArrowheads="1"/>
            </p:cNvSpPr>
            <p:nvPr/>
          </p:nvSpPr>
          <p:spPr bwMode="auto">
            <a:xfrm>
              <a:off x="3447" y="3272"/>
              <a:ext cx="13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i="1">
                  <a:solidFill>
                    <a:srgbClr val="000000"/>
                  </a:solidFill>
                  <a:latin typeface="Times New Roman" pitchFamily="18" charset="0"/>
                </a:rPr>
                <a:t>n</a:t>
              </a:r>
              <a:endParaRPr lang="es-ES" altLang="es-MX"/>
            </a:p>
          </p:txBody>
        </p:sp>
        <p:sp>
          <p:nvSpPr>
            <p:cNvPr id="49215" name="Rectangle 226"/>
            <p:cNvSpPr>
              <a:spLocks noChangeArrowheads="1"/>
            </p:cNvSpPr>
            <p:nvPr/>
          </p:nvSpPr>
          <p:spPr bwMode="auto">
            <a:xfrm>
              <a:off x="2522" y="3367"/>
              <a:ext cx="7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i="1">
                  <a:solidFill>
                    <a:srgbClr val="000000"/>
                  </a:solidFill>
                  <a:latin typeface="Times New Roman" pitchFamily="18" charset="0"/>
                </a:rPr>
                <a:t>n</a:t>
              </a:r>
              <a:endParaRPr lang="es-ES" altLang="es-MX"/>
            </a:p>
          </p:txBody>
        </p:sp>
        <p:sp>
          <p:nvSpPr>
            <p:cNvPr id="49216" name="Rectangle 227"/>
            <p:cNvSpPr>
              <a:spLocks noChangeArrowheads="1"/>
            </p:cNvSpPr>
            <p:nvPr/>
          </p:nvSpPr>
          <p:spPr bwMode="auto">
            <a:xfrm>
              <a:off x="1765" y="3582"/>
              <a:ext cx="7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i="1">
                  <a:solidFill>
                    <a:srgbClr val="000000"/>
                  </a:solidFill>
                  <a:latin typeface="Times New Roman" pitchFamily="18" charset="0"/>
                </a:rPr>
                <a:t>n</a:t>
              </a:r>
              <a:endParaRPr lang="es-ES" altLang="es-MX"/>
            </a:p>
          </p:txBody>
        </p:sp>
        <p:sp>
          <p:nvSpPr>
            <p:cNvPr id="49217" name="Rectangle 228"/>
            <p:cNvSpPr>
              <a:spLocks noChangeArrowheads="1"/>
            </p:cNvSpPr>
            <p:nvPr/>
          </p:nvSpPr>
          <p:spPr bwMode="auto">
            <a:xfrm>
              <a:off x="1507" y="3367"/>
              <a:ext cx="79"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i="1">
                  <a:solidFill>
                    <a:srgbClr val="000000"/>
                  </a:solidFill>
                  <a:latin typeface="Times New Roman" pitchFamily="18" charset="0"/>
                </a:rPr>
                <a:t>n</a:t>
              </a:r>
              <a:endParaRPr lang="es-ES" altLang="es-MX"/>
            </a:p>
          </p:txBody>
        </p:sp>
        <p:sp>
          <p:nvSpPr>
            <p:cNvPr id="49218" name="Rectangle 229"/>
            <p:cNvSpPr>
              <a:spLocks noChangeArrowheads="1"/>
            </p:cNvSpPr>
            <p:nvPr/>
          </p:nvSpPr>
          <p:spPr bwMode="auto">
            <a:xfrm>
              <a:off x="1934" y="3434"/>
              <a:ext cx="234"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MT Extra" pitchFamily="18" charset="2"/>
                </a:rPr>
                <a:t>3</a:t>
              </a:r>
              <a:endParaRPr lang="es-ES" altLang="es-MX"/>
            </a:p>
          </p:txBody>
        </p:sp>
        <p:sp>
          <p:nvSpPr>
            <p:cNvPr id="49219" name="Rectangle 230"/>
            <p:cNvSpPr>
              <a:spLocks noChangeArrowheads="1"/>
            </p:cNvSpPr>
            <p:nvPr/>
          </p:nvSpPr>
          <p:spPr bwMode="auto">
            <a:xfrm>
              <a:off x="1822" y="3434"/>
              <a:ext cx="23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MT Extra" pitchFamily="18" charset="2"/>
                </a:rPr>
                <a:t>2</a:t>
              </a:r>
              <a:endParaRPr lang="es-ES" altLang="es-MX"/>
            </a:p>
          </p:txBody>
        </p:sp>
        <p:sp>
          <p:nvSpPr>
            <p:cNvPr id="49220" name="Rectangle 231"/>
            <p:cNvSpPr>
              <a:spLocks noChangeArrowheads="1"/>
            </p:cNvSpPr>
            <p:nvPr/>
          </p:nvSpPr>
          <p:spPr bwMode="auto">
            <a:xfrm>
              <a:off x="1713" y="3434"/>
              <a:ext cx="235"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MT Extra" pitchFamily="18" charset="2"/>
                </a:rPr>
                <a:t>1</a:t>
              </a:r>
              <a:endParaRPr lang="es-ES" altLang="es-MX"/>
            </a:p>
          </p:txBody>
        </p:sp>
        <p:sp>
          <p:nvSpPr>
            <p:cNvPr id="49221" name="Rectangle 232"/>
            <p:cNvSpPr>
              <a:spLocks noChangeArrowheads="1"/>
            </p:cNvSpPr>
            <p:nvPr/>
          </p:nvSpPr>
          <p:spPr bwMode="auto">
            <a:xfrm>
              <a:off x="1824" y="3392"/>
              <a:ext cx="235"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MT Extra" pitchFamily="18" charset="2"/>
                </a:rPr>
                <a:t>L</a:t>
              </a:r>
              <a:endParaRPr lang="es-ES" altLang="es-MX"/>
            </a:p>
          </p:txBody>
        </p:sp>
      </p:grpSp>
    </p:spTree>
    <p:extLst>
      <p:ext uri="{BB962C8B-B14F-4D97-AF65-F5344CB8AC3E}">
        <p14:creationId xmlns:p14="http://schemas.microsoft.com/office/powerpoint/2010/main" val="4664110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09"/>
                                        </p:tgtEl>
                                        <p:attrNameLst>
                                          <p:attrName>style.visibility</p:attrName>
                                        </p:attrNameLst>
                                      </p:cBhvr>
                                      <p:to>
                                        <p:strVal val="visible"/>
                                      </p:to>
                                    </p:set>
                                    <p:anim calcmode="lin" valueType="num">
                                      <p:cBhvr additive="base">
                                        <p:cTn id="13" dur="500" fill="hold"/>
                                        <p:tgtEl>
                                          <p:spTgt spid="47109"/>
                                        </p:tgtEl>
                                        <p:attrNameLst>
                                          <p:attrName>ppt_x</p:attrName>
                                        </p:attrNameLst>
                                      </p:cBhvr>
                                      <p:tavLst>
                                        <p:tav tm="0">
                                          <p:val>
                                            <p:strVal val="0-#ppt_w/2"/>
                                          </p:val>
                                        </p:tav>
                                        <p:tav tm="100000">
                                          <p:val>
                                            <p:strVal val="#ppt_x"/>
                                          </p:val>
                                        </p:tav>
                                      </p:tavLst>
                                    </p:anim>
                                    <p:anim calcmode="lin" valueType="num">
                                      <p:cBhvr additive="base">
                                        <p:cTn id="14" dur="500" fill="hold"/>
                                        <p:tgtEl>
                                          <p:spTgt spid="47109"/>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0-#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969963" y="3789040"/>
            <a:ext cx="4641849" cy="381000"/>
          </a:xfrm>
          <a:solidFill>
            <a:srgbClr val="FFFFCC"/>
          </a:solidFill>
          <a:ln w="57150">
            <a:solidFill>
              <a:schemeClr val="accent6">
                <a:lumMod val="75000"/>
              </a:schemeClr>
            </a:solidFill>
          </a:ln>
        </p:spPr>
        <p:txBody>
          <a:bodyPr>
            <a:normAutofit/>
          </a:bodyPr>
          <a:lstStyle/>
          <a:p>
            <a:pPr marL="171450" eaLnBrk="1" hangingPunct="1"/>
            <a:r>
              <a:rPr lang="es-ES" altLang="es-MX" sz="1800" b="1" dirty="0" smtClean="0">
                <a:latin typeface="Verdana" pitchFamily="34" charset="0"/>
              </a:rPr>
              <a:t>Propiedades de la matriz inversa</a:t>
            </a:r>
          </a:p>
        </p:txBody>
      </p:sp>
      <p:sp>
        <p:nvSpPr>
          <p:cNvPr id="50179" name="Text Box 3"/>
          <p:cNvSpPr txBox="1">
            <a:spLocks noChangeArrowheads="1"/>
          </p:cNvSpPr>
          <p:nvPr/>
        </p:nvSpPr>
        <p:spPr bwMode="auto">
          <a:xfrm>
            <a:off x="1279227" y="4384675"/>
            <a:ext cx="6461125" cy="339725"/>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b="1">
                <a:solidFill>
                  <a:srgbClr val="0033CC"/>
                </a:solidFill>
                <a:cs typeface="Arial" pitchFamily="34" charset="0"/>
              </a:rPr>
              <a:t>I.</a:t>
            </a:r>
            <a:r>
              <a:rPr kumimoji="1" lang="es-ES" altLang="es-MX">
                <a:cs typeface="Arial" pitchFamily="34" charset="0"/>
              </a:rPr>
              <a:t> Si las matrices A y B son inversibles  </a:t>
            </a:r>
            <a:r>
              <a:rPr kumimoji="1" lang="es-ES" altLang="es-MX" b="1">
                <a:cs typeface="Arial" pitchFamily="34" charset="0"/>
              </a:rPr>
              <a:t>(A</a:t>
            </a:r>
            <a:r>
              <a:rPr kumimoji="1" lang="es-ES" altLang="es-MX" b="1" baseline="30000">
                <a:cs typeface="Arial" pitchFamily="34" charset="0"/>
              </a:rPr>
              <a:t> . </a:t>
            </a:r>
            <a:r>
              <a:rPr kumimoji="1" lang="es-ES" altLang="es-MX" b="1">
                <a:cs typeface="Arial" pitchFamily="34" charset="0"/>
              </a:rPr>
              <a:t>B)</a:t>
            </a:r>
            <a:r>
              <a:rPr kumimoji="1" lang="es-ES" altLang="es-MX" b="1" baseline="30000">
                <a:cs typeface="Arial" pitchFamily="34" charset="0"/>
              </a:rPr>
              <a:t>–1</a:t>
            </a:r>
            <a:r>
              <a:rPr kumimoji="1" lang="es-ES" altLang="es-MX" b="1">
                <a:cs typeface="Arial" pitchFamily="34" charset="0"/>
              </a:rPr>
              <a:t> = B</a:t>
            </a:r>
            <a:r>
              <a:rPr kumimoji="1" lang="es-ES" altLang="es-MX" b="1" baseline="30000">
                <a:cs typeface="Arial" pitchFamily="34" charset="0"/>
              </a:rPr>
              <a:t>–1</a:t>
            </a:r>
            <a:r>
              <a:rPr kumimoji="1" lang="es-ES" altLang="es-MX" b="1">
                <a:cs typeface="Arial" pitchFamily="34" charset="0"/>
              </a:rPr>
              <a:t> </a:t>
            </a:r>
            <a:r>
              <a:rPr kumimoji="1" lang="es-ES" altLang="es-MX" b="1" baseline="30000">
                <a:cs typeface="Arial" pitchFamily="34" charset="0"/>
              </a:rPr>
              <a:t>.</a:t>
            </a:r>
            <a:r>
              <a:rPr kumimoji="1" lang="es-ES" altLang="es-MX" b="1">
                <a:cs typeface="Arial" pitchFamily="34" charset="0"/>
              </a:rPr>
              <a:t> A</a:t>
            </a:r>
            <a:r>
              <a:rPr kumimoji="1" lang="es-ES" altLang="es-MX" b="1" baseline="30000">
                <a:cs typeface="Arial" pitchFamily="34" charset="0"/>
              </a:rPr>
              <a:t>–1</a:t>
            </a:r>
            <a:endParaRPr kumimoji="1" lang="es-ES" altLang="es-MX" b="1">
              <a:cs typeface="Arial" pitchFamily="34" charset="0"/>
            </a:endParaRPr>
          </a:p>
        </p:txBody>
      </p:sp>
      <p:sp>
        <p:nvSpPr>
          <p:cNvPr id="50180" name="Text Box 4"/>
          <p:cNvSpPr txBox="1">
            <a:spLocks noChangeArrowheads="1"/>
          </p:cNvSpPr>
          <p:nvPr/>
        </p:nvSpPr>
        <p:spPr bwMode="auto">
          <a:xfrm>
            <a:off x="1240358" y="4818063"/>
            <a:ext cx="7004050" cy="339725"/>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b="1">
                <a:solidFill>
                  <a:srgbClr val="0033CC"/>
                </a:solidFill>
                <a:cs typeface="Arial" pitchFamily="34" charset="0"/>
              </a:rPr>
              <a:t>II.</a:t>
            </a:r>
            <a:r>
              <a:rPr kumimoji="1" lang="es-ES" altLang="es-MX">
                <a:cs typeface="Arial" pitchFamily="34" charset="0"/>
              </a:rPr>
              <a:t> Si A es una matriz inversible y k </a:t>
            </a:r>
            <a:r>
              <a:rPr kumimoji="1" lang="es-ES" altLang="es-MX">
                <a:cs typeface="Arial" pitchFamily="34" charset="0"/>
                <a:sym typeface="Symbol" pitchFamily="18" charset="2"/>
              </a:rPr>
              <a:t> 0</a:t>
            </a:r>
            <a:r>
              <a:rPr kumimoji="1" lang="es-ES" altLang="es-MX">
                <a:cs typeface="Arial" pitchFamily="34" charset="0"/>
              </a:rPr>
              <a:t>, </a:t>
            </a:r>
            <a:r>
              <a:rPr kumimoji="1" lang="es-ES" altLang="es-MX" b="1">
                <a:cs typeface="Arial" pitchFamily="34" charset="0"/>
              </a:rPr>
              <a:t>(k </a:t>
            </a:r>
            <a:r>
              <a:rPr kumimoji="1" lang="es-ES" altLang="es-MX" b="1" baseline="30000">
                <a:cs typeface="Arial" pitchFamily="34" charset="0"/>
              </a:rPr>
              <a:t>.</a:t>
            </a:r>
            <a:r>
              <a:rPr kumimoji="1" lang="es-ES" altLang="es-MX" b="1">
                <a:cs typeface="Arial" pitchFamily="34" charset="0"/>
              </a:rPr>
              <a:t> A)</a:t>
            </a:r>
            <a:r>
              <a:rPr kumimoji="1" lang="es-ES" altLang="es-MX" b="1" baseline="30000">
                <a:cs typeface="Arial" pitchFamily="34" charset="0"/>
              </a:rPr>
              <a:t>–1</a:t>
            </a:r>
            <a:r>
              <a:rPr kumimoji="1" lang="es-ES" altLang="es-MX" b="1">
                <a:cs typeface="Arial" pitchFamily="34" charset="0"/>
              </a:rPr>
              <a:t> = (1/k) </a:t>
            </a:r>
            <a:r>
              <a:rPr kumimoji="1" lang="es-ES" altLang="es-MX" b="1" baseline="30000">
                <a:cs typeface="Arial" pitchFamily="34" charset="0"/>
              </a:rPr>
              <a:t>.</a:t>
            </a:r>
            <a:r>
              <a:rPr kumimoji="1" lang="es-ES" altLang="es-MX" b="1">
                <a:cs typeface="Arial" pitchFamily="34" charset="0"/>
              </a:rPr>
              <a:t> A</a:t>
            </a:r>
            <a:r>
              <a:rPr kumimoji="1" lang="es-ES" altLang="es-MX" b="1" baseline="30000">
                <a:cs typeface="Arial" pitchFamily="34" charset="0"/>
              </a:rPr>
              <a:t>–1</a:t>
            </a:r>
          </a:p>
        </p:txBody>
      </p:sp>
      <p:sp>
        <p:nvSpPr>
          <p:cNvPr id="50181" name="Text Box 5"/>
          <p:cNvSpPr txBox="1">
            <a:spLocks noChangeArrowheads="1"/>
          </p:cNvSpPr>
          <p:nvPr/>
        </p:nvSpPr>
        <p:spPr bwMode="auto">
          <a:xfrm>
            <a:off x="1232495" y="5249863"/>
            <a:ext cx="6219825" cy="339725"/>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b="1">
                <a:solidFill>
                  <a:srgbClr val="0033CC"/>
                </a:solidFill>
                <a:cs typeface="Arial" pitchFamily="34" charset="0"/>
              </a:rPr>
              <a:t>III.</a:t>
            </a:r>
            <a:r>
              <a:rPr kumimoji="1" lang="es-ES" altLang="es-MX">
                <a:cs typeface="Arial" pitchFamily="34" charset="0"/>
              </a:rPr>
              <a:t> Si A es una matriz inversible, </a:t>
            </a:r>
            <a:r>
              <a:rPr kumimoji="1" lang="es-ES" altLang="es-MX" b="1">
                <a:cs typeface="Arial" pitchFamily="34" charset="0"/>
              </a:rPr>
              <a:t>(A</a:t>
            </a:r>
            <a:r>
              <a:rPr kumimoji="1" lang="es-ES" altLang="es-MX" b="1" baseline="30000">
                <a:cs typeface="Arial" pitchFamily="34" charset="0"/>
              </a:rPr>
              <a:t>–1</a:t>
            </a:r>
            <a:r>
              <a:rPr kumimoji="1" lang="es-ES" altLang="es-MX" b="1">
                <a:cs typeface="Arial" pitchFamily="34" charset="0"/>
              </a:rPr>
              <a:t>)</a:t>
            </a:r>
            <a:r>
              <a:rPr kumimoji="1" lang="es-ES" altLang="es-MX" b="1" baseline="30000">
                <a:cs typeface="Arial" pitchFamily="34" charset="0"/>
              </a:rPr>
              <a:t>–1</a:t>
            </a:r>
            <a:r>
              <a:rPr kumimoji="1" lang="es-ES" altLang="es-MX" b="1">
                <a:cs typeface="Arial" pitchFamily="34" charset="0"/>
              </a:rPr>
              <a:t> = A</a:t>
            </a:r>
            <a:endParaRPr kumimoji="1" lang="es-ES" altLang="es-MX" b="1" baseline="30000">
              <a:cs typeface="Arial" pitchFamily="34" charset="0"/>
            </a:endParaRPr>
          </a:p>
        </p:txBody>
      </p:sp>
      <p:sp>
        <p:nvSpPr>
          <p:cNvPr id="50182" name="Text Box 6"/>
          <p:cNvSpPr txBox="1">
            <a:spLocks noChangeArrowheads="1"/>
          </p:cNvSpPr>
          <p:nvPr/>
        </p:nvSpPr>
        <p:spPr bwMode="auto">
          <a:xfrm>
            <a:off x="1234206" y="5681663"/>
            <a:ext cx="6434138" cy="339725"/>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b="1">
                <a:solidFill>
                  <a:srgbClr val="0033CC"/>
                </a:solidFill>
                <a:cs typeface="Arial" pitchFamily="34" charset="0"/>
              </a:rPr>
              <a:t>IV.</a:t>
            </a:r>
            <a:r>
              <a:rPr kumimoji="1" lang="es-ES" altLang="es-MX">
                <a:cs typeface="Arial" pitchFamily="34" charset="0"/>
              </a:rPr>
              <a:t> La matriz unidad es inversible y además </a:t>
            </a:r>
            <a:r>
              <a:rPr kumimoji="1" lang="es-ES" altLang="es-MX" b="1">
                <a:cs typeface="Arial" pitchFamily="34" charset="0"/>
              </a:rPr>
              <a:t>I</a:t>
            </a:r>
            <a:r>
              <a:rPr kumimoji="1" lang="es-ES" altLang="es-MX" b="1" baseline="30000">
                <a:cs typeface="Arial" pitchFamily="34" charset="0"/>
              </a:rPr>
              <a:t>–1 </a:t>
            </a:r>
            <a:r>
              <a:rPr kumimoji="1" lang="es-ES" altLang="es-MX" b="1">
                <a:cs typeface="Arial" pitchFamily="34" charset="0"/>
              </a:rPr>
              <a:t>= I</a:t>
            </a:r>
            <a:endParaRPr kumimoji="1" lang="es-ES" altLang="es-MX" b="1" baseline="30000">
              <a:cs typeface="Arial" pitchFamily="34" charset="0"/>
            </a:endParaRPr>
          </a:p>
        </p:txBody>
      </p:sp>
      <p:sp>
        <p:nvSpPr>
          <p:cNvPr id="50183" name="Text Box 7"/>
          <p:cNvSpPr txBox="1">
            <a:spLocks noChangeArrowheads="1"/>
          </p:cNvSpPr>
          <p:nvPr/>
        </p:nvSpPr>
        <p:spPr bwMode="auto">
          <a:xfrm>
            <a:off x="1254472" y="6113463"/>
            <a:ext cx="5765800" cy="339725"/>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b="1">
                <a:solidFill>
                  <a:srgbClr val="0033CC"/>
                </a:solidFill>
                <a:cs typeface="Arial" pitchFamily="34" charset="0"/>
              </a:rPr>
              <a:t>V.</a:t>
            </a:r>
            <a:r>
              <a:rPr kumimoji="1" lang="es-ES" altLang="es-MX">
                <a:cs typeface="Arial" pitchFamily="34" charset="0"/>
              </a:rPr>
              <a:t> Si A es una matriz inversible, </a:t>
            </a:r>
            <a:r>
              <a:rPr kumimoji="1" lang="es-ES" altLang="es-MX" b="1">
                <a:cs typeface="Arial" pitchFamily="34" charset="0"/>
              </a:rPr>
              <a:t>(A</a:t>
            </a:r>
            <a:r>
              <a:rPr kumimoji="1" lang="es-ES" altLang="es-MX" b="1" baseline="30000">
                <a:cs typeface="Arial" pitchFamily="34" charset="0"/>
              </a:rPr>
              <a:t>–1</a:t>
            </a:r>
            <a:r>
              <a:rPr kumimoji="1" lang="es-ES" altLang="es-MX" b="1">
                <a:cs typeface="Arial" pitchFamily="34" charset="0"/>
              </a:rPr>
              <a:t>)</a:t>
            </a:r>
            <a:r>
              <a:rPr kumimoji="1" lang="es-ES" altLang="es-MX" b="1" baseline="30000">
                <a:cs typeface="Arial" pitchFamily="34" charset="0"/>
              </a:rPr>
              <a:t>t</a:t>
            </a:r>
            <a:r>
              <a:rPr kumimoji="1" lang="es-ES" altLang="es-MX" b="1">
                <a:cs typeface="Arial" pitchFamily="34" charset="0"/>
              </a:rPr>
              <a:t> = (A</a:t>
            </a:r>
            <a:r>
              <a:rPr kumimoji="1" lang="es-ES" altLang="es-MX" b="1" baseline="30000">
                <a:cs typeface="Arial" pitchFamily="34" charset="0"/>
              </a:rPr>
              <a:t>t</a:t>
            </a:r>
            <a:r>
              <a:rPr kumimoji="1" lang="es-ES" altLang="es-MX" b="1">
                <a:cs typeface="Arial" pitchFamily="34" charset="0"/>
              </a:rPr>
              <a:t>)</a:t>
            </a:r>
            <a:r>
              <a:rPr kumimoji="1" lang="es-ES" altLang="es-MX" b="1" baseline="30000">
                <a:cs typeface="Arial" pitchFamily="34" charset="0"/>
              </a:rPr>
              <a:t>–1</a:t>
            </a:r>
          </a:p>
        </p:txBody>
      </p:sp>
      <p:sp>
        <p:nvSpPr>
          <p:cNvPr id="50184" name="Rectangle 8"/>
          <p:cNvSpPr>
            <a:spLocks noChangeArrowheads="1"/>
          </p:cNvSpPr>
          <p:nvPr/>
        </p:nvSpPr>
        <p:spPr bwMode="auto">
          <a:xfrm>
            <a:off x="969963" y="2647503"/>
            <a:ext cx="7562850" cy="925513"/>
          </a:xfrm>
          <a:prstGeom prst="rect">
            <a:avLst/>
          </a:prstGeom>
          <a:solidFill>
            <a:srgbClr val="FFC000"/>
          </a:solidFill>
          <a:ln w="57150">
            <a:solidFill>
              <a:schemeClr val="tx2">
                <a:lumMod val="90000"/>
              </a:schemeClr>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1">
            <a:spAutoFit/>
          </a:bodyPr>
          <a:lstStyle/>
          <a:p>
            <a:pPr>
              <a:defRPr/>
            </a:pPr>
            <a:r>
              <a:rPr lang="es-ES" b="1" i="1" dirty="0">
                <a:solidFill>
                  <a:srgbClr val="FF3300"/>
                </a:solidFill>
              </a:rPr>
              <a:t>Dada una matriz cuadrada A de orden n, no siempre existe otra matriz B tal que A·B = B·A = In. Si existe dicha matriz B, se dice que es la matriz inversa de A y se representa por A</a:t>
            </a:r>
            <a:r>
              <a:rPr lang="es-ES" b="1" i="1" baseline="30000" dirty="0">
                <a:solidFill>
                  <a:srgbClr val="FF3300"/>
                </a:solidFill>
              </a:rPr>
              <a:t>-1</a:t>
            </a:r>
            <a:endParaRPr lang="es-ES" b="1" i="1" dirty="0">
              <a:solidFill>
                <a:srgbClr val="FF3300"/>
              </a:solidFill>
            </a:endParaRPr>
          </a:p>
        </p:txBody>
      </p:sp>
      <p:sp>
        <p:nvSpPr>
          <p:cNvPr id="50185" name="Text Box 9"/>
          <p:cNvSpPr txBox="1">
            <a:spLocks noChangeArrowheads="1"/>
          </p:cNvSpPr>
          <p:nvPr/>
        </p:nvSpPr>
        <p:spPr bwMode="auto">
          <a:xfrm>
            <a:off x="468313" y="1590675"/>
            <a:ext cx="8280400" cy="901700"/>
          </a:xfrm>
          <a:prstGeom prst="rect">
            <a:avLst/>
          </a:prstGeom>
          <a:ln w="57150">
            <a:solidFill>
              <a:schemeClr val="tx1"/>
            </a:solidFill>
            <a:headEnd/>
            <a:tailEnd/>
          </a:ln>
        </p:spPr>
        <p:style>
          <a:lnRef idx="1">
            <a:schemeClr val="dk1"/>
          </a:lnRef>
          <a:fillRef idx="2">
            <a:schemeClr val="dk1"/>
          </a:fillRef>
          <a:effectRef idx="1">
            <a:schemeClr val="dk1"/>
          </a:effectRef>
          <a:fontRef idx="minor">
            <a:schemeClr val="dk1"/>
          </a:fontRef>
        </p:style>
        <p:txBody>
          <a:bodyPr>
            <a:spAutoFit/>
          </a:bodyPr>
          <a:lstStyle/>
          <a:p>
            <a:pPr algn="just">
              <a:spcBef>
                <a:spcPct val="50000"/>
              </a:spcBef>
              <a:defRPr/>
            </a:pPr>
            <a:endParaRPr lang="es-ES" sz="900" i="1" baseline="30000" dirty="0">
              <a:cs typeface="Arial" pitchFamily="34" charset="0"/>
            </a:endParaRPr>
          </a:p>
          <a:p>
            <a:pPr algn="just">
              <a:spcBef>
                <a:spcPct val="50000"/>
              </a:spcBef>
              <a:defRPr/>
            </a:pPr>
            <a:r>
              <a:rPr lang="es-ES" sz="2800" i="1" baseline="30000" dirty="0">
                <a:cs typeface="Arial" pitchFamily="34" charset="0"/>
              </a:rPr>
              <a:t>Una matriz cuadrada que posee inversa se dice que es </a:t>
            </a:r>
            <a:r>
              <a:rPr lang="es-ES" sz="2800" i="1" baseline="30000" dirty="0" err="1">
                <a:cs typeface="Arial" pitchFamily="34" charset="0"/>
              </a:rPr>
              <a:t>inversible</a:t>
            </a:r>
            <a:r>
              <a:rPr lang="es-ES" sz="2800" i="1" baseline="30000" dirty="0">
                <a:cs typeface="Arial" pitchFamily="34" charset="0"/>
              </a:rPr>
              <a:t> o regular; en caso contrario recibe el nombre de singular.</a:t>
            </a:r>
          </a:p>
        </p:txBody>
      </p:sp>
      <p:sp>
        <p:nvSpPr>
          <p:cNvPr id="26634" name="Text Box 10"/>
          <p:cNvSpPr txBox="1">
            <a:spLocks noChangeArrowheads="1"/>
          </p:cNvSpPr>
          <p:nvPr/>
        </p:nvSpPr>
        <p:spPr bwMode="auto">
          <a:xfrm>
            <a:off x="1763713" y="971550"/>
            <a:ext cx="5616575" cy="400110"/>
          </a:xfrm>
          <a:prstGeom prst="rect">
            <a:avLst/>
          </a:prstGeom>
          <a:ln/>
          <a:extLst/>
        </p:spPr>
        <p:style>
          <a:lnRef idx="2">
            <a:schemeClr val="accent5">
              <a:shade val="50000"/>
            </a:schemeClr>
          </a:lnRef>
          <a:fillRef idx="1">
            <a:schemeClr val="accent5"/>
          </a:fillRef>
          <a:effectRef idx="0">
            <a:schemeClr val="accent5"/>
          </a:effectRef>
          <a:fontRef idx="minor">
            <a:schemeClr val="lt1"/>
          </a:fontRef>
        </p:style>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defRPr/>
            </a:pPr>
            <a:r>
              <a:rPr lang="es-ES" b="1" i="1" dirty="0" smtClean="0">
                <a:solidFill>
                  <a:schemeClr val="accent2"/>
                </a:solidFill>
                <a:cs typeface="Arial" charset="0"/>
              </a:rPr>
              <a:t> </a:t>
            </a:r>
            <a:r>
              <a:rPr lang="es-ES" sz="2000" b="1" dirty="0" smtClean="0">
                <a:solidFill>
                  <a:srgbClr val="FFFF00"/>
                </a:solidFill>
                <a:cs typeface="Arial" charset="0"/>
              </a:rPr>
              <a:t>Inversa de una matriz, Matrices </a:t>
            </a:r>
            <a:r>
              <a:rPr lang="es-ES" sz="2000" b="1" dirty="0" err="1">
                <a:solidFill>
                  <a:srgbClr val="FFFF00"/>
                </a:solidFill>
                <a:cs typeface="Arial" charset="0"/>
              </a:rPr>
              <a:t>inversibles</a:t>
            </a:r>
            <a:r>
              <a:rPr lang="es-ES" sz="2000" b="1" baseline="30000" dirty="0">
                <a:solidFill>
                  <a:srgbClr val="FFFF00"/>
                </a:solidFill>
                <a:cs typeface="Arial" charset="0"/>
              </a:rPr>
              <a:t> </a:t>
            </a:r>
          </a:p>
        </p:txBody>
      </p:sp>
      <p:sp>
        <p:nvSpPr>
          <p:cNvPr id="50187" name="Rectangle 2"/>
          <p:cNvSpPr txBox="1">
            <a:spLocks noChangeArrowheads="1"/>
          </p:cNvSpPr>
          <p:nvPr/>
        </p:nvSpPr>
        <p:spPr bwMode="auto">
          <a:xfrm>
            <a:off x="1763713" y="333375"/>
            <a:ext cx="5410200" cy="457200"/>
          </a:xfrm>
          <a:prstGeom prst="rect">
            <a:avLst/>
          </a:prstGeom>
          <a:solidFill>
            <a:srgbClr val="FFFFCC"/>
          </a:solidFill>
          <a:ln w="57150">
            <a:solidFill>
              <a:srgbClr val="FFC000"/>
            </a:solidFill>
            <a:miter lim="800000"/>
            <a:headEnd/>
            <a:tailEnd/>
          </a:ln>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 altLang="es-MX" sz="2800" b="1" dirty="0">
                <a:solidFill>
                  <a:srgbClr val="7030A0"/>
                </a:solidFill>
                <a:latin typeface="Verdana" pitchFamily="34" charset="0"/>
              </a:rPr>
              <a:t>Inversa de una matriz</a:t>
            </a:r>
          </a:p>
        </p:txBody>
      </p:sp>
    </p:spTree>
    <p:extLst>
      <p:ext uri="{BB962C8B-B14F-4D97-AF65-F5344CB8AC3E}">
        <p14:creationId xmlns:p14="http://schemas.microsoft.com/office/powerpoint/2010/main" val="3830557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34"/>
                                        </p:tgtEl>
                                        <p:attrNameLst>
                                          <p:attrName>style.visibility</p:attrName>
                                        </p:attrNameLst>
                                      </p:cBhvr>
                                      <p:to>
                                        <p:strVal val="visible"/>
                                      </p:to>
                                    </p:set>
                                    <p:anim calcmode="lin" valueType="num">
                                      <p:cBhvr additive="base">
                                        <p:cTn id="7" dur="500" fill="hold"/>
                                        <p:tgtEl>
                                          <p:spTgt spid="26634"/>
                                        </p:tgtEl>
                                        <p:attrNameLst>
                                          <p:attrName>ppt_x</p:attrName>
                                        </p:attrNameLst>
                                      </p:cBhvr>
                                      <p:tavLst>
                                        <p:tav tm="0">
                                          <p:val>
                                            <p:strVal val="0-#ppt_w/2"/>
                                          </p:val>
                                        </p:tav>
                                        <p:tav tm="100000">
                                          <p:val>
                                            <p:strVal val="#ppt_x"/>
                                          </p:val>
                                        </p:tav>
                                      </p:tavLst>
                                    </p:anim>
                                    <p:anim calcmode="lin" valueType="num">
                                      <p:cBhvr additive="base">
                                        <p:cTn id="8" dur="500" fill="hold"/>
                                        <p:tgtEl>
                                          <p:spTgt spid="266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185"/>
                                        </p:tgtEl>
                                        <p:attrNameLst>
                                          <p:attrName>style.visibility</p:attrName>
                                        </p:attrNameLst>
                                      </p:cBhvr>
                                      <p:to>
                                        <p:strVal val="visible"/>
                                      </p:to>
                                    </p:set>
                                    <p:anim calcmode="lin" valueType="num">
                                      <p:cBhvr additive="base">
                                        <p:cTn id="13" dur="500" fill="hold"/>
                                        <p:tgtEl>
                                          <p:spTgt spid="50185"/>
                                        </p:tgtEl>
                                        <p:attrNameLst>
                                          <p:attrName>ppt_x</p:attrName>
                                        </p:attrNameLst>
                                      </p:cBhvr>
                                      <p:tavLst>
                                        <p:tav tm="0">
                                          <p:val>
                                            <p:strVal val="0-#ppt_w/2"/>
                                          </p:val>
                                        </p:tav>
                                        <p:tav tm="100000">
                                          <p:val>
                                            <p:strVal val="#ppt_x"/>
                                          </p:val>
                                        </p:tav>
                                      </p:tavLst>
                                    </p:anim>
                                    <p:anim calcmode="lin" valueType="num">
                                      <p:cBhvr additive="base">
                                        <p:cTn id="14" dur="500" fill="hold"/>
                                        <p:tgtEl>
                                          <p:spTgt spid="5018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184"/>
                                        </p:tgtEl>
                                        <p:attrNameLst>
                                          <p:attrName>style.visibility</p:attrName>
                                        </p:attrNameLst>
                                      </p:cBhvr>
                                      <p:to>
                                        <p:strVal val="visible"/>
                                      </p:to>
                                    </p:set>
                                    <p:anim calcmode="lin" valueType="num">
                                      <p:cBhvr additive="base">
                                        <p:cTn id="19" dur="500" fill="hold"/>
                                        <p:tgtEl>
                                          <p:spTgt spid="50184"/>
                                        </p:tgtEl>
                                        <p:attrNameLst>
                                          <p:attrName>ppt_x</p:attrName>
                                        </p:attrNameLst>
                                      </p:cBhvr>
                                      <p:tavLst>
                                        <p:tav tm="0">
                                          <p:val>
                                            <p:strVal val="0-#ppt_w/2"/>
                                          </p:val>
                                        </p:tav>
                                        <p:tav tm="100000">
                                          <p:val>
                                            <p:strVal val="#ppt_x"/>
                                          </p:val>
                                        </p:tav>
                                      </p:tavLst>
                                    </p:anim>
                                    <p:anim calcmode="lin" valueType="num">
                                      <p:cBhvr additive="base">
                                        <p:cTn id="20" dur="500" fill="hold"/>
                                        <p:tgtEl>
                                          <p:spTgt spid="5018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178"/>
                                        </p:tgtEl>
                                        <p:attrNameLst>
                                          <p:attrName>style.visibility</p:attrName>
                                        </p:attrNameLst>
                                      </p:cBhvr>
                                      <p:to>
                                        <p:strVal val="visible"/>
                                      </p:to>
                                    </p:set>
                                    <p:anim calcmode="lin" valueType="num">
                                      <p:cBhvr additive="base">
                                        <p:cTn id="25" dur="500" fill="hold"/>
                                        <p:tgtEl>
                                          <p:spTgt spid="50178"/>
                                        </p:tgtEl>
                                        <p:attrNameLst>
                                          <p:attrName>ppt_x</p:attrName>
                                        </p:attrNameLst>
                                      </p:cBhvr>
                                      <p:tavLst>
                                        <p:tav tm="0">
                                          <p:val>
                                            <p:strVal val="0-#ppt_w/2"/>
                                          </p:val>
                                        </p:tav>
                                        <p:tav tm="100000">
                                          <p:val>
                                            <p:strVal val="#ppt_x"/>
                                          </p:val>
                                        </p:tav>
                                      </p:tavLst>
                                    </p:anim>
                                    <p:anim calcmode="lin" valueType="num">
                                      <p:cBhvr additive="base">
                                        <p:cTn id="26" dur="500" fill="hold"/>
                                        <p:tgtEl>
                                          <p:spTgt spid="5017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0179"/>
                                        </p:tgtEl>
                                        <p:attrNameLst>
                                          <p:attrName>style.visibility</p:attrName>
                                        </p:attrNameLst>
                                      </p:cBhvr>
                                      <p:to>
                                        <p:strVal val="visible"/>
                                      </p:to>
                                    </p:set>
                                    <p:anim calcmode="lin" valueType="num">
                                      <p:cBhvr additive="base">
                                        <p:cTn id="31" dur="500" fill="hold"/>
                                        <p:tgtEl>
                                          <p:spTgt spid="50179"/>
                                        </p:tgtEl>
                                        <p:attrNameLst>
                                          <p:attrName>ppt_x</p:attrName>
                                        </p:attrNameLst>
                                      </p:cBhvr>
                                      <p:tavLst>
                                        <p:tav tm="0">
                                          <p:val>
                                            <p:strVal val="0-#ppt_w/2"/>
                                          </p:val>
                                        </p:tav>
                                        <p:tav tm="100000">
                                          <p:val>
                                            <p:strVal val="#ppt_x"/>
                                          </p:val>
                                        </p:tav>
                                      </p:tavLst>
                                    </p:anim>
                                    <p:anim calcmode="lin" valueType="num">
                                      <p:cBhvr additive="base">
                                        <p:cTn id="32" dur="500" fill="hold"/>
                                        <p:tgtEl>
                                          <p:spTgt spid="5017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0180"/>
                                        </p:tgtEl>
                                        <p:attrNameLst>
                                          <p:attrName>style.visibility</p:attrName>
                                        </p:attrNameLst>
                                      </p:cBhvr>
                                      <p:to>
                                        <p:strVal val="visible"/>
                                      </p:to>
                                    </p:set>
                                    <p:anim calcmode="lin" valueType="num">
                                      <p:cBhvr additive="base">
                                        <p:cTn id="37" dur="500" fill="hold"/>
                                        <p:tgtEl>
                                          <p:spTgt spid="50180"/>
                                        </p:tgtEl>
                                        <p:attrNameLst>
                                          <p:attrName>ppt_x</p:attrName>
                                        </p:attrNameLst>
                                      </p:cBhvr>
                                      <p:tavLst>
                                        <p:tav tm="0">
                                          <p:val>
                                            <p:strVal val="0-#ppt_w/2"/>
                                          </p:val>
                                        </p:tav>
                                        <p:tav tm="100000">
                                          <p:val>
                                            <p:strVal val="#ppt_x"/>
                                          </p:val>
                                        </p:tav>
                                      </p:tavLst>
                                    </p:anim>
                                    <p:anim calcmode="lin" valueType="num">
                                      <p:cBhvr additive="base">
                                        <p:cTn id="38" dur="500" fill="hold"/>
                                        <p:tgtEl>
                                          <p:spTgt spid="5018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0181"/>
                                        </p:tgtEl>
                                        <p:attrNameLst>
                                          <p:attrName>style.visibility</p:attrName>
                                        </p:attrNameLst>
                                      </p:cBhvr>
                                      <p:to>
                                        <p:strVal val="visible"/>
                                      </p:to>
                                    </p:set>
                                    <p:anim calcmode="lin" valueType="num">
                                      <p:cBhvr additive="base">
                                        <p:cTn id="43" dur="500" fill="hold"/>
                                        <p:tgtEl>
                                          <p:spTgt spid="50181"/>
                                        </p:tgtEl>
                                        <p:attrNameLst>
                                          <p:attrName>ppt_x</p:attrName>
                                        </p:attrNameLst>
                                      </p:cBhvr>
                                      <p:tavLst>
                                        <p:tav tm="0">
                                          <p:val>
                                            <p:strVal val="0-#ppt_w/2"/>
                                          </p:val>
                                        </p:tav>
                                        <p:tav tm="100000">
                                          <p:val>
                                            <p:strVal val="#ppt_x"/>
                                          </p:val>
                                        </p:tav>
                                      </p:tavLst>
                                    </p:anim>
                                    <p:anim calcmode="lin" valueType="num">
                                      <p:cBhvr additive="base">
                                        <p:cTn id="44" dur="500" fill="hold"/>
                                        <p:tgtEl>
                                          <p:spTgt spid="50181"/>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0182"/>
                                        </p:tgtEl>
                                        <p:attrNameLst>
                                          <p:attrName>style.visibility</p:attrName>
                                        </p:attrNameLst>
                                      </p:cBhvr>
                                      <p:to>
                                        <p:strVal val="visible"/>
                                      </p:to>
                                    </p:set>
                                    <p:anim calcmode="lin" valueType="num">
                                      <p:cBhvr additive="base">
                                        <p:cTn id="49" dur="500" fill="hold"/>
                                        <p:tgtEl>
                                          <p:spTgt spid="50182"/>
                                        </p:tgtEl>
                                        <p:attrNameLst>
                                          <p:attrName>ppt_x</p:attrName>
                                        </p:attrNameLst>
                                      </p:cBhvr>
                                      <p:tavLst>
                                        <p:tav tm="0">
                                          <p:val>
                                            <p:strVal val="0-#ppt_w/2"/>
                                          </p:val>
                                        </p:tav>
                                        <p:tav tm="100000">
                                          <p:val>
                                            <p:strVal val="#ppt_x"/>
                                          </p:val>
                                        </p:tav>
                                      </p:tavLst>
                                    </p:anim>
                                    <p:anim calcmode="lin" valueType="num">
                                      <p:cBhvr additive="base">
                                        <p:cTn id="50" dur="500" fill="hold"/>
                                        <p:tgtEl>
                                          <p:spTgt spid="50182"/>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0183"/>
                                        </p:tgtEl>
                                        <p:attrNameLst>
                                          <p:attrName>style.visibility</p:attrName>
                                        </p:attrNameLst>
                                      </p:cBhvr>
                                      <p:to>
                                        <p:strVal val="visible"/>
                                      </p:to>
                                    </p:set>
                                    <p:anim calcmode="lin" valueType="num">
                                      <p:cBhvr additive="base">
                                        <p:cTn id="55" dur="500" fill="hold"/>
                                        <p:tgtEl>
                                          <p:spTgt spid="50183"/>
                                        </p:tgtEl>
                                        <p:attrNameLst>
                                          <p:attrName>ppt_x</p:attrName>
                                        </p:attrNameLst>
                                      </p:cBhvr>
                                      <p:tavLst>
                                        <p:tav tm="0">
                                          <p:val>
                                            <p:strVal val="0-#ppt_w/2"/>
                                          </p:val>
                                        </p:tav>
                                        <p:tav tm="100000">
                                          <p:val>
                                            <p:strVal val="#ppt_x"/>
                                          </p:val>
                                        </p:tav>
                                      </p:tavLst>
                                    </p:anim>
                                    <p:anim calcmode="lin" valueType="num">
                                      <p:cBhvr additive="base">
                                        <p:cTn id="56" dur="500" fill="hold"/>
                                        <p:tgtEl>
                                          <p:spTgt spid="501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p:bldP spid="50179" grpId="0" animBg="1" autoUpdateAnimBg="0"/>
      <p:bldP spid="50180" grpId="0" animBg="1" autoUpdateAnimBg="0"/>
      <p:bldP spid="50181" grpId="0" animBg="1" autoUpdateAnimBg="0"/>
      <p:bldP spid="50182" grpId="0" animBg="1" autoUpdateAnimBg="0"/>
      <p:bldP spid="50183" grpId="0" animBg="1" autoUpdateAnimBg="0"/>
      <p:bldP spid="50184" grpId="0" animBg="1"/>
      <p:bldP spid="50185" grpId="0" animBg="1"/>
      <p:bldP spid="2663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042988" y="419100"/>
            <a:ext cx="6913562" cy="561975"/>
          </a:xfrm>
          <a:prstGeom prst="rect">
            <a:avLst/>
          </a:prstGeom>
          <a:solidFill>
            <a:srgbClr val="FFFFCC"/>
          </a:solidFill>
          <a:ln w="57150">
            <a:solidFill>
              <a:schemeClr val="accent6">
                <a:lumMod val="60000"/>
                <a:lumOff val="40000"/>
              </a:schemeClr>
            </a:solidFill>
            <a:miter lim="800000"/>
            <a:headEnd/>
            <a:tailEnd/>
          </a:ln>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 altLang="es-MX" sz="2800" b="1" dirty="0">
                <a:solidFill>
                  <a:srgbClr val="7030A0"/>
                </a:solidFill>
              </a:rPr>
              <a:t>Métodos de cálculo de la matriz inversa</a:t>
            </a:r>
          </a:p>
        </p:txBody>
      </p:sp>
      <p:sp>
        <p:nvSpPr>
          <p:cNvPr id="98308" name="Text Box 4"/>
          <p:cNvSpPr txBox="1">
            <a:spLocks noChangeArrowheads="1"/>
          </p:cNvSpPr>
          <p:nvPr/>
        </p:nvSpPr>
        <p:spPr bwMode="auto">
          <a:xfrm>
            <a:off x="323850" y="1773238"/>
            <a:ext cx="8351838" cy="1231106"/>
          </a:xfrm>
          <a:prstGeom prst="rect">
            <a:avLst/>
          </a:prstGeom>
          <a:solidFill>
            <a:srgbClr val="C2FEC8"/>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a:spAutoFit/>
          </a:bodyPr>
          <a:lstStyle/>
          <a:p>
            <a:pPr algn="just">
              <a:defRPr/>
            </a:pPr>
            <a:r>
              <a:rPr lang="es-ES" sz="2000" b="1" i="1" dirty="0">
                <a:solidFill>
                  <a:srgbClr val="990000"/>
                </a:solidFill>
                <a:cs typeface="Arial" pitchFamily="34" charset="0"/>
              </a:rPr>
              <a:t>Observación:</a:t>
            </a:r>
            <a:r>
              <a:rPr lang="es-ES" sz="2000" b="1" dirty="0">
                <a:solidFill>
                  <a:srgbClr val="990000"/>
                </a:solidFill>
                <a:cs typeface="Arial" pitchFamily="34" charset="0"/>
              </a:rPr>
              <a:t> </a:t>
            </a:r>
          </a:p>
          <a:p>
            <a:pPr>
              <a:defRPr/>
            </a:pPr>
            <a:r>
              <a:rPr lang="es-ES" dirty="0">
                <a:cs typeface="Arial" pitchFamily="34" charset="0"/>
              </a:rPr>
              <a:t>Podemos encontrar matrices que cumplen </a:t>
            </a:r>
            <a:r>
              <a:rPr lang="es-ES" i="1" dirty="0">
                <a:cs typeface="Arial" pitchFamily="34" charset="0"/>
              </a:rPr>
              <a:t>A·B = I</a:t>
            </a:r>
            <a:r>
              <a:rPr lang="es-ES" dirty="0">
                <a:cs typeface="Arial" pitchFamily="34" charset="0"/>
              </a:rPr>
              <a:t>, pero que </a:t>
            </a:r>
            <a:r>
              <a:rPr lang="es-ES" i="1" dirty="0">
                <a:cs typeface="Arial" pitchFamily="34" charset="0"/>
              </a:rPr>
              <a:t>B·A </a:t>
            </a:r>
            <a:r>
              <a:rPr lang="es-ES" i="1" dirty="0">
                <a:latin typeface="Symbol" pitchFamily="18" charset="2"/>
                <a:cs typeface="Arial" pitchFamily="34" charset="0"/>
              </a:rPr>
              <a:t>¹</a:t>
            </a:r>
            <a:r>
              <a:rPr lang="es-ES" i="1" dirty="0">
                <a:cs typeface="Arial" pitchFamily="34" charset="0"/>
              </a:rPr>
              <a:t> I</a:t>
            </a:r>
            <a:r>
              <a:rPr lang="es-ES" dirty="0">
                <a:cs typeface="Arial" pitchFamily="34" charset="0"/>
              </a:rPr>
              <a:t>, en tal caso, podemos decir que </a:t>
            </a:r>
            <a:r>
              <a:rPr lang="es-ES" i="1" dirty="0">
                <a:cs typeface="Arial" pitchFamily="34" charset="0"/>
              </a:rPr>
              <a:t>A</a:t>
            </a:r>
            <a:r>
              <a:rPr lang="es-ES" dirty="0">
                <a:cs typeface="Arial" pitchFamily="34" charset="0"/>
              </a:rPr>
              <a:t> es la inversa de </a:t>
            </a:r>
            <a:r>
              <a:rPr lang="es-ES" i="1" dirty="0">
                <a:cs typeface="Arial" pitchFamily="34" charset="0"/>
              </a:rPr>
              <a:t>B</a:t>
            </a:r>
            <a:r>
              <a:rPr lang="es-ES" dirty="0">
                <a:cs typeface="Arial" pitchFamily="34" charset="0"/>
              </a:rPr>
              <a:t> "por la izquierda" o que </a:t>
            </a:r>
            <a:r>
              <a:rPr lang="es-ES" i="1" dirty="0">
                <a:cs typeface="Arial" pitchFamily="34" charset="0"/>
              </a:rPr>
              <a:t>B</a:t>
            </a:r>
            <a:r>
              <a:rPr lang="es-ES" dirty="0">
                <a:cs typeface="Arial" pitchFamily="34" charset="0"/>
              </a:rPr>
              <a:t> es la inversa de </a:t>
            </a:r>
            <a:r>
              <a:rPr lang="es-ES" i="1" dirty="0">
                <a:cs typeface="Arial" pitchFamily="34" charset="0"/>
              </a:rPr>
              <a:t>A</a:t>
            </a:r>
            <a:r>
              <a:rPr lang="es-ES" dirty="0">
                <a:cs typeface="Arial" pitchFamily="34" charset="0"/>
              </a:rPr>
              <a:t> "por la derecha".</a:t>
            </a:r>
            <a:endParaRPr lang="es-ES" b="1" i="1" dirty="0">
              <a:cs typeface="Arial" pitchFamily="34" charset="0"/>
            </a:endParaRPr>
          </a:p>
        </p:txBody>
      </p:sp>
      <p:sp>
        <p:nvSpPr>
          <p:cNvPr id="98309" name="Text Box 5"/>
          <p:cNvSpPr txBox="1">
            <a:spLocks noChangeArrowheads="1"/>
          </p:cNvSpPr>
          <p:nvPr/>
        </p:nvSpPr>
        <p:spPr bwMode="auto">
          <a:xfrm>
            <a:off x="395288" y="3943350"/>
            <a:ext cx="8280400" cy="1985159"/>
          </a:xfrm>
          <a:prstGeom prst="rect">
            <a:avLst/>
          </a:prstGeom>
          <a:solidFill>
            <a:srgbClr val="E5FFE5"/>
          </a:solidFill>
          <a:ln w="57150">
            <a:solidFill>
              <a:schemeClr val="accent3">
                <a:lumMod val="75000"/>
              </a:schemeClr>
            </a:solidFill>
            <a:headEnd/>
            <a:tailEnd/>
          </a:ln>
        </p:spPr>
        <p:style>
          <a:lnRef idx="1">
            <a:schemeClr val="dk1"/>
          </a:lnRef>
          <a:fillRef idx="2">
            <a:schemeClr val="dk1"/>
          </a:fillRef>
          <a:effectRef idx="1">
            <a:schemeClr val="dk1"/>
          </a:effectRef>
          <a:fontRef idx="minor">
            <a:schemeClr val="dk1"/>
          </a:fontRef>
        </p:style>
        <p:txBody>
          <a:bodyPr>
            <a:spAutoFit/>
          </a:bodyPr>
          <a:lstStyle/>
          <a:p>
            <a:pPr algn="just">
              <a:spcBef>
                <a:spcPct val="50000"/>
              </a:spcBef>
              <a:defRPr/>
            </a:pPr>
            <a:r>
              <a:rPr lang="es-ES" b="1" dirty="0">
                <a:solidFill>
                  <a:srgbClr val="990000"/>
                </a:solidFill>
                <a:cs typeface="Arial" pitchFamily="34" charset="0"/>
              </a:rPr>
              <a:t>Hay varios métodos para calcular la matriz inversa de una matriz dada:</a:t>
            </a:r>
          </a:p>
          <a:p>
            <a:pPr algn="just">
              <a:spcBef>
                <a:spcPct val="50000"/>
              </a:spcBef>
              <a:defRPr/>
            </a:pPr>
            <a:endParaRPr lang="es-ES" sz="800" b="1" dirty="0">
              <a:solidFill>
                <a:srgbClr val="990000"/>
              </a:solidFill>
              <a:cs typeface="Arial" pitchFamily="34" charset="0"/>
            </a:endParaRPr>
          </a:p>
          <a:p>
            <a:pPr>
              <a:spcBef>
                <a:spcPct val="50000"/>
              </a:spcBef>
              <a:buFont typeface="Wingdings" pitchFamily="2" charset="2"/>
              <a:buChar char="Ø"/>
              <a:defRPr/>
            </a:pPr>
            <a:r>
              <a:rPr lang="es-ES" dirty="0">
                <a:solidFill>
                  <a:srgbClr val="0070C0"/>
                </a:solidFill>
                <a:hlinkClick r:id="rId2" action="ppaction://hlinksldjump"/>
              </a:rPr>
              <a:t>Directamente</a:t>
            </a:r>
            <a:endParaRPr lang="es-ES" sz="2000" baseline="30000" dirty="0">
              <a:solidFill>
                <a:srgbClr val="0070C0"/>
              </a:solidFill>
              <a:cs typeface="Arial" pitchFamily="34" charset="0"/>
            </a:endParaRPr>
          </a:p>
          <a:p>
            <a:pPr>
              <a:spcBef>
                <a:spcPct val="50000"/>
              </a:spcBef>
              <a:buFont typeface="Wingdings" pitchFamily="2" charset="2"/>
              <a:buChar char="Ø"/>
              <a:defRPr/>
            </a:pPr>
            <a:r>
              <a:rPr lang="es-ES" dirty="0">
                <a:solidFill>
                  <a:srgbClr val="0070C0"/>
                </a:solidFill>
                <a:cs typeface="Arial" pitchFamily="34" charset="0"/>
                <a:hlinkClick r:id="rId3" action="ppaction://hlinksldjump"/>
              </a:rPr>
              <a:t>Por el método de Gauss-</a:t>
            </a:r>
            <a:r>
              <a:rPr lang="es-ES" dirty="0" err="1">
                <a:solidFill>
                  <a:srgbClr val="0070C0"/>
                </a:solidFill>
                <a:cs typeface="Arial" pitchFamily="34" charset="0"/>
                <a:hlinkClick r:id="rId3" action="ppaction://hlinksldjump"/>
              </a:rPr>
              <a:t>Jordan</a:t>
            </a:r>
            <a:endParaRPr lang="es-ES" dirty="0">
              <a:solidFill>
                <a:srgbClr val="0070C0"/>
              </a:solidFill>
              <a:cs typeface="Arial" pitchFamily="34" charset="0"/>
            </a:endParaRPr>
          </a:p>
          <a:p>
            <a:pPr>
              <a:spcBef>
                <a:spcPct val="50000"/>
              </a:spcBef>
              <a:buFont typeface="Wingdings" pitchFamily="2" charset="2"/>
              <a:buChar char="Ø"/>
              <a:defRPr/>
            </a:pPr>
            <a:r>
              <a:rPr lang="es-ES" dirty="0">
                <a:solidFill>
                  <a:srgbClr val="0070C0"/>
                </a:solidFill>
                <a:cs typeface="Arial" pitchFamily="34" charset="0"/>
                <a:hlinkClick r:id="rId4" action="ppaction://hlinksldjump" tooltip="Cálculo de la Matriz Inversa Usando determinantes"/>
              </a:rPr>
              <a:t>Usando determinantes</a:t>
            </a:r>
            <a:endParaRPr lang="es-ES" dirty="0">
              <a:solidFill>
                <a:srgbClr val="0070C0"/>
              </a:solidFill>
              <a:cs typeface="Arial" pitchFamily="34" charset="0"/>
            </a:endParaRPr>
          </a:p>
          <a:p>
            <a:pPr algn="just">
              <a:spcBef>
                <a:spcPct val="50000"/>
              </a:spcBef>
              <a:defRPr/>
            </a:pPr>
            <a:endParaRPr lang="es-ES" sz="800" b="1" dirty="0">
              <a:solidFill>
                <a:srgbClr val="990000"/>
              </a:solidFill>
              <a:cs typeface="Arial" pitchFamily="34" charset="0"/>
            </a:endParaRPr>
          </a:p>
        </p:txBody>
      </p:sp>
    </p:spTree>
    <p:extLst>
      <p:ext uri="{BB962C8B-B14F-4D97-AF65-F5344CB8AC3E}">
        <p14:creationId xmlns:p14="http://schemas.microsoft.com/office/powerpoint/2010/main" val="579496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8308"/>
                                        </p:tgtEl>
                                        <p:attrNameLst>
                                          <p:attrName>style.visibility</p:attrName>
                                        </p:attrNameLst>
                                      </p:cBhvr>
                                      <p:to>
                                        <p:strVal val="visible"/>
                                      </p:to>
                                    </p:set>
                                    <p:anim calcmode="lin" valueType="num">
                                      <p:cBhvr additive="base">
                                        <p:cTn id="7" dur="500" fill="hold"/>
                                        <p:tgtEl>
                                          <p:spTgt spid="98308"/>
                                        </p:tgtEl>
                                        <p:attrNameLst>
                                          <p:attrName>ppt_x</p:attrName>
                                        </p:attrNameLst>
                                      </p:cBhvr>
                                      <p:tavLst>
                                        <p:tav tm="0">
                                          <p:val>
                                            <p:strVal val="0-#ppt_w/2"/>
                                          </p:val>
                                        </p:tav>
                                        <p:tav tm="100000">
                                          <p:val>
                                            <p:strVal val="#ppt_x"/>
                                          </p:val>
                                        </p:tav>
                                      </p:tavLst>
                                    </p:anim>
                                    <p:anim calcmode="lin" valueType="num">
                                      <p:cBhvr additive="base">
                                        <p:cTn id="8" dur="500" fill="hold"/>
                                        <p:tgtEl>
                                          <p:spTgt spid="98308"/>
                                        </p:tgtEl>
                                        <p:attrNameLst>
                                          <p:attrName>ppt_y</p:attrName>
                                        </p:attrNameLst>
                                      </p:cBhvr>
                                      <p:tavLst>
                                        <p:tav tm="0">
                                          <p:val>
                                            <p:strVal val="#ppt_y"/>
                                          </p:val>
                                        </p:tav>
                                        <p:tav tm="100000">
                                          <p:val>
                                            <p:strVal val="#ppt_y"/>
                                          </p:val>
                                        </p:tav>
                                      </p:tavLst>
                                    </p:anim>
                                  </p:childTnLst>
                                </p:cTn>
                              </p:par>
                              <p:par>
                                <p:cTn id="9" presetID="2" presetClass="entr" presetSubtype="8" fill="hold" grpId="1" nodeType="withEffect">
                                  <p:stCondLst>
                                    <p:cond delay="0"/>
                                  </p:stCondLst>
                                  <p:childTnLst>
                                    <p:set>
                                      <p:cBhvr>
                                        <p:cTn id="10" dur="1" fill="hold">
                                          <p:stCondLst>
                                            <p:cond delay="0"/>
                                          </p:stCondLst>
                                        </p:cTn>
                                        <p:tgtEl>
                                          <p:spTgt spid="98308"/>
                                        </p:tgtEl>
                                        <p:attrNameLst>
                                          <p:attrName>style.visibility</p:attrName>
                                        </p:attrNameLst>
                                      </p:cBhvr>
                                      <p:to>
                                        <p:strVal val="visible"/>
                                      </p:to>
                                    </p:set>
                                    <p:anim calcmode="lin" valueType="num">
                                      <p:cBhvr additive="base">
                                        <p:cTn id="11" dur="500" fill="hold"/>
                                        <p:tgtEl>
                                          <p:spTgt spid="98308"/>
                                        </p:tgtEl>
                                        <p:attrNameLst>
                                          <p:attrName>ppt_x</p:attrName>
                                        </p:attrNameLst>
                                      </p:cBhvr>
                                      <p:tavLst>
                                        <p:tav tm="0">
                                          <p:val>
                                            <p:strVal val="0-#ppt_w/2"/>
                                          </p:val>
                                        </p:tav>
                                        <p:tav tm="100000">
                                          <p:val>
                                            <p:strVal val="#ppt_x"/>
                                          </p:val>
                                        </p:tav>
                                      </p:tavLst>
                                    </p:anim>
                                    <p:anim calcmode="lin" valueType="num">
                                      <p:cBhvr additive="base">
                                        <p:cTn id="12" dur="500" fill="hold"/>
                                        <p:tgtEl>
                                          <p:spTgt spid="98308"/>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98309"/>
                                        </p:tgtEl>
                                        <p:attrNameLst>
                                          <p:attrName>style.visibility</p:attrName>
                                        </p:attrNameLst>
                                      </p:cBhvr>
                                      <p:to>
                                        <p:strVal val="visible"/>
                                      </p:to>
                                    </p:set>
                                    <p:anim calcmode="lin" valueType="num">
                                      <p:cBhvr additive="base">
                                        <p:cTn id="17" dur="500" fill="hold"/>
                                        <p:tgtEl>
                                          <p:spTgt spid="98309"/>
                                        </p:tgtEl>
                                        <p:attrNameLst>
                                          <p:attrName>ppt_x</p:attrName>
                                        </p:attrNameLst>
                                      </p:cBhvr>
                                      <p:tavLst>
                                        <p:tav tm="0">
                                          <p:val>
                                            <p:strVal val="0-#ppt_w/2"/>
                                          </p:val>
                                        </p:tav>
                                        <p:tav tm="100000">
                                          <p:val>
                                            <p:strVal val="#ppt_x"/>
                                          </p:val>
                                        </p:tav>
                                      </p:tavLst>
                                    </p:anim>
                                    <p:anim calcmode="lin" valueType="num">
                                      <p:cBhvr additive="base">
                                        <p:cTn id="18" dur="500" fill="hold"/>
                                        <p:tgtEl>
                                          <p:spTgt spid="983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8" grpId="0" animBg="1"/>
      <p:bldP spid="98308" grpId="1" animBg="1"/>
      <p:bldP spid="98309"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5 Rectángulo"/>
          <p:cNvSpPr/>
          <p:nvPr/>
        </p:nvSpPr>
        <p:spPr>
          <a:xfrm>
            <a:off x="559817" y="2204864"/>
            <a:ext cx="7776864" cy="4492799"/>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p>
        </p:txBody>
      </p:sp>
      <p:sp>
        <p:nvSpPr>
          <p:cNvPr id="52226" name="Rectangle 2"/>
          <p:cNvSpPr>
            <a:spLocks noGrp="1" noChangeArrowheads="1"/>
          </p:cNvSpPr>
          <p:nvPr>
            <p:ph type="title"/>
          </p:nvPr>
        </p:nvSpPr>
        <p:spPr>
          <a:xfrm>
            <a:off x="179388" y="457200"/>
            <a:ext cx="8748712" cy="457200"/>
          </a:xfrm>
          <a:solidFill>
            <a:srgbClr val="FFFFCC"/>
          </a:solidFill>
          <a:ln w="57150">
            <a:solidFill>
              <a:schemeClr val="accent6">
                <a:lumMod val="60000"/>
                <a:lumOff val="40000"/>
              </a:schemeClr>
            </a:solidFill>
          </a:ln>
        </p:spPr>
        <p:txBody>
          <a:bodyPr>
            <a:normAutofit fontScale="90000"/>
          </a:bodyPr>
          <a:lstStyle/>
          <a:p>
            <a:pPr eaLnBrk="1" hangingPunct="1"/>
            <a:r>
              <a:rPr lang="es-ES" altLang="es-MX" sz="2800" b="1" dirty="0" smtClean="0">
                <a:solidFill>
                  <a:srgbClr val="7030A0"/>
                </a:solidFill>
                <a:latin typeface="Verdana" pitchFamily="34" charset="0"/>
              </a:rPr>
              <a:t>Cálculo directo de la inversa de una matriz</a:t>
            </a:r>
          </a:p>
        </p:txBody>
      </p:sp>
      <p:sp>
        <p:nvSpPr>
          <p:cNvPr id="49155" name="Text Box 3"/>
          <p:cNvSpPr txBox="1">
            <a:spLocks noChangeArrowheads="1"/>
          </p:cNvSpPr>
          <p:nvPr/>
        </p:nvSpPr>
        <p:spPr bwMode="auto">
          <a:xfrm>
            <a:off x="420688" y="1347788"/>
            <a:ext cx="8374062" cy="533400"/>
          </a:xfrm>
          <a:prstGeom prst="rect">
            <a:avLst/>
          </a:prstGeom>
          <a:ln w="57150">
            <a:solidFill>
              <a:schemeClr val="accent3">
                <a:lumMod val="20000"/>
                <a:lumOff val="80000"/>
              </a:schemeClr>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
            <a:spAutoFit/>
          </a:bodyPr>
          <a:lstStyle/>
          <a:p>
            <a:pPr eaLnBrk="0" hangingPunct="0">
              <a:lnSpc>
                <a:spcPct val="90000"/>
              </a:lnSpc>
              <a:defRPr/>
            </a:pPr>
            <a:r>
              <a:rPr kumimoji="1" lang="es-ES_tradnl" sz="1600" dirty="0">
                <a:cs typeface="Arial" pitchFamily="34" charset="0"/>
              </a:rPr>
              <a:t>Si A es una matriz cuadrada, se dice que </a:t>
            </a:r>
            <a:r>
              <a:rPr kumimoji="1" lang="es-ES_tradnl" sz="1600" b="1" dirty="0">
                <a:cs typeface="Arial" pitchFamily="34" charset="0"/>
              </a:rPr>
              <a:t>B es la inversa</a:t>
            </a:r>
            <a:r>
              <a:rPr kumimoji="1" lang="es-ES_tradnl" sz="1600" dirty="0">
                <a:cs typeface="Arial" pitchFamily="34" charset="0"/>
              </a:rPr>
              <a:t> de A si </a:t>
            </a:r>
            <a:r>
              <a:rPr kumimoji="1" lang="es-ES_tradnl" sz="1600" b="1" dirty="0">
                <a:cs typeface="Arial" pitchFamily="34" charset="0"/>
              </a:rPr>
              <a:t>A </a:t>
            </a:r>
            <a:r>
              <a:rPr kumimoji="1" lang="es-ES_tradnl" sz="1600" b="1" baseline="30000" dirty="0">
                <a:cs typeface="Arial" pitchFamily="34" charset="0"/>
              </a:rPr>
              <a:t>.</a:t>
            </a:r>
            <a:r>
              <a:rPr kumimoji="1" lang="es-ES_tradnl" sz="1600" b="1" dirty="0">
                <a:cs typeface="Arial" pitchFamily="34" charset="0"/>
              </a:rPr>
              <a:t> B = B </a:t>
            </a:r>
            <a:r>
              <a:rPr kumimoji="1" lang="es-ES_tradnl" sz="1600" b="1" baseline="30000" dirty="0">
                <a:cs typeface="Arial" pitchFamily="34" charset="0"/>
              </a:rPr>
              <a:t>.</a:t>
            </a:r>
            <a:r>
              <a:rPr kumimoji="1" lang="es-ES_tradnl" sz="1600" b="1" dirty="0">
                <a:cs typeface="Arial" pitchFamily="34" charset="0"/>
              </a:rPr>
              <a:t> A =</a:t>
            </a:r>
            <a:r>
              <a:rPr kumimoji="1" lang="es-ES_tradnl" sz="1600" dirty="0">
                <a:cs typeface="Arial" pitchFamily="34" charset="0"/>
              </a:rPr>
              <a:t> </a:t>
            </a:r>
            <a:r>
              <a:rPr kumimoji="1" lang="es-ES_tradnl" sz="1600" b="1" dirty="0">
                <a:cs typeface="Arial" pitchFamily="34" charset="0"/>
              </a:rPr>
              <a:t>I,</a:t>
            </a:r>
            <a:r>
              <a:rPr kumimoji="1" lang="es-ES_tradnl" sz="1600" dirty="0">
                <a:cs typeface="Arial" pitchFamily="34" charset="0"/>
              </a:rPr>
              <a:t> siendo  la matriz unidad. La matriz inversa se representa por </a:t>
            </a:r>
            <a:r>
              <a:rPr kumimoji="1" lang="es-ES" sz="1600" dirty="0">
                <a:cs typeface="Arial" pitchFamily="34" charset="0"/>
              </a:rPr>
              <a:t>A</a:t>
            </a:r>
            <a:r>
              <a:rPr kumimoji="1" lang="es-ES" sz="1600" baseline="30000" dirty="0">
                <a:cs typeface="Arial" pitchFamily="34" charset="0"/>
              </a:rPr>
              <a:t>–1</a:t>
            </a:r>
            <a:r>
              <a:rPr kumimoji="1" lang="es-ES" sz="1600" dirty="0">
                <a:cs typeface="Arial" pitchFamily="34" charset="0"/>
              </a:rPr>
              <a:t>.</a:t>
            </a:r>
            <a:endParaRPr kumimoji="1" lang="es-ES_tradnl" sz="1600" baseline="30000" dirty="0">
              <a:cs typeface="Arial" pitchFamily="34" charset="0"/>
            </a:endParaRPr>
          </a:p>
        </p:txBody>
      </p:sp>
      <p:sp>
        <p:nvSpPr>
          <p:cNvPr id="49156" name="Text Box 4"/>
          <p:cNvSpPr txBox="1">
            <a:spLocks noChangeArrowheads="1"/>
          </p:cNvSpPr>
          <p:nvPr/>
        </p:nvSpPr>
        <p:spPr bwMode="auto">
          <a:xfrm>
            <a:off x="700410" y="3684588"/>
            <a:ext cx="2858293" cy="316113"/>
          </a:xfrm>
          <a:prstGeom prst="rect">
            <a:avLst/>
          </a:prstGeom>
          <a:solidFill>
            <a:srgbClr val="E5FFE5"/>
          </a:solidFill>
          <a:ln>
            <a:headEnd/>
            <a:tailEnd/>
          </a:ln>
        </p:spPr>
        <p:style>
          <a:lnRef idx="1">
            <a:schemeClr val="dk1"/>
          </a:lnRef>
          <a:fillRef idx="2">
            <a:schemeClr val="dk1"/>
          </a:fillRef>
          <a:effectRef idx="1">
            <a:schemeClr val="dk1"/>
          </a:effectRef>
          <a:fontRef idx="minor">
            <a:schemeClr val="dk1"/>
          </a:fontRef>
        </p:style>
        <p:txBody>
          <a:bodyPr wrap="square" lIns="90000" tIns="46800" rIns="90000" bIns="46800">
            <a:spAutoFit/>
          </a:bodyPr>
          <a:lstStyle/>
          <a:p>
            <a:pPr eaLnBrk="0" hangingPunct="0">
              <a:lnSpc>
                <a:spcPct val="90000"/>
              </a:lnSpc>
              <a:defRPr/>
            </a:pPr>
            <a:r>
              <a:rPr kumimoji="1" lang="es-ES_tradnl" sz="1600" dirty="0">
                <a:cs typeface="Arial" pitchFamily="34" charset="0"/>
              </a:rPr>
              <a:t>Y de aquí se deduce que:</a:t>
            </a:r>
          </a:p>
        </p:txBody>
      </p:sp>
      <p:grpSp>
        <p:nvGrpSpPr>
          <p:cNvPr id="2" name="Group 5"/>
          <p:cNvGrpSpPr>
            <a:grpSpLocks noChangeAspect="1"/>
          </p:cNvGrpSpPr>
          <p:nvPr/>
        </p:nvGrpSpPr>
        <p:grpSpPr bwMode="auto">
          <a:xfrm>
            <a:off x="721047" y="2312988"/>
            <a:ext cx="7431088" cy="823912"/>
            <a:chOff x="260" y="1457"/>
            <a:chExt cx="4681" cy="519"/>
          </a:xfrm>
        </p:grpSpPr>
        <p:sp>
          <p:nvSpPr>
            <p:cNvPr id="52491" name="AutoShape 6"/>
            <p:cNvSpPr>
              <a:spLocks noChangeAspect="1" noChangeArrowheads="1" noTextEdit="1"/>
            </p:cNvSpPr>
            <p:nvPr/>
          </p:nvSpPr>
          <p:spPr bwMode="auto">
            <a:xfrm>
              <a:off x="260" y="1457"/>
              <a:ext cx="4681"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2492" name="Rectangle 7"/>
            <p:cNvSpPr>
              <a:spLocks noChangeArrowheads="1"/>
            </p:cNvSpPr>
            <p:nvPr/>
          </p:nvSpPr>
          <p:spPr bwMode="auto">
            <a:xfrm>
              <a:off x="260" y="1549"/>
              <a:ext cx="678"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rPr>
                <a:t>Ejemplo: </a:t>
              </a:r>
              <a:endParaRPr lang="es-ES" altLang="es-MX"/>
            </a:p>
          </p:txBody>
        </p:sp>
        <p:sp>
          <p:nvSpPr>
            <p:cNvPr id="52493" name="Rectangle 8"/>
            <p:cNvSpPr>
              <a:spLocks noChangeArrowheads="1"/>
            </p:cNvSpPr>
            <p:nvPr/>
          </p:nvSpPr>
          <p:spPr bwMode="auto">
            <a:xfrm>
              <a:off x="864" y="1553"/>
              <a:ext cx="6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Dada A = </a:t>
              </a:r>
              <a:endParaRPr lang="es-ES" altLang="es-MX"/>
            </a:p>
          </p:txBody>
        </p:sp>
        <p:sp>
          <p:nvSpPr>
            <p:cNvPr id="52494" name="Rectangle 9"/>
            <p:cNvSpPr>
              <a:spLocks noChangeArrowheads="1"/>
            </p:cNvSpPr>
            <p:nvPr/>
          </p:nvSpPr>
          <p:spPr bwMode="auto">
            <a:xfrm>
              <a:off x="1463" y="1660"/>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52495" name="Rectangle 10"/>
            <p:cNvSpPr>
              <a:spLocks noChangeArrowheads="1"/>
            </p:cNvSpPr>
            <p:nvPr/>
          </p:nvSpPr>
          <p:spPr bwMode="auto">
            <a:xfrm>
              <a:off x="1463" y="1603"/>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52496" name="Rectangle 11"/>
            <p:cNvSpPr>
              <a:spLocks noChangeArrowheads="1"/>
            </p:cNvSpPr>
            <p:nvPr/>
          </p:nvSpPr>
          <p:spPr bwMode="auto">
            <a:xfrm>
              <a:off x="1463" y="1521"/>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52497" name="Rectangle 12"/>
            <p:cNvSpPr>
              <a:spLocks noChangeArrowheads="1"/>
            </p:cNvSpPr>
            <p:nvPr/>
          </p:nvSpPr>
          <p:spPr bwMode="auto">
            <a:xfrm>
              <a:off x="1463" y="1464"/>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52498" name="Rectangle 13"/>
            <p:cNvSpPr>
              <a:spLocks noChangeArrowheads="1"/>
            </p:cNvSpPr>
            <p:nvPr/>
          </p:nvSpPr>
          <p:spPr bwMode="auto">
            <a:xfrm>
              <a:off x="1833" y="1660"/>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52499" name="Rectangle 14"/>
            <p:cNvSpPr>
              <a:spLocks noChangeArrowheads="1"/>
            </p:cNvSpPr>
            <p:nvPr/>
          </p:nvSpPr>
          <p:spPr bwMode="auto">
            <a:xfrm>
              <a:off x="1833" y="1603"/>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52500" name="Rectangle 15"/>
            <p:cNvSpPr>
              <a:spLocks noChangeArrowheads="1"/>
            </p:cNvSpPr>
            <p:nvPr/>
          </p:nvSpPr>
          <p:spPr bwMode="auto">
            <a:xfrm>
              <a:off x="1833" y="1521"/>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52501" name="Rectangle 16"/>
            <p:cNvSpPr>
              <a:spLocks noChangeArrowheads="1"/>
            </p:cNvSpPr>
            <p:nvPr/>
          </p:nvSpPr>
          <p:spPr bwMode="auto">
            <a:xfrm>
              <a:off x="1833" y="1464"/>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52502" name="Rectangle 17"/>
            <p:cNvSpPr>
              <a:spLocks noChangeArrowheads="1"/>
            </p:cNvSpPr>
            <p:nvPr/>
          </p:nvSpPr>
          <p:spPr bwMode="auto">
            <a:xfrm>
              <a:off x="1498" y="1464"/>
              <a:ext cx="21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2 </a:t>
              </a:r>
              <a:endParaRPr lang="es-ES" altLang="es-MX"/>
            </a:p>
          </p:txBody>
        </p:sp>
        <p:sp>
          <p:nvSpPr>
            <p:cNvPr id="52503" name="Rectangle 18"/>
            <p:cNvSpPr>
              <a:spLocks noChangeArrowheads="1"/>
            </p:cNvSpPr>
            <p:nvPr/>
          </p:nvSpPr>
          <p:spPr bwMode="auto">
            <a:xfrm>
              <a:off x="1647" y="1464"/>
              <a:ext cx="13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a:t>
              </a:r>
              <a:endParaRPr lang="es-ES" altLang="es-MX"/>
            </a:p>
          </p:txBody>
        </p:sp>
        <p:sp>
          <p:nvSpPr>
            <p:cNvPr id="52504" name="Rectangle 19"/>
            <p:cNvSpPr>
              <a:spLocks noChangeArrowheads="1"/>
            </p:cNvSpPr>
            <p:nvPr/>
          </p:nvSpPr>
          <p:spPr bwMode="auto">
            <a:xfrm>
              <a:off x="1721" y="1464"/>
              <a:ext cx="17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1 </a:t>
              </a:r>
              <a:endParaRPr lang="es-ES" altLang="es-MX"/>
            </a:p>
          </p:txBody>
        </p:sp>
        <p:sp>
          <p:nvSpPr>
            <p:cNvPr id="52505" name="Rectangle 20"/>
            <p:cNvSpPr>
              <a:spLocks noChangeArrowheads="1"/>
            </p:cNvSpPr>
            <p:nvPr/>
          </p:nvSpPr>
          <p:spPr bwMode="auto">
            <a:xfrm>
              <a:off x="1497" y="1618"/>
              <a:ext cx="21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1 </a:t>
              </a:r>
              <a:endParaRPr lang="es-ES" altLang="es-MX"/>
            </a:p>
          </p:txBody>
        </p:sp>
        <p:sp>
          <p:nvSpPr>
            <p:cNvPr id="52506" name="Rectangle 21"/>
            <p:cNvSpPr>
              <a:spLocks noChangeArrowheads="1"/>
            </p:cNvSpPr>
            <p:nvPr/>
          </p:nvSpPr>
          <p:spPr bwMode="auto">
            <a:xfrm>
              <a:off x="1683" y="1618"/>
              <a:ext cx="17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1</a:t>
              </a:r>
              <a:endParaRPr lang="es-ES" altLang="es-MX"/>
            </a:p>
          </p:txBody>
        </p:sp>
        <p:sp>
          <p:nvSpPr>
            <p:cNvPr id="52507" name="Rectangle 22"/>
            <p:cNvSpPr>
              <a:spLocks noChangeArrowheads="1"/>
            </p:cNvSpPr>
            <p:nvPr/>
          </p:nvSpPr>
          <p:spPr bwMode="auto">
            <a:xfrm>
              <a:off x="1867" y="1553"/>
              <a:ext cx="100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para obtener A</a:t>
              </a:r>
              <a:endParaRPr lang="es-ES" altLang="es-MX"/>
            </a:p>
          </p:txBody>
        </p:sp>
        <p:sp>
          <p:nvSpPr>
            <p:cNvPr id="52508" name="Rectangle 23"/>
            <p:cNvSpPr>
              <a:spLocks noChangeArrowheads="1"/>
            </p:cNvSpPr>
            <p:nvPr/>
          </p:nvSpPr>
          <p:spPr bwMode="auto">
            <a:xfrm>
              <a:off x="2790" y="1532"/>
              <a:ext cx="67"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rPr>
                <a:t>-</a:t>
              </a:r>
              <a:endParaRPr lang="es-ES" altLang="es-MX"/>
            </a:p>
          </p:txBody>
        </p:sp>
        <p:sp>
          <p:nvSpPr>
            <p:cNvPr id="52509" name="Rectangle 24"/>
            <p:cNvSpPr>
              <a:spLocks noChangeArrowheads="1"/>
            </p:cNvSpPr>
            <p:nvPr/>
          </p:nvSpPr>
          <p:spPr bwMode="auto">
            <a:xfrm>
              <a:off x="2818" y="1532"/>
              <a:ext cx="88"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rPr>
                <a:t>1</a:t>
              </a:r>
              <a:endParaRPr lang="es-ES" altLang="es-MX"/>
            </a:p>
          </p:txBody>
        </p:sp>
        <p:sp>
          <p:nvSpPr>
            <p:cNvPr id="52510" name="Rectangle 25"/>
            <p:cNvSpPr>
              <a:spLocks noChangeArrowheads="1"/>
            </p:cNvSpPr>
            <p:nvPr/>
          </p:nvSpPr>
          <p:spPr bwMode="auto">
            <a:xfrm>
              <a:off x="2866" y="1553"/>
              <a:ext cx="2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 </a:t>
              </a:r>
              <a:endParaRPr lang="es-ES" altLang="es-MX"/>
            </a:p>
          </p:txBody>
        </p:sp>
        <p:sp>
          <p:nvSpPr>
            <p:cNvPr id="52511" name="Rectangle 26"/>
            <p:cNvSpPr>
              <a:spLocks noChangeArrowheads="1"/>
            </p:cNvSpPr>
            <p:nvPr/>
          </p:nvSpPr>
          <p:spPr bwMode="auto">
            <a:xfrm>
              <a:off x="3019" y="1660"/>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52512" name="Rectangle 27"/>
            <p:cNvSpPr>
              <a:spLocks noChangeArrowheads="1"/>
            </p:cNvSpPr>
            <p:nvPr/>
          </p:nvSpPr>
          <p:spPr bwMode="auto">
            <a:xfrm>
              <a:off x="3019" y="1603"/>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52513" name="Rectangle 28"/>
            <p:cNvSpPr>
              <a:spLocks noChangeArrowheads="1"/>
            </p:cNvSpPr>
            <p:nvPr/>
          </p:nvSpPr>
          <p:spPr bwMode="auto">
            <a:xfrm>
              <a:off x="3019" y="1521"/>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52514" name="Rectangle 29"/>
            <p:cNvSpPr>
              <a:spLocks noChangeArrowheads="1"/>
            </p:cNvSpPr>
            <p:nvPr/>
          </p:nvSpPr>
          <p:spPr bwMode="auto">
            <a:xfrm>
              <a:off x="3019" y="1464"/>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52515" name="Rectangle 30"/>
            <p:cNvSpPr>
              <a:spLocks noChangeArrowheads="1"/>
            </p:cNvSpPr>
            <p:nvPr/>
          </p:nvSpPr>
          <p:spPr bwMode="auto">
            <a:xfrm>
              <a:off x="3336" y="1660"/>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52516" name="Rectangle 31"/>
            <p:cNvSpPr>
              <a:spLocks noChangeArrowheads="1"/>
            </p:cNvSpPr>
            <p:nvPr/>
          </p:nvSpPr>
          <p:spPr bwMode="auto">
            <a:xfrm>
              <a:off x="3336" y="1603"/>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52517" name="Rectangle 32"/>
            <p:cNvSpPr>
              <a:spLocks noChangeArrowheads="1"/>
            </p:cNvSpPr>
            <p:nvPr/>
          </p:nvSpPr>
          <p:spPr bwMode="auto">
            <a:xfrm>
              <a:off x="3336" y="1521"/>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52518" name="Rectangle 33"/>
            <p:cNvSpPr>
              <a:spLocks noChangeArrowheads="1"/>
            </p:cNvSpPr>
            <p:nvPr/>
          </p:nvSpPr>
          <p:spPr bwMode="auto">
            <a:xfrm>
              <a:off x="3336" y="1464"/>
              <a:ext cx="94"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52519" name="Rectangle 34"/>
            <p:cNvSpPr>
              <a:spLocks noChangeArrowheads="1"/>
            </p:cNvSpPr>
            <p:nvPr/>
          </p:nvSpPr>
          <p:spPr bwMode="auto">
            <a:xfrm>
              <a:off x="3054" y="1464"/>
              <a:ext cx="20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x </a:t>
              </a:r>
              <a:endParaRPr lang="es-ES" altLang="es-MX"/>
            </a:p>
          </p:txBody>
        </p:sp>
        <p:sp>
          <p:nvSpPr>
            <p:cNvPr id="52520" name="Rectangle 35"/>
            <p:cNvSpPr>
              <a:spLocks noChangeArrowheads="1"/>
            </p:cNvSpPr>
            <p:nvPr/>
          </p:nvSpPr>
          <p:spPr bwMode="auto">
            <a:xfrm>
              <a:off x="3195" y="1464"/>
              <a:ext cx="20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y </a:t>
              </a:r>
              <a:endParaRPr lang="es-ES" altLang="es-MX"/>
            </a:p>
          </p:txBody>
        </p:sp>
        <p:sp>
          <p:nvSpPr>
            <p:cNvPr id="52521" name="Rectangle 36"/>
            <p:cNvSpPr>
              <a:spLocks noChangeArrowheads="1"/>
            </p:cNvSpPr>
            <p:nvPr/>
          </p:nvSpPr>
          <p:spPr bwMode="auto">
            <a:xfrm>
              <a:off x="3054" y="1618"/>
              <a:ext cx="20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z </a:t>
              </a:r>
              <a:endParaRPr lang="es-ES" altLang="es-MX"/>
            </a:p>
          </p:txBody>
        </p:sp>
        <p:sp>
          <p:nvSpPr>
            <p:cNvPr id="52522" name="Rectangle 37"/>
            <p:cNvSpPr>
              <a:spLocks noChangeArrowheads="1"/>
            </p:cNvSpPr>
            <p:nvPr/>
          </p:nvSpPr>
          <p:spPr bwMode="auto">
            <a:xfrm>
              <a:off x="3229" y="1618"/>
              <a:ext cx="13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t</a:t>
              </a:r>
              <a:endParaRPr lang="es-ES" altLang="es-MX"/>
            </a:p>
          </p:txBody>
        </p:sp>
        <p:sp>
          <p:nvSpPr>
            <p:cNvPr id="52523" name="Rectangle 38"/>
            <p:cNvSpPr>
              <a:spLocks noChangeArrowheads="1"/>
            </p:cNvSpPr>
            <p:nvPr/>
          </p:nvSpPr>
          <p:spPr bwMode="auto">
            <a:xfrm>
              <a:off x="3370" y="1553"/>
              <a:ext cx="109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se ha de cumplir</a:t>
              </a:r>
              <a:endParaRPr lang="es-ES" altLang="es-MX"/>
            </a:p>
          </p:txBody>
        </p:sp>
        <p:sp>
          <p:nvSpPr>
            <p:cNvPr id="52524" name="Rectangle 39"/>
            <p:cNvSpPr>
              <a:spLocks noChangeArrowheads="1"/>
            </p:cNvSpPr>
            <p:nvPr/>
          </p:nvSpPr>
          <p:spPr bwMode="auto">
            <a:xfrm>
              <a:off x="4390" y="1553"/>
              <a:ext cx="9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rPr>
                <a:t> </a:t>
              </a:r>
              <a:endParaRPr lang="es-ES" altLang="es-MX"/>
            </a:p>
          </p:txBody>
        </p:sp>
      </p:grpSp>
      <p:grpSp>
        <p:nvGrpSpPr>
          <p:cNvPr id="3" name="Group 40"/>
          <p:cNvGrpSpPr>
            <a:grpSpLocks noChangeAspect="1"/>
          </p:cNvGrpSpPr>
          <p:nvPr/>
        </p:nvGrpSpPr>
        <p:grpSpPr bwMode="auto">
          <a:xfrm>
            <a:off x="3572197" y="2986088"/>
            <a:ext cx="2543175" cy="793750"/>
            <a:chOff x="2056" y="1881"/>
            <a:chExt cx="1602" cy="500"/>
          </a:xfrm>
        </p:grpSpPr>
        <p:sp>
          <p:nvSpPr>
            <p:cNvPr id="52440" name="AutoShape 41"/>
            <p:cNvSpPr>
              <a:spLocks noChangeAspect="1" noChangeArrowheads="1" noTextEdit="1"/>
            </p:cNvSpPr>
            <p:nvPr/>
          </p:nvSpPr>
          <p:spPr bwMode="auto">
            <a:xfrm>
              <a:off x="2056" y="1881"/>
              <a:ext cx="1602" cy="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2441" name="Rectangle 42"/>
            <p:cNvSpPr>
              <a:spLocks noChangeArrowheads="1"/>
            </p:cNvSpPr>
            <p:nvPr/>
          </p:nvSpPr>
          <p:spPr bwMode="auto">
            <a:xfrm>
              <a:off x="2056" y="213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52442" name="Rectangle 43"/>
            <p:cNvSpPr>
              <a:spLocks noChangeArrowheads="1"/>
            </p:cNvSpPr>
            <p:nvPr/>
          </p:nvSpPr>
          <p:spPr bwMode="auto">
            <a:xfrm>
              <a:off x="2056" y="2055"/>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443" name="Rectangle 44"/>
            <p:cNvSpPr>
              <a:spLocks noChangeArrowheads="1"/>
            </p:cNvSpPr>
            <p:nvPr/>
          </p:nvSpPr>
          <p:spPr bwMode="auto">
            <a:xfrm>
              <a:off x="2056" y="196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444" name="Rectangle 45"/>
            <p:cNvSpPr>
              <a:spLocks noChangeArrowheads="1"/>
            </p:cNvSpPr>
            <p:nvPr/>
          </p:nvSpPr>
          <p:spPr bwMode="auto">
            <a:xfrm>
              <a:off x="2056" y="1887"/>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52445" name="Rectangle 46"/>
            <p:cNvSpPr>
              <a:spLocks noChangeArrowheads="1"/>
            </p:cNvSpPr>
            <p:nvPr/>
          </p:nvSpPr>
          <p:spPr bwMode="auto">
            <a:xfrm>
              <a:off x="2449" y="213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2446" name="Rectangle 47"/>
            <p:cNvSpPr>
              <a:spLocks noChangeArrowheads="1"/>
            </p:cNvSpPr>
            <p:nvPr/>
          </p:nvSpPr>
          <p:spPr bwMode="auto">
            <a:xfrm>
              <a:off x="2449" y="2055"/>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447" name="Rectangle 48"/>
            <p:cNvSpPr>
              <a:spLocks noChangeArrowheads="1"/>
            </p:cNvSpPr>
            <p:nvPr/>
          </p:nvSpPr>
          <p:spPr bwMode="auto">
            <a:xfrm>
              <a:off x="2449" y="196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448" name="Rectangle 49"/>
            <p:cNvSpPr>
              <a:spLocks noChangeArrowheads="1"/>
            </p:cNvSpPr>
            <p:nvPr/>
          </p:nvSpPr>
          <p:spPr bwMode="auto">
            <a:xfrm>
              <a:off x="2449" y="1887"/>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2449" name="Rectangle 50"/>
            <p:cNvSpPr>
              <a:spLocks noChangeArrowheads="1"/>
            </p:cNvSpPr>
            <p:nvPr/>
          </p:nvSpPr>
          <p:spPr bwMode="auto">
            <a:xfrm>
              <a:off x="2092" y="1889"/>
              <a:ext cx="18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2</a:t>
              </a:r>
              <a:endParaRPr lang="es-ES" altLang="es-MX"/>
            </a:p>
          </p:txBody>
        </p:sp>
        <p:sp>
          <p:nvSpPr>
            <p:cNvPr id="52450" name="Rectangle 51"/>
            <p:cNvSpPr>
              <a:spLocks noChangeArrowheads="1"/>
            </p:cNvSpPr>
            <p:nvPr/>
          </p:nvSpPr>
          <p:spPr bwMode="auto">
            <a:xfrm>
              <a:off x="2211" y="1889"/>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51" name="Rectangle 52"/>
            <p:cNvSpPr>
              <a:spLocks noChangeArrowheads="1"/>
            </p:cNvSpPr>
            <p:nvPr/>
          </p:nvSpPr>
          <p:spPr bwMode="auto">
            <a:xfrm>
              <a:off x="2252" y="1889"/>
              <a:ext cx="227"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–1</a:t>
              </a:r>
              <a:endParaRPr lang="es-ES" altLang="es-MX"/>
            </a:p>
          </p:txBody>
        </p:sp>
        <p:sp>
          <p:nvSpPr>
            <p:cNvPr id="52452" name="Rectangle 53"/>
            <p:cNvSpPr>
              <a:spLocks noChangeArrowheads="1"/>
            </p:cNvSpPr>
            <p:nvPr/>
          </p:nvSpPr>
          <p:spPr bwMode="auto">
            <a:xfrm>
              <a:off x="2409" y="1889"/>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53" name="Rectangle 54"/>
            <p:cNvSpPr>
              <a:spLocks noChangeArrowheads="1"/>
            </p:cNvSpPr>
            <p:nvPr/>
          </p:nvSpPr>
          <p:spPr bwMode="auto">
            <a:xfrm>
              <a:off x="2092" y="2073"/>
              <a:ext cx="18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454" name="Rectangle 55"/>
            <p:cNvSpPr>
              <a:spLocks noChangeArrowheads="1"/>
            </p:cNvSpPr>
            <p:nvPr/>
          </p:nvSpPr>
          <p:spPr bwMode="auto">
            <a:xfrm>
              <a:off x="2209" y="2073"/>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55" name="Rectangle 56"/>
            <p:cNvSpPr>
              <a:spLocks noChangeArrowheads="1"/>
            </p:cNvSpPr>
            <p:nvPr/>
          </p:nvSpPr>
          <p:spPr bwMode="auto">
            <a:xfrm>
              <a:off x="2292" y="2073"/>
              <a:ext cx="18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456" name="Rectangle 57"/>
            <p:cNvSpPr>
              <a:spLocks noChangeArrowheads="1"/>
            </p:cNvSpPr>
            <p:nvPr/>
          </p:nvSpPr>
          <p:spPr bwMode="auto">
            <a:xfrm>
              <a:off x="2485" y="1996"/>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57" name="Rectangle 58"/>
            <p:cNvSpPr>
              <a:spLocks noChangeArrowheads="1"/>
            </p:cNvSpPr>
            <p:nvPr/>
          </p:nvSpPr>
          <p:spPr bwMode="auto">
            <a:xfrm>
              <a:off x="2525" y="1941"/>
              <a:ext cx="127"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Times New Roman" pitchFamily="18" charset="0"/>
                </a:rPr>
                <a:t>.</a:t>
              </a:r>
              <a:endParaRPr lang="es-ES" altLang="es-MX"/>
            </a:p>
          </p:txBody>
        </p:sp>
        <p:sp>
          <p:nvSpPr>
            <p:cNvPr id="52458" name="Rectangle 59"/>
            <p:cNvSpPr>
              <a:spLocks noChangeArrowheads="1"/>
            </p:cNvSpPr>
            <p:nvPr/>
          </p:nvSpPr>
          <p:spPr bwMode="auto">
            <a:xfrm>
              <a:off x="2572" y="1996"/>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59" name="Rectangle 60"/>
            <p:cNvSpPr>
              <a:spLocks noChangeArrowheads="1"/>
            </p:cNvSpPr>
            <p:nvPr/>
          </p:nvSpPr>
          <p:spPr bwMode="auto">
            <a:xfrm>
              <a:off x="2611" y="213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52460" name="Rectangle 61"/>
            <p:cNvSpPr>
              <a:spLocks noChangeArrowheads="1"/>
            </p:cNvSpPr>
            <p:nvPr/>
          </p:nvSpPr>
          <p:spPr bwMode="auto">
            <a:xfrm>
              <a:off x="2611" y="2055"/>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461" name="Rectangle 62"/>
            <p:cNvSpPr>
              <a:spLocks noChangeArrowheads="1"/>
            </p:cNvSpPr>
            <p:nvPr/>
          </p:nvSpPr>
          <p:spPr bwMode="auto">
            <a:xfrm>
              <a:off x="2611" y="196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462" name="Rectangle 63"/>
            <p:cNvSpPr>
              <a:spLocks noChangeArrowheads="1"/>
            </p:cNvSpPr>
            <p:nvPr/>
          </p:nvSpPr>
          <p:spPr bwMode="auto">
            <a:xfrm>
              <a:off x="2611" y="1887"/>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52463" name="Rectangle 64"/>
            <p:cNvSpPr>
              <a:spLocks noChangeArrowheads="1"/>
            </p:cNvSpPr>
            <p:nvPr/>
          </p:nvSpPr>
          <p:spPr bwMode="auto">
            <a:xfrm>
              <a:off x="2963" y="213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2464" name="Rectangle 65"/>
            <p:cNvSpPr>
              <a:spLocks noChangeArrowheads="1"/>
            </p:cNvSpPr>
            <p:nvPr/>
          </p:nvSpPr>
          <p:spPr bwMode="auto">
            <a:xfrm>
              <a:off x="2963" y="2055"/>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465" name="Rectangle 66"/>
            <p:cNvSpPr>
              <a:spLocks noChangeArrowheads="1"/>
            </p:cNvSpPr>
            <p:nvPr/>
          </p:nvSpPr>
          <p:spPr bwMode="auto">
            <a:xfrm>
              <a:off x="2963" y="196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466" name="Rectangle 67"/>
            <p:cNvSpPr>
              <a:spLocks noChangeArrowheads="1"/>
            </p:cNvSpPr>
            <p:nvPr/>
          </p:nvSpPr>
          <p:spPr bwMode="auto">
            <a:xfrm>
              <a:off x="2963" y="1887"/>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2467" name="Rectangle 68"/>
            <p:cNvSpPr>
              <a:spLocks noChangeArrowheads="1"/>
            </p:cNvSpPr>
            <p:nvPr/>
          </p:nvSpPr>
          <p:spPr bwMode="auto">
            <a:xfrm>
              <a:off x="2647" y="1889"/>
              <a:ext cx="183"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x</a:t>
              </a:r>
              <a:endParaRPr lang="es-ES" altLang="es-MX"/>
            </a:p>
          </p:txBody>
        </p:sp>
        <p:sp>
          <p:nvSpPr>
            <p:cNvPr id="52468" name="Rectangle 69"/>
            <p:cNvSpPr>
              <a:spLocks noChangeArrowheads="1"/>
            </p:cNvSpPr>
            <p:nvPr/>
          </p:nvSpPr>
          <p:spPr bwMode="auto">
            <a:xfrm>
              <a:off x="2764" y="1889"/>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69" name="Rectangle 70"/>
            <p:cNvSpPr>
              <a:spLocks noChangeArrowheads="1"/>
            </p:cNvSpPr>
            <p:nvPr/>
          </p:nvSpPr>
          <p:spPr bwMode="auto">
            <a:xfrm>
              <a:off x="2806" y="1889"/>
              <a:ext cx="183"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y</a:t>
              </a:r>
              <a:endParaRPr lang="es-ES" altLang="es-MX"/>
            </a:p>
          </p:txBody>
        </p:sp>
        <p:sp>
          <p:nvSpPr>
            <p:cNvPr id="52470" name="Rectangle 71"/>
            <p:cNvSpPr>
              <a:spLocks noChangeArrowheads="1"/>
            </p:cNvSpPr>
            <p:nvPr/>
          </p:nvSpPr>
          <p:spPr bwMode="auto">
            <a:xfrm>
              <a:off x="2923" y="1889"/>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71" name="Rectangle 72"/>
            <p:cNvSpPr>
              <a:spLocks noChangeArrowheads="1"/>
            </p:cNvSpPr>
            <p:nvPr/>
          </p:nvSpPr>
          <p:spPr bwMode="auto">
            <a:xfrm>
              <a:off x="2651" y="2073"/>
              <a:ext cx="17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z</a:t>
              </a:r>
              <a:endParaRPr lang="es-ES" altLang="es-MX"/>
            </a:p>
          </p:txBody>
        </p:sp>
        <p:sp>
          <p:nvSpPr>
            <p:cNvPr id="52472" name="Rectangle 73"/>
            <p:cNvSpPr>
              <a:spLocks noChangeArrowheads="1"/>
            </p:cNvSpPr>
            <p:nvPr/>
          </p:nvSpPr>
          <p:spPr bwMode="auto">
            <a:xfrm>
              <a:off x="2761" y="2073"/>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73" name="Rectangle 74"/>
            <p:cNvSpPr>
              <a:spLocks noChangeArrowheads="1"/>
            </p:cNvSpPr>
            <p:nvPr/>
          </p:nvSpPr>
          <p:spPr bwMode="auto">
            <a:xfrm>
              <a:off x="2842" y="2073"/>
              <a:ext cx="14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t</a:t>
              </a:r>
              <a:endParaRPr lang="es-ES" altLang="es-MX"/>
            </a:p>
          </p:txBody>
        </p:sp>
        <p:sp>
          <p:nvSpPr>
            <p:cNvPr id="52474" name="Rectangle 75"/>
            <p:cNvSpPr>
              <a:spLocks noChangeArrowheads="1"/>
            </p:cNvSpPr>
            <p:nvPr/>
          </p:nvSpPr>
          <p:spPr bwMode="auto">
            <a:xfrm>
              <a:off x="2999" y="1996"/>
              <a:ext cx="23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 </a:t>
              </a:r>
              <a:endParaRPr lang="es-ES" altLang="es-MX"/>
            </a:p>
          </p:txBody>
        </p:sp>
        <p:sp>
          <p:nvSpPr>
            <p:cNvPr id="52475" name="Rectangle 76"/>
            <p:cNvSpPr>
              <a:spLocks noChangeArrowheads="1"/>
            </p:cNvSpPr>
            <p:nvPr/>
          </p:nvSpPr>
          <p:spPr bwMode="auto">
            <a:xfrm>
              <a:off x="3167" y="213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52476" name="Rectangle 77"/>
            <p:cNvSpPr>
              <a:spLocks noChangeArrowheads="1"/>
            </p:cNvSpPr>
            <p:nvPr/>
          </p:nvSpPr>
          <p:spPr bwMode="auto">
            <a:xfrm>
              <a:off x="3167" y="2055"/>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477" name="Rectangle 78"/>
            <p:cNvSpPr>
              <a:spLocks noChangeArrowheads="1"/>
            </p:cNvSpPr>
            <p:nvPr/>
          </p:nvSpPr>
          <p:spPr bwMode="auto">
            <a:xfrm>
              <a:off x="3167" y="196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478" name="Rectangle 79"/>
            <p:cNvSpPr>
              <a:spLocks noChangeArrowheads="1"/>
            </p:cNvSpPr>
            <p:nvPr/>
          </p:nvSpPr>
          <p:spPr bwMode="auto">
            <a:xfrm>
              <a:off x="3167" y="1887"/>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52479" name="Rectangle 80"/>
            <p:cNvSpPr>
              <a:spLocks noChangeArrowheads="1"/>
            </p:cNvSpPr>
            <p:nvPr/>
          </p:nvSpPr>
          <p:spPr bwMode="auto">
            <a:xfrm>
              <a:off x="3520" y="213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2480" name="Rectangle 81"/>
            <p:cNvSpPr>
              <a:spLocks noChangeArrowheads="1"/>
            </p:cNvSpPr>
            <p:nvPr/>
          </p:nvSpPr>
          <p:spPr bwMode="auto">
            <a:xfrm>
              <a:off x="3520" y="2055"/>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481" name="Rectangle 82"/>
            <p:cNvSpPr>
              <a:spLocks noChangeArrowheads="1"/>
            </p:cNvSpPr>
            <p:nvPr/>
          </p:nvSpPr>
          <p:spPr bwMode="auto">
            <a:xfrm>
              <a:off x="3520" y="1968"/>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482" name="Rectangle 83"/>
            <p:cNvSpPr>
              <a:spLocks noChangeArrowheads="1"/>
            </p:cNvSpPr>
            <p:nvPr/>
          </p:nvSpPr>
          <p:spPr bwMode="auto">
            <a:xfrm>
              <a:off x="3520" y="1887"/>
              <a:ext cx="9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2483" name="Rectangle 84"/>
            <p:cNvSpPr>
              <a:spLocks noChangeArrowheads="1"/>
            </p:cNvSpPr>
            <p:nvPr/>
          </p:nvSpPr>
          <p:spPr bwMode="auto">
            <a:xfrm>
              <a:off x="3203" y="1889"/>
              <a:ext cx="18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484" name="Rectangle 85"/>
            <p:cNvSpPr>
              <a:spLocks noChangeArrowheads="1"/>
            </p:cNvSpPr>
            <p:nvPr/>
          </p:nvSpPr>
          <p:spPr bwMode="auto">
            <a:xfrm>
              <a:off x="3322" y="1889"/>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85" name="Rectangle 86"/>
            <p:cNvSpPr>
              <a:spLocks noChangeArrowheads="1"/>
            </p:cNvSpPr>
            <p:nvPr/>
          </p:nvSpPr>
          <p:spPr bwMode="auto">
            <a:xfrm>
              <a:off x="3361" y="1889"/>
              <a:ext cx="18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52486" name="Rectangle 87"/>
            <p:cNvSpPr>
              <a:spLocks noChangeArrowheads="1"/>
            </p:cNvSpPr>
            <p:nvPr/>
          </p:nvSpPr>
          <p:spPr bwMode="auto">
            <a:xfrm>
              <a:off x="3479" y="1889"/>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87" name="Rectangle 88"/>
            <p:cNvSpPr>
              <a:spLocks noChangeArrowheads="1"/>
            </p:cNvSpPr>
            <p:nvPr/>
          </p:nvSpPr>
          <p:spPr bwMode="auto">
            <a:xfrm>
              <a:off x="3203" y="2073"/>
              <a:ext cx="18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52488" name="Rectangle 89"/>
            <p:cNvSpPr>
              <a:spLocks noChangeArrowheads="1"/>
            </p:cNvSpPr>
            <p:nvPr/>
          </p:nvSpPr>
          <p:spPr bwMode="auto">
            <a:xfrm>
              <a:off x="3320" y="2073"/>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89" name="Rectangle 90"/>
            <p:cNvSpPr>
              <a:spLocks noChangeArrowheads="1"/>
            </p:cNvSpPr>
            <p:nvPr/>
          </p:nvSpPr>
          <p:spPr bwMode="auto">
            <a:xfrm>
              <a:off x="3361" y="2073"/>
              <a:ext cx="18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490" name="Rectangle 91"/>
            <p:cNvSpPr>
              <a:spLocks noChangeArrowheads="1"/>
            </p:cNvSpPr>
            <p:nvPr/>
          </p:nvSpPr>
          <p:spPr bwMode="auto">
            <a:xfrm>
              <a:off x="3480" y="2073"/>
              <a:ext cx="10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nvGrpSpPr>
          <p:cNvPr id="4" name="Group 92"/>
          <p:cNvGrpSpPr>
            <a:grpSpLocks noChangeAspect="1"/>
          </p:cNvGrpSpPr>
          <p:nvPr/>
        </p:nvGrpSpPr>
        <p:grpSpPr bwMode="auto">
          <a:xfrm>
            <a:off x="1227460" y="3940175"/>
            <a:ext cx="7593012" cy="1644650"/>
            <a:chOff x="579" y="2482"/>
            <a:chExt cx="4783" cy="1036"/>
          </a:xfrm>
        </p:grpSpPr>
        <p:sp>
          <p:nvSpPr>
            <p:cNvPr id="52268" name="AutoShape 93"/>
            <p:cNvSpPr>
              <a:spLocks noChangeAspect="1" noChangeArrowheads="1" noTextEdit="1"/>
            </p:cNvSpPr>
            <p:nvPr/>
          </p:nvSpPr>
          <p:spPr bwMode="auto">
            <a:xfrm>
              <a:off x="579" y="2482"/>
              <a:ext cx="4783" cy="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2269" name="Rectangle 94"/>
            <p:cNvSpPr>
              <a:spLocks noChangeArrowheads="1"/>
            </p:cNvSpPr>
            <p:nvPr/>
          </p:nvSpPr>
          <p:spPr bwMode="auto">
            <a:xfrm>
              <a:off x="1047" y="2938"/>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52270" name="Rectangle 95"/>
            <p:cNvSpPr>
              <a:spLocks noChangeArrowheads="1"/>
            </p:cNvSpPr>
            <p:nvPr/>
          </p:nvSpPr>
          <p:spPr bwMode="auto">
            <a:xfrm>
              <a:off x="1047" y="2854"/>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271" name="Rectangle 96"/>
            <p:cNvSpPr>
              <a:spLocks noChangeArrowheads="1"/>
            </p:cNvSpPr>
            <p:nvPr/>
          </p:nvSpPr>
          <p:spPr bwMode="auto">
            <a:xfrm>
              <a:off x="1047" y="2767"/>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272" name="Rectangle 97"/>
            <p:cNvSpPr>
              <a:spLocks noChangeArrowheads="1"/>
            </p:cNvSpPr>
            <p:nvPr/>
          </p:nvSpPr>
          <p:spPr bwMode="auto">
            <a:xfrm>
              <a:off x="1047" y="2686"/>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52273" name="Rectangle 98"/>
            <p:cNvSpPr>
              <a:spLocks noChangeArrowheads="1"/>
            </p:cNvSpPr>
            <p:nvPr/>
          </p:nvSpPr>
          <p:spPr bwMode="auto">
            <a:xfrm>
              <a:off x="1907" y="2938"/>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2274" name="Rectangle 99"/>
            <p:cNvSpPr>
              <a:spLocks noChangeArrowheads="1"/>
            </p:cNvSpPr>
            <p:nvPr/>
          </p:nvSpPr>
          <p:spPr bwMode="auto">
            <a:xfrm>
              <a:off x="1907" y="2854"/>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275" name="Rectangle 100"/>
            <p:cNvSpPr>
              <a:spLocks noChangeArrowheads="1"/>
            </p:cNvSpPr>
            <p:nvPr/>
          </p:nvSpPr>
          <p:spPr bwMode="auto">
            <a:xfrm>
              <a:off x="1907" y="2767"/>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276" name="Rectangle 101"/>
            <p:cNvSpPr>
              <a:spLocks noChangeArrowheads="1"/>
            </p:cNvSpPr>
            <p:nvPr/>
          </p:nvSpPr>
          <p:spPr bwMode="auto">
            <a:xfrm>
              <a:off x="1907" y="2686"/>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2277" name="Rectangle 102"/>
            <p:cNvSpPr>
              <a:spLocks noChangeArrowheads="1"/>
            </p:cNvSpPr>
            <p:nvPr/>
          </p:nvSpPr>
          <p:spPr bwMode="auto">
            <a:xfrm>
              <a:off x="1080" y="2688"/>
              <a:ext cx="243"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2x</a:t>
              </a:r>
              <a:endParaRPr lang="es-ES" altLang="es-MX"/>
            </a:p>
          </p:txBody>
        </p:sp>
        <p:sp>
          <p:nvSpPr>
            <p:cNvPr id="52278" name="Rectangle 103"/>
            <p:cNvSpPr>
              <a:spLocks noChangeArrowheads="1"/>
            </p:cNvSpPr>
            <p:nvPr/>
          </p:nvSpPr>
          <p:spPr bwMode="auto">
            <a:xfrm>
              <a:off x="1260" y="2688"/>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79" name="Rectangle 104"/>
            <p:cNvSpPr>
              <a:spLocks noChangeArrowheads="1"/>
            </p:cNvSpPr>
            <p:nvPr/>
          </p:nvSpPr>
          <p:spPr bwMode="auto">
            <a:xfrm>
              <a:off x="1370" y="2688"/>
              <a:ext cx="161"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z</a:t>
              </a:r>
              <a:endParaRPr lang="es-ES" altLang="es-MX"/>
            </a:p>
          </p:txBody>
        </p:sp>
        <p:sp>
          <p:nvSpPr>
            <p:cNvPr id="52280" name="Rectangle 105"/>
            <p:cNvSpPr>
              <a:spLocks noChangeArrowheads="1"/>
            </p:cNvSpPr>
            <p:nvPr/>
          </p:nvSpPr>
          <p:spPr bwMode="auto">
            <a:xfrm>
              <a:off x="1470"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81" name="Rectangle 106"/>
            <p:cNvSpPr>
              <a:spLocks noChangeArrowheads="1"/>
            </p:cNvSpPr>
            <p:nvPr/>
          </p:nvSpPr>
          <p:spPr bwMode="auto">
            <a:xfrm>
              <a:off x="1506" y="2688"/>
              <a:ext cx="243"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2y</a:t>
              </a:r>
              <a:endParaRPr lang="es-ES" altLang="es-MX"/>
            </a:p>
          </p:txBody>
        </p:sp>
        <p:sp>
          <p:nvSpPr>
            <p:cNvPr id="52282" name="Rectangle 107"/>
            <p:cNvSpPr>
              <a:spLocks noChangeArrowheads="1"/>
            </p:cNvSpPr>
            <p:nvPr/>
          </p:nvSpPr>
          <p:spPr bwMode="auto">
            <a:xfrm>
              <a:off x="1685" y="2688"/>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83" name="Rectangle 108"/>
            <p:cNvSpPr>
              <a:spLocks noChangeArrowheads="1"/>
            </p:cNvSpPr>
            <p:nvPr/>
          </p:nvSpPr>
          <p:spPr bwMode="auto">
            <a:xfrm>
              <a:off x="1794" y="2688"/>
              <a:ext cx="137"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t</a:t>
              </a:r>
              <a:endParaRPr lang="es-ES" altLang="es-MX"/>
            </a:p>
          </p:txBody>
        </p:sp>
        <p:sp>
          <p:nvSpPr>
            <p:cNvPr id="52284" name="Rectangle 109"/>
            <p:cNvSpPr>
              <a:spLocks noChangeArrowheads="1"/>
            </p:cNvSpPr>
            <p:nvPr/>
          </p:nvSpPr>
          <p:spPr bwMode="auto">
            <a:xfrm>
              <a:off x="1871"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85" name="Rectangle 110"/>
            <p:cNvSpPr>
              <a:spLocks noChangeArrowheads="1"/>
            </p:cNvSpPr>
            <p:nvPr/>
          </p:nvSpPr>
          <p:spPr bwMode="auto">
            <a:xfrm>
              <a:off x="1111" y="2873"/>
              <a:ext cx="168"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x</a:t>
              </a:r>
              <a:endParaRPr lang="es-ES" altLang="es-MX"/>
            </a:p>
          </p:txBody>
        </p:sp>
        <p:sp>
          <p:nvSpPr>
            <p:cNvPr id="52286" name="Rectangle 111"/>
            <p:cNvSpPr>
              <a:spLocks noChangeArrowheads="1"/>
            </p:cNvSpPr>
            <p:nvPr/>
          </p:nvSpPr>
          <p:spPr bwMode="auto">
            <a:xfrm>
              <a:off x="1220" y="2873"/>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87" name="Rectangle 112"/>
            <p:cNvSpPr>
              <a:spLocks noChangeArrowheads="1"/>
            </p:cNvSpPr>
            <p:nvPr/>
          </p:nvSpPr>
          <p:spPr bwMode="auto">
            <a:xfrm>
              <a:off x="1338" y="2873"/>
              <a:ext cx="161"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z</a:t>
              </a:r>
              <a:endParaRPr lang="es-ES" altLang="es-MX"/>
            </a:p>
          </p:txBody>
        </p:sp>
        <p:sp>
          <p:nvSpPr>
            <p:cNvPr id="52288" name="Rectangle 113"/>
            <p:cNvSpPr>
              <a:spLocks noChangeArrowheads="1"/>
            </p:cNvSpPr>
            <p:nvPr/>
          </p:nvSpPr>
          <p:spPr bwMode="auto">
            <a:xfrm>
              <a:off x="1439"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89" name="Rectangle 114"/>
            <p:cNvSpPr>
              <a:spLocks noChangeArrowheads="1"/>
            </p:cNvSpPr>
            <p:nvPr/>
          </p:nvSpPr>
          <p:spPr bwMode="auto">
            <a:xfrm>
              <a:off x="1538" y="2873"/>
              <a:ext cx="168"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y</a:t>
              </a:r>
              <a:endParaRPr lang="es-ES" altLang="es-MX"/>
            </a:p>
          </p:txBody>
        </p:sp>
        <p:sp>
          <p:nvSpPr>
            <p:cNvPr id="52290" name="Rectangle 115"/>
            <p:cNvSpPr>
              <a:spLocks noChangeArrowheads="1"/>
            </p:cNvSpPr>
            <p:nvPr/>
          </p:nvSpPr>
          <p:spPr bwMode="auto">
            <a:xfrm>
              <a:off x="1645" y="2873"/>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91" name="Rectangle 116"/>
            <p:cNvSpPr>
              <a:spLocks noChangeArrowheads="1"/>
            </p:cNvSpPr>
            <p:nvPr/>
          </p:nvSpPr>
          <p:spPr bwMode="auto">
            <a:xfrm>
              <a:off x="1763" y="2873"/>
              <a:ext cx="137"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t</a:t>
              </a:r>
              <a:endParaRPr lang="es-ES" altLang="es-MX"/>
            </a:p>
          </p:txBody>
        </p:sp>
        <p:sp>
          <p:nvSpPr>
            <p:cNvPr id="52292" name="Rectangle 117"/>
            <p:cNvSpPr>
              <a:spLocks noChangeArrowheads="1"/>
            </p:cNvSpPr>
            <p:nvPr/>
          </p:nvSpPr>
          <p:spPr bwMode="auto">
            <a:xfrm>
              <a:off x="1839"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93" name="Rectangle 118"/>
            <p:cNvSpPr>
              <a:spLocks noChangeArrowheads="1"/>
            </p:cNvSpPr>
            <p:nvPr/>
          </p:nvSpPr>
          <p:spPr bwMode="auto">
            <a:xfrm>
              <a:off x="1940" y="2796"/>
              <a:ext cx="21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 </a:t>
              </a:r>
              <a:endParaRPr lang="es-ES" altLang="es-MX"/>
            </a:p>
          </p:txBody>
        </p:sp>
        <p:sp>
          <p:nvSpPr>
            <p:cNvPr id="52294" name="Rectangle 119"/>
            <p:cNvSpPr>
              <a:spLocks noChangeArrowheads="1"/>
            </p:cNvSpPr>
            <p:nvPr/>
          </p:nvSpPr>
          <p:spPr bwMode="auto">
            <a:xfrm>
              <a:off x="2096" y="2938"/>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52295" name="Rectangle 120"/>
            <p:cNvSpPr>
              <a:spLocks noChangeArrowheads="1"/>
            </p:cNvSpPr>
            <p:nvPr/>
          </p:nvSpPr>
          <p:spPr bwMode="auto">
            <a:xfrm>
              <a:off x="2096" y="2854"/>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296" name="Rectangle 121"/>
            <p:cNvSpPr>
              <a:spLocks noChangeArrowheads="1"/>
            </p:cNvSpPr>
            <p:nvPr/>
          </p:nvSpPr>
          <p:spPr bwMode="auto">
            <a:xfrm>
              <a:off x="2096" y="2767"/>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52297" name="Rectangle 122"/>
            <p:cNvSpPr>
              <a:spLocks noChangeArrowheads="1"/>
            </p:cNvSpPr>
            <p:nvPr/>
          </p:nvSpPr>
          <p:spPr bwMode="auto">
            <a:xfrm>
              <a:off x="2096" y="2686"/>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52298" name="Rectangle 123"/>
            <p:cNvSpPr>
              <a:spLocks noChangeArrowheads="1"/>
            </p:cNvSpPr>
            <p:nvPr/>
          </p:nvSpPr>
          <p:spPr bwMode="auto">
            <a:xfrm>
              <a:off x="2422" y="2938"/>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52299" name="Rectangle 124"/>
            <p:cNvSpPr>
              <a:spLocks noChangeArrowheads="1"/>
            </p:cNvSpPr>
            <p:nvPr/>
          </p:nvSpPr>
          <p:spPr bwMode="auto">
            <a:xfrm>
              <a:off x="2422" y="2854"/>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300" name="Rectangle 125"/>
            <p:cNvSpPr>
              <a:spLocks noChangeArrowheads="1"/>
            </p:cNvSpPr>
            <p:nvPr/>
          </p:nvSpPr>
          <p:spPr bwMode="auto">
            <a:xfrm>
              <a:off x="2422" y="2767"/>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52301" name="Rectangle 126"/>
            <p:cNvSpPr>
              <a:spLocks noChangeArrowheads="1"/>
            </p:cNvSpPr>
            <p:nvPr/>
          </p:nvSpPr>
          <p:spPr bwMode="auto">
            <a:xfrm>
              <a:off x="2422" y="2686"/>
              <a:ext cx="88"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52302" name="Rectangle 127"/>
            <p:cNvSpPr>
              <a:spLocks noChangeArrowheads="1"/>
            </p:cNvSpPr>
            <p:nvPr/>
          </p:nvSpPr>
          <p:spPr bwMode="auto">
            <a:xfrm>
              <a:off x="2129" y="2688"/>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303" name="Rectangle 128"/>
            <p:cNvSpPr>
              <a:spLocks noChangeArrowheads="1"/>
            </p:cNvSpPr>
            <p:nvPr/>
          </p:nvSpPr>
          <p:spPr bwMode="auto">
            <a:xfrm>
              <a:off x="2238"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04" name="Rectangle 129"/>
            <p:cNvSpPr>
              <a:spLocks noChangeArrowheads="1"/>
            </p:cNvSpPr>
            <p:nvPr/>
          </p:nvSpPr>
          <p:spPr bwMode="auto">
            <a:xfrm>
              <a:off x="2274" y="2688"/>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52305" name="Rectangle 130"/>
            <p:cNvSpPr>
              <a:spLocks noChangeArrowheads="1"/>
            </p:cNvSpPr>
            <p:nvPr/>
          </p:nvSpPr>
          <p:spPr bwMode="auto">
            <a:xfrm>
              <a:off x="2384"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06" name="Rectangle 131"/>
            <p:cNvSpPr>
              <a:spLocks noChangeArrowheads="1"/>
            </p:cNvSpPr>
            <p:nvPr/>
          </p:nvSpPr>
          <p:spPr bwMode="auto">
            <a:xfrm>
              <a:off x="2129" y="2873"/>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52307" name="Rectangle 132"/>
            <p:cNvSpPr>
              <a:spLocks noChangeArrowheads="1"/>
            </p:cNvSpPr>
            <p:nvPr/>
          </p:nvSpPr>
          <p:spPr bwMode="auto">
            <a:xfrm>
              <a:off x="2236"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08" name="Rectangle 133"/>
            <p:cNvSpPr>
              <a:spLocks noChangeArrowheads="1"/>
            </p:cNvSpPr>
            <p:nvPr/>
          </p:nvSpPr>
          <p:spPr bwMode="auto">
            <a:xfrm>
              <a:off x="2274" y="2873"/>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309" name="Rectangle 134"/>
            <p:cNvSpPr>
              <a:spLocks noChangeArrowheads="1"/>
            </p:cNvSpPr>
            <p:nvPr/>
          </p:nvSpPr>
          <p:spPr bwMode="auto">
            <a:xfrm>
              <a:off x="2384"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0" name="Rectangle 135"/>
            <p:cNvSpPr>
              <a:spLocks noChangeArrowheads="1"/>
            </p:cNvSpPr>
            <p:nvPr/>
          </p:nvSpPr>
          <p:spPr bwMode="auto">
            <a:xfrm>
              <a:off x="2455" y="2796"/>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1" name="Rectangle 136"/>
            <p:cNvSpPr>
              <a:spLocks noChangeArrowheads="1"/>
            </p:cNvSpPr>
            <p:nvPr/>
          </p:nvSpPr>
          <p:spPr bwMode="auto">
            <a:xfrm>
              <a:off x="2489" y="2779"/>
              <a:ext cx="243"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Symbol" pitchFamily="18" charset="2"/>
                </a:rPr>
                <a:t>Û</a:t>
              </a:r>
              <a:endParaRPr lang="es-ES" altLang="es-MX"/>
            </a:p>
          </p:txBody>
        </p:sp>
        <p:sp>
          <p:nvSpPr>
            <p:cNvPr id="52312" name="Rectangle 137"/>
            <p:cNvSpPr>
              <a:spLocks noChangeArrowheads="1"/>
            </p:cNvSpPr>
            <p:nvPr/>
          </p:nvSpPr>
          <p:spPr bwMode="auto">
            <a:xfrm>
              <a:off x="2640" y="2796"/>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3" name="Rectangle 138"/>
            <p:cNvSpPr>
              <a:spLocks noChangeArrowheads="1"/>
            </p:cNvSpPr>
            <p:nvPr/>
          </p:nvSpPr>
          <p:spPr bwMode="auto">
            <a:xfrm>
              <a:off x="2704" y="2503"/>
              <a:ext cx="20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2x</a:t>
              </a:r>
              <a:endParaRPr lang="es-ES" altLang="es-MX"/>
            </a:p>
          </p:txBody>
        </p:sp>
        <p:sp>
          <p:nvSpPr>
            <p:cNvPr id="52314" name="Rectangle 139"/>
            <p:cNvSpPr>
              <a:spLocks noChangeArrowheads="1"/>
            </p:cNvSpPr>
            <p:nvPr/>
          </p:nvSpPr>
          <p:spPr bwMode="auto">
            <a:xfrm>
              <a:off x="2847"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5" name="Rectangle 140"/>
            <p:cNvSpPr>
              <a:spLocks noChangeArrowheads="1"/>
            </p:cNvSpPr>
            <p:nvPr/>
          </p:nvSpPr>
          <p:spPr bwMode="auto">
            <a:xfrm>
              <a:off x="2883"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6" name="Rectangle 141"/>
            <p:cNvSpPr>
              <a:spLocks noChangeArrowheads="1"/>
            </p:cNvSpPr>
            <p:nvPr/>
          </p:nvSpPr>
          <p:spPr bwMode="auto">
            <a:xfrm>
              <a:off x="2919"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7" name="Rectangle 142"/>
            <p:cNvSpPr>
              <a:spLocks noChangeArrowheads="1"/>
            </p:cNvSpPr>
            <p:nvPr/>
          </p:nvSpPr>
          <p:spPr bwMode="auto">
            <a:xfrm>
              <a:off x="2956"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8" name="Rectangle 143"/>
            <p:cNvSpPr>
              <a:spLocks noChangeArrowheads="1"/>
            </p:cNvSpPr>
            <p:nvPr/>
          </p:nvSpPr>
          <p:spPr bwMode="auto">
            <a:xfrm>
              <a:off x="2992"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19" name="Rectangle 144"/>
            <p:cNvSpPr>
              <a:spLocks noChangeArrowheads="1"/>
            </p:cNvSpPr>
            <p:nvPr/>
          </p:nvSpPr>
          <p:spPr bwMode="auto">
            <a:xfrm>
              <a:off x="3029"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0" name="Rectangle 145"/>
            <p:cNvSpPr>
              <a:spLocks noChangeArrowheads="1"/>
            </p:cNvSpPr>
            <p:nvPr/>
          </p:nvSpPr>
          <p:spPr bwMode="auto">
            <a:xfrm>
              <a:off x="3065"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1" name="Rectangle 146"/>
            <p:cNvSpPr>
              <a:spLocks noChangeArrowheads="1"/>
            </p:cNvSpPr>
            <p:nvPr/>
          </p:nvSpPr>
          <p:spPr bwMode="auto">
            <a:xfrm>
              <a:off x="3101"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2" name="Rectangle 147"/>
            <p:cNvSpPr>
              <a:spLocks noChangeArrowheads="1"/>
            </p:cNvSpPr>
            <p:nvPr/>
          </p:nvSpPr>
          <p:spPr bwMode="auto">
            <a:xfrm>
              <a:off x="3141" y="2503"/>
              <a:ext cx="133"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2323" name="Rectangle 148"/>
            <p:cNvSpPr>
              <a:spLocks noChangeArrowheads="1"/>
            </p:cNvSpPr>
            <p:nvPr/>
          </p:nvSpPr>
          <p:spPr bwMode="auto">
            <a:xfrm>
              <a:off x="3211" y="2503"/>
              <a:ext cx="161"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z</a:t>
              </a:r>
              <a:endParaRPr lang="es-ES" altLang="es-MX"/>
            </a:p>
          </p:txBody>
        </p:sp>
        <p:sp>
          <p:nvSpPr>
            <p:cNvPr id="52324" name="Rectangle 149"/>
            <p:cNvSpPr>
              <a:spLocks noChangeArrowheads="1"/>
            </p:cNvSpPr>
            <p:nvPr/>
          </p:nvSpPr>
          <p:spPr bwMode="auto">
            <a:xfrm>
              <a:off x="3311"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5" name="Rectangle 150"/>
            <p:cNvSpPr>
              <a:spLocks noChangeArrowheads="1"/>
            </p:cNvSpPr>
            <p:nvPr/>
          </p:nvSpPr>
          <p:spPr bwMode="auto">
            <a:xfrm>
              <a:off x="3348"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6" name="Rectangle 151"/>
            <p:cNvSpPr>
              <a:spLocks noChangeArrowheads="1"/>
            </p:cNvSpPr>
            <p:nvPr/>
          </p:nvSpPr>
          <p:spPr bwMode="auto">
            <a:xfrm>
              <a:off x="3384"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7" name="Rectangle 152"/>
            <p:cNvSpPr>
              <a:spLocks noChangeArrowheads="1"/>
            </p:cNvSpPr>
            <p:nvPr/>
          </p:nvSpPr>
          <p:spPr bwMode="auto">
            <a:xfrm>
              <a:off x="3420"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8" name="Rectangle 153"/>
            <p:cNvSpPr>
              <a:spLocks noChangeArrowheads="1"/>
            </p:cNvSpPr>
            <p:nvPr/>
          </p:nvSpPr>
          <p:spPr bwMode="auto">
            <a:xfrm>
              <a:off x="3457"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29" name="Rectangle 154"/>
            <p:cNvSpPr>
              <a:spLocks noChangeArrowheads="1"/>
            </p:cNvSpPr>
            <p:nvPr/>
          </p:nvSpPr>
          <p:spPr bwMode="auto">
            <a:xfrm>
              <a:off x="3493" y="250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30" name="Rectangle 155"/>
            <p:cNvSpPr>
              <a:spLocks noChangeArrowheads="1"/>
            </p:cNvSpPr>
            <p:nvPr/>
          </p:nvSpPr>
          <p:spPr bwMode="auto">
            <a:xfrm>
              <a:off x="3533" y="2503"/>
              <a:ext cx="14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2331" name="Rectangle 156"/>
            <p:cNvSpPr>
              <a:spLocks noChangeArrowheads="1"/>
            </p:cNvSpPr>
            <p:nvPr/>
          </p:nvSpPr>
          <p:spPr bwMode="auto">
            <a:xfrm>
              <a:off x="3609" y="2503"/>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332" name="Rectangle 157"/>
            <p:cNvSpPr>
              <a:spLocks noChangeArrowheads="1"/>
            </p:cNvSpPr>
            <p:nvPr/>
          </p:nvSpPr>
          <p:spPr bwMode="auto">
            <a:xfrm>
              <a:off x="2704"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33" name="Rectangle 158"/>
            <p:cNvSpPr>
              <a:spLocks noChangeArrowheads="1"/>
            </p:cNvSpPr>
            <p:nvPr/>
          </p:nvSpPr>
          <p:spPr bwMode="auto">
            <a:xfrm>
              <a:off x="2741"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34" name="Rectangle 159"/>
            <p:cNvSpPr>
              <a:spLocks noChangeArrowheads="1"/>
            </p:cNvSpPr>
            <p:nvPr/>
          </p:nvSpPr>
          <p:spPr bwMode="auto">
            <a:xfrm>
              <a:off x="2781" y="2688"/>
              <a:ext cx="13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x</a:t>
              </a:r>
              <a:endParaRPr lang="es-ES" altLang="es-MX"/>
            </a:p>
          </p:txBody>
        </p:sp>
        <p:sp>
          <p:nvSpPr>
            <p:cNvPr id="52335" name="Rectangle 160"/>
            <p:cNvSpPr>
              <a:spLocks noChangeArrowheads="1"/>
            </p:cNvSpPr>
            <p:nvPr/>
          </p:nvSpPr>
          <p:spPr bwMode="auto">
            <a:xfrm>
              <a:off x="2848"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36" name="Rectangle 161"/>
            <p:cNvSpPr>
              <a:spLocks noChangeArrowheads="1"/>
            </p:cNvSpPr>
            <p:nvPr/>
          </p:nvSpPr>
          <p:spPr bwMode="auto">
            <a:xfrm>
              <a:off x="2885"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37" name="Rectangle 162"/>
            <p:cNvSpPr>
              <a:spLocks noChangeArrowheads="1"/>
            </p:cNvSpPr>
            <p:nvPr/>
          </p:nvSpPr>
          <p:spPr bwMode="auto">
            <a:xfrm>
              <a:off x="2921"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38" name="Rectangle 163"/>
            <p:cNvSpPr>
              <a:spLocks noChangeArrowheads="1"/>
            </p:cNvSpPr>
            <p:nvPr/>
          </p:nvSpPr>
          <p:spPr bwMode="auto">
            <a:xfrm>
              <a:off x="2957"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39" name="Rectangle 164"/>
            <p:cNvSpPr>
              <a:spLocks noChangeArrowheads="1"/>
            </p:cNvSpPr>
            <p:nvPr/>
          </p:nvSpPr>
          <p:spPr bwMode="auto">
            <a:xfrm>
              <a:off x="2994"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0" name="Rectangle 165"/>
            <p:cNvSpPr>
              <a:spLocks noChangeArrowheads="1"/>
            </p:cNvSpPr>
            <p:nvPr/>
          </p:nvSpPr>
          <p:spPr bwMode="auto">
            <a:xfrm>
              <a:off x="3030"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1" name="Rectangle 166"/>
            <p:cNvSpPr>
              <a:spLocks noChangeArrowheads="1"/>
            </p:cNvSpPr>
            <p:nvPr/>
          </p:nvSpPr>
          <p:spPr bwMode="auto">
            <a:xfrm>
              <a:off x="3067"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2" name="Rectangle 167"/>
            <p:cNvSpPr>
              <a:spLocks noChangeArrowheads="1"/>
            </p:cNvSpPr>
            <p:nvPr/>
          </p:nvSpPr>
          <p:spPr bwMode="auto">
            <a:xfrm>
              <a:off x="3103" y="2688"/>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3" name="Rectangle 168"/>
            <p:cNvSpPr>
              <a:spLocks noChangeArrowheads="1"/>
            </p:cNvSpPr>
            <p:nvPr/>
          </p:nvSpPr>
          <p:spPr bwMode="auto">
            <a:xfrm>
              <a:off x="3219" y="2688"/>
              <a:ext cx="161"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z</a:t>
              </a:r>
              <a:endParaRPr lang="es-ES" altLang="es-MX"/>
            </a:p>
          </p:txBody>
        </p:sp>
        <p:sp>
          <p:nvSpPr>
            <p:cNvPr id="52344" name="Rectangle 169"/>
            <p:cNvSpPr>
              <a:spLocks noChangeArrowheads="1"/>
            </p:cNvSpPr>
            <p:nvPr/>
          </p:nvSpPr>
          <p:spPr bwMode="auto">
            <a:xfrm>
              <a:off x="3320"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5" name="Rectangle 170"/>
            <p:cNvSpPr>
              <a:spLocks noChangeArrowheads="1"/>
            </p:cNvSpPr>
            <p:nvPr/>
          </p:nvSpPr>
          <p:spPr bwMode="auto">
            <a:xfrm>
              <a:off x="3356"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6" name="Rectangle 171"/>
            <p:cNvSpPr>
              <a:spLocks noChangeArrowheads="1"/>
            </p:cNvSpPr>
            <p:nvPr/>
          </p:nvSpPr>
          <p:spPr bwMode="auto">
            <a:xfrm>
              <a:off x="3393"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7" name="Rectangle 172"/>
            <p:cNvSpPr>
              <a:spLocks noChangeArrowheads="1"/>
            </p:cNvSpPr>
            <p:nvPr/>
          </p:nvSpPr>
          <p:spPr bwMode="auto">
            <a:xfrm>
              <a:off x="3429"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8" name="Rectangle 173"/>
            <p:cNvSpPr>
              <a:spLocks noChangeArrowheads="1"/>
            </p:cNvSpPr>
            <p:nvPr/>
          </p:nvSpPr>
          <p:spPr bwMode="auto">
            <a:xfrm>
              <a:off x="3465"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49" name="Rectangle 174"/>
            <p:cNvSpPr>
              <a:spLocks noChangeArrowheads="1"/>
            </p:cNvSpPr>
            <p:nvPr/>
          </p:nvSpPr>
          <p:spPr bwMode="auto">
            <a:xfrm>
              <a:off x="3502"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50" name="Rectangle 175"/>
            <p:cNvSpPr>
              <a:spLocks noChangeArrowheads="1"/>
            </p:cNvSpPr>
            <p:nvPr/>
          </p:nvSpPr>
          <p:spPr bwMode="auto">
            <a:xfrm>
              <a:off x="3542" y="2688"/>
              <a:ext cx="14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2351" name="Rectangle 176"/>
            <p:cNvSpPr>
              <a:spLocks noChangeArrowheads="1"/>
            </p:cNvSpPr>
            <p:nvPr/>
          </p:nvSpPr>
          <p:spPr bwMode="auto">
            <a:xfrm>
              <a:off x="3618" y="2688"/>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52352" name="Rectangle 177"/>
            <p:cNvSpPr>
              <a:spLocks noChangeArrowheads="1"/>
            </p:cNvSpPr>
            <p:nvPr/>
          </p:nvSpPr>
          <p:spPr bwMode="auto">
            <a:xfrm>
              <a:off x="2704"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53" name="Rectangle 178"/>
            <p:cNvSpPr>
              <a:spLocks noChangeArrowheads="1"/>
            </p:cNvSpPr>
            <p:nvPr/>
          </p:nvSpPr>
          <p:spPr bwMode="auto">
            <a:xfrm>
              <a:off x="2741"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54" name="Rectangle 179"/>
            <p:cNvSpPr>
              <a:spLocks noChangeArrowheads="1"/>
            </p:cNvSpPr>
            <p:nvPr/>
          </p:nvSpPr>
          <p:spPr bwMode="auto">
            <a:xfrm>
              <a:off x="2777"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55" name="Rectangle 180"/>
            <p:cNvSpPr>
              <a:spLocks noChangeArrowheads="1"/>
            </p:cNvSpPr>
            <p:nvPr/>
          </p:nvSpPr>
          <p:spPr bwMode="auto">
            <a:xfrm>
              <a:off x="2814"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56" name="Rectangle 181"/>
            <p:cNvSpPr>
              <a:spLocks noChangeArrowheads="1"/>
            </p:cNvSpPr>
            <p:nvPr/>
          </p:nvSpPr>
          <p:spPr bwMode="auto">
            <a:xfrm>
              <a:off x="2850"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57" name="Rectangle 182"/>
            <p:cNvSpPr>
              <a:spLocks noChangeArrowheads="1"/>
            </p:cNvSpPr>
            <p:nvPr/>
          </p:nvSpPr>
          <p:spPr bwMode="auto">
            <a:xfrm>
              <a:off x="2886"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58" name="Rectangle 183"/>
            <p:cNvSpPr>
              <a:spLocks noChangeArrowheads="1"/>
            </p:cNvSpPr>
            <p:nvPr/>
          </p:nvSpPr>
          <p:spPr bwMode="auto">
            <a:xfrm>
              <a:off x="2926" y="2873"/>
              <a:ext cx="20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2y</a:t>
              </a:r>
              <a:endParaRPr lang="es-ES" altLang="es-MX"/>
            </a:p>
          </p:txBody>
        </p:sp>
        <p:sp>
          <p:nvSpPr>
            <p:cNvPr id="52359" name="Rectangle 184"/>
            <p:cNvSpPr>
              <a:spLocks noChangeArrowheads="1"/>
            </p:cNvSpPr>
            <p:nvPr/>
          </p:nvSpPr>
          <p:spPr bwMode="auto">
            <a:xfrm>
              <a:off x="3063"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0" name="Rectangle 185"/>
            <p:cNvSpPr>
              <a:spLocks noChangeArrowheads="1"/>
            </p:cNvSpPr>
            <p:nvPr/>
          </p:nvSpPr>
          <p:spPr bwMode="auto">
            <a:xfrm>
              <a:off x="3100"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1" name="Rectangle 186"/>
            <p:cNvSpPr>
              <a:spLocks noChangeArrowheads="1"/>
            </p:cNvSpPr>
            <p:nvPr/>
          </p:nvSpPr>
          <p:spPr bwMode="auto">
            <a:xfrm>
              <a:off x="3136"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2" name="Rectangle 187"/>
            <p:cNvSpPr>
              <a:spLocks noChangeArrowheads="1"/>
            </p:cNvSpPr>
            <p:nvPr/>
          </p:nvSpPr>
          <p:spPr bwMode="auto">
            <a:xfrm>
              <a:off x="3172"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3" name="Rectangle 188"/>
            <p:cNvSpPr>
              <a:spLocks noChangeArrowheads="1"/>
            </p:cNvSpPr>
            <p:nvPr/>
          </p:nvSpPr>
          <p:spPr bwMode="auto">
            <a:xfrm>
              <a:off x="3209"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4" name="Rectangle 189"/>
            <p:cNvSpPr>
              <a:spLocks noChangeArrowheads="1"/>
            </p:cNvSpPr>
            <p:nvPr/>
          </p:nvSpPr>
          <p:spPr bwMode="auto">
            <a:xfrm>
              <a:off x="3245"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5" name="Rectangle 190"/>
            <p:cNvSpPr>
              <a:spLocks noChangeArrowheads="1"/>
            </p:cNvSpPr>
            <p:nvPr/>
          </p:nvSpPr>
          <p:spPr bwMode="auto">
            <a:xfrm>
              <a:off x="3282"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6" name="Rectangle 191"/>
            <p:cNvSpPr>
              <a:spLocks noChangeArrowheads="1"/>
            </p:cNvSpPr>
            <p:nvPr/>
          </p:nvSpPr>
          <p:spPr bwMode="auto">
            <a:xfrm>
              <a:off x="3318"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67" name="Rectangle 192"/>
            <p:cNvSpPr>
              <a:spLocks noChangeArrowheads="1"/>
            </p:cNvSpPr>
            <p:nvPr/>
          </p:nvSpPr>
          <p:spPr bwMode="auto">
            <a:xfrm>
              <a:off x="3358" y="2873"/>
              <a:ext cx="133"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2368" name="Rectangle 193"/>
            <p:cNvSpPr>
              <a:spLocks noChangeArrowheads="1"/>
            </p:cNvSpPr>
            <p:nvPr/>
          </p:nvSpPr>
          <p:spPr bwMode="auto">
            <a:xfrm>
              <a:off x="3427" y="2873"/>
              <a:ext cx="137"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t</a:t>
              </a:r>
              <a:endParaRPr lang="es-ES" altLang="es-MX"/>
            </a:p>
          </p:txBody>
        </p:sp>
        <p:sp>
          <p:nvSpPr>
            <p:cNvPr id="52369" name="Rectangle 194"/>
            <p:cNvSpPr>
              <a:spLocks noChangeArrowheads="1"/>
            </p:cNvSpPr>
            <p:nvPr/>
          </p:nvSpPr>
          <p:spPr bwMode="auto">
            <a:xfrm>
              <a:off x="3504"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0" name="Rectangle 195"/>
            <p:cNvSpPr>
              <a:spLocks noChangeArrowheads="1"/>
            </p:cNvSpPr>
            <p:nvPr/>
          </p:nvSpPr>
          <p:spPr bwMode="auto">
            <a:xfrm>
              <a:off x="3543" y="2873"/>
              <a:ext cx="14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2371" name="Rectangle 196"/>
            <p:cNvSpPr>
              <a:spLocks noChangeArrowheads="1"/>
            </p:cNvSpPr>
            <p:nvPr/>
          </p:nvSpPr>
          <p:spPr bwMode="auto">
            <a:xfrm>
              <a:off x="3620" y="2873"/>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52372" name="Rectangle 197"/>
            <p:cNvSpPr>
              <a:spLocks noChangeArrowheads="1"/>
            </p:cNvSpPr>
            <p:nvPr/>
          </p:nvSpPr>
          <p:spPr bwMode="auto">
            <a:xfrm>
              <a:off x="2704"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3" name="Rectangle 198"/>
            <p:cNvSpPr>
              <a:spLocks noChangeArrowheads="1"/>
            </p:cNvSpPr>
            <p:nvPr/>
          </p:nvSpPr>
          <p:spPr bwMode="auto">
            <a:xfrm>
              <a:off x="2741"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4" name="Rectangle 199"/>
            <p:cNvSpPr>
              <a:spLocks noChangeArrowheads="1"/>
            </p:cNvSpPr>
            <p:nvPr/>
          </p:nvSpPr>
          <p:spPr bwMode="auto">
            <a:xfrm>
              <a:off x="2777"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5" name="Rectangle 200"/>
            <p:cNvSpPr>
              <a:spLocks noChangeArrowheads="1"/>
            </p:cNvSpPr>
            <p:nvPr/>
          </p:nvSpPr>
          <p:spPr bwMode="auto">
            <a:xfrm>
              <a:off x="2814"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6" name="Rectangle 201"/>
            <p:cNvSpPr>
              <a:spLocks noChangeArrowheads="1"/>
            </p:cNvSpPr>
            <p:nvPr/>
          </p:nvSpPr>
          <p:spPr bwMode="auto">
            <a:xfrm>
              <a:off x="2850"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7" name="Rectangle 202"/>
            <p:cNvSpPr>
              <a:spLocks noChangeArrowheads="1"/>
            </p:cNvSpPr>
            <p:nvPr/>
          </p:nvSpPr>
          <p:spPr bwMode="auto">
            <a:xfrm>
              <a:off x="2886"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8" name="Rectangle 203"/>
            <p:cNvSpPr>
              <a:spLocks noChangeArrowheads="1"/>
            </p:cNvSpPr>
            <p:nvPr/>
          </p:nvSpPr>
          <p:spPr bwMode="auto">
            <a:xfrm>
              <a:off x="2923"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79" name="Rectangle 204"/>
            <p:cNvSpPr>
              <a:spLocks noChangeArrowheads="1"/>
            </p:cNvSpPr>
            <p:nvPr/>
          </p:nvSpPr>
          <p:spPr bwMode="auto">
            <a:xfrm>
              <a:off x="2959"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0" name="Rectangle 205"/>
            <p:cNvSpPr>
              <a:spLocks noChangeArrowheads="1"/>
            </p:cNvSpPr>
            <p:nvPr/>
          </p:nvSpPr>
          <p:spPr bwMode="auto">
            <a:xfrm>
              <a:off x="2999" y="3059"/>
              <a:ext cx="13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y</a:t>
              </a:r>
              <a:endParaRPr lang="es-ES" altLang="es-MX"/>
            </a:p>
          </p:txBody>
        </p:sp>
        <p:sp>
          <p:nvSpPr>
            <p:cNvPr id="52381" name="Rectangle 206"/>
            <p:cNvSpPr>
              <a:spLocks noChangeArrowheads="1"/>
            </p:cNvSpPr>
            <p:nvPr/>
          </p:nvSpPr>
          <p:spPr bwMode="auto">
            <a:xfrm>
              <a:off x="3065"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2" name="Rectangle 207"/>
            <p:cNvSpPr>
              <a:spLocks noChangeArrowheads="1"/>
            </p:cNvSpPr>
            <p:nvPr/>
          </p:nvSpPr>
          <p:spPr bwMode="auto">
            <a:xfrm>
              <a:off x="3101"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3" name="Rectangle 208"/>
            <p:cNvSpPr>
              <a:spLocks noChangeArrowheads="1"/>
            </p:cNvSpPr>
            <p:nvPr/>
          </p:nvSpPr>
          <p:spPr bwMode="auto">
            <a:xfrm>
              <a:off x="3138"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4" name="Rectangle 209"/>
            <p:cNvSpPr>
              <a:spLocks noChangeArrowheads="1"/>
            </p:cNvSpPr>
            <p:nvPr/>
          </p:nvSpPr>
          <p:spPr bwMode="auto">
            <a:xfrm>
              <a:off x="3174"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5" name="Rectangle 210"/>
            <p:cNvSpPr>
              <a:spLocks noChangeArrowheads="1"/>
            </p:cNvSpPr>
            <p:nvPr/>
          </p:nvSpPr>
          <p:spPr bwMode="auto">
            <a:xfrm>
              <a:off x="3211"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6" name="Rectangle 211"/>
            <p:cNvSpPr>
              <a:spLocks noChangeArrowheads="1"/>
            </p:cNvSpPr>
            <p:nvPr/>
          </p:nvSpPr>
          <p:spPr bwMode="auto">
            <a:xfrm>
              <a:off x="3247"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7" name="Rectangle 212"/>
            <p:cNvSpPr>
              <a:spLocks noChangeArrowheads="1"/>
            </p:cNvSpPr>
            <p:nvPr/>
          </p:nvSpPr>
          <p:spPr bwMode="auto">
            <a:xfrm>
              <a:off x="3283"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88" name="Rectangle 213"/>
            <p:cNvSpPr>
              <a:spLocks noChangeArrowheads="1"/>
            </p:cNvSpPr>
            <p:nvPr/>
          </p:nvSpPr>
          <p:spPr bwMode="auto">
            <a:xfrm>
              <a:off x="3323" y="3059"/>
              <a:ext cx="14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2389" name="Rectangle 214"/>
            <p:cNvSpPr>
              <a:spLocks noChangeArrowheads="1"/>
            </p:cNvSpPr>
            <p:nvPr/>
          </p:nvSpPr>
          <p:spPr bwMode="auto">
            <a:xfrm>
              <a:off x="3400" y="3059"/>
              <a:ext cx="137"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t</a:t>
              </a:r>
              <a:endParaRPr lang="es-ES" altLang="es-MX"/>
            </a:p>
          </p:txBody>
        </p:sp>
        <p:sp>
          <p:nvSpPr>
            <p:cNvPr id="52390" name="Rectangle 215"/>
            <p:cNvSpPr>
              <a:spLocks noChangeArrowheads="1"/>
            </p:cNvSpPr>
            <p:nvPr/>
          </p:nvSpPr>
          <p:spPr bwMode="auto">
            <a:xfrm>
              <a:off x="3476" y="3059"/>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91" name="Rectangle 216"/>
            <p:cNvSpPr>
              <a:spLocks noChangeArrowheads="1"/>
            </p:cNvSpPr>
            <p:nvPr/>
          </p:nvSpPr>
          <p:spPr bwMode="auto">
            <a:xfrm>
              <a:off x="3594" y="3059"/>
              <a:ext cx="17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392" name="Rectangle 217"/>
            <p:cNvSpPr>
              <a:spLocks noChangeArrowheads="1"/>
            </p:cNvSpPr>
            <p:nvPr/>
          </p:nvSpPr>
          <p:spPr bwMode="auto">
            <a:xfrm>
              <a:off x="3701"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93" name="Rectangle 218"/>
            <p:cNvSpPr>
              <a:spLocks noChangeArrowheads="1"/>
            </p:cNvSpPr>
            <p:nvPr/>
          </p:nvSpPr>
          <p:spPr bwMode="auto">
            <a:xfrm>
              <a:off x="3738"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394" name="Line 219"/>
            <p:cNvSpPr>
              <a:spLocks noChangeShapeType="1"/>
            </p:cNvSpPr>
            <p:nvPr/>
          </p:nvSpPr>
          <p:spPr bwMode="auto">
            <a:xfrm flipV="1">
              <a:off x="3791" y="2491"/>
              <a:ext cx="1" cy="44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395" name="Line 220"/>
            <p:cNvSpPr>
              <a:spLocks noChangeShapeType="1"/>
            </p:cNvSpPr>
            <p:nvPr/>
          </p:nvSpPr>
          <p:spPr bwMode="auto">
            <a:xfrm flipH="1">
              <a:off x="2682" y="2491"/>
              <a:ext cx="1109"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396" name="Line 221"/>
            <p:cNvSpPr>
              <a:spLocks noChangeShapeType="1"/>
            </p:cNvSpPr>
            <p:nvPr/>
          </p:nvSpPr>
          <p:spPr bwMode="auto">
            <a:xfrm>
              <a:off x="2682" y="2491"/>
              <a:ext cx="1" cy="74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397" name="Line 222"/>
            <p:cNvSpPr>
              <a:spLocks noChangeShapeType="1"/>
            </p:cNvSpPr>
            <p:nvPr/>
          </p:nvSpPr>
          <p:spPr bwMode="auto">
            <a:xfrm>
              <a:off x="2682" y="3238"/>
              <a:ext cx="1109"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398" name="Line 223"/>
            <p:cNvSpPr>
              <a:spLocks noChangeShapeType="1"/>
            </p:cNvSpPr>
            <p:nvPr/>
          </p:nvSpPr>
          <p:spPr bwMode="auto">
            <a:xfrm flipV="1">
              <a:off x="3791" y="2936"/>
              <a:ext cx="1" cy="30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399" name="Rectangle 224"/>
            <p:cNvSpPr>
              <a:spLocks noChangeArrowheads="1"/>
            </p:cNvSpPr>
            <p:nvPr/>
          </p:nvSpPr>
          <p:spPr bwMode="auto">
            <a:xfrm>
              <a:off x="3805" y="2796"/>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00" name="Rectangle 225"/>
            <p:cNvSpPr>
              <a:spLocks noChangeArrowheads="1"/>
            </p:cNvSpPr>
            <p:nvPr/>
          </p:nvSpPr>
          <p:spPr bwMode="auto">
            <a:xfrm>
              <a:off x="3842" y="2796"/>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01" name="Rectangle 226"/>
            <p:cNvSpPr>
              <a:spLocks noChangeArrowheads="1"/>
            </p:cNvSpPr>
            <p:nvPr/>
          </p:nvSpPr>
          <p:spPr bwMode="auto">
            <a:xfrm>
              <a:off x="3878" y="2779"/>
              <a:ext cx="243"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Symbol" pitchFamily="18" charset="2"/>
                </a:rPr>
                <a:t>Û</a:t>
              </a:r>
              <a:endParaRPr lang="es-ES" altLang="es-MX"/>
            </a:p>
          </p:txBody>
        </p:sp>
        <p:sp>
          <p:nvSpPr>
            <p:cNvPr id="52402" name="Rectangle 227"/>
            <p:cNvSpPr>
              <a:spLocks noChangeArrowheads="1"/>
            </p:cNvSpPr>
            <p:nvPr/>
          </p:nvSpPr>
          <p:spPr bwMode="auto">
            <a:xfrm>
              <a:off x="4029" y="2796"/>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03" name="Rectangle 228"/>
            <p:cNvSpPr>
              <a:spLocks noChangeArrowheads="1"/>
            </p:cNvSpPr>
            <p:nvPr/>
          </p:nvSpPr>
          <p:spPr bwMode="auto">
            <a:xfrm>
              <a:off x="4093" y="2503"/>
              <a:ext cx="13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x</a:t>
              </a:r>
              <a:endParaRPr lang="es-ES" altLang="es-MX"/>
            </a:p>
          </p:txBody>
        </p:sp>
        <p:sp>
          <p:nvSpPr>
            <p:cNvPr id="52404" name="Rectangle 229"/>
            <p:cNvSpPr>
              <a:spLocks noChangeArrowheads="1"/>
            </p:cNvSpPr>
            <p:nvPr/>
          </p:nvSpPr>
          <p:spPr bwMode="auto">
            <a:xfrm>
              <a:off x="4161" y="2503"/>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05" name="Rectangle 230"/>
            <p:cNvSpPr>
              <a:spLocks noChangeArrowheads="1"/>
            </p:cNvSpPr>
            <p:nvPr/>
          </p:nvSpPr>
          <p:spPr bwMode="auto">
            <a:xfrm>
              <a:off x="4279" y="2503"/>
              <a:ext cx="28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1/3</a:t>
              </a:r>
              <a:endParaRPr lang="es-ES" altLang="es-MX"/>
            </a:p>
          </p:txBody>
        </p:sp>
        <p:sp>
          <p:nvSpPr>
            <p:cNvPr id="52406" name="Rectangle 231"/>
            <p:cNvSpPr>
              <a:spLocks noChangeArrowheads="1"/>
            </p:cNvSpPr>
            <p:nvPr/>
          </p:nvSpPr>
          <p:spPr bwMode="auto">
            <a:xfrm>
              <a:off x="4093"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07" name="Rectangle 232"/>
            <p:cNvSpPr>
              <a:spLocks noChangeArrowheads="1"/>
            </p:cNvSpPr>
            <p:nvPr/>
          </p:nvSpPr>
          <p:spPr bwMode="auto">
            <a:xfrm>
              <a:off x="4129"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08" name="Rectangle 233"/>
            <p:cNvSpPr>
              <a:spLocks noChangeArrowheads="1"/>
            </p:cNvSpPr>
            <p:nvPr/>
          </p:nvSpPr>
          <p:spPr bwMode="auto">
            <a:xfrm>
              <a:off x="4166" y="2688"/>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09" name="Rectangle 234"/>
            <p:cNvSpPr>
              <a:spLocks noChangeArrowheads="1"/>
            </p:cNvSpPr>
            <p:nvPr/>
          </p:nvSpPr>
          <p:spPr bwMode="auto">
            <a:xfrm>
              <a:off x="4202" y="2688"/>
              <a:ext cx="13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y</a:t>
              </a:r>
              <a:endParaRPr lang="es-ES" altLang="es-MX"/>
            </a:p>
          </p:txBody>
        </p:sp>
        <p:sp>
          <p:nvSpPr>
            <p:cNvPr id="52410" name="Rectangle 235"/>
            <p:cNvSpPr>
              <a:spLocks noChangeArrowheads="1"/>
            </p:cNvSpPr>
            <p:nvPr/>
          </p:nvSpPr>
          <p:spPr bwMode="auto">
            <a:xfrm>
              <a:off x="4268" y="2688"/>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11" name="Rectangle 236"/>
            <p:cNvSpPr>
              <a:spLocks noChangeArrowheads="1"/>
            </p:cNvSpPr>
            <p:nvPr/>
          </p:nvSpPr>
          <p:spPr bwMode="auto">
            <a:xfrm>
              <a:off x="4386" y="2688"/>
              <a:ext cx="28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1/3</a:t>
              </a:r>
              <a:endParaRPr lang="es-ES" altLang="es-MX"/>
            </a:p>
          </p:txBody>
        </p:sp>
        <p:sp>
          <p:nvSpPr>
            <p:cNvPr id="52412" name="Rectangle 237"/>
            <p:cNvSpPr>
              <a:spLocks noChangeArrowheads="1"/>
            </p:cNvSpPr>
            <p:nvPr/>
          </p:nvSpPr>
          <p:spPr bwMode="auto">
            <a:xfrm>
              <a:off x="4093"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13" name="Rectangle 238"/>
            <p:cNvSpPr>
              <a:spLocks noChangeArrowheads="1"/>
            </p:cNvSpPr>
            <p:nvPr/>
          </p:nvSpPr>
          <p:spPr bwMode="auto">
            <a:xfrm>
              <a:off x="4129"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14" name="Rectangle 239"/>
            <p:cNvSpPr>
              <a:spLocks noChangeArrowheads="1"/>
            </p:cNvSpPr>
            <p:nvPr/>
          </p:nvSpPr>
          <p:spPr bwMode="auto">
            <a:xfrm>
              <a:off x="4166"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15" name="Rectangle 240"/>
            <p:cNvSpPr>
              <a:spLocks noChangeArrowheads="1"/>
            </p:cNvSpPr>
            <p:nvPr/>
          </p:nvSpPr>
          <p:spPr bwMode="auto">
            <a:xfrm>
              <a:off x="4202"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16" name="Rectangle 241"/>
            <p:cNvSpPr>
              <a:spLocks noChangeArrowheads="1"/>
            </p:cNvSpPr>
            <p:nvPr/>
          </p:nvSpPr>
          <p:spPr bwMode="auto">
            <a:xfrm>
              <a:off x="4239"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17" name="Rectangle 242"/>
            <p:cNvSpPr>
              <a:spLocks noChangeArrowheads="1"/>
            </p:cNvSpPr>
            <p:nvPr/>
          </p:nvSpPr>
          <p:spPr bwMode="auto">
            <a:xfrm>
              <a:off x="4275" y="2873"/>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18" name="Rectangle 243"/>
            <p:cNvSpPr>
              <a:spLocks noChangeArrowheads="1"/>
            </p:cNvSpPr>
            <p:nvPr/>
          </p:nvSpPr>
          <p:spPr bwMode="auto">
            <a:xfrm>
              <a:off x="4311" y="2873"/>
              <a:ext cx="12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z</a:t>
              </a:r>
              <a:endParaRPr lang="es-ES" altLang="es-MX"/>
            </a:p>
          </p:txBody>
        </p:sp>
        <p:sp>
          <p:nvSpPr>
            <p:cNvPr id="52419" name="Rectangle 244"/>
            <p:cNvSpPr>
              <a:spLocks noChangeArrowheads="1"/>
            </p:cNvSpPr>
            <p:nvPr/>
          </p:nvSpPr>
          <p:spPr bwMode="auto">
            <a:xfrm>
              <a:off x="4370" y="2873"/>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0" name="Rectangle 245"/>
            <p:cNvSpPr>
              <a:spLocks noChangeArrowheads="1"/>
            </p:cNvSpPr>
            <p:nvPr/>
          </p:nvSpPr>
          <p:spPr bwMode="auto">
            <a:xfrm>
              <a:off x="4488" y="2873"/>
              <a:ext cx="361"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–1/3</a:t>
              </a:r>
              <a:endParaRPr lang="es-ES" altLang="es-MX"/>
            </a:p>
          </p:txBody>
        </p:sp>
        <p:sp>
          <p:nvSpPr>
            <p:cNvPr id="52421" name="Rectangle 246"/>
            <p:cNvSpPr>
              <a:spLocks noChangeArrowheads="1"/>
            </p:cNvSpPr>
            <p:nvPr/>
          </p:nvSpPr>
          <p:spPr bwMode="auto">
            <a:xfrm>
              <a:off x="4093"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2" name="Rectangle 247"/>
            <p:cNvSpPr>
              <a:spLocks noChangeArrowheads="1"/>
            </p:cNvSpPr>
            <p:nvPr/>
          </p:nvSpPr>
          <p:spPr bwMode="auto">
            <a:xfrm>
              <a:off x="4129"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3" name="Rectangle 248"/>
            <p:cNvSpPr>
              <a:spLocks noChangeArrowheads="1"/>
            </p:cNvSpPr>
            <p:nvPr/>
          </p:nvSpPr>
          <p:spPr bwMode="auto">
            <a:xfrm>
              <a:off x="4166"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4" name="Rectangle 249"/>
            <p:cNvSpPr>
              <a:spLocks noChangeArrowheads="1"/>
            </p:cNvSpPr>
            <p:nvPr/>
          </p:nvSpPr>
          <p:spPr bwMode="auto">
            <a:xfrm>
              <a:off x="4202"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5" name="Rectangle 250"/>
            <p:cNvSpPr>
              <a:spLocks noChangeArrowheads="1"/>
            </p:cNvSpPr>
            <p:nvPr/>
          </p:nvSpPr>
          <p:spPr bwMode="auto">
            <a:xfrm>
              <a:off x="4239"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6" name="Rectangle 251"/>
            <p:cNvSpPr>
              <a:spLocks noChangeArrowheads="1"/>
            </p:cNvSpPr>
            <p:nvPr/>
          </p:nvSpPr>
          <p:spPr bwMode="auto">
            <a:xfrm>
              <a:off x="4275"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7" name="Rectangle 252"/>
            <p:cNvSpPr>
              <a:spLocks noChangeArrowheads="1"/>
            </p:cNvSpPr>
            <p:nvPr/>
          </p:nvSpPr>
          <p:spPr bwMode="auto">
            <a:xfrm>
              <a:off x="4311"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8" name="Rectangle 253"/>
            <p:cNvSpPr>
              <a:spLocks noChangeArrowheads="1"/>
            </p:cNvSpPr>
            <p:nvPr/>
          </p:nvSpPr>
          <p:spPr bwMode="auto">
            <a:xfrm>
              <a:off x="4348"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29" name="Rectangle 254"/>
            <p:cNvSpPr>
              <a:spLocks noChangeArrowheads="1"/>
            </p:cNvSpPr>
            <p:nvPr/>
          </p:nvSpPr>
          <p:spPr bwMode="auto">
            <a:xfrm>
              <a:off x="4384"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30" name="Rectangle 255"/>
            <p:cNvSpPr>
              <a:spLocks noChangeArrowheads="1"/>
            </p:cNvSpPr>
            <p:nvPr/>
          </p:nvSpPr>
          <p:spPr bwMode="auto">
            <a:xfrm>
              <a:off x="4421" y="3059"/>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31" name="Rectangle 256"/>
            <p:cNvSpPr>
              <a:spLocks noChangeArrowheads="1"/>
            </p:cNvSpPr>
            <p:nvPr/>
          </p:nvSpPr>
          <p:spPr bwMode="auto">
            <a:xfrm>
              <a:off x="4457" y="3059"/>
              <a:ext cx="101"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t</a:t>
              </a:r>
              <a:endParaRPr lang="es-ES" altLang="es-MX"/>
            </a:p>
          </p:txBody>
        </p:sp>
        <p:sp>
          <p:nvSpPr>
            <p:cNvPr id="52432" name="Rectangle 257"/>
            <p:cNvSpPr>
              <a:spLocks noChangeArrowheads="1"/>
            </p:cNvSpPr>
            <p:nvPr/>
          </p:nvSpPr>
          <p:spPr bwMode="auto">
            <a:xfrm>
              <a:off x="4492" y="3059"/>
              <a:ext cx="17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433" name="Rectangle 258"/>
            <p:cNvSpPr>
              <a:spLocks noChangeArrowheads="1"/>
            </p:cNvSpPr>
            <p:nvPr/>
          </p:nvSpPr>
          <p:spPr bwMode="auto">
            <a:xfrm>
              <a:off x="4608" y="3059"/>
              <a:ext cx="28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2/3</a:t>
              </a:r>
              <a:endParaRPr lang="es-ES" altLang="es-MX"/>
            </a:p>
          </p:txBody>
        </p:sp>
        <p:sp>
          <p:nvSpPr>
            <p:cNvPr id="52434" name="Line 259"/>
            <p:cNvSpPr>
              <a:spLocks noChangeShapeType="1"/>
            </p:cNvSpPr>
            <p:nvPr/>
          </p:nvSpPr>
          <p:spPr bwMode="auto">
            <a:xfrm flipV="1">
              <a:off x="4840" y="2491"/>
              <a:ext cx="1" cy="44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435" name="Line 260"/>
            <p:cNvSpPr>
              <a:spLocks noChangeShapeType="1"/>
            </p:cNvSpPr>
            <p:nvPr/>
          </p:nvSpPr>
          <p:spPr bwMode="auto">
            <a:xfrm flipH="1">
              <a:off x="4070" y="2491"/>
              <a:ext cx="7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436" name="Line 261"/>
            <p:cNvSpPr>
              <a:spLocks noChangeShapeType="1"/>
            </p:cNvSpPr>
            <p:nvPr/>
          </p:nvSpPr>
          <p:spPr bwMode="auto">
            <a:xfrm>
              <a:off x="4070" y="2491"/>
              <a:ext cx="1" cy="74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437" name="Line 262"/>
            <p:cNvSpPr>
              <a:spLocks noChangeShapeType="1"/>
            </p:cNvSpPr>
            <p:nvPr/>
          </p:nvSpPr>
          <p:spPr bwMode="auto">
            <a:xfrm>
              <a:off x="4070" y="3238"/>
              <a:ext cx="7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438" name="Line 263"/>
            <p:cNvSpPr>
              <a:spLocks noChangeShapeType="1"/>
            </p:cNvSpPr>
            <p:nvPr/>
          </p:nvSpPr>
          <p:spPr bwMode="auto">
            <a:xfrm flipV="1">
              <a:off x="4840" y="2936"/>
              <a:ext cx="1" cy="30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439" name="Rectangle 264"/>
            <p:cNvSpPr>
              <a:spLocks noChangeArrowheads="1"/>
            </p:cNvSpPr>
            <p:nvPr/>
          </p:nvSpPr>
          <p:spPr bwMode="auto">
            <a:xfrm>
              <a:off x="4854" y="2796"/>
              <a:ext cx="9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nvGrpSpPr>
          <p:cNvPr id="5" name="Group 265"/>
          <p:cNvGrpSpPr>
            <a:grpSpLocks noChangeAspect="1"/>
          </p:cNvGrpSpPr>
          <p:nvPr/>
        </p:nvGrpSpPr>
        <p:grpSpPr bwMode="auto">
          <a:xfrm>
            <a:off x="1894210" y="5411788"/>
            <a:ext cx="5487987" cy="1255712"/>
            <a:chOff x="999" y="3409"/>
            <a:chExt cx="3457" cy="791"/>
          </a:xfrm>
        </p:grpSpPr>
        <p:sp>
          <p:nvSpPr>
            <p:cNvPr id="52233" name="AutoShape 266"/>
            <p:cNvSpPr>
              <a:spLocks noChangeAspect="1" noChangeArrowheads="1" noTextEdit="1"/>
            </p:cNvSpPr>
            <p:nvPr/>
          </p:nvSpPr>
          <p:spPr bwMode="auto">
            <a:xfrm>
              <a:off x="999" y="3409"/>
              <a:ext cx="3457" cy="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2234" name="Rectangle 267"/>
            <p:cNvSpPr>
              <a:spLocks noChangeArrowheads="1"/>
            </p:cNvSpPr>
            <p:nvPr/>
          </p:nvSpPr>
          <p:spPr bwMode="auto">
            <a:xfrm>
              <a:off x="1957" y="3737"/>
              <a:ext cx="71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Por tanto A</a:t>
              </a:r>
              <a:endParaRPr lang="es-ES" altLang="es-MX"/>
            </a:p>
          </p:txBody>
        </p:sp>
        <p:sp>
          <p:nvSpPr>
            <p:cNvPr id="52235" name="Rectangle 268"/>
            <p:cNvSpPr>
              <a:spLocks noChangeArrowheads="1"/>
            </p:cNvSpPr>
            <p:nvPr/>
          </p:nvSpPr>
          <p:spPr bwMode="auto">
            <a:xfrm>
              <a:off x="2616" y="3715"/>
              <a:ext cx="68"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rPr>
                <a:t>-</a:t>
              </a:r>
              <a:endParaRPr lang="es-ES" altLang="es-MX"/>
            </a:p>
          </p:txBody>
        </p:sp>
        <p:sp>
          <p:nvSpPr>
            <p:cNvPr id="52236" name="Rectangle 269"/>
            <p:cNvSpPr>
              <a:spLocks noChangeArrowheads="1"/>
            </p:cNvSpPr>
            <p:nvPr/>
          </p:nvSpPr>
          <p:spPr bwMode="auto">
            <a:xfrm>
              <a:off x="2644" y="3715"/>
              <a:ext cx="88"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rPr>
                <a:t>1</a:t>
              </a:r>
              <a:endParaRPr lang="es-ES" altLang="es-MX"/>
            </a:p>
          </p:txBody>
        </p:sp>
        <p:sp>
          <p:nvSpPr>
            <p:cNvPr id="52237" name="Rectangle 270"/>
            <p:cNvSpPr>
              <a:spLocks noChangeArrowheads="1"/>
            </p:cNvSpPr>
            <p:nvPr/>
          </p:nvSpPr>
          <p:spPr bwMode="auto">
            <a:xfrm>
              <a:off x="2691" y="3722"/>
              <a:ext cx="224"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 </a:t>
              </a:r>
              <a:endParaRPr lang="es-ES" altLang="es-MX"/>
            </a:p>
          </p:txBody>
        </p:sp>
        <p:sp>
          <p:nvSpPr>
            <p:cNvPr id="52238" name="Rectangle 271"/>
            <p:cNvSpPr>
              <a:spLocks noChangeArrowheads="1"/>
            </p:cNvSpPr>
            <p:nvPr/>
          </p:nvSpPr>
          <p:spPr bwMode="auto">
            <a:xfrm>
              <a:off x="2847" y="3943"/>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52239" name="Rectangle 272"/>
            <p:cNvSpPr>
              <a:spLocks noChangeArrowheads="1"/>
            </p:cNvSpPr>
            <p:nvPr/>
          </p:nvSpPr>
          <p:spPr bwMode="auto">
            <a:xfrm>
              <a:off x="2847" y="3773"/>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2240" name="Rectangle 273"/>
            <p:cNvSpPr>
              <a:spLocks noChangeArrowheads="1"/>
            </p:cNvSpPr>
            <p:nvPr/>
          </p:nvSpPr>
          <p:spPr bwMode="auto">
            <a:xfrm>
              <a:off x="2847" y="3587"/>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2241" name="Rectangle 274"/>
            <p:cNvSpPr>
              <a:spLocks noChangeArrowheads="1"/>
            </p:cNvSpPr>
            <p:nvPr/>
          </p:nvSpPr>
          <p:spPr bwMode="auto">
            <a:xfrm>
              <a:off x="2847" y="3417"/>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52242" name="Rectangle 275"/>
            <p:cNvSpPr>
              <a:spLocks noChangeArrowheads="1"/>
            </p:cNvSpPr>
            <p:nvPr/>
          </p:nvSpPr>
          <p:spPr bwMode="auto">
            <a:xfrm>
              <a:off x="3427" y="3943"/>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52243" name="Rectangle 276"/>
            <p:cNvSpPr>
              <a:spLocks noChangeArrowheads="1"/>
            </p:cNvSpPr>
            <p:nvPr/>
          </p:nvSpPr>
          <p:spPr bwMode="auto">
            <a:xfrm>
              <a:off x="3427" y="3773"/>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2244" name="Rectangle 277"/>
            <p:cNvSpPr>
              <a:spLocks noChangeArrowheads="1"/>
            </p:cNvSpPr>
            <p:nvPr/>
          </p:nvSpPr>
          <p:spPr bwMode="auto">
            <a:xfrm>
              <a:off x="3427" y="3587"/>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2245" name="Rectangle 278"/>
            <p:cNvSpPr>
              <a:spLocks noChangeArrowheads="1"/>
            </p:cNvSpPr>
            <p:nvPr/>
          </p:nvSpPr>
          <p:spPr bwMode="auto">
            <a:xfrm>
              <a:off x="3427" y="3417"/>
              <a:ext cx="172"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52246" name="Rectangle 279"/>
            <p:cNvSpPr>
              <a:spLocks noChangeArrowheads="1"/>
            </p:cNvSpPr>
            <p:nvPr/>
          </p:nvSpPr>
          <p:spPr bwMode="auto">
            <a:xfrm>
              <a:off x="2951" y="3527"/>
              <a:ext cx="13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47" name="Rectangle 280"/>
            <p:cNvSpPr>
              <a:spLocks noChangeArrowheads="1"/>
            </p:cNvSpPr>
            <p:nvPr/>
          </p:nvSpPr>
          <p:spPr bwMode="auto">
            <a:xfrm>
              <a:off x="3024" y="3418"/>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1</a:t>
              </a:r>
              <a:endParaRPr lang="es-ES" altLang="es-MX"/>
            </a:p>
          </p:txBody>
        </p:sp>
        <p:sp>
          <p:nvSpPr>
            <p:cNvPr id="52248" name="Rectangle 281"/>
            <p:cNvSpPr>
              <a:spLocks noChangeArrowheads="1"/>
            </p:cNvSpPr>
            <p:nvPr/>
          </p:nvSpPr>
          <p:spPr bwMode="auto">
            <a:xfrm>
              <a:off x="3023" y="3607"/>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3</a:t>
              </a:r>
              <a:endParaRPr lang="es-ES" altLang="es-MX"/>
            </a:p>
          </p:txBody>
        </p:sp>
        <p:sp>
          <p:nvSpPr>
            <p:cNvPr id="52249" name="Line 282"/>
            <p:cNvSpPr>
              <a:spLocks noChangeShapeType="1"/>
            </p:cNvSpPr>
            <p:nvPr/>
          </p:nvSpPr>
          <p:spPr bwMode="auto">
            <a:xfrm>
              <a:off x="3023" y="3599"/>
              <a:ext cx="74"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250" name="Rectangle 283"/>
            <p:cNvSpPr>
              <a:spLocks noChangeArrowheads="1"/>
            </p:cNvSpPr>
            <p:nvPr/>
          </p:nvSpPr>
          <p:spPr bwMode="auto">
            <a:xfrm>
              <a:off x="3097" y="3527"/>
              <a:ext cx="13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51" name="Rectangle 284"/>
            <p:cNvSpPr>
              <a:spLocks noChangeArrowheads="1"/>
            </p:cNvSpPr>
            <p:nvPr/>
          </p:nvSpPr>
          <p:spPr bwMode="auto">
            <a:xfrm>
              <a:off x="3207" y="3527"/>
              <a:ext cx="13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52" name="Rectangle 285"/>
            <p:cNvSpPr>
              <a:spLocks noChangeArrowheads="1"/>
            </p:cNvSpPr>
            <p:nvPr/>
          </p:nvSpPr>
          <p:spPr bwMode="auto">
            <a:xfrm>
              <a:off x="3279" y="3418"/>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1</a:t>
              </a:r>
              <a:endParaRPr lang="es-ES" altLang="es-MX"/>
            </a:p>
          </p:txBody>
        </p:sp>
        <p:sp>
          <p:nvSpPr>
            <p:cNvPr id="52253" name="Rectangle 286"/>
            <p:cNvSpPr>
              <a:spLocks noChangeArrowheads="1"/>
            </p:cNvSpPr>
            <p:nvPr/>
          </p:nvSpPr>
          <p:spPr bwMode="auto">
            <a:xfrm>
              <a:off x="3279" y="3607"/>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3</a:t>
              </a:r>
              <a:endParaRPr lang="es-ES" altLang="es-MX"/>
            </a:p>
          </p:txBody>
        </p:sp>
        <p:sp>
          <p:nvSpPr>
            <p:cNvPr id="52254" name="Line 287"/>
            <p:cNvSpPr>
              <a:spLocks noChangeShapeType="1"/>
            </p:cNvSpPr>
            <p:nvPr/>
          </p:nvSpPr>
          <p:spPr bwMode="auto">
            <a:xfrm>
              <a:off x="3279" y="3599"/>
              <a:ext cx="73"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255" name="Rectangle 288"/>
            <p:cNvSpPr>
              <a:spLocks noChangeArrowheads="1"/>
            </p:cNvSpPr>
            <p:nvPr/>
          </p:nvSpPr>
          <p:spPr bwMode="auto">
            <a:xfrm>
              <a:off x="3352" y="3527"/>
              <a:ext cx="13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56" name="Rectangle 289"/>
            <p:cNvSpPr>
              <a:spLocks noChangeArrowheads="1"/>
            </p:cNvSpPr>
            <p:nvPr/>
          </p:nvSpPr>
          <p:spPr bwMode="auto">
            <a:xfrm>
              <a:off x="2913" y="3910"/>
              <a:ext cx="9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57" name="Rectangle 290"/>
            <p:cNvSpPr>
              <a:spLocks noChangeArrowheads="1"/>
            </p:cNvSpPr>
            <p:nvPr/>
          </p:nvSpPr>
          <p:spPr bwMode="auto">
            <a:xfrm>
              <a:off x="2950" y="3801"/>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2258" name="Rectangle 291"/>
            <p:cNvSpPr>
              <a:spLocks noChangeArrowheads="1"/>
            </p:cNvSpPr>
            <p:nvPr/>
          </p:nvSpPr>
          <p:spPr bwMode="auto">
            <a:xfrm>
              <a:off x="3024" y="3801"/>
              <a:ext cx="17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1</a:t>
              </a:r>
              <a:endParaRPr lang="es-ES" altLang="es-MX"/>
            </a:p>
          </p:txBody>
        </p:sp>
        <p:sp>
          <p:nvSpPr>
            <p:cNvPr id="52259" name="Rectangle 292"/>
            <p:cNvSpPr>
              <a:spLocks noChangeArrowheads="1"/>
            </p:cNvSpPr>
            <p:nvPr/>
          </p:nvSpPr>
          <p:spPr bwMode="auto">
            <a:xfrm>
              <a:off x="3004" y="3989"/>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3</a:t>
              </a:r>
              <a:endParaRPr lang="es-ES" altLang="es-MX"/>
            </a:p>
          </p:txBody>
        </p:sp>
        <p:sp>
          <p:nvSpPr>
            <p:cNvPr id="52260" name="Line 293"/>
            <p:cNvSpPr>
              <a:spLocks noChangeShapeType="1"/>
            </p:cNvSpPr>
            <p:nvPr/>
          </p:nvSpPr>
          <p:spPr bwMode="auto">
            <a:xfrm>
              <a:off x="2951" y="3981"/>
              <a:ext cx="183"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261" name="Rectangle 294"/>
            <p:cNvSpPr>
              <a:spLocks noChangeArrowheads="1"/>
            </p:cNvSpPr>
            <p:nvPr/>
          </p:nvSpPr>
          <p:spPr bwMode="auto">
            <a:xfrm>
              <a:off x="3134" y="3910"/>
              <a:ext cx="13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62" name="Rectangle 295"/>
            <p:cNvSpPr>
              <a:spLocks noChangeArrowheads="1"/>
            </p:cNvSpPr>
            <p:nvPr/>
          </p:nvSpPr>
          <p:spPr bwMode="auto">
            <a:xfrm>
              <a:off x="3207" y="3910"/>
              <a:ext cx="13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63" name="Rectangle 296"/>
            <p:cNvSpPr>
              <a:spLocks noChangeArrowheads="1"/>
            </p:cNvSpPr>
            <p:nvPr/>
          </p:nvSpPr>
          <p:spPr bwMode="auto">
            <a:xfrm>
              <a:off x="3279" y="3801"/>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2</a:t>
              </a:r>
              <a:endParaRPr lang="es-ES" altLang="es-MX"/>
            </a:p>
          </p:txBody>
        </p:sp>
        <p:sp>
          <p:nvSpPr>
            <p:cNvPr id="52264" name="Rectangle 297"/>
            <p:cNvSpPr>
              <a:spLocks noChangeArrowheads="1"/>
            </p:cNvSpPr>
            <p:nvPr/>
          </p:nvSpPr>
          <p:spPr bwMode="auto">
            <a:xfrm>
              <a:off x="3279" y="3989"/>
              <a:ext cx="13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3</a:t>
              </a:r>
              <a:endParaRPr lang="es-ES" altLang="es-MX"/>
            </a:p>
          </p:txBody>
        </p:sp>
        <p:sp>
          <p:nvSpPr>
            <p:cNvPr id="52265" name="Line 298"/>
            <p:cNvSpPr>
              <a:spLocks noChangeShapeType="1"/>
            </p:cNvSpPr>
            <p:nvPr/>
          </p:nvSpPr>
          <p:spPr bwMode="auto">
            <a:xfrm>
              <a:off x="3279" y="3981"/>
              <a:ext cx="73"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2266" name="Rectangle 299"/>
            <p:cNvSpPr>
              <a:spLocks noChangeArrowheads="1"/>
            </p:cNvSpPr>
            <p:nvPr/>
          </p:nvSpPr>
          <p:spPr bwMode="auto">
            <a:xfrm>
              <a:off x="3352" y="3910"/>
              <a:ext cx="13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2267" name="Rectangle 300"/>
            <p:cNvSpPr>
              <a:spLocks noChangeArrowheads="1"/>
            </p:cNvSpPr>
            <p:nvPr/>
          </p:nvSpPr>
          <p:spPr bwMode="auto">
            <a:xfrm>
              <a:off x="3495" y="3722"/>
              <a:ext cx="99"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spTree>
    <p:extLst>
      <p:ext uri="{BB962C8B-B14F-4D97-AF65-F5344CB8AC3E}">
        <p14:creationId xmlns:p14="http://schemas.microsoft.com/office/powerpoint/2010/main" val="1454297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5"/>
                                        </p:tgtEl>
                                        <p:attrNameLst>
                                          <p:attrName>style.visibility</p:attrName>
                                        </p:attrNameLst>
                                      </p:cBhvr>
                                      <p:to>
                                        <p:strVal val="visible"/>
                                      </p:to>
                                    </p:set>
                                    <p:anim calcmode="lin" valueType="num">
                                      <p:cBhvr additive="base">
                                        <p:cTn id="7" dur="500" fill="hold"/>
                                        <p:tgtEl>
                                          <p:spTgt spid="49155"/>
                                        </p:tgtEl>
                                        <p:attrNameLst>
                                          <p:attrName>ppt_x</p:attrName>
                                        </p:attrNameLst>
                                      </p:cBhvr>
                                      <p:tavLst>
                                        <p:tav tm="0">
                                          <p:val>
                                            <p:strVal val="0-#ppt_w/2"/>
                                          </p:val>
                                        </p:tav>
                                        <p:tav tm="100000">
                                          <p:val>
                                            <p:strVal val="#ppt_x"/>
                                          </p:val>
                                        </p:tav>
                                      </p:tavLst>
                                    </p:anim>
                                    <p:anim calcmode="lin" valueType="num">
                                      <p:cBhvr additive="base">
                                        <p:cTn id="8" dur="500" fill="hold"/>
                                        <p:tgtEl>
                                          <p:spTgt spid="4915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9156"/>
                                        </p:tgtEl>
                                        <p:attrNameLst>
                                          <p:attrName>style.visibility</p:attrName>
                                        </p:attrNameLst>
                                      </p:cBhvr>
                                      <p:to>
                                        <p:strVal val="visible"/>
                                      </p:to>
                                    </p:set>
                                    <p:anim calcmode="lin" valueType="num">
                                      <p:cBhvr additive="base">
                                        <p:cTn id="25" dur="500" fill="hold"/>
                                        <p:tgtEl>
                                          <p:spTgt spid="49156"/>
                                        </p:tgtEl>
                                        <p:attrNameLst>
                                          <p:attrName>ppt_x</p:attrName>
                                        </p:attrNameLst>
                                      </p:cBhvr>
                                      <p:tavLst>
                                        <p:tav tm="0">
                                          <p:val>
                                            <p:strVal val="0-#ppt_w/2"/>
                                          </p:val>
                                        </p:tav>
                                        <p:tav tm="100000">
                                          <p:val>
                                            <p:strVal val="#ppt_x"/>
                                          </p:val>
                                        </p:tav>
                                      </p:tavLst>
                                    </p:anim>
                                    <p:anim calcmode="lin" valueType="num">
                                      <p:cBhvr additive="base">
                                        <p:cTn id="26" dur="500" fill="hold"/>
                                        <p:tgtEl>
                                          <p:spTgt spid="4915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nimBg="1"/>
      <p:bldP spid="49156"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2 Rectángulo redondeado"/>
          <p:cNvSpPr/>
          <p:nvPr/>
        </p:nvSpPr>
        <p:spPr>
          <a:xfrm>
            <a:off x="1691680" y="1916832"/>
            <a:ext cx="6048672" cy="186618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53250" name="Rectangle 2"/>
          <p:cNvSpPr>
            <a:spLocks noGrp="1" noChangeArrowheads="1"/>
          </p:cNvSpPr>
          <p:nvPr>
            <p:ph type="title"/>
          </p:nvPr>
        </p:nvSpPr>
        <p:spPr>
          <a:xfrm>
            <a:off x="287338" y="381000"/>
            <a:ext cx="8605837" cy="609600"/>
          </a:xfrm>
          <a:solidFill>
            <a:srgbClr val="FFFFCC"/>
          </a:solidFill>
          <a:ln w="57150">
            <a:solidFill>
              <a:schemeClr val="accent6">
                <a:lumMod val="60000"/>
                <a:lumOff val="40000"/>
              </a:schemeClr>
            </a:solidFill>
          </a:ln>
        </p:spPr>
        <p:txBody>
          <a:bodyPr wrap="none"/>
          <a:lstStyle/>
          <a:p>
            <a:pPr marL="0" eaLnBrk="1" hangingPunct="1"/>
            <a:r>
              <a:rPr lang="es-ES" altLang="es-MX" sz="2800" b="1" dirty="0" smtClean="0">
                <a:solidFill>
                  <a:srgbClr val="7030A0"/>
                </a:solidFill>
                <a:latin typeface="Verdana" pitchFamily="34" charset="0"/>
              </a:rPr>
              <a:t>Combinación lineal entre filas y columnas</a:t>
            </a:r>
          </a:p>
        </p:txBody>
      </p:sp>
      <p:sp>
        <p:nvSpPr>
          <p:cNvPr id="51203" name="Text Box 3"/>
          <p:cNvSpPr txBox="1">
            <a:spLocks noChangeArrowheads="1"/>
          </p:cNvSpPr>
          <p:nvPr/>
        </p:nvSpPr>
        <p:spPr bwMode="auto">
          <a:xfrm>
            <a:off x="460375" y="1206500"/>
            <a:ext cx="8372475" cy="587375"/>
          </a:xfrm>
          <a:prstGeom prst="rect">
            <a:avLst/>
          </a:prstGeom>
          <a:ln w="57150">
            <a:solidFill>
              <a:schemeClr val="tx2">
                <a:lumMod val="90000"/>
              </a:schemeClr>
            </a:solidFill>
            <a:headEnd/>
            <a:tailEnd/>
          </a:ln>
        </p:spPr>
        <p:style>
          <a:lnRef idx="1">
            <a:schemeClr val="dk1"/>
          </a:lnRef>
          <a:fillRef idx="2">
            <a:schemeClr val="dk1"/>
          </a:fillRef>
          <a:effectRef idx="1">
            <a:schemeClr val="dk1"/>
          </a:effectRef>
          <a:fontRef idx="minor">
            <a:schemeClr val="dk1"/>
          </a:fontRef>
        </p:style>
        <p:txBody>
          <a:bodyPr lIns="90000" tIns="46800" rIns="90000" bIns="46800">
            <a:spAutoFit/>
          </a:bodyPr>
          <a:lstStyle/>
          <a:p>
            <a:pPr eaLnBrk="0" hangingPunct="0">
              <a:lnSpc>
                <a:spcPct val="90000"/>
              </a:lnSpc>
              <a:defRPr/>
            </a:pPr>
            <a:r>
              <a:rPr kumimoji="1" lang="es-ES" dirty="0">
                <a:cs typeface="Arial" pitchFamily="34" charset="0"/>
              </a:rPr>
              <a:t>En una matriz A, las filas pueden representarse por </a:t>
            </a:r>
            <a:r>
              <a:rPr kumimoji="1" lang="es-ES" b="1" dirty="0">
                <a:cs typeface="Arial" pitchFamily="34" charset="0"/>
              </a:rPr>
              <a:t>F</a:t>
            </a:r>
            <a:r>
              <a:rPr kumimoji="1" lang="es-ES" b="1" baseline="-25000" dirty="0">
                <a:cs typeface="Arial" pitchFamily="34" charset="0"/>
              </a:rPr>
              <a:t>1</a:t>
            </a:r>
            <a:r>
              <a:rPr kumimoji="1" lang="es-ES" b="1" dirty="0">
                <a:cs typeface="Arial" pitchFamily="34" charset="0"/>
              </a:rPr>
              <a:t>, F</a:t>
            </a:r>
            <a:r>
              <a:rPr kumimoji="1" lang="es-ES" b="1" baseline="-25000" dirty="0">
                <a:cs typeface="Arial" pitchFamily="34" charset="0"/>
              </a:rPr>
              <a:t>2</a:t>
            </a:r>
            <a:r>
              <a:rPr kumimoji="1" lang="es-ES" b="1" dirty="0">
                <a:cs typeface="Arial" pitchFamily="34" charset="0"/>
              </a:rPr>
              <a:t>, ... , F</a:t>
            </a:r>
            <a:r>
              <a:rPr kumimoji="1" lang="es-ES" b="1" baseline="-25000" dirty="0">
                <a:cs typeface="Arial" pitchFamily="34" charset="0"/>
              </a:rPr>
              <a:t>m</a:t>
            </a:r>
            <a:r>
              <a:rPr kumimoji="1" lang="es-ES" dirty="0">
                <a:cs typeface="Arial" pitchFamily="34" charset="0"/>
              </a:rPr>
              <a:t> y las columnas por </a:t>
            </a:r>
            <a:r>
              <a:rPr kumimoji="1" lang="es-ES" b="1" dirty="0">
                <a:cs typeface="Arial" pitchFamily="34" charset="0"/>
              </a:rPr>
              <a:t>C</a:t>
            </a:r>
            <a:r>
              <a:rPr kumimoji="1" lang="es-ES" b="1" baseline="-25000" dirty="0">
                <a:cs typeface="Arial" pitchFamily="34" charset="0"/>
              </a:rPr>
              <a:t>1</a:t>
            </a:r>
            <a:r>
              <a:rPr kumimoji="1" lang="es-ES" b="1" dirty="0">
                <a:cs typeface="Arial" pitchFamily="34" charset="0"/>
              </a:rPr>
              <a:t>, C</a:t>
            </a:r>
            <a:r>
              <a:rPr kumimoji="1" lang="es-ES" b="1" baseline="-25000" dirty="0">
                <a:cs typeface="Arial" pitchFamily="34" charset="0"/>
              </a:rPr>
              <a:t>2</a:t>
            </a:r>
            <a:r>
              <a:rPr kumimoji="1" lang="es-ES" b="1" dirty="0">
                <a:cs typeface="Arial" pitchFamily="34" charset="0"/>
              </a:rPr>
              <a:t>, ... , </a:t>
            </a:r>
            <a:r>
              <a:rPr kumimoji="1" lang="es-ES" b="1" dirty="0" err="1">
                <a:cs typeface="Arial" pitchFamily="34" charset="0"/>
              </a:rPr>
              <a:t>C</a:t>
            </a:r>
            <a:r>
              <a:rPr kumimoji="1" lang="es-ES" b="1" baseline="-25000" dirty="0" err="1">
                <a:cs typeface="Arial" pitchFamily="34" charset="0"/>
              </a:rPr>
              <a:t>n</a:t>
            </a:r>
            <a:r>
              <a:rPr kumimoji="1" lang="es-ES" b="1" dirty="0" err="1">
                <a:cs typeface="Arial" pitchFamily="34" charset="0"/>
              </a:rPr>
              <a:t>.</a:t>
            </a:r>
            <a:endParaRPr kumimoji="1" lang="es-ES" b="1" dirty="0">
              <a:cs typeface="Arial" pitchFamily="34" charset="0"/>
            </a:endParaRPr>
          </a:p>
        </p:txBody>
      </p:sp>
      <p:sp>
        <p:nvSpPr>
          <p:cNvPr id="51204" name="Text Box 4"/>
          <p:cNvSpPr txBox="1">
            <a:spLocks noChangeArrowheads="1"/>
          </p:cNvSpPr>
          <p:nvPr/>
        </p:nvSpPr>
        <p:spPr bwMode="auto">
          <a:xfrm>
            <a:off x="385763" y="4010025"/>
            <a:ext cx="8478837" cy="841375"/>
          </a:xfrm>
          <a:prstGeom prst="rect">
            <a:avLst/>
          </a:prstGeom>
          <a:solidFill>
            <a:srgbClr val="99FFCC"/>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
            <a:spAutoFit/>
          </a:bodyPr>
          <a:lstStyle/>
          <a:p>
            <a:pPr eaLnBrk="0" hangingPunct="0">
              <a:lnSpc>
                <a:spcPct val="90000"/>
              </a:lnSpc>
              <a:defRPr/>
            </a:pPr>
            <a:r>
              <a:rPr kumimoji="1" lang="es-ES_tradnl" dirty="0">
                <a:cs typeface="Arial" pitchFamily="34" charset="0"/>
              </a:rPr>
              <a:t>Se llama </a:t>
            </a:r>
            <a:r>
              <a:rPr kumimoji="1" lang="es-ES_tradnl" b="1" dirty="0">
                <a:cs typeface="Arial" pitchFamily="34" charset="0"/>
              </a:rPr>
              <a:t>combinación lineal</a:t>
            </a:r>
            <a:r>
              <a:rPr kumimoji="1" lang="es-ES_tradnl" dirty="0">
                <a:cs typeface="Arial" pitchFamily="34" charset="0"/>
              </a:rPr>
              <a:t> de las filas F</a:t>
            </a:r>
            <a:r>
              <a:rPr kumimoji="1" lang="es-ES_tradnl" baseline="-25000" dirty="0">
                <a:cs typeface="Arial" pitchFamily="34" charset="0"/>
              </a:rPr>
              <a:t>1</a:t>
            </a:r>
            <a:r>
              <a:rPr kumimoji="1" lang="es-ES_tradnl" dirty="0">
                <a:cs typeface="Arial" pitchFamily="34" charset="0"/>
              </a:rPr>
              <a:t>, F</a:t>
            </a:r>
            <a:r>
              <a:rPr kumimoji="1" lang="es-ES_tradnl" baseline="-25000" dirty="0">
                <a:cs typeface="Arial" pitchFamily="34" charset="0"/>
              </a:rPr>
              <a:t>2</a:t>
            </a:r>
            <a:r>
              <a:rPr kumimoji="1" lang="es-ES_tradnl" dirty="0">
                <a:cs typeface="Arial" pitchFamily="34" charset="0"/>
              </a:rPr>
              <a:t>, F</a:t>
            </a:r>
            <a:r>
              <a:rPr kumimoji="1" lang="es-ES_tradnl" baseline="-25000" dirty="0">
                <a:cs typeface="Arial" pitchFamily="34" charset="0"/>
              </a:rPr>
              <a:t>3</a:t>
            </a:r>
            <a:r>
              <a:rPr kumimoji="1" lang="es-ES_tradnl" dirty="0">
                <a:cs typeface="Arial" pitchFamily="34" charset="0"/>
              </a:rPr>
              <a:t> ... , F</a:t>
            </a:r>
            <a:r>
              <a:rPr kumimoji="1" lang="es-ES_tradnl" baseline="-25000" dirty="0">
                <a:cs typeface="Arial" pitchFamily="34" charset="0"/>
              </a:rPr>
              <a:t>m</a:t>
            </a:r>
            <a:r>
              <a:rPr kumimoji="1" lang="es-ES_tradnl" dirty="0">
                <a:cs typeface="Arial" pitchFamily="34" charset="0"/>
              </a:rPr>
              <a:t> a una expresión de la forma:</a:t>
            </a:r>
          </a:p>
          <a:p>
            <a:pPr eaLnBrk="0" hangingPunct="0">
              <a:lnSpc>
                <a:spcPct val="90000"/>
              </a:lnSpc>
              <a:defRPr/>
            </a:pPr>
            <a:r>
              <a:rPr kumimoji="1" lang="es-ES_tradnl" dirty="0">
                <a:cs typeface="Arial" pitchFamily="34" charset="0"/>
              </a:rPr>
              <a:t>        </a:t>
            </a:r>
            <a:r>
              <a:rPr kumimoji="1" lang="es-ES_tradnl" b="1" dirty="0">
                <a:cs typeface="Arial" pitchFamily="34" charset="0"/>
              </a:rPr>
              <a:t>k</a:t>
            </a:r>
            <a:r>
              <a:rPr kumimoji="1" lang="es-ES_tradnl" b="1" baseline="-25000" dirty="0">
                <a:cs typeface="Arial" pitchFamily="34" charset="0"/>
              </a:rPr>
              <a:t>1 </a:t>
            </a:r>
            <a:r>
              <a:rPr kumimoji="1" lang="es-ES_tradnl" b="1" baseline="30000" dirty="0">
                <a:cs typeface="Arial" pitchFamily="34" charset="0"/>
              </a:rPr>
              <a:t>.</a:t>
            </a:r>
            <a:r>
              <a:rPr kumimoji="1" lang="es-ES_tradnl" b="1" dirty="0">
                <a:cs typeface="Arial" pitchFamily="34" charset="0"/>
              </a:rPr>
              <a:t> F</a:t>
            </a:r>
            <a:r>
              <a:rPr kumimoji="1" lang="es-ES_tradnl" b="1" baseline="-25000" dirty="0">
                <a:cs typeface="Arial" pitchFamily="34" charset="0"/>
              </a:rPr>
              <a:t>1</a:t>
            </a:r>
            <a:r>
              <a:rPr kumimoji="1" lang="es-ES_tradnl" b="1" dirty="0">
                <a:cs typeface="Arial" pitchFamily="34" charset="0"/>
              </a:rPr>
              <a:t> + k</a:t>
            </a:r>
            <a:r>
              <a:rPr kumimoji="1" lang="es-ES_tradnl" b="1" baseline="-25000" dirty="0">
                <a:cs typeface="Arial" pitchFamily="34" charset="0"/>
              </a:rPr>
              <a:t>2</a:t>
            </a:r>
            <a:r>
              <a:rPr kumimoji="1" lang="es-ES_tradnl" b="1" dirty="0">
                <a:cs typeface="Arial" pitchFamily="34" charset="0"/>
              </a:rPr>
              <a:t> </a:t>
            </a:r>
            <a:r>
              <a:rPr kumimoji="1" lang="es-ES_tradnl" b="1" baseline="30000" dirty="0">
                <a:cs typeface="Arial" pitchFamily="34" charset="0"/>
              </a:rPr>
              <a:t>.</a:t>
            </a:r>
            <a:r>
              <a:rPr kumimoji="1" lang="es-ES_tradnl" b="1" dirty="0">
                <a:cs typeface="Arial" pitchFamily="34" charset="0"/>
              </a:rPr>
              <a:t> F</a:t>
            </a:r>
            <a:r>
              <a:rPr kumimoji="1" lang="es-ES_tradnl" b="1" baseline="-25000" dirty="0">
                <a:cs typeface="Arial" pitchFamily="34" charset="0"/>
              </a:rPr>
              <a:t>2</a:t>
            </a:r>
            <a:r>
              <a:rPr kumimoji="1" lang="es-ES_tradnl" b="1" dirty="0">
                <a:cs typeface="Arial" pitchFamily="34" charset="0"/>
              </a:rPr>
              <a:t> + k</a:t>
            </a:r>
            <a:r>
              <a:rPr kumimoji="1" lang="es-ES_tradnl" b="1" baseline="-25000" dirty="0">
                <a:cs typeface="Arial" pitchFamily="34" charset="0"/>
              </a:rPr>
              <a:t>3</a:t>
            </a:r>
            <a:r>
              <a:rPr kumimoji="1" lang="es-ES_tradnl" b="1" dirty="0">
                <a:cs typeface="Arial" pitchFamily="34" charset="0"/>
              </a:rPr>
              <a:t> </a:t>
            </a:r>
            <a:r>
              <a:rPr kumimoji="1" lang="es-ES_tradnl" b="1" baseline="30000" dirty="0">
                <a:cs typeface="Arial" pitchFamily="34" charset="0"/>
              </a:rPr>
              <a:t>.</a:t>
            </a:r>
            <a:r>
              <a:rPr kumimoji="1" lang="es-ES_tradnl" b="1" dirty="0">
                <a:cs typeface="Arial" pitchFamily="34" charset="0"/>
              </a:rPr>
              <a:t> F</a:t>
            </a:r>
            <a:r>
              <a:rPr kumimoji="1" lang="es-ES_tradnl" b="1" baseline="-25000" dirty="0">
                <a:cs typeface="Arial" pitchFamily="34" charset="0"/>
              </a:rPr>
              <a:t>3</a:t>
            </a:r>
            <a:r>
              <a:rPr kumimoji="1" lang="es-ES_tradnl" b="1" dirty="0">
                <a:cs typeface="Arial" pitchFamily="34" charset="0"/>
              </a:rPr>
              <a:t> + ... + k</a:t>
            </a:r>
            <a:r>
              <a:rPr kumimoji="1" lang="es-ES_tradnl" b="1" baseline="-25000" dirty="0">
                <a:cs typeface="Arial" pitchFamily="34" charset="0"/>
              </a:rPr>
              <a:t>m</a:t>
            </a:r>
            <a:r>
              <a:rPr kumimoji="1" lang="es-ES_tradnl" b="1" dirty="0">
                <a:cs typeface="Arial" pitchFamily="34" charset="0"/>
              </a:rPr>
              <a:t> </a:t>
            </a:r>
            <a:r>
              <a:rPr kumimoji="1" lang="es-ES_tradnl" b="1" baseline="30000" dirty="0">
                <a:cs typeface="Arial" pitchFamily="34" charset="0"/>
              </a:rPr>
              <a:t>.</a:t>
            </a:r>
            <a:r>
              <a:rPr kumimoji="1" lang="es-ES_tradnl" b="1" dirty="0">
                <a:cs typeface="Arial" pitchFamily="34" charset="0"/>
              </a:rPr>
              <a:t> F</a:t>
            </a:r>
            <a:r>
              <a:rPr kumimoji="1" lang="es-ES_tradnl" b="1" baseline="-25000" dirty="0">
                <a:cs typeface="Arial" pitchFamily="34" charset="0"/>
              </a:rPr>
              <a:t>m</a:t>
            </a:r>
            <a:r>
              <a:rPr kumimoji="1" lang="es-ES_tradnl" dirty="0">
                <a:cs typeface="Arial" pitchFamily="34" charset="0"/>
              </a:rPr>
              <a:t> siendo </a:t>
            </a:r>
            <a:r>
              <a:rPr kumimoji="1" lang="es-ES_tradnl" b="1" dirty="0">
                <a:cs typeface="Arial" pitchFamily="34" charset="0"/>
              </a:rPr>
              <a:t>k</a:t>
            </a:r>
            <a:r>
              <a:rPr kumimoji="1" lang="es-ES_tradnl" b="1" baseline="-25000" dirty="0">
                <a:cs typeface="Arial" pitchFamily="34" charset="0"/>
              </a:rPr>
              <a:t>1</a:t>
            </a:r>
            <a:r>
              <a:rPr kumimoji="1" lang="es-ES_tradnl" b="1" dirty="0">
                <a:cs typeface="Arial" pitchFamily="34" charset="0"/>
              </a:rPr>
              <a:t>, k</a:t>
            </a:r>
            <a:r>
              <a:rPr kumimoji="1" lang="es-ES_tradnl" b="1" baseline="-25000" dirty="0">
                <a:cs typeface="Arial" pitchFamily="34" charset="0"/>
              </a:rPr>
              <a:t>2</a:t>
            </a:r>
            <a:r>
              <a:rPr kumimoji="1" lang="es-ES_tradnl" b="1" dirty="0">
                <a:cs typeface="Arial" pitchFamily="34" charset="0"/>
              </a:rPr>
              <a:t>, ... , k</a:t>
            </a:r>
            <a:r>
              <a:rPr kumimoji="1" lang="es-ES_tradnl" b="1" baseline="-25000" dirty="0">
                <a:cs typeface="Arial" pitchFamily="34" charset="0"/>
              </a:rPr>
              <a:t>m</a:t>
            </a:r>
            <a:r>
              <a:rPr kumimoji="1" lang="es-ES_tradnl" dirty="0">
                <a:cs typeface="Arial" pitchFamily="34" charset="0"/>
              </a:rPr>
              <a:t> números reales.</a:t>
            </a:r>
            <a:endParaRPr kumimoji="1" lang="es-ES_tradnl" baseline="-25000" dirty="0">
              <a:cs typeface="Arial" pitchFamily="34" charset="0"/>
            </a:endParaRPr>
          </a:p>
        </p:txBody>
      </p:sp>
      <p:sp>
        <p:nvSpPr>
          <p:cNvPr id="51205" name="Text Box 5"/>
          <p:cNvSpPr txBox="1">
            <a:spLocks noChangeArrowheads="1"/>
          </p:cNvSpPr>
          <p:nvPr/>
        </p:nvSpPr>
        <p:spPr bwMode="auto">
          <a:xfrm>
            <a:off x="385763" y="5157788"/>
            <a:ext cx="8424862" cy="835025"/>
          </a:xfrm>
          <a:prstGeom prst="rect">
            <a:avLst/>
          </a:prstGeom>
          <a:solidFill>
            <a:srgbClr val="E5FFE5"/>
          </a:solidFill>
          <a:ln w="57150">
            <a:headEnd/>
            <a:tailEnd/>
          </a:ln>
        </p:spPr>
        <p:style>
          <a:lnRef idx="1">
            <a:schemeClr val="accent6"/>
          </a:lnRef>
          <a:fillRef idx="2">
            <a:schemeClr val="accent6"/>
          </a:fillRef>
          <a:effectRef idx="1">
            <a:schemeClr val="accent6"/>
          </a:effectRef>
          <a:fontRef idx="minor">
            <a:schemeClr val="dk1"/>
          </a:fontRef>
        </p:style>
        <p:txBody>
          <a:bodyPr lIns="90000" tIns="46800" rIns="90000" bIns="46800" anchor="ctr">
            <a:spAutoFit/>
          </a:bodyPr>
          <a:lstStyle/>
          <a:p>
            <a:pPr eaLnBrk="0" hangingPunct="0">
              <a:lnSpc>
                <a:spcPct val="90000"/>
              </a:lnSpc>
              <a:defRPr/>
            </a:pPr>
            <a:r>
              <a:rPr kumimoji="1" lang="es-ES_tradnl" dirty="0">
                <a:cs typeface="Arial" pitchFamily="34" charset="0"/>
              </a:rPr>
              <a:t>Se llama </a:t>
            </a:r>
            <a:r>
              <a:rPr kumimoji="1" lang="es-ES_tradnl" b="1" dirty="0">
                <a:cs typeface="Arial" pitchFamily="34" charset="0"/>
              </a:rPr>
              <a:t>combinación lineal</a:t>
            </a:r>
            <a:r>
              <a:rPr kumimoji="1" lang="es-ES_tradnl" dirty="0">
                <a:cs typeface="Arial" pitchFamily="34" charset="0"/>
              </a:rPr>
              <a:t> de las columnas C</a:t>
            </a:r>
            <a:r>
              <a:rPr kumimoji="1" lang="es-ES_tradnl" baseline="-25000" dirty="0">
                <a:cs typeface="Arial" pitchFamily="34" charset="0"/>
              </a:rPr>
              <a:t>1</a:t>
            </a:r>
            <a:r>
              <a:rPr kumimoji="1" lang="es-ES_tradnl" dirty="0">
                <a:cs typeface="Arial" pitchFamily="34" charset="0"/>
              </a:rPr>
              <a:t>, C</a:t>
            </a:r>
            <a:r>
              <a:rPr kumimoji="1" lang="es-ES_tradnl" baseline="-25000" dirty="0">
                <a:cs typeface="Arial" pitchFamily="34" charset="0"/>
              </a:rPr>
              <a:t>2</a:t>
            </a:r>
            <a:r>
              <a:rPr kumimoji="1" lang="es-ES_tradnl" dirty="0">
                <a:cs typeface="Arial" pitchFamily="34" charset="0"/>
              </a:rPr>
              <a:t>, C</a:t>
            </a:r>
            <a:r>
              <a:rPr kumimoji="1" lang="es-ES_tradnl" baseline="-25000" dirty="0">
                <a:cs typeface="Arial" pitchFamily="34" charset="0"/>
              </a:rPr>
              <a:t>3</a:t>
            </a:r>
            <a:r>
              <a:rPr kumimoji="1" lang="es-ES_tradnl" dirty="0">
                <a:cs typeface="Arial" pitchFamily="34" charset="0"/>
              </a:rPr>
              <a:t> ... , </a:t>
            </a:r>
            <a:r>
              <a:rPr kumimoji="1" lang="es-ES_tradnl" dirty="0" err="1">
                <a:cs typeface="Arial" pitchFamily="34" charset="0"/>
              </a:rPr>
              <a:t>C</a:t>
            </a:r>
            <a:r>
              <a:rPr kumimoji="1" lang="es-ES_tradnl" baseline="-25000" dirty="0" err="1">
                <a:cs typeface="Arial" pitchFamily="34" charset="0"/>
              </a:rPr>
              <a:t>n</a:t>
            </a:r>
            <a:r>
              <a:rPr kumimoji="1" lang="es-ES_tradnl" dirty="0">
                <a:cs typeface="Arial" pitchFamily="34" charset="0"/>
              </a:rPr>
              <a:t> a una expresión de la forma: </a:t>
            </a:r>
          </a:p>
          <a:p>
            <a:pPr eaLnBrk="0" hangingPunct="0">
              <a:lnSpc>
                <a:spcPct val="90000"/>
              </a:lnSpc>
              <a:defRPr/>
            </a:pPr>
            <a:r>
              <a:rPr kumimoji="1" lang="es-ES_tradnl" b="1" dirty="0">
                <a:cs typeface="Arial" pitchFamily="34" charset="0"/>
              </a:rPr>
              <a:t>       k</a:t>
            </a:r>
            <a:r>
              <a:rPr kumimoji="1" lang="es-ES_tradnl" b="1" baseline="-25000" dirty="0">
                <a:cs typeface="Arial" pitchFamily="34" charset="0"/>
              </a:rPr>
              <a:t>1 </a:t>
            </a:r>
            <a:r>
              <a:rPr kumimoji="1" lang="es-ES_tradnl" b="1" baseline="30000" dirty="0">
                <a:cs typeface="Arial" pitchFamily="34" charset="0"/>
              </a:rPr>
              <a:t>.</a:t>
            </a:r>
            <a:r>
              <a:rPr kumimoji="1" lang="es-ES_tradnl" b="1" dirty="0">
                <a:cs typeface="Arial" pitchFamily="34" charset="0"/>
              </a:rPr>
              <a:t> C</a:t>
            </a:r>
            <a:r>
              <a:rPr kumimoji="1" lang="es-ES_tradnl" b="1" baseline="-25000" dirty="0">
                <a:cs typeface="Arial" pitchFamily="34" charset="0"/>
              </a:rPr>
              <a:t>1</a:t>
            </a:r>
            <a:r>
              <a:rPr kumimoji="1" lang="es-ES_tradnl" b="1" dirty="0">
                <a:cs typeface="Arial" pitchFamily="34" charset="0"/>
              </a:rPr>
              <a:t> + k</a:t>
            </a:r>
            <a:r>
              <a:rPr kumimoji="1" lang="es-ES_tradnl" b="1" baseline="-25000" dirty="0">
                <a:cs typeface="Arial" pitchFamily="34" charset="0"/>
              </a:rPr>
              <a:t>2</a:t>
            </a:r>
            <a:r>
              <a:rPr kumimoji="1" lang="es-ES_tradnl" b="1" dirty="0">
                <a:cs typeface="Arial" pitchFamily="34" charset="0"/>
              </a:rPr>
              <a:t> </a:t>
            </a:r>
            <a:r>
              <a:rPr kumimoji="1" lang="es-ES_tradnl" b="1" baseline="30000" dirty="0">
                <a:cs typeface="Arial" pitchFamily="34" charset="0"/>
              </a:rPr>
              <a:t>.</a:t>
            </a:r>
            <a:r>
              <a:rPr kumimoji="1" lang="es-ES_tradnl" b="1" dirty="0">
                <a:cs typeface="Arial" pitchFamily="34" charset="0"/>
              </a:rPr>
              <a:t> C</a:t>
            </a:r>
            <a:r>
              <a:rPr kumimoji="1" lang="es-ES_tradnl" b="1" baseline="-25000" dirty="0">
                <a:cs typeface="Arial" pitchFamily="34" charset="0"/>
              </a:rPr>
              <a:t>2</a:t>
            </a:r>
            <a:r>
              <a:rPr kumimoji="1" lang="es-ES_tradnl" b="1" dirty="0">
                <a:cs typeface="Arial" pitchFamily="34" charset="0"/>
              </a:rPr>
              <a:t> + k</a:t>
            </a:r>
            <a:r>
              <a:rPr kumimoji="1" lang="es-ES_tradnl" b="1" baseline="-25000" dirty="0">
                <a:cs typeface="Arial" pitchFamily="34" charset="0"/>
              </a:rPr>
              <a:t>3</a:t>
            </a:r>
            <a:r>
              <a:rPr kumimoji="1" lang="es-ES_tradnl" b="1" dirty="0">
                <a:cs typeface="Arial" pitchFamily="34" charset="0"/>
              </a:rPr>
              <a:t> </a:t>
            </a:r>
            <a:r>
              <a:rPr kumimoji="1" lang="es-ES_tradnl" b="1" baseline="30000" dirty="0">
                <a:cs typeface="Arial" pitchFamily="34" charset="0"/>
              </a:rPr>
              <a:t>.</a:t>
            </a:r>
            <a:r>
              <a:rPr kumimoji="1" lang="es-ES_tradnl" b="1" dirty="0">
                <a:cs typeface="Arial" pitchFamily="34" charset="0"/>
              </a:rPr>
              <a:t> C</a:t>
            </a:r>
            <a:r>
              <a:rPr kumimoji="1" lang="es-ES_tradnl" b="1" baseline="-25000" dirty="0">
                <a:cs typeface="Arial" pitchFamily="34" charset="0"/>
              </a:rPr>
              <a:t>3</a:t>
            </a:r>
            <a:r>
              <a:rPr kumimoji="1" lang="es-ES_tradnl" b="1" dirty="0">
                <a:cs typeface="Arial" pitchFamily="34" charset="0"/>
              </a:rPr>
              <a:t> + ... + </a:t>
            </a:r>
            <a:r>
              <a:rPr kumimoji="1" lang="es-ES_tradnl" b="1" dirty="0" err="1">
                <a:cs typeface="Arial" pitchFamily="34" charset="0"/>
              </a:rPr>
              <a:t>k</a:t>
            </a:r>
            <a:r>
              <a:rPr kumimoji="1" lang="es-ES_tradnl" b="1" baseline="-25000" dirty="0" err="1">
                <a:cs typeface="Arial" pitchFamily="34" charset="0"/>
              </a:rPr>
              <a:t>n</a:t>
            </a:r>
            <a:r>
              <a:rPr kumimoji="1" lang="es-ES_tradnl" b="1" dirty="0">
                <a:cs typeface="Arial" pitchFamily="34" charset="0"/>
              </a:rPr>
              <a:t> </a:t>
            </a:r>
            <a:r>
              <a:rPr kumimoji="1" lang="es-ES_tradnl" b="1" baseline="30000" dirty="0">
                <a:cs typeface="Arial" pitchFamily="34" charset="0"/>
              </a:rPr>
              <a:t>.</a:t>
            </a:r>
            <a:r>
              <a:rPr kumimoji="1" lang="es-ES_tradnl" b="1" dirty="0">
                <a:cs typeface="Arial" pitchFamily="34" charset="0"/>
              </a:rPr>
              <a:t> </a:t>
            </a:r>
            <a:r>
              <a:rPr kumimoji="1" lang="es-ES_tradnl" b="1" dirty="0" err="1">
                <a:cs typeface="Arial" pitchFamily="34" charset="0"/>
              </a:rPr>
              <a:t>C</a:t>
            </a:r>
            <a:r>
              <a:rPr kumimoji="1" lang="es-ES_tradnl" b="1" baseline="-25000" dirty="0" err="1">
                <a:cs typeface="Arial" pitchFamily="34" charset="0"/>
              </a:rPr>
              <a:t>n</a:t>
            </a:r>
            <a:r>
              <a:rPr kumimoji="1" lang="es-ES_tradnl" dirty="0">
                <a:cs typeface="Arial" pitchFamily="34" charset="0"/>
              </a:rPr>
              <a:t> siendo </a:t>
            </a:r>
            <a:r>
              <a:rPr kumimoji="1" lang="es-ES_tradnl" b="1" dirty="0">
                <a:cs typeface="Arial" pitchFamily="34" charset="0"/>
              </a:rPr>
              <a:t>k</a:t>
            </a:r>
            <a:r>
              <a:rPr kumimoji="1" lang="es-ES_tradnl" b="1" baseline="-25000" dirty="0">
                <a:cs typeface="Arial" pitchFamily="34" charset="0"/>
              </a:rPr>
              <a:t>1</a:t>
            </a:r>
            <a:r>
              <a:rPr kumimoji="1" lang="es-ES_tradnl" b="1" dirty="0">
                <a:cs typeface="Arial" pitchFamily="34" charset="0"/>
              </a:rPr>
              <a:t>, k</a:t>
            </a:r>
            <a:r>
              <a:rPr kumimoji="1" lang="es-ES_tradnl" b="1" baseline="-25000" dirty="0">
                <a:cs typeface="Arial" pitchFamily="34" charset="0"/>
              </a:rPr>
              <a:t>2</a:t>
            </a:r>
            <a:r>
              <a:rPr kumimoji="1" lang="es-ES_tradnl" b="1" dirty="0">
                <a:cs typeface="Arial" pitchFamily="34" charset="0"/>
              </a:rPr>
              <a:t>, ... , </a:t>
            </a:r>
            <a:r>
              <a:rPr kumimoji="1" lang="es-ES_tradnl" b="1" dirty="0" err="1">
                <a:cs typeface="Arial" pitchFamily="34" charset="0"/>
              </a:rPr>
              <a:t>k</a:t>
            </a:r>
            <a:r>
              <a:rPr kumimoji="1" lang="es-ES_tradnl" b="1" baseline="-25000" dirty="0" err="1">
                <a:cs typeface="Arial" pitchFamily="34" charset="0"/>
              </a:rPr>
              <a:t>n</a:t>
            </a:r>
            <a:r>
              <a:rPr kumimoji="1" lang="es-ES_tradnl" dirty="0">
                <a:cs typeface="Arial" pitchFamily="34" charset="0"/>
              </a:rPr>
              <a:t> números reales.</a:t>
            </a:r>
            <a:endParaRPr kumimoji="1" lang="es-ES_tradnl" baseline="-25000" dirty="0">
              <a:cs typeface="Arial" pitchFamily="34" charset="0"/>
            </a:endParaRPr>
          </a:p>
        </p:txBody>
      </p:sp>
      <p:grpSp>
        <p:nvGrpSpPr>
          <p:cNvPr id="2" name="Group 6"/>
          <p:cNvGrpSpPr>
            <a:grpSpLocks noChangeAspect="1"/>
          </p:cNvGrpSpPr>
          <p:nvPr/>
        </p:nvGrpSpPr>
        <p:grpSpPr bwMode="auto">
          <a:xfrm>
            <a:off x="1258888" y="2008188"/>
            <a:ext cx="6786562" cy="1774825"/>
            <a:chOff x="624" y="1265"/>
            <a:chExt cx="4671" cy="1118"/>
          </a:xfrm>
        </p:grpSpPr>
        <p:sp>
          <p:nvSpPr>
            <p:cNvPr id="53255" name="AutoShape 7"/>
            <p:cNvSpPr>
              <a:spLocks noChangeAspect="1" noChangeArrowheads="1" noTextEdit="1"/>
            </p:cNvSpPr>
            <p:nvPr/>
          </p:nvSpPr>
          <p:spPr bwMode="auto">
            <a:xfrm>
              <a:off x="624" y="1265"/>
              <a:ext cx="4671" cy="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3256" name="Rectangle 8"/>
            <p:cNvSpPr>
              <a:spLocks noChangeArrowheads="1"/>
            </p:cNvSpPr>
            <p:nvPr/>
          </p:nvSpPr>
          <p:spPr bwMode="auto">
            <a:xfrm>
              <a:off x="1091" y="1693"/>
              <a:ext cx="33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 = </a:t>
              </a:r>
              <a:endParaRPr lang="es-ES" altLang="es-MX"/>
            </a:p>
          </p:txBody>
        </p:sp>
        <p:sp>
          <p:nvSpPr>
            <p:cNvPr id="53257" name="Rectangle 9"/>
            <p:cNvSpPr>
              <a:spLocks noChangeArrowheads="1"/>
            </p:cNvSpPr>
            <p:nvPr/>
          </p:nvSpPr>
          <p:spPr bwMode="auto">
            <a:xfrm>
              <a:off x="1365" y="203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53258" name="Rectangle 10"/>
            <p:cNvSpPr>
              <a:spLocks noChangeArrowheads="1"/>
            </p:cNvSpPr>
            <p:nvPr/>
          </p:nvSpPr>
          <p:spPr bwMode="auto">
            <a:xfrm>
              <a:off x="1365" y="1928"/>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259" name="Rectangle 11"/>
            <p:cNvSpPr>
              <a:spLocks noChangeArrowheads="1"/>
            </p:cNvSpPr>
            <p:nvPr/>
          </p:nvSpPr>
          <p:spPr bwMode="auto">
            <a:xfrm>
              <a:off x="1365" y="174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260" name="Rectangle 12"/>
            <p:cNvSpPr>
              <a:spLocks noChangeArrowheads="1"/>
            </p:cNvSpPr>
            <p:nvPr/>
          </p:nvSpPr>
          <p:spPr bwMode="auto">
            <a:xfrm>
              <a:off x="1365" y="1559"/>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261" name="Rectangle 13"/>
            <p:cNvSpPr>
              <a:spLocks noChangeArrowheads="1"/>
            </p:cNvSpPr>
            <p:nvPr/>
          </p:nvSpPr>
          <p:spPr bwMode="auto">
            <a:xfrm>
              <a:off x="1365" y="1374"/>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262" name="Rectangle 14"/>
            <p:cNvSpPr>
              <a:spLocks noChangeArrowheads="1"/>
            </p:cNvSpPr>
            <p:nvPr/>
          </p:nvSpPr>
          <p:spPr bwMode="auto">
            <a:xfrm>
              <a:off x="1365" y="1271"/>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53263" name="Rectangle 15"/>
            <p:cNvSpPr>
              <a:spLocks noChangeArrowheads="1"/>
            </p:cNvSpPr>
            <p:nvPr/>
          </p:nvSpPr>
          <p:spPr bwMode="auto">
            <a:xfrm>
              <a:off x="2746" y="203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53264" name="Rectangle 16"/>
            <p:cNvSpPr>
              <a:spLocks noChangeArrowheads="1"/>
            </p:cNvSpPr>
            <p:nvPr/>
          </p:nvSpPr>
          <p:spPr bwMode="auto">
            <a:xfrm>
              <a:off x="2746" y="1928"/>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265" name="Rectangle 17"/>
            <p:cNvSpPr>
              <a:spLocks noChangeArrowheads="1"/>
            </p:cNvSpPr>
            <p:nvPr/>
          </p:nvSpPr>
          <p:spPr bwMode="auto">
            <a:xfrm>
              <a:off x="2746" y="174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266" name="Rectangle 18"/>
            <p:cNvSpPr>
              <a:spLocks noChangeArrowheads="1"/>
            </p:cNvSpPr>
            <p:nvPr/>
          </p:nvSpPr>
          <p:spPr bwMode="auto">
            <a:xfrm>
              <a:off x="2746" y="1559"/>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267" name="Rectangle 19"/>
            <p:cNvSpPr>
              <a:spLocks noChangeArrowheads="1"/>
            </p:cNvSpPr>
            <p:nvPr/>
          </p:nvSpPr>
          <p:spPr bwMode="auto">
            <a:xfrm>
              <a:off x="2746" y="1374"/>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268" name="Rectangle 20"/>
            <p:cNvSpPr>
              <a:spLocks noChangeArrowheads="1"/>
            </p:cNvSpPr>
            <p:nvPr/>
          </p:nvSpPr>
          <p:spPr bwMode="auto">
            <a:xfrm>
              <a:off x="2746" y="1271"/>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53269" name="Rectangle 21"/>
            <p:cNvSpPr>
              <a:spLocks noChangeArrowheads="1"/>
            </p:cNvSpPr>
            <p:nvPr/>
          </p:nvSpPr>
          <p:spPr bwMode="auto">
            <a:xfrm>
              <a:off x="1446" y="1271"/>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70" name="Rectangle 22"/>
            <p:cNvSpPr>
              <a:spLocks noChangeArrowheads="1"/>
            </p:cNvSpPr>
            <p:nvPr/>
          </p:nvSpPr>
          <p:spPr bwMode="auto">
            <a:xfrm>
              <a:off x="1553" y="1361"/>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11</a:t>
              </a:r>
              <a:endParaRPr lang="es-ES" altLang="es-MX"/>
            </a:p>
          </p:txBody>
        </p:sp>
        <p:sp>
          <p:nvSpPr>
            <p:cNvPr id="53271" name="Rectangle 23"/>
            <p:cNvSpPr>
              <a:spLocks noChangeArrowheads="1"/>
            </p:cNvSpPr>
            <p:nvPr/>
          </p:nvSpPr>
          <p:spPr bwMode="auto">
            <a:xfrm>
              <a:off x="1652" y="1286"/>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72" name="Rectangle 24"/>
            <p:cNvSpPr>
              <a:spLocks noChangeArrowheads="1"/>
            </p:cNvSpPr>
            <p:nvPr/>
          </p:nvSpPr>
          <p:spPr bwMode="auto">
            <a:xfrm>
              <a:off x="1716" y="1271"/>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73" name="Rectangle 25"/>
            <p:cNvSpPr>
              <a:spLocks noChangeArrowheads="1"/>
            </p:cNvSpPr>
            <p:nvPr/>
          </p:nvSpPr>
          <p:spPr bwMode="auto">
            <a:xfrm>
              <a:off x="1823" y="1361"/>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12</a:t>
              </a:r>
              <a:endParaRPr lang="es-ES" altLang="es-MX"/>
            </a:p>
          </p:txBody>
        </p:sp>
        <p:sp>
          <p:nvSpPr>
            <p:cNvPr id="53274" name="Rectangle 26"/>
            <p:cNvSpPr>
              <a:spLocks noChangeArrowheads="1"/>
            </p:cNvSpPr>
            <p:nvPr/>
          </p:nvSpPr>
          <p:spPr bwMode="auto">
            <a:xfrm>
              <a:off x="1922" y="1286"/>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75" name="Rectangle 27"/>
            <p:cNvSpPr>
              <a:spLocks noChangeArrowheads="1"/>
            </p:cNvSpPr>
            <p:nvPr/>
          </p:nvSpPr>
          <p:spPr bwMode="auto">
            <a:xfrm>
              <a:off x="1987" y="1271"/>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76" name="Rectangle 28"/>
            <p:cNvSpPr>
              <a:spLocks noChangeArrowheads="1"/>
            </p:cNvSpPr>
            <p:nvPr/>
          </p:nvSpPr>
          <p:spPr bwMode="auto">
            <a:xfrm>
              <a:off x="2093" y="1361"/>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13</a:t>
              </a:r>
              <a:endParaRPr lang="es-ES" altLang="es-MX"/>
            </a:p>
          </p:txBody>
        </p:sp>
        <p:sp>
          <p:nvSpPr>
            <p:cNvPr id="53277" name="Rectangle 29"/>
            <p:cNvSpPr>
              <a:spLocks noChangeArrowheads="1"/>
            </p:cNvSpPr>
            <p:nvPr/>
          </p:nvSpPr>
          <p:spPr bwMode="auto">
            <a:xfrm>
              <a:off x="2193" y="1286"/>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78" name="Rectangle 30"/>
            <p:cNvSpPr>
              <a:spLocks noChangeArrowheads="1"/>
            </p:cNvSpPr>
            <p:nvPr/>
          </p:nvSpPr>
          <p:spPr bwMode="auto">
            <a:xfrm>
              <a:off x="2244" y="1271"/>
              <a:ext cx="29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279" name="Rectangle 31"/>
            <p:cNvSpPr>
              <a:spLocks noChangeArrowheads="1"/>
            </p:cNvSpPr>
            <p:nvPr/>
          </p:nvSpPr>
          <p:spPr bwMode="auto">
            <a:xfrm>
              <a:off x="2487" y="1271"/>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80" name="Rectangle 32"/>
            <p:cNvSpPr>
              <a:spLocks noChangeArrowheads="1"/>
            </p:cNvSpPr>
            <p:nvPr/>
          </p:nvSpPr>
          <p:spPr bwMode="auto">
            <a:xfrm>
              <a:off x="2594" y="1361"/>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1n</a:t>
              </a:r>
              <a:endParaRPr lang="es-ES" altLang="es-MX"/>
            </a:p>
          </p:txBody>
        </p:sp>
        <p:sp>
          <p:nvSpPr>
            <p:cNvPr id="53281" name="Rectangle 33"/>
            <p:cNvSpPr>
              <a:spLocks noChangeArrowheads="1"/>
            </p:cNvSpPr>
            <p:nvPr/>
          </p:nvSpPr>
          <p:spPr bwMode="auto">
            <a:xfrm>
              <a:off x="2693" y="1286"/>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82" name="Rectangle 34"/>
            <p:cNvSpPr>
              <a:spLocks noChangeArrowheads="1"/>
            </p:cNvSpPr>
            <p:nvPr/>
          </p:nvSpPr>
          <p:spPr bwMode="auto">
            <a:xfrm>
              <a:off x="1446" y="1474"/>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83" name="Rectangle 35"/>
            <p:cNvSpPr>
              <a:spLocks noChangeArrowheads="1"/>
            </p:cNvSpPr>
            <p:nvPr/>
          </p:nvSpPr>
          <p:spPr bwMode="auto">
            <a:xfrm>
              <a:off x="1551" y="1565"/>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21</a:t>
              </a:r>
              <a:endParaRPr lang="es-ES" altLang="es-MX"/>
            </a:p>
          </p:txBody>
        </p:sp>
        <p:sp>
          <p:nvSpPr>
            <p:cNvPr id="53284" name="Rectangle 36"/>
            <p:cNvSpPr>
              <a:spLocks noChangeArrowheads="1"/>
            </p:cNvSpPr>
            <p:nvPr/>
          </p:nvSpPr>
          <p:spPr bwMode="auto">
            <a:xfrm>
              <a:off x="1650" y="1490"/>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85" name="Rectangle 37"/>
            <p:cNvSpPr>
              <a:spLocks noChangeArrowheads="1"/>
            </p:cNvSpPr>
            <p:nvPr/>
          </p:nvSpPr>
          <p:spPr bwMode="auto">
            <a:xfrm>
              <a:off x="1716" y="1474"/>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86" name="Rectangle 38"/>
            <p:cNvSpPr>
              <a:spLocks noChangeArrowheads="1"/>
            </p:cNvSpPr>
            <p:nvPr/>
          </p:nvSpPr>
          <p:spPr bwMode="auto">
            <a:xfrm>
              <a:off x="1823" y="1565"/>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22</a:t>
              </a:r>
              <a:endParaRPr lang="es-ES" altLang="es-MX"/>
            </a:p>
          </p:txBody>
        </p:sp>
        <p:sp>
          <p:nvSpPr>
            <p:cNvPr id="53287" name="Rectangle 39"/>
            <p:cNvSpPr>
              <a:spLocks noChangeArrowheads="1"/>
            </p:cNvSpPr>
            <p:nvPr/>
          </p:nvSpPr>
          <p:spPr bwMode="auto">
            <a:xfrm>
              <a:off x="1920" y="1490"/>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88" name="Rectangle 40"/>
            <p:cNvSpPr>
              <a:spLocks noChangeArrowheads="1"/>
            </p:cNvSpPr>
            <p:nvPr/>
          </p:nvSpPr>
          <p:spPr bwMode="auto">
            <a:xfrm>
              <a:off x="1987" y="1474"/>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89" name="Rectangle 41"/>
            <p:cNvSpPr>
              <a:spLocks noChangeArrowheads="1"/>
            </p:cNvSpPr>
            <p:nvPr/>
          </p:nvSpPr>
          <p:spPr bwMode="auto">
            <a:xfrm>
              <a:off x="2093" y="1565"/>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23</a:t>
              </a:r>
              <a:endParaRPr lang="es-ES" altLang="es-MX"/>
            </a:p>
          </p:txBody>
        </p:sp>
        <p:sp>
          <p:nvSpPr>
            <p:cNvPr id="53290" name="Rectangle 42"/>
            <p:cNvSpPr>
              <a:spLocks noChangeArrowheads="1"/>
            </p:cNvSpPr>
            <p:nvPr/>
          </p:nvSpPr>
          <p:spPr bwMode="auto">
            <a:xfrm>
              <a:off x="2193" y="1490"/>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91" name="Rectangle 43"/>
            <p:cNvSpPr>
              <a:spLocks noChangeArrowheads="1"/>
            </p:cNvSpPr>
            <p:nvPr/>
          </p:nvSpPr>
          <p:spPr bwMode="auto">
            <a:xfrm>
              <a:off x="2244" y="1474"/>
              <a:ext cx="29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292" name="Rectangle 44"/>
            <p:cNvSpPr>
              <a:spLocks noChangeArrowheads="1"/>
            </p:cNvSpPr>
            <p:nvPr/>
          </p:nvSpPr>
          <p:spPr bwMode="auto">
            <a:xfrm>
              <a:off x="2489" y="1474"/>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93" name="Rectangle 45"/>
            <p:cNvSpPr>
              <a:spLocks noChangeArrowheads="1"/>
            </p:cNvSpPr>
            <p:nvPr/>
          </p:nvSpPr>
          <p:spPr bwMode="auto">
            <a:xfrm>
              <a:off x="2595" y="1565"/>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2n</a:t>
              </a:r>
              <a:endParaRPr lang="es-ES" altLang="es-MX"/>
            </a:p>
          </p:txBody>
        </p:sp>
        <p:sp>
          <p:nvSpPr>
            <p:cNvPr id="53294" name="Rectangle 46"/>
            <p:cNvSpPr>
              <a:spLocks noChangeArrowheads="1"/>
            </p:cNvSpPr>
            <p:nvPr/>
          </p:nvSpPr>
          <p:spPr bwMode="auto">
            <a:xfrm>
              <a:off x="2695" y="1490"/>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95" name="Rectangle 47"/>
            <p:cNvSpPr>
              <a:spLocks noChangeArrowheads="1"/>
            </p:cNvSpPr>
            <p:nvPr/>
          </p:nvSpPr>
          <p:spPr bwMode="auto">
            <a:xfrm>
              <a:off x="1446" y="1678"/>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96" name="Rectangle 48"/>
            <p:cNvSpPr>
              <a:spLocks noChangeArrowheads="1"/>
            </p:cNvSpPr>
            <p:nvPr/>
          </p:nvSpPr>
          <p:spPr bwMode="auto">
            <a:xfrm>
              <a:off x="1553" y="1768"/>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31</a:t>
              </a:r>
              <a:endParaRPr lang="es-ES" altLang="es-MX"/>
            </a:p>
          </p:txBody>
        </p:sp>
        <p:sp>
          <p:nvSpPr>
            <p:cNvPr id="53297" name="Rectangle 49"/>
            <p:cNvSpPr>
              <a:spLocks noChangeArrowheads="1"/>
            </p:cNvSpPr>
            <p:nvPr/>
          </p:nvSpPr>
          <p:spPr bwMode="auto">
            <a:xfrm>
              <a:off x="1652" y="1693"/>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298" name="Rectangle 50"/>
            <p:cNvSpPr>
              <a:spLocks noChangeArrowheads="1"/>
            </p:cNvSpPr>
            <p:nvPr/>
          </p:nvSpPr>
          <p:spPr bwMode="auto">
            <a:xfrm>
              <a:off x="1716" y="1678"/>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299" name="Rectangle 51"/>
            <p:cNvSpPr>
              <a:spLocks noChangeArrowheads="1"/>
            </p:cNvSpPr>
            <p:nvPr/>
          </p:nvSpPr>
          <p:spPr bwMode="auto">
            <a:xfrm>
              <a:off x="1823" y="1768"/>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32</a:t>
              </a:r>
              <a:endParaRPr lang="es-ES" altLang="es-MX"/>
            </a:p>
          </p:txBody>
        </p:sp>
        <p:sp>
          <p:nvSpPr>
            <p:cNvPr id="53300" name="Rectangle 52"/>
            <p:cNvSpPr>
              <a:spLocks noChangeArrowheads="1"/>
            </p:cNvSpPr>
            <p:nvPr/>
          </p:nvSpPr>
          <p:spPr bwMode="auto">
            <a:xfrm>
              <a:off x="1922" y="1693"/>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01" name="Rectangle 53"/>
            <p:cNvSpPr>
              <a:spLocks noChangeArrowheads="1"/>
            </p:cNvSpPr>
            <p:nvPr/>
          </p:nvSpPr>
          <p:spPr bwMode="auto">
            <a:xfrm>
              <a:off x="1985" y="1678"/>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302" name="Rectangle 54"/>
            <p:cNvSpPr>
              <a:spLocks noChangeArrowheads="1"/>
            </p:cNvSpPr>
            <p:nvPr/>
          </p:nvSpPr>
          <p:spPr bwMode="auto">
            <a:xfrm>
              <a:off x="2092" y="1768"/>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33</a:t>
              </a:r>
              <a:endParaRPr lang="es-ES" altLang="es-MX"/>
            </a:p>
          </p:txBody>
        </p:sp>
        <p:sp>
          <p:nvSpPr>
            <p:cNvPr id="53303" name="Rectangle 55"/>
            <p:cNvSpPr>
              <a:spLocks noChangeArrowheads="1"/>
            </p:cNvSpPr>
            <p:nvPr/>
          </p:nvSpPr>
          <p:spPr bwMode="auto">
            <a:xfrm>
              <a:off x="2191" y="1693"/>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04" name="Rectangle 56"/>
            <p:cNvSpPr>
              <a:spLocks noChangeArrowheads="1"/>
            </p:cNvSpPr>
            <p:nvPr/>
          </p:nvSpPr>
          <p:spPr bwMode="auto">
            <a:xfrm>
              <a:off x="2244" y="1678"/>
              <a:ext cx="29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05" name="Rectangle 57"/>
            <p:cNvSpPr>
              <a:spLocks noChangeArrowheads="1"/>
            </p:cNvSpPr>
            <p:nvPr/>
          </p:nvSpPr>
          <p:spPr bwMode="auto">
            <a:xfrm>
              <a:off x="2487" y="1678"/>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306" name="Rectangle 58"/>
            <p:cNvSpPr>
              <a:spLocks noChangeArrowheads="1"/>
            </p:cNvSpPr>
            <p:nvPr/>
          </p:nvSpPr>
          <p:spPr bwMode="auto">
            <a:xfrm>
              <a:off x="2595" y="1768"/>
              <a:ext cx="14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3n</a:t>
              </a:r>
              <a:endParaRPr lang="es-ES" altLang="es-MX"/>
            </a:p>
          </p:txBody>
        </p:sp>
        <p:sp>
          <p:nvSpPr>
            <p:cNvPr id="53307" name="Rectangle 59"/>
            <p:cNvSpPr>
              <a:spLocks noChangeArrowheads="1"/>
            </p:cNvSpPr>
            <p:nvPr/>
          </p:nvSpPr>
          <p:spPr bwMode="auto">
            <a:xfrm>
              <a:off x="2693" y="1693"/>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08" name="Rectangle 60"/>
            <p:cNvSpPr>
              <a:spLocks noChangeArrowheads="1"/>
            </p:cNvSpPr>
            <p:nvPr/>
          </p:nvSpPr>
          <p:spPr bwMode="auto">
            <a:xfrm>
              <a:off x="1531" y="1882"/>
              <a:ext cx="13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09" name="Rectangle 61"/>
            <p:cNvSpPr>
              <a:spLocks noChangeArrowheads="1"/>
            </p:cNvSpPr>
            <p:nvPr/>
          </p:nvSpPr>
          <p:spPr bwMode="auto">
            <a:xfrm>
              <a:off x="1799" y="1882"/>
              <a:ext cx="13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10" name="Rectangle 62"/>
            <p:cNvSpPr>
              <a:spLocks noChangeArrowheads="1"/>
            </p:cNvSpPr>
            <p:nvPr/>
          </p:nvSpPr>
          <p:spPr bwMode="auto">
            <a:xfrm>
              <a:off x="2069" y="1882"/>
              <a:ext cx="13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11" name="Rectangle 63"/>
            <p:cNvSpPr>
              <a:spLocks noChangeArrowheads="1"/>
            </p:cNvSpPr>
            <p:nvPr/>
          </p:nvSpPr>
          <p:spPr bwMode="auto">
            <a:xfrm>
              <a:off x="2321" y="1882"/>
              <a:ext cx="13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12" name="Rectangle 64"/>
            <p:cNvSpPr>
              <a:spLocks noChangeArrowheads="1"/>
            </p:cNvSpPr>
            <p:nvPr/>
          </p:nvSpPr>
          <p:spPr bwMode="auto">
            <a:xfrm>
              <a:off x="2571" y="1882"/>
              <a:ext cx="13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13" name="Rectangle 65"/>
            <p:cNvSpPr>
              <a:spLocks noChangeArrowheads="1"/>
            </p:cNvSpPr>
            <p:nvPr/>
          </p:nvSpPr>
          <p:spPr bwMode="auto">
            <a:xfrm>
              <a:off x="1435" y="2070"/>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314" name="Rectangle 66"/>
            <p:cNvSpPr>
              <a:spLocks noChangeArrowheads="1"/>
            </p:cNvSpPr>
            <p:nvPr/>
          </p:nvSpPr>
          <p:spPr bwMode="auto">
            <a:xfrm>
              <a:off x="1542" y="2160"/>
              <a:ext cx="16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m1</a:t>
              </a:r>
              <a:endParaRPr lang="es-ES" altLang="es-MX"/>
            </a:p>
          </p:txBody>
        </p:sp>
        <p:sp>
          <p:nvSpPr>
            <p:cNvPr id="53315" name="Rectangle 67"/>
            <p:cNvSpPr>
              <a:spLocks noChangeArrowheads="1"/>
            </p:cNvSpPr>
            <p:nvPr/>
          </p:nvSpPr>
          <p:spPr bwMode="auto">
            <a:xfrm>
              <a:off x="1667" y="2085"/>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16" name="Rectangle 68"/>
            <p:cNvSpPr>
              <a:spLocks noChangeArrowheads="1"/>
            </p:cNvSpPr>
            <p:nvPr/>
          </p:nvSpPr>
          <p:spPr bwMode="auto">
            <a:xfrm>
              <a:off x="1703" y="2070"/>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317" name="Rectangle 69"/>
            <p:cNvSpPr>
              <a:spLocks noChangeArrowheads="1"/>
            </p:cNvSpPr>
            <p:nvPr/>
          </p:nvSpPr>
          <p:spPr bwMode="auto">
            <a:xfrm>
              <a:off x="1810" y="2160"/>
              <a:ext cx="16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m2</a:t>
              </a:r>
              <a:endParaRPr lang="es-ES" altLang="es-MX"/>
            </a:p>
          </p:txBody>
        </p:sp>
        <p:sp>
          <p:nvSpPr>
            <p:cNvPr id="53318" name="Rectangle 70"/>
            <p:cNvSpPr>
              <a:spLocks noChangeArrowheads="1"/>
            </p:cNvSpPr>
            <p:nvPr/>
          </p:nvSpPr>
          <p:spPr bwMode="auto">
            <a:xfrm>
              <a:off x="1935" y="2085"/>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19" name="Rectangle 71"/>
            <p:cNvSpPr>
              <a:spLocks noChangeArrowheads="1"/>
            </p:cNvSpPr>
            <p:nvPr/>
          </p:nvSpPr>
          <p:spPr bwMode="auto">
            <a:xfrm>
              <a:off x="1974" y="2070"/>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320" name="Rectangle 72"/>
            <p:cNvSpPr>
              <a:spLocks noChangeArrowheads="1"/>
            </p:cNvSpPr>
            <p:nvPr/>
          </p:nvSpPr>
          <p:spPr bwMode="auto">
            <a:xfrm>
              <a:off x="2080" y="2160"/>
              <a:ext cx="16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m3</a:t>
              </a:r>
              <a:endParaRPr lang="es-ES" altLang="es-MX"/>
            </a:p>
          </p:txBody>
        </p:sp>
        <p:sp>
          <p:nvSpPr>
            <p:cNvPr id="53321" name="Rectangle 73"/>
            <p:cNvSpPr>
              <a:spLocks noChangeArrowheads="1"/>
            </p:cNvSpPr>
            <p:nvPr/>
          </p:nvSpPr>
          <p:spPr bwMode="auto">
            <a:xfrm>
              <a:off x="2206" y="2085"/>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22" name="Rectangle 74"/>
            <p:cNvSpPr>
              <a:spLocks noChangeArrowheads="1"/>
            </p:cNvSpPr>
            <p:nvPr/>
          </p:nvSpPr>
          <p:spPr bwMode="auto">
            <a:xfrm>
              <a:off x="2244" y="2070"/>
              <a:ext cx="29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23" name="Rectangle 75"/>
            <p:cNvSpPr>
              <a:spLocks noChangeArrowheads="1"/>
            </p:cNvSpPr>
            <p:nvPr/>
          </p:nvSpPr>
          <p:spPr bwMode="auto">
            <a:xfrm>
              <a:off x="2476" y="2070"/>
              <a:ext cx="1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53324" name="Rectangle 76"/>
            <p:cNvSpPr>
              <a:spLocks noChangeArrowheads="1"/>
            </p:cNvSpPr>
            <p:nvPr/>
          </p:nvSpPr>
          <p:spPr bwMode="auto">
            <a:xfrm>
              <a:off x="2583" y="2160"/>
              <a:ext cx="16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mn</a:t>
              </a:r>
              <a:endParaRPr lang="es-ES" altLang="es-MX"/>
            </a:p>
          </p:txBody>
        </p:sp>
        <p:sp>
          <p:nvSpPr>
            <p:cNvPr id="53325" name="Rectangle 77"/>
            <p:cNvSpPr>
              <a:spLocks noChangeArrowheads="1"/>
            </p:cNvSpPr>
            <p:nvPr/>
          </p:nvSpPr>
          <p:spPr bwMode="auto">
            <a:xfrm>
              <a:off x="2708" y="2085"/>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26" name="Rectangle 78"/>
            <p:cNvSpPr>
              <a:spLocks noChangeArrowheads="1"/>
            </p:cNvSpPr>
            <p:nvPr/>
          </p:nvSpPr>
          <p:spPr bwMode="auto">
            <a:xfrm>
              <a:off x="2816" y="1693"/>
              <a:ext cx="13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27" name="Rectangle 79"/>
            <p:cNvSpPr>
              <a:spLocks noChangeArrowheads="1"/>
            </p:cNvSpPr>
            <p:nvPr/>
          </p:nvSpPr>
          <p:spPr bwMode="auto">
            <a:xfrm>
              <a:off x="2893" y="1693"/>
              <a:ext cx="27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 (</a:t>
              </a:r>
              <a:endParaRPr lang="es-ES" altLang="es-MX"/>
            </a:p>
          </p:txBody>
        </p:sp>
        <p:sp>
          <p:nvSpPr>
            <p:cNvPr id="53328" name="Rectangle 80"/>
            <p:cNvSpPr>
              <a:spLocks noChangeArrowheads="1"/>
            </p:cNvSpPr>
            <p:nvPr/>
          </p:nvSpPr>
          <p:spPr bwMode="auto">
            <a:xfrm>
              <a:off x="3114" y="1693"/>
              <a:ext cx="16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C</a:t>
              </a:r>
              <a:endParaRPr lang="es-ES" altLang="es-MX"/>
            </a:p>
          </p:txBody>
        </p:sp>
        <p:sp>
          <p:nvSpPr>
            <p:cNvPr id="53329" name="Rectangle 81"/>
            <p:cNvSpPr>
              <a:spLocks noChangeArrowheads="1"/>
            </p:cNvSpPr>
            <p:nvPr/>
          </p:nvSpPr>
          <p:spPr bwMode="auto">
            <a:xfrm>
              <a:off x="3215" y="1768"/>
              <a:ext cx="9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a:t>
              </a:r>
              <a:endParaRPr lang="es-ES" altLang="es-MX"/>
            </a:p>
          </p:txBody>
        </p:sp>
        <p:sp>
          <p:nvSpPr>
            <p:cNvPr id="53330" name="Rectangle 82"/>
            <p:cNvSpPr>
              <a:spLocks noChangeArrowheads="1"/>
            </p:cNvSpPr>
            <p:nvPr/>
          </p:nvSpPr>
          <p:spPr bwMode="auto">
            <a:xfrm>
              <a:off x="3265" y="1693"/>
              <a:ext cx="23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C</a:t>
              </a:r>
              <a:endParaRPr lang="es-ES" altLang="es-MX"/>
            </a:p>
          </p:txBody>
        </p:sp>
        <p:sp>
          <p:nvSpPr>
            <p:cNvPr id="53331" name="Rectangle 83"/>
            <p:cNvSpPr>
              <a:spLocks noChangeArrowheads="1"/>
            </p:cNvSpPr>
            <p:nvPr/>
          </p:nvSpPr>
          <p:spPr bwMode="auto">
            <a:xfrm>
              <a:off x="3443" y="1768"/>
              <a:ext cx="9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a:t>
              </a:r>
              <a:endParaRPr lang="es-ES" altLang="es-MX"/>
            </a:p>
          </p:txBody>
        </p:sp>
        <p:sp>
          <p:nvSpPr>
            <p:cNvPr id="53332" name="Rectangle 84"/>
            <p:cNvSpPr>
              <a:spLocks noChangeArrowheads="1"/>
            </p:cNvSpPr>
            <p:nvPr/>
          </p:nvSpPr>
          <p:spPr bwMode="auto">
            <a:xfrm>
              <a:off x="3493" y="1693"/>
              <a:ext cx="23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C</a:t>
              </a:r>
              <a:endParaRPr lang="es-ES" altLang="es-MX"/>
            </a:p>
          </p:txBody>
        </p:sp>
        <p:sp>
          <p:nvSpPr>
            <p:cNvPr id="53333" name="Rectangle 85"/>
            <p:cNvSpPr>
              <a:spLocks noChangeArrowheads="1"/>
            </p:cNvSpPr>
            <p:nvPr/>
          </p:nvSpPr>
          <p:spPr bwMode="auto">
            <a:xfrm>
              <a:off x="3673" y="1768"/>
              <a:ext cx="9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a:t>
              </a:r>
              <a:endParaRPr lang="es-ES" altLang="es-MX"/>
            </a:p>
          </p:txBody>
        </p:sp>
        <p:sp>
          <p:nvSpPr>
            <p:cNvPr id="53334" name="Rectangle 86"/>
            <p:cNvSpPr>
              <a:spLocks noChangeArrowheads="1"/>
            </p:cNvSpPr>
            <p:nvPr/>
          </p:nvSpPr>
          <p:spPr bwMode="auto">
            <a:xfrm>
              <a:off x="3723" y="1693"/>
              <a:ext cx="37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 , </a:t>
              </a:r>
              <a:endParaRPr lang="es-ES" altLang="es-MX"/>
            </a:p>
          </p:txBody>
        </p:sp>
        <p:sp>
          <p:nvSpPr>
            <p:cNvPr id="53335" name="Rectangle 87"/>
            <p:cNvSpPr>
              <a:spLocks noChangeArrowheads="1"/>
            </p:cNvSpPr>
            <p:nvPr/>
          </p:nvSpPr>
          <p:spPr bwMode="auto">
            <a:xfrm>
              <a:off x="4032" y="1693"/>
              <a:ext cx="16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C</a:t>
              </a:r>
              <a:endParaRPr lang="es-ES" altLang="es-MX"/>
            </a:p>
          </p:txBody>
        </p:sp>
        <p:sp>
          <p:nvSpPr>
            <p:cNvPr id="53336" name="Rectangle 88"/>
            <p:cNvSpPr>
              <a:spLocks noChangeArrowheads="1"/>
            </p:cNvSpPr>
            <p:nvPr/>
          </p:nvSpPr>
          <p:spPr bwMode="auto">
            <a:xfrm>
              <a:off x="4133" y="1768"/>
              <a:ext cx="9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n</a:t>
              </a:r>
              <a:endParaRPr lang="es-ES" altLang="es-MX"/>
            </a:p>
          </p:txBody>
        </p:sp>
        <p:sp>
          <p:nvSpPr>
            <p:cNvPr id="53337" name="Rectangle 89"/>
            <p:cNvSpPr>
              <a:spLocks noChangeArrowheads="1"/>
            </p:cNvSpPr>
            <p:nvPr/>
          </p:nvSpPr>
          <p:spPr bwMode="auto">
            <a:xfrm>
              <a:off x="4182" y="1693"/>
              <a:ext cx="27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 </a:t>
              </a:r>
              <a:endParaRPr lang="es-ES" altLang="es-MX"/>
            </a:p>
          </p:txBody>
        </p:sp>
        <p:sp>
          <p:nvSpPr>
            <p:cNvPr id="53338" name="Rectangle 90"/>
            <p:cNvSpPr>
              <a:spLocks noChangeArrowheads="1"/>
            </p:cNvSpPr>
            <p:nvPr/>
          </p:nvSpPr>
          <p:spPr bwMode="auto">
            <a:xfrm>
              <a:off x="4398" y="203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53339" name="Rectangle 91"/>
            <p:cNvSpPr>
              <a:spLocks noChangeArrowheads="1"/>
            </p:cNvSpPr>
            <p:nvPr/>
          </p:nvSpPr>
          <p:spPr bwMode="auto">
            <a:xfrm>
              <a:off x="4398" y="1928"/>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340" name="Rectangle 92"/>
            <p:cNvSpPr>
              <a:spLocks noChangeArrowheads="1"/>
            </p:cNvSpPr>
            <p:nvPr/>
          </p:nvSpPr>
          <p:spPr bwMode="auto">
            <a:xfrm>
              <a:off x="4398" y="174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341" name="Rectangle 93"/>
            <p:cNvSpPr>
              <a:spLocks noChangeArrowheads="1"/>
            </p:cNvSpPr>
            <p:nvPr/>
          </p:nvSpPr>
          <p:spPr bwMode="auto">
            <a:xfrm>
              <a:off x="4398" y="1559"/>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342" name="Rectangle 94"/>
            <p:cNvSpPr>
              <a:spLocks noChangeArrowheads="1"/>
            </p:cNvSpPr>
            <p:nvPr/>
          </p:nvSpPr>
          <p:spPr bwMode="auto">
            <a:xfrm>
              <a:off x="4398" y="1374"/>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53343" name="Rectangle 95"/>
            <p:cNvSpPr>
              <a:spLocks noChangeArrowheads="1"/>
            </p:cNvSpPr>
            <p:nvPr/>
          </p:nvSpPr>
          <p:spPr bwMode="auto">
            <a:xfrm>
              <a:off x="4398" y="1271"/>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53344" name="Rectangle 96"/>
            <p:cNvSpPr>
              <a:spLocks noChangeArrowheads="1"/>
            </p:cNvSpPr>
            <p:nvPr/>
          </p:nvSpPr>
          <p:spPr bwMode="auto">
            <a:xfrm>
              <a:off x="4756" y="203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53345" name="Rectangle 97"/>
            <p:cNvSpPr>
              <a:spLocks noChangeArrowheads="1"/>
            </p:cNvSpPr>
            <p:nvPr/>
          </p:nvSpPr>
          <p:spPr bwMode="auto">
            <a:xfrm>
              <a:off x="4756" y="1928"/>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346" name="Rectangle 98"/>
            <p:cNvSpPr>
              <a:spLocks noChangeArrowheads="1"/>
            </p:cNvSpPr>
            <p:nvPr/>
          </p:nvSpPr>
          <p:spPr bwMode="auto">
            <a:xfrm>
              <a:off x="4756" y="1743"/>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347" name="Rectangle 99"/>
            <p:cNvSpPr>
              <a:spLocks noChangeArrowheads="1"/>
            </p:cNvSpPr>
            <p:nvPr/>
          </p:nvSpPr>
          <p:spPr bwMode="auto">
            <a:xfrm>
              <a:off x="4756" y="1559"/>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348" name="Rectangle 100"/>
            <p:cNvSpPr>
              <a:spLocks noChangeArrowheads="1"/>
            </p:cNvSpPr>
            <p:nvPr/>
          </p:nvSpPr>
          <p:spPr bwMode="auto">
            <a:xfrm>
              <a:off x="4756" y="1374"/>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53349" name="Rectangle 101"/>
            <p:cNvSpPr>
              <a:spLocks noChangeArrowheads="1"/>
            </p:cNvSpPr>
            <p:nvPr/>
          </p:nvSpPr>
          <p:spPr bwMode="auto">
            <a:xfrm>
              <a:off x="4756" y="1271"/>
              <a:ext cx="180"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53350" name="Rectangle 102"/>
            <p:cNvSpPr>
              <a:spLocks noChangeArrowheads="1"/>
            </p:cNvSpPr>
            <p:nvPr/>
          </p:nvSpPr>
          <p:spPr bwMode="auto">
            <a:xfrm>
              <a:off x="4506" y="1271"/>
              <a:ext cx="18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F</a:t>
              </a:r>
              <a:endParaRPr lang="es-ES" altLang="es-MX"/>
            </a:p>
          </p:txBody>
        </p:sp>
        <p:sp>
          <p:nvSpPr>
            <p:cNvPr id="53351" name="Rectangle 103"/>
            <p:cNvSpPr>
              <a:spLocks noChangeArrowheads="1"/>
            </p:cNvSpPr>
            <p:nvPr/>
          </p:nvSpPr>
          <p:spPr bwMode="auto">
            <a:xfrm>
              <a:off x="4629" y="1361"/>
              <a:ext cx="9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a:t>
              </a:r>
              <a:endParaRPr lang="es-ES" altLang="es-MX"/>
            </a:p>
          </p:txBody>
        </p:sp>
        <p:sp>
          <p:nvSpPr>
            <p:cNvPr id="53352" name="Rectangle 104"/>
            <p:cNvSpPr>
              <a:spLocks noChangeArrowheads="1"/>
            </p:cNvSpPr>
            <p:nvPr/>
          </p:nvSpPr>
          <p:spPr bwMode="auto">
            <a:xfrm>
              <a:off x="4679" y="1286"/>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53" name="Rectangle 105"/>
            <p:cNvSpPr>
              <a:spLocks noChangeArrowheads="1"/>
            </p:cNvSpPr>
            <p:nvPr/>
          </p:nvSpPr>
          <p:spPr bwMode="auto">
            <a:xfrm>
              <a:off x="4467" y="1474"/>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54" name="Rectangle 106"/>
            <p:cNvSpPr>
              <a:spLocks noChangeArrowheads="1"/>
            </p:cNvSpPr>
            <p:nvPr/>
          </p:nvSpPr>
          <p:spPr bwMode="auto">
            <a:xfrm>
              <a:off x="4506" y="1474"/>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55" name="Rectangle 107"/>
            <p:cNvSpPr>
              <a:spLocks noChangeArrowheads="1"/>
            </p:cNvSpPr>
            <p:nvPr/>
          </p:nvSpPr>
          <p:spPr bwMode="auto">
            <a:xfrm>
              <a:off x="4545" y="1474"/>
              <a:ext cx="14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F</a:t>
              </a:r>
              <a:endParaRPr lang="es-ES" altLang="es-MX"/>
            </a:p>
          </p:txBody>
        </p:sp>
        <p:sp>
          <p:nvSpPr>
            <p:cNvPr id="53356" name="Rectangle 108"/>
            <p:cNvSpPr>
              <a:spLocks noChangeArrowheads="1"/>
            </p:cNvSpPr>
            <p:nvPr/>
          </p:nvSpPr>
          <p:spPr bwMode="auto">
            <a:xfrm>
              <a:off x="4629" y="1565"/>
              <a:ext cx="9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a:t>
              </a:r>
              <a:endParaRPr lang="es-ES" altLang="es-MX"/>
            </a:p>
          </p:txBody>
        </p:sp>
        <p:sp>
          <p:nvSpPr>
            <p:cNvPr id="53357" name="Rectangle 109"/>
            <p:cNvSpPr>
              <a:spLocks noChangeArrowheads="1"/>
            </p:cNvSpPr>
            <p:nvPr/>
          </p:nvSpPr>
          <p:spPr bwMode="auto">
            <a:xfrm>
              <a:off x="4679" y="1490"/>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58" name="Rectangle 110"/>
            <p:cNvSpPr>
              <a:spLocks noChangeArrowheads="1"/>
            </p:cNvSpPr>
            <p:nvPr/>
          </p:nvSpPr>
          <p:spPr bwMode="auto">
            <a:xfrm>
              <a:off x="4718" y="1490"/>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59" name="Rectangle 111"/>
            <p:cNvSpPr>
              <a:spLocks noChangeArrowheads="1"/>
            </p:cNvSpPr>
            <p:nvPr/>
          </p:nvSpPr>
          <p:spPr bwMode="auto">
            <a:xfrm>
              <a:off x="4506" y="1678"/>
              <a:ext cx="18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F</a:t>
              </a:r>
              <a:endParaRPr lang="es-ES" altLang="es-MX"/>
            </a:p>
          </p:txBody>
        </p:sp>
        <p:sp>
          <p:nvSpPr>
            <p:cNvPr id="53360" name="Rectangle 112"/>
            <p:cNvSpPr>
              <a:spLocks noChangeArrowheads="1"/>
            </p:cNvSpPr>
            <p:nvPr/>
          </p:nvSpPr>
          <p:spPr bwMode="auto">
            <a:xfrm>
              <a:off x="4629" y="1753"/>
              <a:ext cx="90"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a:t>
              </a:r>
              <a:endParaRPr lang="es-ES" altLang="es-MX"/>
            </a:p>
          </p:txBody>
        </p:sp>
        <p:sp>
          <p:nvSpPr>
            <p:cNvPr id="53361" name="Rectangle 113"/>
            <p:cNvSpPr>
              <a:spLocks noChangeArrowheads="1"/>
            </p:cNvSpPr>
            <p:nvPr/>
          </p:nvSpPr>
          <p:spPr bwMode="auto">
            <a:xfrm>
              <a:off x="4679" y="1693"/>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53362" name="Rectangle 114"/>
            <p:cNvSpPr>
              <a:spLocks noChangeArrowheads="1"/>
            </p:cNvSpPr>
            <p:nvPr/>
          </p:nvSpPr>
          <p:spPr bwMode="auto">
            <a:xfrm>
              <a:off x="4497" y="1882"/>
              <a:ext cx="292"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53363" name="Rectangle 115"/>
            <p:cNvSpPr>
              <a:spLocks noChangeArrowheads="1"/>
            </p:cNvSpPr>
            <p:nvPr/>
          </p:nvSpPr>
          <p:spPr bwMode="auto">
            <a:xfrm>
              <a:off x="4493" y="2070"/>
              <a:ext cx="18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F</a:t>
              </a:r>
              <a:endParaRPr lang="es-ES" altLang="es-MX"/>
            </a:p>
          </p:txBody>
        </p:sp>
        <p:sp>
          <p:nvSpPr>
            <p:cNvPr id="53364" name="Rectangle 116"/>
            <p:cNvSpPr>
              <a:spLocks noChangeArrowheads="1"/>
            </p:cNvSpPr>
            <p:nvPr/>
          </p:nvSpPr>
          <p:spPr bwMode="auto">
            <a:xfrm>
              <a:off x="4616" y="2160"/>
              <a:ext cx="116"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a:t>
              </a:r>
              <a:endParaRPr lang="es-ES" altLang="es-MX"/>
            </a:p>
          </p:txBody>
        </p:sp>
        <p:sp>
          <p:nvSpPr>
            <p:cNvPr id="53365" name="Rectangle 117"/>
            <p:cNvSpPr>
              <a:spLocks noChangeArrowheads="1"/>
            </p:cNvSpPr>
            <p:nvPr/>
          </p:nvSpPr>
          <p:spPr bwMode="auto">
            <a:xfrm>
              <a:off x="4692" y="2085"/>
              <a:ext cx="9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spTree>
    <p:extLst>
      <p:ext uri="{BB962C8B-B14F-4D97-AF65-F5344CB8AC3E}">
        <p14:creationId xmlns:p14="http://schemas.microsoft.com/office/powerpoint/2010/main" val="927011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3"/>
                                        </p:tgtEl>
                                        <p:attrNameLst>
                                          <p:attrName>style.visibility</p:attrName>
                                        </p:attrNameLst>
                                      </p:cBhvr>
                                      <p:to>
                                        <p:strVal val="visible"/>
                                      </p:to>
                                    </p:set>
                                    <p:anim calcmode="lin" valueType="num">
                                      <p:cBhvr additive="base">
                                        <p:cTn id="7" dur="500" fill="hold"/>
                                        <p:tgtEl>
                                          <p:spTgt spid="51203"/>
                                        </p:tgtEl>
                                        <p:attrNameLst>
                                          <p:attrName>ppt_x</p:attrName>
                                        </p:attrNameLst>
                                      </p:cBhvr>
                                      <p:tavLst>
                                        <p:tav tm="0">
                                          <p:val>
                                            <p:strVal val="0-#ppt_w/2"/>
                                          </p:val>
                                        </p:tav>
                                        <p:tav tm="100000">
                                          <p:val>
                                            <p:strVal val="#ppt_x"/>
                                          </p:val>
                                        </p:tav>
                                      </p:tavLst>
                                    </p:anim>
                                    <p:anim calcmode="lin" valueType="num">
                                      <p:cBhvr additive="base">
                                        <p:cTn id="8" dur="500" fill="hold"/>
                                        <p:tgtEl>
                                          <p:spTgt spid="5120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04"/>
                                        </p:tgtEl>
                                        <p:attrNameLst>
                                          <p:attrName>style.visibility</p:attrName>
                                        </p:attrNameLst>
                                      </p:cBhvr>
                                      <p:to>
                                        <p:strVal val="visible"/>
                                      </p:to>
                                    </p:set>
                                    <p:anim calcmode="lin" valueType="num">
                                      <p:cBhvr additive="base">
                                        <p:cTn id="19" dur="500" fill="hold"/>
                                        <p:tgtEl>
                                          <p:spTgt spid="51204"/>
                                        </p:tgtEl>
                                        <p:attrNameLst>
                                          <p:attrName>ppt_x</p:attrName>
                                        </p:attrNameLst>
                                      </p:cBhvr>
                                      <p:tavLst>
                                        <p:tav tm="0">
                                          <p:val>
                                            <p:strVal val="0-#ppt_w/2"/>
                                          </p:val>
                                        </p:tav>
                                        <p:tav tm="100000">
                                          <p:val>
                                            <p:strVal val="#ppt_x"/>
                                          </p:val>
                                        </p:tav>
                                      </p:tavLst>
                                    </p:anim>
                                    <p:anim calcmode="lin" valueType="num">
                                      <p:cBhvr additive="base">
                                        <p:cTn id="20" dur="500" fill="hold"/>
                                        <p:tgtEl>
                                          <p:spTgt spid="5120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05"/>
                                        </p:tgtEl>
                                        <p:attrNameLst>
                                          <p:attrName>style.visibility</p:attrName>
                                        </p:attrNameLst>
                                      </p:cBhvr>
                                      <p:to>
                                        <p:strVal val="visible"/>
                                      </p:to>
                                    </p:set>
                                    <p:anim calcmode="lin" valueType="num">
                                      <p:cBhvr additive="base">
                                        <p:cTn id="25" dur="500" fill="hold"/>
                                        <p:tgtEl>
                                          <p:spTgt spid="51205"/>
                                        </p:tgtEl>
                                        <p:attrNameLst>
                                          <p:attrName>ppt_x</p:attrName>
                                        </p:attrNameLst>
                                      </p:cBhvr>
                                      <p:tavLst>
                                        <p:tav tm="0">
                                          <p:val>
                                            <p:strVal val="0-#ppt_w/2"/>
                                          </p:val>
                                        </p:tav>
                                        <p:tav tm="100000">
                                          <p:val>
                                            <p:strVal val="#ppt_x"/>
                                          </p:val>
                                        </p:tav>
                                      </p:tavLst>
                                    </p:anim>
                                    <p:anim calcmode="lin" valueType="num">
                                      <p:cBhvr additive="base">
                                        <p:cTn id="26" dur="500" fill="hold"/>
                                        <p:tgtEl>
                                          <p:spTgt spid="512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animBg="1" autoUpdateAnimBg="0"/>
      <p:bldP spid="51204" grpId="0" animBg="1"/>
      <p:bldP spid="51205"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3 Rectángulo redondeado"/>
          <p:cNvSpPr/>
          <p:nvPr/>
        </p:nvSpPr>
        <p:spPr>
          <a:xfrm>
            <a:off x="251520" y="3068960"/>
            <a:ext cx="8281293" cy="2952328"/>
          </a:xfrm>
          <a:prstGeom prst="roundRect">
            <a:avLst/>
          </a:prstGeom>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4274" name="Rectangle 2"/>
          <p:cNvSpPr>
            <a:spLocks noGrp="1" noChangeArrowheads="1"/>
          </p:cNvSpPr>
          <p:nvPr>
            <p:ph type="title"/>
          </p:nvPr>
        </p:nvSpPr>
        <p:spPr>
          <a:xfrm>
            <a:off x="144463" y="533400"/>
            <a:ext cx="8820150" cy="446088"/>
          </a:xfrm>
          <a:solidFill>
            <a:srgbClr val="FFFFCC"/>
          </a:solidFill>
          <a:ln w="57150">
            <a:solidFill>
              <a:srgbClr val="FFC000"/>
            </a:solidFill>
          </a:ln>
        </p:spPr>
        <p:txBody>
          <a:bodyPr wrap="none">
            <a:normAutofit fontScale="90000"/>
          </a:bodyPr>
          <a:lstStyle/>
          <a:p>
            <a:pPr eaLnBrk="1" hangingPunct="1"/>
            <a:r>
              <a:rPr lang="es-ES" altLang="es-MX" sz="2800" b="1" dirty="0" smtClean="0">
                <a:solidFill>
                  <a:srgbClr val="7030A0"/>
                </a:solidFill>
                <a:latin typeface="Verdana" pitchFamily="34" charset="0"/>
              </a:rPr>
              <a:t>Dependencia lineal entre filas y columnas</a:t>
            </a:r>
          </a:p>
        </p:txBody>
      </p:sp>
      <p:sp>
        <p:nvSpPr>
          <p:cNvPr id="52227" name="Text Box 3"/>
          <p:cNvSpPr txBox="1">
            <a:spLocks noChangeArrowheads="1"/>
          </p:cNvSpPr>
          <p:nvPr/>
        </p:nvSpPr>
        <p:spPr bwMode="auto">
          <a:xfrm>
            <a:off x="365125" y="1350963"/>
            <a:ext cx="8167688" cy="1416050"/>
          </a:xfrm>
          <a:prstGeom prst="rect">
            <a:avLst/>
          </a:prstGeom>
          <a:ln w="57150">
            <a:solidFill>
              <a:schemeClr val="tx1"/>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
            <a:spAutoFit/>
          </a:bodyPr>
          <a:lstStyle/>
          <a:p>
            <a:pPr marL="187325" indent="-187325" eaLnBrk="0" hangingPunct="0">
              <a:lnSpc>
                <a:spcPct val="90000"/>
              </a:lnSpc>
              <a:buFontTx/>
              <a:buChar char="•"/>
              <a:defRPr/>
            </a:pPr>
            <a:r>
              <a:rPr kumimoji="1" lang="es-ES_tradnl" sz="1600" dirty="0">
                <a:cs typeface="Arial" pitchFamily="34" charset="0"/>
              </a:rPr>
              <a:t>Una fila (o columna) de una matriz </a:t>
            </a:r>
            <a:r>
              <a:rPr kumimoji="1" lang="es-ES_tradnl" sz="1600" b="1" dirty="0">
                <a:cs typeface="Arial" pitchFamily="34" charset="0"/>
              </a:rPr>
              <a:t>depende linealmente</a:t>
            </a:r>
            <a:r>
              <a:rPr kumimoji="1" lang="es-ES_tradnl" sz="1600" dirty="0">
                <a:cs typeface="Arial" pitchFamily="34" charset="0"/>
              </a:rPr>
              <a:t> de otras si es combinación lineal de ellas.</a:t>
            </a:r>
          </a:p>
          <a:p>
            <a:pPr marL="187325" indent="-187325" eaLnBrk="0" hangingPunct="0">
              <a:lnSpc>
                <a:spcPct val="90000"/>
              </a:lnSpc>
              <a:buFontTx/>
              <a:buChar char="•"/>
              <a:defRPr/>
            </a:pPr>
            <a:endParaRPr kumimoji="1" lang="es-ES_tradnl" sz="1600" dirty="0">
              <a:cs typeface="Arial" pitchFamily="34" charset="0"/>
            </a:endParaRPr>
          </a:p>
          <a:p>
            <a:pPr marL="187325" indent="-187325" eaLnBrk="0" hangingPunct="0">
              <a:lnSpc>
                <a:spcPct val="90000"/>
              </a:lnSpc>
              <a:buFontTx/>
              <a:buChar char="•"/>
              <a:defRPr/>
            </a:pPr>
            <a:r>
              <a:rPr kumimoji="1" lang="es-ES_tradnl" sz="1600" dirty="0">
                <a:cs typeface="Arial" pitchFamily="34" charset="0"/>
              </a:rPr>
              <a:t>Si entre las filas (o columnas) de una matriz, alguna depende linealmente de otras, se dice que son </a:t>
            </a:r>
            <a:r>
              <a:rPr kumimoji="1" lang="es-ES_tradnl" sz="1600" b="1" dirty="0">
                <a:cs typeface="Arial" pitchFamily="34" charset="0"/>
              </a:rPr>
              <a:t>linealmente dependientes;</a:t>
            </a:r>
            <a:r>
              <a:rPr kumimoji="1" lang="es-ES_tradnl" sz="1600" dirty="0">
                <a:cs typeface="Arial" pitchFamily="34" charset="0"/>
              </a:rPr>
              <a:t> en caso contrario, son </a:t>
            </a:r>
            <a:r>
              <a:rPr kumimoji="1" lang="es-ES_tradnl" sz="1600" b="1" dirty="0">
                <a:cs typeface="Arial" pitchFamily="34" charset="0"/>
              </a:rPr>
              <a:t>linealmente independientes</a:t>
            </a:r>
            <a:r>
              <a:rPr kumimoji="1" lang="es-ES_tradnl" sz="1600" dirty="0">
                <a:cs typeface="Arial" pitchFamily="34" charset="0"/>
              </a:rPr>
              <a:t>.</a:t>
            </a:r>
            <a:r>
              <a:rPr kumimoji="1" lang="es-ES_tradnl" sz="1600" b="1" dirty="0">
                <a:cs typeface="Arial" pitchFamily="34" charset="0"/>
              </a:rPr>
              <a:t> </a:t>
            </a:r>
            <a:endParaRPr kumimoji="1" lang="es-ES_tradnl" sz="1600" baseline="-25000" dirty="0">
              <a:cs typeface="Arial" pitchFamily="34" charset="0"/>
            </a:endParaRPr>
          </a:p>
        </p:txBody>
      </p:sp>
      <p:sp>
        <p:nvSpPr>
          <p:cNvPr id="52228" name="Text Box 4"/>
          <p:cNvSpPr txBox="1">
            <a:spLocks noChangeArrowheads="1"/>
          </p:cNvSpPr>
          <p:nvPr/>
        </p:nvSpPr>
        <p:spPr bwMode="auto">
          <a:xfrm>
            <a:off x="3276600" y="4076700"/>
            <a:ext cx="1800225"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 altLang="es-MX" sz="1600">
                <a:cs typeface="Arial" pitchFamily="34" charset="0"/>
              </a:rPr>
              <a:t>F</a:t>
            </a:r>
            <a:r>
              <a:rPr kumimoji="1" lang="es-ES" altLang="es-MX" sz="1600" baseline="-25000">
                <a:cs typeface="Arial" pitchFamily="34" charset="0"/>
              </a:rPr>
              <a:t>3</a:t>
            </a:r>
            <a:r>
              <a:rPr kumimoji="1" lang="es-ES" altLang="es-MX" sz="1600">
                <a:cs typeface="Arial" pitchFamily="34" charset="0"/>
              </a:rPr>
              <a:t> = F</a:t>
            </a:r>
            <a:r>
              <a:rPr kumimoji="1" lang="es-ES" altLang="es-MX" sz="1600" baseline="-25000">
                <a:cs typeface="Arial" pitchFamily="34" charset="0"/>
              </a:rPr>
              <a:t>1</a:t>
            </a:r>
            <a:r>
              <a:rPr kumimoji="1" lang="es-ES" altLang="es-MX" sz="1600">
                <a:cs typeface="Arial" pitchFamily="34" charset="0"/>
              </a:rPr>
              <a:t> + 2F</a:t>
            </a:r>
            <a:r>
              <a:rPr kumimoji="1" lang="es-ES" altLang="es-MX" sz="1600" baseline="-25000">
                <a:cs typeface="Arial" pitchFamily="34" charset="0"/>
              </a:rPr>
              <a:t>2</a:t>
            </a:r>
            <a:endParaRPr kumimoji="1" lang="es-ES" altLang="es-MX" sz="1600">
              <a:cs typeface="Arial" pitchFamily="34" charset="0"/>
            </a:endParaRPr>
          </a:p>
        </p:txBody>
      </p:sp>
      <p:grpSp>
        <p:nvGrpSpPr>
          <p:cNvPr id="2" name="Group 5"/>
          <p:cNvGrpSpPr>
            <a:grpSpLocks noChangeAspect="1"/>
          </p:cNvGrpSpPr>
          <p:nvPr/>
        </p:nvGrpSpPr>
        <p:grpSpPr bwMode="auto">
          <a:xfrm>
            <a:off x="501650" y="3317875"/>
            <a:ext cx="8102600" cy="1119188"/>
            <a:chOff x="316" y="1994"/>
            <a:chExt cx="5331" cy="705"/>
          </a:xfrm>
        </p:grpSpPr>
        <p:sp>
          <p:nvSpPr>
            <p:cNvPr id="54300" name="AutoShape 6"/>
            <p:cNvSpPr>
              <a:spLocks noChangeAspect="1" noChangeArrowheads="1" noTextEdit="1"/>
            </p:cNvSpPr>
            <p:nvPr/>
          </p:nvSpPr>
          <p:spPr bwMode="auto">
            <a:xfrm>
              <a:off x="316" y="2010"/>
              <a:ext cx="5331" cy="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4301" name="Rectangle 7"/>
            <p:cNvSpPr>
              <a:spLocks noChangeArrowheads="1"/>
            </p:cNvSpPr>
            <p:nvPr/>
          </p:nvSpPr>
          <p:spPr bwMode="auto">
            <a:xfrm>
              <a:off x="316" y="1994"/>
              <a:ext cx="598" cy="166"/>
            </a:xfrm>
            <a:prstGeom prst="rect">
              <a:avLst/>
            </a:prstGeom>
            <a:solidFill>
              <a:schemeClr val="accent3">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b="1" dirty="0">
                  <a:solidFill>
                    <a:srgbClr val="000000"/>
                  </a:solidFill>
                </a:rPr>
                <a:t>Ejemplo: </a:t>
              </a:r>
              <a:endParaRPr lang="es-ES" altLang="es-MX" dirty="0"/>
            </a:p>
          </p:txBody>
        </p:sp>
        <p:sp>
          <p:nvSpPr>
            <p:cNvPr id="54302" name="Rectangle 8"/>
            <p:cNvSpPr>
              <a:spLocks noChangeArrowheads="1"/>
            </p:cNvSpPr>
            <p:nvPr/>
          </p:nvSpPr>
          <p:spPr bwMode="auto">
            <a:xfrm>
              <a:off x="815" y="2164"/>
              <a:ext cx="912"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En la matriz A = </a:t>
              </a:r>
              <a:endParaRPr lang="es-ES" altLang="es-MX"/>
            </a:p>
          </p:txBody>
        </p:sp>
        <p:sp>
          <p:nvSpPr>
            <p:cNvPr id="54303" name="Rectangle 9"/>
            <p:cNvSpPr>
              <a:spLocks noChangeArrowheads="1"/>
            </p:cNvSpPr>
            <p:nvPr/>
          </p:nvSpPr>
          <p:spPr bwMode="auto">
            <a:xfrm>
              <a:off x="1744" y="2261"/>
              <a:ext cx="134"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54304" name="Rectangle 10"/>
            <p:cNvSpPr>
              <a:spLocks noChangeArrowheads="1"/>
            </p:cNvSpPr>
            <p:nvPr/>
          </p:nvSpPr>
          <p:spPr bwMode="auto">
            <a:xfrm>
              <a:off x="1744" y="2138"/>
              <a:ext cx="134"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54305" name="Rectangle 11"/>
            <p:cNvSpPr>
              <a:spLocks noChangeArrowheads="1"/>
            </p:cNvSpPr>
            <p:nvPr/>
          </p:nvSpPr>
          <p:spPr bwMode="auto">
            <a:xfrm>
              <a:off x="1744" y="2016"/>
              <a:ext cx="134"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æ</a:t>
              </a:r>
              <a:endParaRPr lang="es-ES" altLang="es-MX"/>
            </a:p>
          </p:txBody>
        </p:sp>
        <p:sp>
          <p:nvSpPr>
            <p:cNvPr id="54306" name="Rectangle 12"/>
            <p:cNvSpPr>
              <a:spLocks noChangeArrowheads="1"/>
            </p:cNvSpPr>
            <p:nvPr/>
          </p:nvSpPr>
          <p:spPr bwMode="auto">
            <a:xfrm>
              <a:off x="2499" y="2261"/>
              <a:ext cx="134"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54307" name="Rectangle 13"/>
            <p:cNvSpPr>
              <a:spLocks noChangeArrowheads="1"/>
            </p:cNvSpPr>
            <p:nvPr/>
          </p:nvSpPr>
          <p:spPr bwMode="auto">
            <a:xfrm>
              <a:off x="2499" y="2138"/>
              <a:ext cx="134"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54308" name="Rectangle 14"/>
            <p:cNvSpPr>
              <a:spLocks noChangeArrowheads="1"/>
            </p:cNvSpPr>
            <p:nvPr/>
          </p:nvSpPr>
          <p:spPr bwMode="auto">
            <a:xfrm>
              <a:off x="2499" y="2016"/>
              <a:ext cx="134"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54309" name="Rectangle 15"/>
            <p:cNvSpPr>
              <a:spLocks noChangeArrowheads="1"/>
            </p:cNvSpPr>
            <p:nvPr/>
          </p:nvSpPr>
          <p:spPr bwMode="auto">
            <a:xfrm>
              <a:off x="1795" y="2015"/>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2 </a:t>
              </a:r>
              <a:endParaRPr lang="es-ES" altLang="es-MX"/>
            </a:p>
          </p:txBody>
        </p:sp>
        <p:sp>
          <p:nvSpPr>
            <p:cNvPr id="54310" name="Rectangle 16"/>
            <p:cNvSpPr>
              <a:spLocks noChangeArrowheads="1"/>
            </p:cNvSpPr>
            <p:nvPr/>
          </p:nvSpPr>
          <p:spPr bwMode="auto">
            <a:xfrm>
              <a:off x="1962" y="2015"/>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0 </a:t>
              </a:r>
              <a:endParaRPr lang="es-ES" altLang="es-MX"/>
            </a:p>
          </p:txBody>
        </p:sp>
        <p:sp>
          <p:nvSpPr>
            <p:cNvPr id="54311" name="Rectangle 17"/>
            <p:cNvSpPr>
              <a:spLocks noChangeArrowheads="1"/>
            </p:cNvSpPr>
            <p:nvPr/>
          </p:nvSpPr>
          <p:spPr bwMode="auto">
            <a:xfrm>
              <a:off x="2130" y="2015"/>
              <a:ext cx="87"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a:t>
              </a:r>
              <a:endParaRPr lang="es-ES" altLang="es-MX"/>
            </a:p>
          </p:txBody>
        </p:sp>
        <p:sp>
          <p:nvSpPr>
            <p:cNvPr id="54312" name="Rectangle 18"/>
            <p:cNvSpPr>
              <a:spLocks noChangeArrowheads="1"/>
            </p:cNvSpPr>
            <p:nvPr/>
          </p:nvSpPr>
          <p:spPr bwMode="auto">
            <a:xfrm>
              <a:off x="2164" y="2015"/>
              <a:ext cx="120"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a:t>
              </a:r>
              <a:endParaRPr lang="es-ES" altLang="es-MX"/>
            </a:p>
          </p:txBody>
        </p:sp>
        <p:sp>
          <p:nvSpPr>
            <p:cNvPr id="54313" name="Rectangle 19"/>
            <p:cNvSpPr>
              <a:spLocks noChangeArrowheads="1"/>
            </p:cNvSpPr>
            <p:nvPr/>
          </p:nvSpPr>
          <p:spPr bwMode="auto">
            <a:xfrm>
              <a:off x="2231" y="2015"/>
              <a:ext cx="153"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1 </a:t>
              </a:r>
              <a:endParaRPr lang="es-ES" altLang="es-MX"/>
            </a:p>
          </p:txBody>
        </p:sp>
        <p:sp>
          <p:nvSpPr>
            <p:cNvPr id="54314" name="Rectangle 20"/>
            <p:cNvSpPr>
              <a:spLocks noChangeArrowheads="1"/>
            </p:cNvSpPr>
            <p:nvPr/>
          </p:nvSpPr>
          <p:spPr bwMode="auto">
            <a:xfrm>
              <a:off x="2347" y="2015"/>
              <a:ext cx="186"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1 </a:t>
              </a:r>
              <a:endParaRPr lang="es-ES" altLang="es-MX"/>
            </a:p>
          </p:txBody>
        </p:sp>
        <p:sp>
          <p:nvSpPr>
            <p:cNvPr id="54315" name="Rectangle 21"/>
            <p:cNvSpPr>
              <a:spLocks noChangeArrowheads="1"/>
            </p:cNvSpPr>
            <p:nvPr/>
          </p:nvSpPr>
          <p:spPr bwMode="auto">
            <a:xfrm>
              <a:off x="1796" y="2153"/>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1 </a:t>
              </a:r>
              <a:endParaRPr lang="es-ES" altLang="es-MX"/>
            </a:p>
          </p:txBody>
        </p:sp>
        <p:sp>
          <p:nvSpPr>
            <p:cNvPr id="54316" name="Rectangle 22"/>
            <p:cNvSpPr>
              <a:spLocks noChangeArrowheads="1"/>
            </p:cNvSpPr>
            <p:nvPr/>
          </p:nvSpPr>
          <p:spPr bwMode="auto">
            <a:xfrm>
              <a:off x="1964" y="2153"/>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3 </a:t>
              </a:r>
              <a:endParaRPr lang="es-ES" altLang="es-MX"/>
            </a:p>
          </p:txBody>
        </p:sp>
        <p:sp>
          <p:nvSpPr>
            <p:cNvPr id="54317" name="Rectangle 23"/>
            <p:cNvSpPr>
              <a:spLocks noChangeArrowheads="1"/>
            </p:cNvSpPr>
            <p:nvPr/>
          </p:nvSpPr>
          <p:spPr bwMode="auto">
            <a:xfrm>
              <a:off x="2147" y="2153"/>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1 </a:t>
              </a:r>
              <a:endParaRPr lang="es-ES" altLang="es-MX"/>
            </a:p>
          </p:txBody>
        </p:sp>
        <p:sp>
          <p:nvSpPr>
            <p:cNvPr id="54318" name="Rectangle 24"/>
            <p:cNvSpPr>
              <a:spLocks noChangeArrowheads="1"/>
            </p:cNvSpPr>
            <p:nvPr/>
          </p:nvSpPr>
          <p:spPr bwMode="auto">
            <a:xfrm>
              <a:off x="2332" y="2153"/>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0 </a:t>
              </a:r>
              <a:endParaRPr lang="es-ES" altLang="es-MX"/>
            </a:p>
          </p:txBody>
        </p:sp>
        <p:sp>
          <p:nvSpPr>
            <p:cNvPr id="54319" name="Rectangle 25"/>
            <p:cNvSpPr>
              <a:spLocks noChangeArrowheads="1"/>
            </p:cNvSpPr>
            <p:nvPr/>
          </p:nvSpPr>
          <p:spPr bwMode="auto">
            <a:xfrm>
              <a:off x="1797" y="2291"/>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4 </a:t>
              </a:r>
              <a:endParaRPr lang="es-ES" altLang="es-MX"/>
            </a:p>
          </p:txBody>
        </p:sp>
        <p:sp>
          <p:nvSpPr>
            <p:cNvPr id="54320" name="Rectangle 26"/>
            <p:cNvSpPr>
              <a:spLocks noChangeArrowheads="1"/>
            </p:cNvSpPr>
            <p:nvPr/>
          </p:nvSpPr>
          <p:spPr bwMode="auto">
            <a:xfrm>
              <a:off x="1965" y="2291"/>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6 </a:t>
              </a:r>
              <a:endParaRPr lang="es-ES" altLang="es-MX"/>
            </a:p>
          </p:txBody>
        </p:sp>
        <p:sp>
          <p:nvSpPr>
            <p:cNvPr id="54321" name="Rectangle 27"/>
            <p:cNvSpPr>
              <a:spLocks noChangeArrowheads="1"/>
            </p:cNvSpPr>
            <p:nvPr/>
          </p:nvSpPr>
          <p:spPr bwMode="auto">
            <a:xfrm>
              <a:off x="2148" y="2291"/>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1 </a:t>
              </a:r>
              <a:endParaRPr lang="es-ES" altLang="es-MX"/>
            </a:p>
          </p:txBody>
        </p:sp>
        <p:sp>
          <p:nvSpPr>
            <p:cNvPr id="54322" name="Rectangle 28"/>
            <p:cNvSpPr>
              <a:spLocks noChangeArrowheads="1"/>
            </p:cNvSpPr>
            <p:nvPr/>
          </p:nvSpPr>
          <p:spPr bwMode="auto">
            <a:xfrm>
              <a:off x="2333" y="2291"/>
              <a:ext cx="21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1 </a:t>
              </a:r>
              <a:endParaRPr lang="es-ES" altLang="es-MX"/>
            </a:p>
          </p:txBody>
        </p:sp>
        <p:sp>
          <p:nvSpPr>
            <p:cNvPr id="54323" name="Rectangle 29"/>
            <p:cNvSpPr>
              <a:spLocks noChangeArrowheads="1"/>
            </p:cNvSpPr>
            <p:nvPr/>
          </p:nvSpPr>
          <p:spPr bwMode="auto">
            <a:xfrm>
              <a:off x="2550" y="2164"/>
              <a:ext cx="2833"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la tercera fila es combinación lineal de la primera </a:t>
              </a:r>
              <a:endParaRPr lang="es-ES" altLang="es-MX"/>
            </a:p>
          </p:txBody>
        </p:sp>
        <p:sp>
          <p:nvSpPr>
            <p:cNvPr id="54324" name="Rectangle 30"/>
            <p:cNvSpPr>
              <a:spLocks noChangeArrowheads="1"/>
            </p:cNvSpPr>
            <p:nvPr/>
          </p:nvSpPr>
          <p:spPr bwMode="auto">
            <a:xfrm>
              <a:off x="815" y="2514"/>
              <a:ext cx="1369"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y la segunda filas ya que</a:t>
              </a:r>
              <a:endParaRPr lang="es-ES" altLang="es-MX"/>
            </a:p>
          </p:txBody>
        </p:sp>
        <p:sp>
          <p:nvSpPr>
            <p:cNvPr id="54325" name="Rectangle 31"/>
            <p:cNvSpPr>
              <a:spLocks noChangeArrowheads="1"/>
            </p:cNvSpPr>
            <p:nvPr/>
          </p:nvSpPr>
          <p:spPr bwMode="auto">
            <a:xfrm>
              <a:off x="1812" y="2431"/>
              <a:ext cx="87"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a:t>
              </a:r>
              <a:endParaRPr lang="es-ES" altLang="es-MX"/>
            </a:p>
          </p:txBody>
        </p:sp>
        <p:sp>
          <p:nvSpPr>
            <p:cNvPr id="54326" name="Rectangle 32"/>
            <p:cNvSpPr>
              <a:spLocks noChangeArrowheads="1"/>
            </p:cNvSpPr>
            <p:nvPr/>
          </p:nvSpPr>
          <p:spPr bwMode="auto">
            <a:xfrm>
              <a:off x="1846" y="2431"/>
              <a:ext cx="87"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a:t>
              </a:r>
              <a:endParaRPr lang="es-ES" altLang="es-MX"/>
            </a:p>
          </p:txBody>
        </p:sp>
      </p:grpSp>
      <p:grpSp>
        <p:nvGrpSpPr>
          <p:cNvPr id="3" name="Group 33"/>
          <p:cNvGrpSpPr>
            <a:grpSpLocks noChangeAspect="1"/>
          </p:cNvGrpSpPr>
          <p:nvPr/>
        </p:nvGrpSpPr>
        <p:grpSpPr bwMode="auto">
          <a:xfrm>
            <a:off x="520700" y="4864100"/>
            <a:ext cx="8147050" cy="1085850"/>
            <a:chOff x="328" y="2795"/>
            <a:chExt cx="5132" cy="729"/>
          </a:xfrm>
        </p:grpSpPr>
        <p:sp>
          <p:nvSpPr>
            <p:cNvPr id="54279" name="AutoShape 34"/>
            <p:cNvSpPr>
              <a:spLocks noChangeAspect="1" noChangeArrowheads="1" noTextEdit="1"/>
            </p:cNvSpPr>
            <p:nvPr/>
          </p:nvSpPr>
          <p:spPr bwMode="auto">
            <a:xfrm>
              <a:off x="328" y="2886"/>
              <a:ext cx="5132"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4280" name="Rectangle 35"/>
            <p:cNvSpPr>
              <a:spLocks noChangeArrowheads="1"/>
            </p:cNvSpPr>
            <p:nvPr/>
          </p:nvSpPr>
          <p:spPr bwMode="auto">
            <a:xfrm>
              <a:off x="340" y="2795"/>
              <a:ext cx="669" cy="166"/>
            </a:xfrm>
            <a:prstGeom prst="rect">
              <a:avLst/>
            </a:prstGeom>
            <a:solidFill>
              <a:schemeClr val="accent3">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b="1" dirty="0">
                  <a:solidFill>
                    <a:srgbClr val="000000"/>
                  </a:solidFill>
                </a:rPr>
                <a:t>En cambio:</a:t>
              </a:r>
              <a:endParaRPr lang="es-ES" altLang="es-MX" dirty="0"/>
            </a:p>
          </p:txBody>
        </p:sp>
        <p:sp>
          <p:nvSpPr>
            <p:cNvPr id="54281" name="Rectangle 36"/>
            <p:cNvSpPr>
              <a:spLocks noChangeArrowheads="1"/>
            </p:cNvSpPr>
            <p:nvPr/>
          </p:nvSpPr>
          <p:spPr bwMode="auto">
            <a:xfrm>
              <a:off x="938" y="2951"/>
              <a:ext cx="9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rPr>
                <a:t> </a:t>
              </a:r>
              <a:endParaRPr lang="es-ES" altLang="es-MX"/>
            </a:p>
          </p:txBody>
        </p:sp>
        <p:sp>
          <p:nvSpPr>
            <p:cNvPr id="54282" name="Rectangle 37"/>
            <p:cNvSpPr>
              <a:spLocks noChangeArrowheads="1"/>
            </p:cNvSpPr>
            <p:nvPr/>
          </p:nvSpPr>
          <p:spPr bwMode="auto">
            <a:xfrm>
              <a:off x="930" y="2976"/>
              <a:ext cx="889"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En la matriz B = </a:t>
              </a:r>
              <a:endParaRPr lang="es-ES" altLang="es-MX"/>
            </a:p>
          </p:txBody>
        </p:sp>
        <p:sp>
          <p:nvSpPr>
            <p:cNvPr id="54283" name="Rectangle 38"/>
            <p:cNvSpPr>
              <a:spLocks noChangeArrowheads="1"/>
            </p:cNvSpPr>
            <p:nvPr/>
          </p:nvSpPr>
          <p:spPr bwMode="auto">
            <a:xfrm>
              <a:off x="1808" y="3050"/>
              <a:ext cx="8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54284" name="Rectangle 39"/>
            <p:cNvSpPr>
              <a:spLocks noChangeArrowheads="1"/>
            </p:cNvSpPr>
            <p:nvPr/>
          </p:nvSpPr>
          <p:spPr bwMode="auto">
            <a:xfrm>
              <a:off x="1808" y="2972"/>
              <a:ext cx="8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54285" name="Rectangle 40"/>
            <p:cNvSpPr>
              <a:spLocks noChangeArrowheads="1"/>
            </p:cNvSpPr>
            <p:nvPr/>
          </p:nvSpPr>
          <p:spPr bwMode="auto">
            <a:xfrm>
              <a:off x="1808" y="2894"/>
              <a:ext cx="8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54286" name="Rectangle 41"/>
            <p:cNvSpPr>
              <a:spLocks noChangeArrowheads="1"/>
            </p:cNvSpPr>
            <p:nvPr/>
          </p:nvSpPr>
          <p:spPr bwMode="auto">
            <a:xfrm>
              <a:off x="2344" y="3050"/>
              <a:ext cx="8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54287" name="Rectangle 42"/>
            <p:cNvSpPr>
              <a:spLocks noChangeArrowheads="1"/>
            </p:cNvSpPr>
            <p:nvPr/>
          </p:nvSpPr>
          <p:spPr bwMode="auto">
            <a:xfrm>
              <a:off x="2344" y="2972"/>
              <a:ext cx="8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54288" name="Rectangle 43"/>
            <p:cNvSpPr>
              <a:spLocks noChangeArrowheads="1"/>
            </p:cNvSpPr>
            <p:nvPr/>
          </p:nvSpPr>
          <p:spPr bwMode="auto">
            <a:xfrm>
              <a:off x="2344" y="2894"/>
              <a:ext cx="8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54289" name="Rectangle 44"/>
            <p:cNvSpPr>
              <a:spLocks noChangeArrowheads="1"/>
            </p:cNvSpPr>
            <p:nvPr/>
          </p:nvSpPr>
          <p:spPr bwMode="auto">
            <a:xfrm>
              <a:off x="1841" y="2890"/>
              <a:ext cx="209"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1 </a:t>
              </a:r>
              <a:endParaRPr lang="es-ES" altLang="es-MX"/>
            </a:p>
          </p:txBody>
        </p:sp>
        <p:sp>
          <p:nvSpPr>
            <p:cNvPr id="54290" name="Rectangle 45"/>
            <p:cNvSpPr>
              <a:spLocks noChangeArrowheads="1"/>
            </p:cNvSpPr>
            <p:nvPr/>
          </p:nvSpPr>
          <p:spPr bwMode="auto">
            <a:xfrm>
              <a:off x="2014" y="2890"/>
              <a:ext cx="209"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2 </a:t>
              </a:r>
              <a:endParaRPr lang="es-ES" altLang="es-MX"/>
            </a:p>
          </p:txBody>
        </p:sp>
        <p:sp>
          <p:nvSpPr>
            <p:cNvPr id="54291" name="Rectangle 46"/>
            <p:cNvSpPr>
              <a:spLocks noChangeArrowheads="1"/>
            </p:cNvSpPr>
            <p:nvPr/>
          </p:nvSpPr>
          <p:spPr bwMode="auto">
            <a:xfrm>
              <a:off x="2188" y="2890"/>
              <a:ext cx="209"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4 </a:t>
              </a:r>
              <a:endParaRPr lang="es-ES" altLang="es-MX"/>
            </a:p>
          </p:txBody>
        </p:sp>
        <p:sp>
          <p:nvSpPr>
            <p:cNvPr id="54292" name="Rectangle 47"/>
            <p:cNvSpPr>
              <a:spLocks noChangeArrowheads="1"/>
            </p:cNvSpPr>
            <p:nvPr/>
          </p:nvSpPr>
          <p:spPr bwMode="auto">
            <a:xfrm>
              <a:off x="1857" y="3027"/>
              <a:ext cx="177"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3 </a:t>
              </a:r>
              <a:endParaRPr lang="es-ES" altLang="es-MX"/>
            </a:p>
          </p:txBody>
        </p:sp>
        <p:sp>
          <p:nvSpPr>
            <p:cNvPr id="54293" name="Rectangle 48"/>
            <p:cNvSpPr>
              <a:spLocks noChangeArrowheads="1"/>
            </p:cNvSpPr>
            <p:nvPr/>
          </p:nvSpPr>
          <p:spPr bwMode="auto">
            <a:xfrm>
              <a:off x="1999" y="3027"/>
              <a:ext cx="82"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a:t>
              </a:r>
              <a:endParaRPr lang="es-ES" altLang="es-MX"/>
            </a:p>
          </p:txBody>
        </p:sp>
        <p:sp>
          <p:nvSpPr>
            <p:cNvPr id="54294" name="Rectangle 49"/>
            <p:cNvSpPr>
              <a:spLocks noChangeArrowheads="1"/>
            </p:cNvSpPr>
            <p:nvPr/>
          </p:nvSpPr>
          <p:spPr bwMode="auto">
            <a:xfrm>
              <a:off x="2030" y="3027"/>
              <a:ext cx="11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a:t>
              </a:r>
              <a:endParaRPr lang="es-ES" altLang="es-MX"/>
            </a:p>
          </p:txBody>
        </p:sp>
        <p:sp>
          <p:nvSpPr>
            <p:cNvPr id="54295" name="Rectangle 50"/>
            <p:cNvSpPr>
              <a:spLocks noChangeArrowheads="1"/>
            </p:cNvSpPr>
            <p:nvPr/>
          </p:nvSpPr>
          <p:spPr bwMode="auto">
            <a:xfrm>
              <a:off x="2093" y="3027"/>
              <a:ext cx="145"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1 </a:t>
              </a:r>
              <a:endParaRPr lang="es-ES" altLang="es-MX"/>
            </a:p>
          </p:txBody>
        </p:sp>
        <p:sp>
          <p:nvSpPr>
            <p:cNvPr id="54296" name="Rectangle 51"/>
            <p:cNvSpPr>
              <a:spLocks noChangeArrowheads="1"/>
            </p:cNvSpPr>
            <p:nvPr/>
          </p:nvSpPr>
          <p:spPr bwMode="auto">
            <a:xfrm>
              <a:off x="2188" y="3027"/>
              <a:ext cx="209"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5 </a:t>
              </a:r>
              <a:endParaRPr lang="es-ES" altLang="es-MX"/>
            </a:p>
          </p:txBody>
        </p:sp>
        <p:sp>
          <p:nvSpPr>
            <p:cNvPr id="54297" name="Rectangle 52"/>
            <p:cNvSpPr>
              <a:spLocks noChangeArrowheads="1"/>
            </p:cNvSpPr>
            <p:nvPr/>
          </p:nvSpPr>
          <p:spPr bwMode="auto">
            <a:xfrm>
              <a:off x="2472" y="2970"/>
              <a:ext cx="2410"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las dos filas son linealmente independientes</a:t>
              </a:r>
              <a:endParaRPr lang="es-ES" altLang="es-MX"/>
            </a:p>
          </p:txBody>
        </p:sp>
        <p:sp>
          <p:nvSpPr>
            <p:cNvPr id="54298" name="Rectangle 53"/>
            <p:cNvSpPr>
              <a:spLocks noChangeArrowheads="1"/>
            </p:cNvSpPr>
            <p:nvPr/>
          </p:nvSpPr>
          <p:spPr bwMode="auto">
            <a:xfrm>
              <a:off x="884" y="3249"/>
              <a:ext cx="3293"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500">
                  <a:solidFill>
                    <a:srgbClr val="000000"/>
                  </a:solidFill>
                </a:rPr>
                <a:t> porque ninguna de ellas es igual a una constante por la otra.</a:t>
              </a:r>
              <a:endParaRPr lang="es-ES" altLang="es-MX"/>
            </a:p>
          </p:txBody>
        </p:sp>
        <p:sp>
          <p:nvSpPr>
            <p:cNvPr id="54299" name="Rectangle 54"/>
            <p:cNvSpPr>
              <a:spLocks noChangeArrowheads="1"/>
            </p:cNvSpPr>
            <p:nvPr/>
          </p:nvSpPr>
          <p:spPr bwMode="auto">
            <a:xfrm>
              <a:off x="3302" y="3146"/>
              <a:ext cx="9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b="1">
                  <a:solidFill>
                    <a:srgbClr val="000000"/>
                  </a:solidFill>
                </a:rPr>
                <a:t> </a:t>
              </a:r>
              <a:endParaRPr lang="es-ES" altLang="es-MX"/>
            </a:p>
          </p:txBody>
        </p:sp>
      </p:grpSp>
    </p:spTree>
    <p:extLst>
      <p:ext uri="{BB962C8B-B14F-4D97-AF65-F5344CB8AC3E}">
        <p14:creationId xmlns:p14="http://schemas.microsoft.com/office/powerpoint/2010/main" val="3342523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 calcmode="lin" valueType="num">
                                      <p:cBhvr additive="base">
                                        <p:cTn id="7" dur="500" fill="hold"/>
                                        <p:tgtEl>
                                          <p:spTgt spid="52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anim calcmode="lin" valueType="num">
                                      <p:cBhvr additive="base">
                                        <p:cTn id="13" dur="500" fill="hold"/>
                                        <p:tgtEl>
                                          <p:spTgt spid="5222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22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2228"/>
                                        </p:tgtEl>
                                        <p:attrNameLst>
                                          <p:attrName>style.visibility</p:attrName>
                                        </p:attrNameLst>
                                      </p:cBhvr>
                                      <p:to>
                                        <p:strVal val="visible"/>
                                      </p:to>
                                    </p:set>
                                    <p:anim calcmode="lin" valueType="num">
                                      <p:cBhvr additive="base">
                                        <p:cTn id="23" dur="500" fill="hold"/>
                                        <p:tgtEl>
                                          <p:spTgt spid="52228"/>
                                        </p:tgtEl>
                                        <p:attrNameLst>
                                          <p:attrName>ppt_x</p:attrName>
                                        </p:attrNameLst>
                                      </p:cBhvr>
                                      <p:tavLst>
                                        <p:tav tm="0">
                                          <p:val>
                                            <p:strVal val="0-#ppt_w/2"/>
                                          </p:val>
                                        </p:tav>
                                        <p:tav tm="100000">
                                          <p:val>
                                            <p:strVal val="#ppt_x"/>
                                          </p:val>
                                        </p:tav>
                                      </p:tavLst>
                                    </p:anim>
                                    <p:anim calcmode="lin" valueType="num">
                                      <p:cBhvr additive="base">
                                        <p:cTn id="24" dur="500" fill="hold"/>
                                        <p:tgtEl>
                                          <p:spTgt spid="52228"/>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0-#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611188" y="3141663"/>
            <a:ext cx="8064500" cy="1511300"/>
          </a:xfrm>
          <a:prstGeom prst="rect">
            <a:avLst/>
          </a:prstGeom>
          <a:solidFill>
            <a:srgbClr val="C2FEC8"/>
          </a:solidFill>
          <a:ln>
            <a:headEnd/>
            <a:tailEnd/>
          </a:ln>
        </p:spPr>
        <p:style>
          <a:lnRef idx="1">
            <a:schemeClr val="accent6"/>
          </a:lnRef>
          <a:fillRef idx="2">
            <a:schemeClr val="accent6"/>
          </a:fillRef>
          <a:effectRef idx="1">
            <a:schemeClr val="accent6"/>
          </a:effectRef>
          <a:fontRef idx="minor">
            <a:schemeClr val="dk1"/>
          </a:fontRef>
        </p:style>
        <p:txBody>
          <a:bodyPr anchor="ctr"/>
          <a:lstStyle/>
          <a:p>
            <a:pPr algn="just">
              <a:spcBef>
                <a:spcPct val="50000"/>
              </a:spcBef>
              <a:defRPr/>
            </a:pPr>
            <a:r>
              <a:rPr lang="es-ES" dirty="0">
                <a:cs typeface="Arial" pitchFamily="34" charset="0"/>
              </a:rPr>
              <a:t>Para aplicar el método </a:t>
            </a:r>
            <a:r>
              <a:rPr lang="es-ES" b="1" dirty="0">
                <a:cs typeface="Arial" pitchFamily="34" charset="0"/>
              </a:rPr>
              <a:t>se necesita una matriz cuadrada de rango máximo</a:t>
            </a:r>
            <a:r>
              <a:rPr lang="es-ES" dirty="0">
                <a:cs typeface="Arial" pitchFamily="34" charset="0"/>
              </a:rPr>
              <a:t>. Sabemos que no siempre una matriz tiene inversa, por lo cual comprobaremos que la matriz tenga rango máximo al aplicar el método de Gauss para realizar la triangulación superior. Si al aplicar el método de Gauss (triangulación inferior) se obtiene una línea de ceros, la matriz no tiene inversa.</a:t>
            </a:r>
            <a:endParaRPr lang="es-ES" sz="1600" dirty="0">
              <a:solidFill>
                <a:srgbClr val="990000"/>
              </a:solidFill>
              <a:cs typeface="Arial" pitchFamily="34" charset="0"/>
            </a:endParaRPr>
          </a:p>
        </p:txBody>
      </p:sp>
      <p:sp>
        <p:nvSpPr>
          <p:cNvPr id="55299" name="Text Box 3"/>
          <p:cNvSpPr txBox="1">
            <a:spLocks noChangeArrowheads="1"/>
          </p:cNvSpPr>
          <p:nvPr/>
        </p:nvSpPr>
        <p:spPr bwMode="auto">
          <a:xfrm>
            <a:off x="755650" y="98425"/>
            <a:ext cx="7488238" cy="954107"/>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 altLang="es-MX" sz="2800" b="1" dirty="0">
                <a:solidFill>
                  <a:srgbClr val="7030A0"/>
                </a:solidFill>
                <a:cs typeface="Arial" pitchFamily="34" charset="0"/>
              </a:rPr>
              <a:t>Método de </a:t>
            </a:r>
            <a:r>
              <a:rPr lang="es-ES" altLang="es-MX" sz="2800" b="1" dirty="0" smtClean="0">
                <a:solidFill>
                  <a:srgbClr val="7030A0"/>
                </a:solidFill>
                <a:cs typeface="Arial" pitchFamily="34" charset="0"/>
              </a:rPr>
              <a:t>Gauss-</a:t>
            </a:r>
            <a:r>
              <a:rPr lang="es-ES" altLang="es-MX" sz="2800" b="1" dirty="0" err="1" smtClean="0">
                <a:solidFill>
                  <a:srgbClr val="7030A0"/>
                </a:solidFill>
                <a:cs typeface="Arial" pitchFamily="34" charset="0"/>
              </a:rPr>
              <a:t>Jordan</a:t>
            </a:r>
            <a:endParaRPr lang="es-ES" altLang="es-MX" sz="2800" b="1" dirty="0">
              <a:solidFill>
                <a:srgbClr val="7030A0"/>
              </a:solidFill>
              <a:cs typeface="Arial" pitchFamily="34" charset="0"/>
            </a:endParaRPr>
          </a:p>
          <a:p>
            <a:pPr algn="ctr" eaLnBrk="1" hangingPunct="1"/>
            <a:r>
              <a:rPr lang="es-ES" altLang="es-MX" sz="2800" b="1" dirty="0" smtClean="0">
                <a:solidFill>
                  <a:srgbClr val="7030A0"/>
                </a:solidFill>
                <a:cs typeface="Arial" pitchFamily="34" charset="0"/>
              </a:rPr>
              <a:t>para </a:t>
            </a:r>
            <a:r>
              <a:rPr lang="es-ES" altLang="es-MX" sz="2800" b="1" dirty="0">
                <a:solidFill>
                  <a:srgbClr val="7030A0"/>
                </a:solidFill>
                <a:cs typeface="Arial" pitchFamily="34" charset="0"/>
              </a:rPr>
              <a:t>el cálculo de la matriz inversa </a:t>
            </a:r>
            <a:endParaRPr lang="es-ES" altLang="es-MX" sz="2800" b="1" i="1" dirty="0">
              <a:solidFill>
                <a:srgbClr val="7030A0"/>
              </a:solidFill>
              <a:cs typeface="Arial" pitchFamily="34" charset="0"/>
            </a:endParaRPr>
          </a:p>
        </p:txBody>
      </p:sp>
      <p:sp>
        <p:nvSpPr>
          <p:cNvPr id="100356" name="Text Box 4"/>
          <p:cNvSpPr txBox="1">
            <a:spLocks noChangeArrowheads="1"/>
          </p:cNvSpPr>
          <p:nvPr/>
        </p:nvSpPr>
        <p:spPr bwMode="auto">
          <a:xfrm>
            <a:off x="611188" y="1196975"/>
            <a:ext cx="8062912" cy="915988"/>
          </a:xfrm>
          <a:prstGeom prst="rect">
            <a:avLst/>
          </a:prstGeom>
          <a:ln>
            <a:headEnd/>
            <a:tailEnd/>
          </a:ln>
        </p:spPr>
        <p:style>
          <a:lnRef idx="1">
            <a:schemeClr val="dk1"/>
          </a:lnRef>
          <a:fillRef idx="2">
            <a:schemeClr val="dk1"/>
          </a:fillRef>
          <a:effectRef idx="1">
            <a:schemeClr val="dk1"/>
          </a:effectRef>
          <a:fontRef idx="minor">
            <a:schemeClr val="dk1"/>
          </a:fontRef>
        </p:style>
        <p:txBody>
          <a:bodyPr/>
          <a:lstStyle/>
          <a:p>
            <a:pPr algn="just">
              <a:spcBef>
                <a:spcPct val="50000"/>
              </a:spcBef>
              <a:defRPr/>
            </a:pPr>
            <a:r>
              <a:rPr lang="es-ES" dirty="0">
                <a:cs typeface="Arial" pitchFamily="34" charset="0"/>
              </a:rPr>
              <a:t>El método de </a:t>
            </a:r>
            <a:r>
              <a:rPr lang="es-ES" b="1" dirty="0">
                <a:cs typeface="Arial" pitchFamily="34" charset="0"/>
              </a:rPr>
              <a:t>Gauss-</a:t>
            </a:r>
            <a:r>
              <a:rPr lang="es-ES" b="1" dirty="0" err="1">
                <a:cs typeface="Arial" pitchFamily="34" charset="0"/>
              </a:rPr>
              <a:t>Jordan</a:t>
            </a:r>
            <a:r>
              <a:rPr lang="es-ES" b="1" dirty="0">
                <a:cs typeface="Arial" pitchFamily="34" charset="0"/>
              </a:rPr>
              <a:t> </a:t>
            </a:r>
            <a:r>
              <a:rPr lang="es-ES" dirty="0">
                <a:cs typeface="Arial" pitchFamily="34" charset="0"/>
              </a:rPr>
              <a:t>para calcular la matriz inversa </a:t>
            </a:r>
            <a:r>
              <a:rPr lang="es-ES" dirty="0" smtClean="0">
                <a:cs typeface="Arial" pitchFamily="34" charset="0"/>
              </a:rPr>
              <a:t>se </a:t>
            </a:r>
            <a:r>
              <a:rPr lang="es-ES" dirty="0">
                <a:cs typeface="Arial" pitchFamily="34" charset="0"/>
              </a:rPr>
              <a:t>basa en una triangulación superior y luego otra inferior de la matriz a la cual se le quiere calcular la inversa.</a:t>
            </a:r>
          </a:p>
        </p:txBody>
      </p:sp>
      <p:sp>
        <p:nvSpPr>
          <p:cNvPr id="100357" name="Text Box 5"/>
          <p:cNvSpPr txBox="1">
            <a:spLocks noChangeArrowheads="1"/>
          </p:cNvSpPr>
          <p:nvPr/>
        </p:nvSpPr>
        <p:spPr bwMode="auto">
          <a:xfrm>
            <a:off x="611188" y="2152650"/>
            <a:ext cx="8064500" cy="915988"/>
          </a:xfrm>
          <a:prstGeom prst="rect">
            <a:avLst/>
          </a:prstGeom>
          <a:solidFill>
            <a:srgbClr val="99FFCC"/>
          </a:solidFill>
          <a:ln>
            <a:headEnd/>
            <a:tailEnd/>
          </a:ln>
        </p:spPr>
        <p:style>
          <a:lnRef idx="1">
            <a:schemeClr val="dk1"/>
          </a:lnRef>
          <a:fillRef idx="2">
            <a:schemeClr val="dk1"/>
          </a:fillRef>
          <a:effectRef idx="1">
            <a:schemeClr val="dk1"/>
          </a:effectRef>
          <a:fontRef idx="minor">
            <a:schemeClr val="dk1"/>
          </a:fontRef>
        </p:style>
        <p:txBody>
          <a:bodyPr>
            <a:spAutoFit/>
          </a:bodyPr>
          <a:lstStyle/>
          <a:p>
            <a:pPr algn="just">
              <a:spcBef>
                <a:spcPct val="50000"/>
              </a:spcBef>
              <a:defRPr/>
            </a:pPr>
            <a:r>
              <a:rPr lang="es-ES" dirty="0">
                <a:cs typeface="Arial" pitchFamily="34" charset="0"/>
              </a:rPr>
              <a:t>Dada una matriz </a:t>
            </a:r>
            <a:r>
              <a:rPr lang="es-ES" i="1" dirty="0">
                <a:cs typeface="Arial" pitchFamily="34" charset="0"/>
              </a:rPr>
              <a:t>A</a:t>
            </a:r>
            <a:r>
              <a:rPr lang="es-ES" dirty="0">
                <a:cs typeface="Arial" pitchFamily="34" charset="0"/>
              </a:rPr>
              <a:t> de orden </a:t>
            </a:r>
            <a:r>
              <a:rPr lang="es-ES" i="1" dirty="0">
                <a:cs typeface="Arial" pitchFamily="34" charset="0"/>
              </a:rPr>
              <a:t>n</a:t>
            </a:r>
            <a:r>
              <a:rPr lang="es-ES" dirty="0">
                <a:cs typeface="Arial" pitchFamily="34" charset="0"/>
              </a:rPr>
              <a:t>, para calcular su inversa hay que transformar la matriz </a:t>
            </a:r>
            <a:r>
              <a:rPr lang="es-ES" b="1" dirty="0">
                <a:cs typeface="Arial" pitchFamily="34" charset="0"/>
              </a:rPr>
              <a:t>(</a:t>
            </a:r>
            <a:r>
              <a:rPr lang="es-ES" b="1" i="1" dirty="0">
                <a:cs typeface="Arial" pitchFamily="34" charset="0"/>
              </a:rPr>
              <a:t>A</a:t>
            </a:r>
            <a:r>
              <a:rPr lang="es-ES" b="1" dirty="0">
                <a:cs typeface="Arial" pitchFamily="34" charset="0"/>
              </a:rPr>
              <a:t> I </a:t>
            </a:r>
            <a:r>
              <a:rPr lang="es-ES" b="1" i="1" dirty="0">
                <a:cs typeface="Arial" pitchFamily="34" charset="0"/>
              </a:rPr>
              <a:t>I</a:t>
            </a:r>
            <a:r>
              <a:rPr lang="es-ES" b="1" i="1" baseline="-25000" dirty="0">
                <a:cs typeface="Arial" pitchFamily="34" charset="0"/>
              </a:rPr>
              <a:t>n</a:t>
            </a:r>
            <a:r>
              <a:rPr lang="es-ES" b="1" dirty="0">
                <a:cs typeface="Arial" pitchFamily="34" charset="0"/>
              </a:rPr>
              <a:t>)</a:t>
            </a:r>
            <a:r>
              <a:rPr lang="es-ES" dirty="0">
                <a:cs typeface="Arial" pitchFamily="34" charset="0"/>
              </a:rPr>
              <a:t> mediante transformaciones elementales por filas en la matriz </a:t>
            </a:r>
            <a:r>
              <a:rPr lang="es-ES" b="1" dirty="0">
                <a:cs typeface="Arial" pitchFamily="34" charset="0"/>
              </a:rPr>
              <a:t>(</a:t>
            </a:r>
            <a:r>
              <a:rPr lang="es-ES" b="1" i="1" dirty="0">
                <a:cs typeface="Arial" pitchFamily="34" charset="0"/>
              </a:rPr>
              <a:t>I</a:t>
            </a:r>
            <a:r>
              <a:rPr lang="es-ES" b="1" i="1" baseline="-25000" dirty="0">
                <a:cs typeface="Arial" pitchFamily="34" charset="0"/>
              </a:rPr>
              <a:t>n</a:t>
            </a:r>
            <a:r>
              <a:rPr lang="es-ES" b="1" i="1" dirty="0">
                <a:cs typeface="Arial" pitchFamily="34" charset="0"/>
              </a:rPr>
              <a:t> </a:t>
            </a:r>
            <a:r>
              <a:rPr lang="es-ES" b="1" dirty="0">
                <a:cs typeface="Arial" pitchFamily="34" charset="0"/>
              </a:rPr>
              <a:t> I  </a:t>
            </a:r>
            <a:r>
              <a:rPr lang="es-ES" b="1" i="1" dirty="0">
                <a:cs typeface="Arial" pitchFamily="34" charset="0"/>
              </a:rPr>
              <a:t>B</a:t>
            </a:r>
            <a:r>
              <a:rPr lang="es-ES" b="1" dirty="0">
                <a:cs typeface="Arial" pitchFamily="34" charset="0"/>
              </a:rPr>
              <a:t>).</a:t>
            </a:r>
            <a:r>
              <a:rPr lang="es-ES" dirty="0">
                <a:cs typeface="Arial" pitchFamily="34" charset="0"/>
              </a:rPr>
              <a:t> La matriz B será la inversa de </a:t>
            </a:r>
            <a:r>
              <a:rPr lang="es-ES" i="1" dirty="0">
                <a:cs typeface="Arial" pitchFamily="34" charset="0"/>
              </a:rPr>
              <a:t>A</a:t>
            </a:r>
            <a:r>
              <a:rPr lang="es-ES" dirty="0">
                <a:cs typeface="Arial" pitchFamily="34" charset="0"/>
              </a:rPr>
              <a:t>.</a:t>
            </a:r>
          </a:p>
        </p:txBody>
      </p:sp>
      <p:sp>
        <p:nvSpPr>
          <p:cNvPr id="7" name="Text Box 5"/>
          <p:cNvSpPr txBox="1">
            <a:spLocks noChangeArrowheads="1"/>
          </p:cNvSpPr>
          <p:nvPr/>
        </p:nvSpPr>
        <p:spPr bwMode="auto">
          <a:xfrm>
            <a:off x="756345" y="4779963"/>
            <a:ext cx="6119911" cy="369887"/>
          </a:xfrm>
          <a:prstGeom prst="rect">
            <a:avLst/>
          </a:prstGeom>
          <a:solidFill>
            <a:srgbClr val="FFFFCC"/>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b="1" i="1">
                <a:solidFill>
                  <a:srgbClr val="0070C0"/>
                </a:solidFill>
                <a:cs typeface="Arial" pitchFamily="34" charset="0"/>
              </a:rPr>
              <a:t>Las transformaciones elementales son las siguientes:</a:t>
            </a:r>
          </a:p>
        </p:txBody>
      </p:sp>
      <p:sp>
        <p:nvSpPr>
          <p:cNvPr id="8" name="Text Box 6"/>
          <p:cNvSpPr txBox="1">
            <a:spLocks noChangeArrowheads="1"/>
          </p:cNvSpPr>
          <p:nvPr/>
        </p:nvSpPr>
        <p:spPr bwMode="auto">
          <a:xfrm>
            <a:off x="735905" y="5221560"/>
            <a:ext cx="3548063" cy="369888"/>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a:cs typeface="Arial" pitchFamily="34" charset="0"/>
              </a:rPr>
              <a:t> Permutar 2 filas ó 2 columnas.</a:t>
            </a:r>
          </a:p>
        </p:txBody>
      </p:sp>
      <p:sp>
        <p:nvSpPr>
          <p:cNvPr id="9" name="Text Box 7"/>
          <p:cNvSpPr txBox="1">
            <a:spLocks noChangeArrowheads="1"/>
          </p:cNvSpPr>
          <p:nvPr/>
        </p:nvSpPr>
        <p:spPr bwMode="auto">
          <a:xfrm>
            <a:off x="755577" y="5575573"/>
            <a:ext cx="5904656" cy="366712"/>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a:cs typeface="Arial" pitchFamily="34" charset="0"/>
              </a:rPr>
              <a:t> Multiplicar o dividir una línea por un número no nulo. </a:t>
            </a:r>
          </a:p>
        </p:txBody>
      </p:sp>
      <p:sp>
        <p:nvSpPr>
          <p:cNvPr id="10" name="Text Box 8"/>
          <p:cNvSpPr txBox="1">
            <a:spLocks noChangeArrowheads="1"/>
          </p:cNvSpPr>
          <p:nvPr/>
        </p:nvSpPr>
        <p:spPr bwMode="auto">
          <a:xfrm>
            <a:off x="755525" y="5935935"/>
            <a:ext cx="8208963" cy="366713"/>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dirty="0">
                <a:cs typeface="Arial" pitchFamily="34" charset="0"/>
              </a:rPr>
              <a:t> Sumar o restar a una línea otra paralela multiplicada por un número no nulo.</a:t>
            </a:r>
          </a:p>
        </p:txBody>
      </p:sp>
      <p:sp>
        <p:nvSpPr>
          <p:cNvPr id="11" name="Text Box 9"/>
          <p:cNvSpPr txBox="1">
            <a:spLocks noChangeArrowheads="1"/>
          </p:cNvSpPr>
          <p:nvPr/>
        </p:nvSpPr>
        <p:spPr bwMode="auto">
          <a:xfrm>
            <a:off x="755650" y="6302648"/>
            <a:ext cx="5112494" cy="366712"/>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a:cs typeface="Arial" pitchFamily="34" charset="0"/>
              </a:rPr>
              <a:t> Suprimir las filas o columnas que sean nulas,</a:t>
            </a:r>
          </a:p>
        </p:txBody>
      </p:sp>
    </p:spTree>
    <p:extLst>
      <p:ext uri="{BB962C8B-B14F-4D97-AF65-F5344CB8AC3E}">
        <p14:creationId xmlns:p14="http://schemas.microsoft.com/office/powerpoint/2010/main" val="3464172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 calcmode="lin" valueType="num">
                                      <p:cBhvr additive="base">
                                        <p:cTn id="7" dur="500" fill="hold"/>
                                        <p:tgtEl>
                                          <p:spTgt spid="100356"/>
                                        </p:tgtEl>
                                        <p:attrNameLst>
                                          <p:attrName>ppt_x</p:attrName>
                                        </p:attrNameLst>
                                      </p:cBhvr>
                                      <p:tavLst>
                                        <p:tav tm="0">
                                          <p:val>
                                            <p:strVal val="0-#ppt_w/2"/>
                                          </p:val>
                                        </p:tav>
                                        <p:tav tm="100000">
                                          <p:val>
                                            <p:strVal val="#ppt_x"/>
                                          </p:val>
                                        </p:tav>
                                      </p:tavLst>
                                    </p:anim>
                                    <p:anim calcmode="lin" valueType="num">
                                      <p:cBhvr additive="base">
                                        <p:cTn id="8" dur="500" fill="hold"/>
                                        <p:tgtEl>
                                          <p:spTgt spid="10035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iterate type="lt">
                                    <p:tmPct val="0"/>
                                  </p:iterate>
                                  <p:childTnLst>
                                    <p:set>
                                      <p:cBhvr>
                                        <p:cTn id="12" dur="1" fill="hold">
                                          <p:stCondLst>
                                            <p:cond delay="0"/>
                                          </p:stCondLst>
                                        </p:cTn>
                                        <p:tgtEl>
                                          <p:spTgt spid="100357"/>
                                        </p:tgtEl>
                                        <p:attrNameLst>
                                          <p:attrName>style.visibility</p:attrName>
                                        </p:attrNameLst>
                                      </p:cBhvr>
                                      <p:to>
                                        <p:strVal val="visible"/>
                                      </p:to>
                                    </p:set>
                                    <p:anim calcmode="lin" valueType="num">
                                      <p:cBhvr additive="base">
                                        <p:cTn id="13" dur="500" fill="hold"/>
                                        <p:tgtEl>
                                          <p:spTgt spid="100357"/>
                                        </p:tgtEl>
                                        <p:attrNameLst>
                                          <p:attrName>ppt_x</p:attrName>
                                        </p:attrNameLst>
                                      </p:cBhvr>
                                      <p:tavLst>
                                        <p:tav tm="0">
                                          <p:val>
                                            <p:strVal val="0-#ppt_w/2"/>
                                          </p:val>
                                        </p:tav>
                                        <p:tav tm="100000">
                                          <p:val>
                                            <p:strVal val="#ppt_x"/>
                                          </p:val>
                                        </p:tav>
                                      </p:tavLst>
                                    </p:anim>
                                    <p:anim calcmode="lin" valueType="num">
                                      <p:cBhvr additive="base">
                                        <p:cTn id="14" dur="500" fill="hold"/>
                                        <p:tgtEl>
                                          <p:spTgt spid="100357"/>
                                        </p:tgtEl>
                                        <p:attrNameLst>
                                          <p:attrName>ppt_y</p:attrName>
                                        </p:attrNameLst>
                                      </p:cBhvr>
                                      <p:tavLst>
                                        <p:tav tm="0">
                                          <p:val>
                                            <p:strVal val="#ppt_y"/>
                                          </p:val>
                                        </p:tav>
                                        <p:tav tm="100000">
                                          <p:val>
                                            <p:strVal val="#ppt_y"/>
                                          </p:val>
                                        </p:tav>
                                      </p:tavLst>
                                    </p:anim>
                                  </p:childTnLst>
                                </p:cTn>
                              </p:par>
                              <p:par>
                                <p:cTn id="15" presetID="2" presetClass="entr" presetSubtype="8" fill="hold" grpId="1" nodeType="withEffect">
                                  <p:stCondLst>
                                    <p:cond delay="0"/>
                                  </p:stCondLst>
                                  <p:iterate type="lt">
                                    <p:tmPct val="0"/>
                                  </p:iterate>
                                  <p:childTnLst>
                                    <p:set>
                                      <p:cBhvr>
                                        <p:cTn id="16" dur="1" fill="hold">
                                          <p:stCondLst>
                                            <p:cond delay="0"/>
                                          </p:stCondLst>
                                        </p:cTn>
                                        <p:tgtEl>
                                          <p:spTgt spid="100357"/>
                                        </p:tgtEl>
                                        <p:attrNameLst>
                                          <p:attrName>style.visibility</p:attrName>
                                        </p:attrNameLst>
                                      </p:cBhvr>
                                      <p:to>
                                        <p:strVal val="visible"/>
                                      </p:to>
                                    </p:set>
                                    <p:anim calcmode="lin" valueType="num">
                                      <p:cBhvr additive="base">
                                        <p:cTn id="17" dur="500" fill="hold"/>
                                        <p:tgtEl>
                                          <p:spTgt spid="100357"/>
                                        </p:tgtEl>
                                        <p:attrNameLst>
                                          <p:attrName>ppt_x</p:attrName>
                                        </p:attrNameLst>
                                      </p:cBhvr>
                                      <p:tavLst>
                                        <p:tav tm="0">
                                          <p:val>
                                            <p:strVal val="0-#ppt_w/2"/>
                                          </p:val>
                                        </p:tav>
                                        <p:tav tm="100000">
                                          <p:val>
                                            <p:strVal val="#ppt_x"/>
                                          </p:val>
                                        </p:tav>
                                      </p:tavLst>
                                    </p:anim>
                                    <p:anim calcmode="lin" valueType="num">
                                      <p:cBhvr additive="base">
                                        <p:cTn id="18" dur="500" fill="hold"/>
                                        <p:tgtEl>
                                          <p:spTgt spid="100357"/>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iterate type="wd">
                                    <p:tmPct val="0"/>
                                  </p:iterate>
                                  <p:childTnLst>
                                    <p:set>
                                      <p:cBhvr>
                                        <p:cTn id="22" dur="1" fill="hold">
                                          <p:stCondLst>
                                            <p:cond delay="0"/>
                                          </p:stCondLst>
                                        </p:cTn>
                                        <p:tgtEl>
                                          <p:spTgt spid="100354"/>
                                        </p:tgtEl>
                                        <p:attrNameLst>
                                          <p:attrName>style.visibility</p:attrName>
                                        </p:attrNameLst>
                                      </p:cBhvr>
                                      <p:to>
                                        <p:strVal val="visible"/>
                                      </p:to>
                                    </p:set>
                                    <p:anim calcmode="lin" valueType="num">
                                      <p:cBhvr additive="base">
                                        <p:cTn id="23" dur="500" fill="hold"/>
                                        <p:tgtEl>
                                          <p:spTgt spid="100354"/>
                                        </p:tgtEl>
                                        <p:attrNameLst>
                                          <p:attrName>ppt_x</p:attrName>
                                        </p:attrNameLst>
                                      </p:cBhvr>
                                      <p:tavLst>
                                        <p:tav tm="0">
                                          <p:val>
                                            <p:strVal val="0-#ppt_w/2"/>
                                          </p:val>
                                        </p:tav>
                                        <p:tav tm="100000">
                                          <p:val>
                                            <p:strVal val="#ppt_x"/>
                                          </p:val>
                                        </p:tav>
                                      </p:tavLst>
                                    </p:anim>
                                    <p:anim calcmode="lin" valueType="num">
                                      <p:cBhvr additive="base">
                                        <p:cTn id="24" dur="500" fill="hold"/>
                                        <p:tgtEl>
                                          <p:spTgt spid="100354"/>
                                        </p:tgtEl>
                                        <p:attrNameLst>
                                          <p:attrName>ppt_y</p:attrName>
                                        </p:attrNameLst>
                                      </p:cBhvr>
                                      <p:tavLst>
                                        <p:tav tm="0">
                                          <p:val>
                                            <p:strVal val="#ppt_y"/>
                                          </p:val>
                                        </p:tav>
                                        <p:tav tm="100000">
                                          <p:val>
                                            <p:strVal val="#ppt_y"/>
                                          </p:val>
                                        </p:tav>
                                      </p:tavLst>
                                    </p:anim>
                                  </p:childTnLst>
                                </p:cTn>
                              </p:par>
                              <p:par>
                                <p:cTn id="25" presetID="2" presetClass="entr" presetSubtype="8" fill="hold" grpId="1" nodeType="withEffect">
                                  <p:stCondLst>
                                    <p:cond delay="0"/>
                                  </p:stCondLst>
                                  <p:iterate type="wd">
                                    <p:tmPct val="0"/>
                                  </p:iterate>
                                  <p:childTnLst>
                                    <p:set>
                                      <p:cBhvr>
                                        <p:cTn id="26" dur="1" fill="hold">
                                          <p:stCondLst>
                                            <p:cond delay="0"/>
                                          </p:stCondLst>
                                        </p:cTn>
                                        <p:tgtEl>
                                          <p:spTgt spid="100354"/>
                                        </p:tgtEl>
                                        <p:attrNameLst>
                                          <p:attrName>style.visibility</p:attrName>
                                        </p:attrNameLst>
                                      </p:cBhvr>
                                      <p:to>
                                        <p:strVal val="visible"/>
                                      </p:to>
                                    </p:set>
                                    <p:anim calcmode="lin" valueType="num">
                                      <p:cBhvr additive="base">
                                        <p:cTn id="27" dur="500" fill="hold"/>
                                        <p:tgtEl>
                                          <p:spTgt spid="100354"/>
                                        </p:tgtEl>
                                        <p:attrNameLst>
                                          <p:attrName>ppt_x</p:attrName>
                                        </p:attrNameLst>
                                      </p:cBhvr>
                                      <p:tavLst>
                                        <p:tav tm="0">
                                          <p:val>
                                            <p:strVal val="0-#ppt_w/2"/>
                                          </p:val>
                                        </p:tav>
                                        <p:tav tm="100000">
                                          <p:val>
                                            <p:strVal val="#ppt_x"/>
                                          </p:val>
                                        </p:tav>
                                      </p:tavLst>
                                    </p:anim>
                                    <p:anim calcmode="lin" valueType="num">
                                      <p:cBhvr additive="base">
                                        <p:cTn id="28" dur="500" fill="hold"/>
                                        <p:tgtEl>
                                          <p:spTgt spid="100354"/>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0-#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0-#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0-#ppt_w/2"/>
                                          </p:val>
                                        </p:tav>
                                        <p:tav tm="100000">
                                          <p:val>
                                            <p:strVal val="#ppt_x"/>
                                          </p:val>
                                        </p:tav>
                                      </p:tavLst>
                                    </p:anim>
                                    <p:anim calcmode="lin" valueType="num">
                                      <p:cBhvr additive="base">
                                        <p:cTn id="5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nimBg="1"/>
      <p:bldP spid="100354" grpId="1" animBg="1"/>
      <p:bldP spid="100356" grpId="0" animBg="1"/>
      <p:bldP spid="100357" grpId="0" animBg="1"/>
      <p:bldP spid="100357" grpId="1" animBg="1"/>
      <p:bldP spid="7" grpId="0" animBg="1"/>
      <p:bldP spid="8"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57200" y="764704"/>
            <a:ext cx="3178696" cy="1399032"/>
          </a:xfrm>
        </p:spPr>
        <p:txBody>
          <a:bodyPr>
            <a:normAutofit/>
          </a:bodyPr>
          <a:lstStyle/>
          <a:p>
            <a:r>
              <a:rPr lang="es-MX" sz="2800" b="1" dirty="0" smtClean="0">
                <a:solidFill>
                  <a:srgbClr val="FFC000"/>
                </a:solidFill>
              </a:rPr>
              <a:t>INDICE</a:t>
            </a:r>
            <a:br>
              <a:rPr lang="es-MX" sz="2800" b="1" dirty="0" smtClean="0">
                <a:solidFill>
                  <a:srgbClr val="FFC000"/>
                </a:solidFill>
              </a:rPr>
            </a:br>
            <a:r>
              <a:rPr lang="es-MX" sz="2800" b="1" dirty="0" smtClean="0">
                <a:solidFill>
                  <a:srgbClr val="FFC000"/>
                </a:solidFill>
              </a:rPr>
              <a:t>DE CONTENIDO</a:t>
            </a:r>
            <a:endParaRPr lang="es-MX" sz="2800" b="1" dirty="0">
              <a:solidFill>
                <a:srgbClr val="FFC000"/>
              </a:solidFill>
            </a:endParaRPr>
          </a:p>
        </p:txBody>
      </p:sp>
      <p:graphicFrame>
        <p:nvGraphicFramePr>
          <p:cNvPr id="130097" name="Group 49"/>
          <p:cNvGraphicFramePr>
            <a:graphicFrameLocks noGrp="1"/>
          </p:cNvGraphicFramePr>
          <p:nvPr>
            <p:ph sz="half" idx="1"/>
            <p:extLst>
              <p:ext uri="{D42A27DB-BD31-4B8C-83A1-F6EECF244321}">
                <p14:modId xmlns:p14="http://schemas.microsoft.com/office/powerpoint/2010/main" val="3435303029"/>
              </p:ext>
            </p:extLst>
          </p:nvPr>
        </p:nvGraphicFramePr>
        <p:xfrm>
          <a:off x="251520" y="2585571"/>
          <a:ext cx="4183385" cy="3117592"/>
        </p:xfrm>
        <a:graphic>
          <a:graphicData uri="http://schemas.openxmlformats.org/drawingml/2006/table">
            <a:tbl>
              <a:tblPr/>
              <a:tblGrid>
                <a:gridCol w="1080120"/>
                <a:gridCol w="3103265"/>
              </a:tblGrid>
              <a:tr h="6762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6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6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6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48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CARÁTULA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SECUENCIA DIDÁCTICA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III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MAPA CURRICULAR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47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IV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MAPA CURRICULAR</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outerShdw>
                          </a:effectLst>
                          <a:latin typeface="Verdana" pitchFamily="34" charset="0"/>
                        </a:rPr>
                        <a:t>(continuación)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0098" name="Group 50"/>
          <p:cNvGraphicFramePr>
            <a:graphicFrameLocks noGrp="1"/>
          </p:cNvGraphicFramePr>
          <p:nvPr>
            <p:ph sz="half" idx="2"/>
            <p:extLst>
              <p:ext uri="{D42A27DB-BD31-4B8C-83A1-F6EECF244321}">
                <p14:modId xmlns:p14="http://schemas.microsoft.com/office/powerpoint/2010/main" val="2167476579"/>
              </p:ext>
            </p:extLst>
          </p:nvPr>
        </p:nvGraphicFramePr>
        <p:xfrm>
          <a:off x="4781872" y="1536936"/>
          <a:ext cx="4038600" cy="4468368"/>
        </p:xfrm>
        <a:graphic>
          <a:graphicData uri="http://schemas.openxmlformats.org/drawingml/2006/table">
            <a:tbl>
              <a:tblPr/>
              <a:tblGrid>
                <a:gridCol w="1014264"/>
                <a:gridCol w="3024336"/>
              </a:tblGrid>
              <a:tr h="6143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6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6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6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ÍNDICE DE 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ÍNDICE DE 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2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ÍNDICE DE 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067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ÍNDICE DE 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ÍNDICE DE 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Verdana" pitchFamily="34"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ÍNDICE DE 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5151691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123728" y="2204864"/>
            <a:ext cx="4536504" cy="1080120"/>
          </a:xfrm>
          <a:prstGeom prst="rect">
            <a:avLst/>
          </a:prstGeom>
          <a:ln w="57150">
            <a:solidFill>
              <a:srgbClr val="92D05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101378" name="Text Box 2"/>
          <p:cNvSpPr txBox="1">
            <a:spLocks noChangeArrowheads="1"/>
          </p:cNvSpPr>
          <p:nvPr/>
        </p:nvSpPr>
        <p:spPr bwMode="auto">
          <a:xfrm>
            <a:off x="539552" y="5294461"/>
            <a:ext cx="8064500" cy="1158875"/>
          </a:xfrm>
          <a:prstGeom prst="rect">
            <a:avLst/>
          </a:prstGeom>
          <a:solidFill>
            <a:srgbClr val="99FFCC"/>
          </a:solidFill>
          <a:ln w="57150">
            <a:headEnd/>
            <a:tailEnd/>
          </a:ln>
        </p:spPr>
        <p:style>
          <a:lnRef idx="1">
            <a:schemeClr val="accent6"/>
          </a:lnRef>
          <a:fillRef idx="2">
            <a:schemeClr val="accent6"/>
          </a:fillRef>
          <a:effectRef idx="1">
            <a:schemeClr val="accent6"/>
          </a:effectRef>
          <a:fontRef idx="minor">
            <a:schemeClr val="dk1"/>
          </a:fontRef>
        </p:style>
        <p:txBody>
          <a:bodyPr>
            <a:spAutoFit/>
          </a:bodyPr>
          <a:lstStyle/>
          <a:p>
            <a:pPr>
              <a:spcBef>
                <a:spcPct val="50000"/>
              </a:spcBef>
              <a:defRPr/>
            </a:pPr>
            <a:r>
              <a:rPr lang="es-ES" sz="2000" dirty="0">
                <a:cs typeface="Arial" pitchFamily="34" charset="0"/>
              </a:rPr>
              <a:t>En consecuencia al transformar (</a:t>
            </a:r>
            <a:r>
              <a:rPr lang="es-ES" sz="2000" i="1" dirty="0">
                <a:cs typeface="Arial" pitchFamily="34" charset="0"/>
              </a:rPr>
              <a:t>A</a:t>
            </a:r>
            <a:r>
              <a:rPr lang="es-ES" sz="2000" dirty="0">
                <a:cs typeface="Arial" pitchFamily="34" charset="0"/>
              </a:rPr>
              <a:t>  I </a:t>
            </a:r>
            <a:r>
              <a:rPr lang="es-ES" sz="2000" i="1" dirty="0">
                <a:cs typeface="Arial" pitchFamily="34" charset="0"/>
              </a:rPr>
              <a:t>In</a:t>
            </a:r>
            <a:r>
              <a:rPr lang="es-ES" sz="2000" dirty="0">
                <a:cs typeface="Arial" pitchFamily="34" charset="0"/>
              </a:rPr>
              <a:t>)  en (</a:t>
            </a:r>
            <a:r>
              <a:rPr lang="es-ES" sz="2000" i="1" dirty="0">
                <a:cs typeface="Arial" pitchFamily="34" charset="0"/>
              </a:rPr>
              <a:t>I</a:t>
            </a:r>
            <a:r>
              <a:rPr lang="es-ES" sz="2000" i="1" baseline="-25000" dirty="0">
                <a:cs typeface="Arial" pitchFamily="34" charset="0"/>
              </a:rPr>
              <a:t>n</a:t>
            </a:r>
            <a:r>
              <a:rPr lang="es-ES" sz="2000" dirty="0">
                <a:cs typeface="Arial" pitchFamily="34" charset="0"/>
              </a:rPr>
              <a:t> I </a:t>
            </a:r>
            <a:r>
              <a:rPr lang="es-ES" sz="2000" i="1" dirty="0">
                <a:cs typeface="Arial" pitchFamily="34" charset="0"/>
              </a:rPr>
              <a:t>B</a:t>
            </a:r>
            <a:r>
              <a:rPr lang="es-ES" sz="2000" dirty="0">
                <a:cs typeface="Arial" pitchFamily="34" charset="0"/>
              </a:rPr>
              <a:t>) realmente lo que estamos haciendo son las siguientes multiplicaciones:</a:t>
            </a:r>
          </a:p>
          <a:p>
            <a:pPr algn="ctr">
              <a:spcBef>
                <a:spcPct val="50000"/>
              </a:spcBef>
              <a:defRPr/>
            </a:pPr>
            <a:r>
              <a:rPr lang="es-ES" sz="2000" b="1" i="1" dirty="0">
                <a:cs typeface="Arial" pitchFamily="34" charset="0"/>
              </a:rPr>
              <a:t>A</a:t>
            </a:r>
            <a:r>
              <a:rPr lang="en-GB" sz="2000" b="1" i="1" baseline="30000" dirty="0">
                <a:cs typeface="Arial" pitchFamily="34" charset="0"/>
              </a:rPr>
              <a:t>-1</a:t>
            </a:r>
            <a:r>
              <a:rPr lang="en-GB" sz="2000" b="1" i="1" dirty="0">
                <a:cs typeface="Arial" pitchFamily="34" charset="0"/>
              </a:rPr>
              <a:t>·A= I</a:t>
            </a:r>
            <a:r>
              <a:rPr lang="en-GB" sz="2000" b="1" i="1" baseline="-25000" dirty="0">
                <a:cs typeface="Arial" pitchFamily="34" charset="0"/>
              </a:rPr>
              <a:t>n     y    </a:t>
            </a:r>
            <a:r>
              <a:rPr lang="en-GB" sz="2000" b="1" i="1" dirty="0">
                <a:cs typeface="Arial" pitchFamily="34" charset="0"/>
              </a:rPr>
              <a:t>A</a:t>
            </a:r>
            <a:r>
              <a:rPr lang="en-GB" sz="2000" b="1" i="1" baseline="30000" dirty="0">
                <a:cs typeface="Arial" pitchFamily="34" charset="0"/>
              </a:rPr>
              <a:t>-1 </a:t>
            </a:r>
            <a:r>
              <a:rPr lang="en-GB" sz="2000" b="1" i="1" dirty="0">
                <a:cs typeface="Arial" pitchFamily="34" charset="0"/>
              </a:rPr>
              <a:t>·</a:t>
            </a:r>
            <a:r>
              <a:rPr lang="en-GB" sz="2000" b="1" dirty="0">
                <a:cs typeface="Arial" pitchFamily="34" charset="0"/>
              </a:rPr>
              <a:t> </a:t>
            </a:r>
            <a:r>
              <a:rPr lang="en-GB" sz="2000" b="1" i="1" dirty="0">
                <a:cs typeface="Arial" pitchFamily="34" charset="0"/>
              </a:rPr>
              <a:t>In</a:t>
            </a:r>
            <a:r>
              <a:rPr lang="en-GB" sz="2000" b="1" dirty="0">
                <a:cs typeface="Arial" pitchFamily="34" charset="0"/>
              </a:rPr>
              <a:t> </a:t>
            </a:r>
            <a:r>
              <a:rPr lang="en-GB" sz="2000" b="1" i="1" dirty="0">
                <a:cs typeface="Arial" pitchFamily="34" charset="0"/>
              </a:rPr>
              <a:t>= A</a:t>
            </a:r>
            <a:r>
              <a:rPr lang="en-GB" sz="2000" b="1" i="1" baseline="30000" dirty="0">
                <a:cs typeface="Arial" pitchFamily="34" charset="0"/>
              </a:rPr>
              <a:t>-1</a:t>
            </a:r>
            <a:r>
              <a:rPr lang="en-GB" sz="2000" b="1" i="1" dirty="0">
                <a:cs typeface="Arial" pitchFamily="34" charset="0"/>
              </a:rPr>
              <a:t>=B</a:t>
            </a:r>
            <a:endParaRPr lang="es-ES" sz="2000" b="1" i="1" baseline="30000" dirty="0">
              <a:cs typeface="Arial" pitchFamily="34" charset="0"/>
            </a:endParaRPr>
          </a:p>
        </p:txBody>
      </p:sp>
      <p:sp>
        <p:nvSpPr>
          <p:cNvPr id="101379" name="Text Box 3"/>
          <p:cNvSpPr txBox="1">
            <a:spLocks noChangeArrowheads="1"/>
          </p:cNvSpPr>
          <p:nvPr/>
        </p:nvSpPr>
        <p:spPr bwMode="auto">
          <a:xfrm>
            <a:off x="468313" y="1419225"/>
            <a:ext cx="8137525" cy="641350"/>
          </a:xfrm>
          <a:prstGeom prst="rect">
            <a:avLst/>
          </a:prstGeom>
          <a:ln w="38100">
            <a:solidFill>
              <a:schemeClr val="tx1"/>
            </a:solidFill>
            <a:headEnd/>
            <a:tailEnd/>
          </a:ln>
        </p:spPr>
        <p:style>
          <a:lnRef idx="1">
            <a:schemeClr val="dk1"/>
          </a:lnRef>
          <a:fillRef idx="2">
            <a:schemeClr val="dk1"/>
          </a:fillRef>
          <a:effectRef idx="1">
            <a:schemeClr val="dk1"/>
          </a:effectRef>
          <a:fontRef idx="minor">
            <a:schemeClr val="dk1"/>
          </a:fontRef>
        </p:style>
        <p:txBody>
          <a:bodyPr>
            <a:spAutoFit/>
          </a:bodyPr>
          <a:lstStyle/>
          <a:p>
            <a:pPr>
              <a:spcBef>
                <a:spcPct val="50000"/>
              </a:spcBef>
              <a:defRPr/>
            </a:pPr>
            <a:r>
              <a:rPr lang="es-ES" dirty="0">
                <a:cs typeface="Arial" pitchFamily="34" charset="0"/>
              </a:rPr>
              <a:t>Si  hacemos transformaciones elementales en una matriz, esto es equivalente a multiplicarla por otra matriz dada. Ejemplo:</a:t>
            </a:r>
          </a:p>
        </p:txBody>
      </p:sp>
      <p:sp>
        <p:nvSpPr>
          <p:cNvPr id="8199" name="Rectangle 4"/>
          <p:cNvSpPr>
            <a:spLocks noChangeArrowheads="1"/>
          </p:cNvSpPr>
          <p:nvPr/>
        </p:nvSpPr>
        <p:spPr bwMode="auto">
          <a:xfrm>
            <a:off x="0" y="2349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2" name="Group 5"/>
          <p:cNvGrpSpPr>
            <a:grpSpLocks/>
          </p:cNvGrpSpPr>
          <p:nvPr/>
        </p:nvGrpSpPr>
        <p:grpSpPr bwMode="auto">
          <a:xfrm>
            <a:off x="2555875" y="2263651"/>
            <a:ext cx="3960813" cy="949325"/>
            <a:chOff x="1111" y="1196"/>
            <a:chExt cx="2495" cy="598"/>
          </a:xfrm>
        </p:grpSpPr>
        <p:graphicFrame>
          <p:nvGraphicFramePr>
            <p:cNvPr id="8195" name="Object 6"/>
            <p:cNvGraphicFramePr>
              <a:graphicFrameLocks noChangeAspect="1"/>
            </p:cNvGraphicFramePr>
            <p:nvPr/>
          </p:nvGraphicFramePr>
          <p:xfrm>
            <a:off x="1111" y="1196"/>
            <a:ext cx="733" cy="598"/>
          </p:xfrm>
          <a:graphic>
            <a:graphicData uri="http://schemas.openxmlformats.org/presentationml/2006/ole">
              <mc:AlternateContent xmlns:mc="http://schemas.openxmlformats.org/markup-compatibility/2006">
                <mc:Choice xmlns:v="urn:schemas-microsoft-com:vml" Requires="v">
                  <p:oleObj spid="_x0000_s34989" name="Ecuación" r:id="rId3" imgW="876300" imgH="711200" progId="Equation.3">
                    <p:embed/>
                  </p:oleObj>
                </mc:Choice>
                <mc:Fallback>
                  <p:oleObj name="Ecuación" r:id="rId3" imgW="876300" imgH="71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 y="1196"/>
                          <a:ext cx="733" cy="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6" name="Object 7"/>
            <p:cNvGraphicFramePr>
              <a:graphicFrameLocks noChangeAspect="1"/>
            </p:cNvGraphicFramePr>
            <p:nvPr/>
          </p:nvGraphicFramePr>
          <p:xfrm>
            <a:off x="2880" y="1221"/>
            <a:ext cx="726" cy="573"/>
          </p:xfrm>
          <a:graphic>
            <a:graphicData uri="http://schemas.openxmlformats.org/presentationml/2006/ole">
              <mc:AlternateContent xmlns:mc="http://schemas.openxmlformats.org/markup-compatibility/2006">
                <mc:Choice xmlns:v="urn:schemas-microsoft-com:vml" Requires="v">
                  <p:oleObj spid="_x0000_s34990" name="Ecuación" r:id="rId5" imgW="901309" imgH="710891" progId="Equation.3">
                    <p:embed/>
                  </p:oleObj>
                </mc:Choice>
                <mc:Fallback>
                  <p:oleObj name="Ecuación" r:id="rId5" imgW="901309" imgH="71089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0" y="1221"/>
                          <a:ext cx="726"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04" name="Rectangle 8"/>
            <p:cNvSpPr>
              <a:spLocks noChangeArrowheads="1"/>
            </p:cNvSpPr>
            <p:nvPr/>
          </p:nvSpPr>
          <p:spPr bwMode="auto">
            <a:xfrm>
              <a:off x="1973" y="1346"/>
              <a:ext cx="673"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 altLang="es-MX" sz="1200">
                  <a:latin typeface="Times New Roman" pitchFamily="18" charset="0"/>
                  <a:ea typeface="SimSun" pitchFamily="2" charset="-122"/>
                  <a:cs typeface="Times New Roman" pitchFamily="18" charset="0"/>
                </a:rPr>
                <a:t>F</a:t>
              </a:r>
              <a:r>
                <a:rPr lang="es-ES" altLang="es-MX" sz="1200" baseline="-30000">
                  <a:latin typeface="Times New Roman" pitchFamily="18" charset="0"/>
                  <a:ea typeface="SimSun" pitchFamily="2" charset="-122"/>
                  <a:cs typeface="Times New Roman" pitchFamily="18" charset="0"/>
                </a:rPr>
                <a:t>2</a:t>
              </a:r>
              <a:r>
                <a:rPr lang="es-ES" altLang="es-MX" sz="1200">
                  <a:latin typeface="Times New Roman" pitchFamily="18" charset="0"/>
                  <a:ea typeface="SimSun" pitchFamily="2" charset="-122"/>
                  <a:cs typeface="Times New Roman" pitchFamily="18" charset="0"/>
                </a:rPr>
                <a:t> – 2F</a:t>
              </a:r>
              <a:r>
                <a:rPr lang="es-ES" altLang="es-MX" sz="1200" baseline="-30000">
                  <a:latin typeface="Times New Roman" pitchFamily="18" charset="0"/>
                  <a:ea typeface="SimSun" pitchFamily="2" charset="-122"/>
                  <a:cs typeface="Times New Roman" pitchFamily="18" charset="0"/>
                </a:rPr>
                <a:t>1</a:t>
              </a:r>
              <a:r>
                <a:rPr lang="es-ES" altLang="es-MX" sz="1200">
                  <a:latin typeface="Times New Roman" pitchFamily="18" charset="0"/>
                  <a:ea typeface="SimSun" pitchFamily="2" charset="-122"/>
                  <a:cs typeface="Times New Roman" pitchFamily="18" charset="0"/>
                </a:rPr>
                <a:t> </a:t>
              </a:r>
              <a:r>
                <a:rPr lang="es-ES" altLang="es-MX" sz="1200">
                  <a:latin typeface="Wingdings 3" pitchFamily="18" charset="2"/>
                  <a:ea typeface="SimSun" pitchFamily="2" charset="-122"/>
                  <a:cs typeface="Times New Roman" pitchFamily="18" charset="0"/>
                </a:rPr>
                <a:t>g</a:t>
              </a:r>
              <a:r>
                <a:rPr lang="es-ES" altLang="es-MX" sz="1200">
                  <a:latin typeface="Times New Roman" pitchFamily="18" charset="0"/>
                  <a:ea typeface="SimSun" pitchFamily="2" charset="-122"/>
                  <a:cs typeface="Times New Roman" pitchFamily="18" charset="0"/>
                </a:rPr>
                <a:t>  F</a:t>
              </a:r>
              <a:r>
                <a:rPr lang="es-ES" altLang="es-MX" sz="1200" baseline="-30000">
                  <a:latin typeface="Times New Roman" pitchFamily="18" charset="0"/>
                  <a:ea typeface="SimSun" pitchFamily="2" charset="-122"/>
                  <a:cs typeface="Times New Roman" pitchFamily="18" charset="0"/>
                </a:rPr>
                <a:t>2</a:t>
              </a:r>
            </a:p>
            <a:p>
              <a:pPr algn="ctr" eaLnBrk="1" hangingPunct="1"/>
              <a:endParaRPr lang="es-ES" altLang="es-MX" sz="900">
                <a:ea typeface="SimSun" pitchFamily="2" charset="-122"/>
                <a:cs typeface="Times New Roman" pitchFamily="18" charset="0"/>
              </a:endParaRPr>
            </a:p>
            <a:p>
              <a:pPr algn="ctr"/>
              <a:r>
                <a:rPr lang="es-ES" altLang="es-MX" sz="1200">
                  <a:latin typeface="Times New Roman" pitchFamily="18" charset="0"/>
                  <a:ea typeface="SimSun" pitchFamily="2" charset="-122"/>
                  <a:cs typeface="Times New Roman" pitchFamily="18" charset="0"/>
                </a:rPr>
                <a:t>F</a:t>
              </a:r>
              <a:r>
                <a:rPr lang="es-ES" altLang="es-MX" sz="1200" baseline="-30000">
                  <a:latin typeface="Times New Roman" pitchFamily="18" charset="0"/>
                  <a:ea typeface="SimSun" pitchFamily="2" charset="-122"/>
                  <a:cs typeface="Times New Roman" pitchFamily="18" charset="0"/>
                </a:rPr>
                <a:t>1</a:t>
              </a:r>
              <a:r>
                <a:rPr lang="es-ES" altLang="es-MX" sz="1200">
                  <a:latin typeface="Times New Roman" pitchFamily="18" charset="0"/>
                  <a:ea typeface="SimSun" pitchFamily="2" charset="-122"/>
                  <a:cs typeface="Times New Roman" pitchFamily="18" charset="0"/>
                </a:rPr>
                <a:t> + F</a:t>
              </a:r>
              <a:r>
                <a:rPr lang="es-ES" altLang="es-MX" sz="1200" baseline="-30000">
                  <a:latin typeface="Times New Roman" pitchFamily="18" charset="0"/>
                  <a:ea typeface="SimSun" pitchFamily="2" charset="-122"/>
                  <a:cs typeface="Times New Roman" pitchFamily="18" charset="0"/>
                </a:rPr>
                <a:t>3</a:t>
              </a:r>
              <a:r>
                <a:rPr lang="es-ES" altLang="es-MX" sz="1200">
                  <a:latin typeface="Times New Roman" pitchFamily="18" charset="0"/>
                  <a:ea typeface="SimSun" pitchFamily="2" charset="-122"/>
                  <a:cs typeface="Times New Roman" pitchFamily="18" charset="0"/>
                </a:rPr>
                <a:t> </a:t>
              </a:r>
              <a:r>
                <a:rPr lang="es-ES" altLang="es-MX" sz="1200">
                  <a:latin typeface="Wingdings 3" pitchFamily="18" charset="2"/>
                  <a:ea typeface="SimSun" pitchFamily="2" charset="-122"/>
                  <a:cs typeface="Times New Roman" pitchFamily="18" charset="0"/>
                </a:rPr>
                <a:t>g</a:t>
              </a:r>
              <a:r>
                <a:rPr lang="es-ES" altLang="es-MX" sz="1200">
                  <a:latin typeface="Times New Roman" pitchFamily="18" charset="0"/>
                  <a:ea typeface="SimSun" pitchFamily="2" charset="-122"/>
                  <a:cs typeface="Times New Roman" pitchFamily="18" charset="0"/>
                </a:rPr>
                <a:t>  F</a:t>
              </a:r>
              <a:r>
                <a:rPr lang="es-ES" altLang="es-MX" sz="1200" baseline="-30000">
                  <a:latin typeface="Times New Roman" pitchFamily="18" charset="0"/>
                  <a:ea typeface="SimSun" pitchFamily="2" charset="-122"/>
                  <a:cs typeface="Times New Roman" pitchFamily="18" charset="0"/>
                </a:rPr>
                <a:t>3</a:t>
              </a:r>
              <a:endParaRPr lang="es-ES" altLang="es-MX">
                <a:ea typeface="SimSun" pitchFamily="2" charset="-122"/>
                <a:cs typeface="Times New Roman" pitchFamily="18" charset="0"/>
              </a:endParaRPr>
            </a:p>
          </p:txBody>
        </p:sp>
        <p:sp>
          <p:nvSpPr>
            <p:cNvPr id="8205" name="Line 9"/>
            <p:cNvSpPr>
              <a:spLocks noChangeShapeType="1"/>
            </p:cNvSpPr>
            <p:nvPr/>
          </p:nvSpPr>
          <p:spPr bwMode="auto">
            <a:xfrm>
              <a:off x="1882" y="1525"/>
              <a:ext cx="90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s-MX"/>
            </a:p>
          </p:txBody>
        </p:sp>
      </p:grpSp>
      <p:sp>
        <p:nvSpPr>
          <p:cNvPr id="8201" name="Rectangle 10"/>
          <p:cNvSpPr>
            <a:spLocks noChangeArrowheads="1"/>
          </p:cNvSpPr>
          <p:nvPr/>
        </p:nvSpPr>
        <p:spPr bwMode="auto">
          <a:xfrm>
            <a:off x="0" y="30718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aphicFrame>
        <p:nvGraphicFramePr>
          <p:cNvPr id="101387" name="Object 11"/>
          <p:cNvGraphicFramePr>
            <a:graphicFrameLocks noChangeAspect="1"/>
          </p:cNvGraphicFramePr>
          <p:nvPr>
            <p:extLst>
              <p:ext uri="{D42A27DB-BD31-4B8C-83A1-F6EECF244321}">
                <p14:modId xmlns:p14="http://schemas.microsoft.com/office/powerpoint/2010/main" val="3857851892"/>
              </p:ext>
            </p:extLst>
          </p:nvPr>
        </p:nvGraphicFramePr>
        <p:xfrm>
          <a:off x="2627313" y="4110459"/>
          <a:ext cx="3744912" cy="974725"/>
        </p:xfrm>
        <a:graphic>
          <a:graphicData uri="http://schemas.openxmlformats.org/presentationml/2006/ole">
            <mc:AlternateContent xmlns:mc="http://schemas.openxmlformats.org/markup-compatibility/2006">
              <mc:Choice xmlns:v="urn:schemas-microsoft-com:vml" Requires="v">
                <p:oleObj spid="_x0000_s34991" name="Ecuación" r:id="rId7" imgW="2743200" imgH="711200" progId="Equation.3">
                  <p:embed/>
                </p:oleObj>
              </mc:Choice>
              <mc:Fallback>
                <p:oleObj name="Ecuación" r:id="rId7" imgW="2743200" imgH="71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313" y="4110459"/>
                        <a:ext cx="3744912" cy="974725"/>
                      </a:xfrm>
                      <a:prstGeom prst="rect">
                        <a:avLst/>
                      </a:prstGeom>
                      <a:solidFill>
                        <a:schemeClr val="tx2">
                          <a:lumMod val="90000"/>
                        </a:schemeClr>
                      </a:solidFill>
                      <a:ln w="57150">
                        <a:solidFill>
                          <a:schemeClr val="tx2">
                            <a:lumMod val="50000"/>
                          </a:schemeClr>
                        </a:solidFill>
                      </a:ln>
                      <a:extLst/>
                    </p:spPr>
                  </p:pic>
                </p:oleObj>
              </mc:Fallback>
            </mc:AlternateContent>
          </a:graphicData>
        </a:graphic>
      </p:graphicFrame>
      <p:sp>
        <p:nvSpPr>
          <p:cNvPr id="101388" name="Text Box 12"/>
          <p:cNvSpPr txBox="1">
            <a:spLocks noChangeArrowheads="1"/>
          </p:cNvSpPr>
          <p:nvPr/>
        </p:nvSpPr>
        <p:spPr bwMode="auto">
          <a:xfrm>
            <a:off x="539750" y="3491716"/>
            <a:ext cx="7488634" cy="369332"/>
          </a:xfrm>
          <a:prstGeom prst="rect">
            <a:avLst/>
          </a:prstGeom>
          <a:solidFill>
            <a:srgbClr val="C2FEC8"/>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wrap="square">
            <a:spAutoFit/>
          </a:bodyPr>
          <a:lstStyle/>
          <a:p>
            <a:pPr>
              <a:spcBef>
                <a:spcPct val="50000"/>
              </a:spcBef>
              <a:defRPr/>
            </a:pPr>
            <a:r>
              <a:rPr lang="es-ES" dirty="0">
                <a:cs typeface="Arial" pitchFamily="34" charset="0"/>
              </a:rPr>
              <a:t>Esta transformación es equivalente a la siguiente </a:t>
            </a:r>
            <a:r>
              <a:rPr lang="es-ES" dirty="0">
                <a:solidFill>
                  <a:schemeClr val="bg1"/>
                </a:solidFill>
                <a:cs typeface="Arial" pitchFamily="34" charset="0"/>
              </a:rPr>
              <a:t>multiplicación:</a:t>
            </a:r>
          </a:p>
        </p:txBody>
      </p:sp>
      <p:sp>
        <p:nvSpPr>
          <p:cNvPr id="8203" name="Text Box 13"/>
          <p:cNvSpPr txBox="1">
            <a:spLocks noChangeArrowheads="1"/>
          </p:cNvSpPr>
          <p:nvPr/>
        </p:nvSpPr>
        <p:spPr bwMode="auto">
          <a:xfrm>
            <a:off x="1260475" y="333375"/>
            <a:ext cx="6624638" cy="954088"/>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Matriz Inversa por el método de Gauss–</a:t>
            </a:r>
            <a:r>
              <a:rPr lang="es-ES" altLang="es-MX" sz="2800" b="1" i="1" dirty="0" err="1">
                <a:solidFill>
                  <a:srgbClr val="7030A0"/>
                </a:solidFill>
                <a:cs typeface="Arial" pitchFamily="34" charset="0"/>
              </a:rPr>
              <a:t>Jordan</a:t>
            </a:r>
            <a:endParaRPr lang="es-ES" altLang="es-MX" sz="2800" b="1" i="1" dirty="0">
              <a:solidFill>
                <a:srgbClr val="7030A0"/>
              </a:solidFill>
              <a:cs typeface="Arial" pitchFamily="34" charset="0"/>
            </a:endParaRPr>
          </a:p>
        </p:txBody>
      </p:sp>
    </p:spTree>
    <p:extLst>
      <p:ext uri="{BB962C8B-B14F-4D97-AF65-F5344CB8AC3E}">
        <p14:creationId xmlns:p14="http://schemas.microsoft.com/office/powerpoint/2010/main" val="3782945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379"/>
                                        </p:tgtEl>
                                        <p:attrNameLst>
                                          <p:attrName>style.visibility</p:attrName>
                                        </p:attrNameLst>
                                      </p:cBhvr>
                                      <p:to>
                                        <p:strVal val="visible"/>
                                      </p:to>
                                    </p:set>
                                    <p:anim calcmode="lin" valueType="num">
                                      <p:cBhvr additive="base">
                                        <p:cTn id="7" dur="500" fill="hold"/>
                                        <p:tgtEl>
                                          <p:spTgt spid="101379"/>
                                        </p:tgtEl>
                                        <p:attrNameLst>
                                          <p:attrName>ppt_x</p:attrName>
                                        </p:attrNameLst>
                                      </p:cBhvr>
                                      <p:tavLst>
                                        <p:tav tm="0">
                                          <p:val>
                                            <p:strVal val="0-#ppt_w/2"/>
                                          </p:val>
                                        </p:tav>
                                        <p:tav tm="100000">
                                          <p:val>
                                            <p:strVal val="#ppt_x"/>
                                          </p:val>
                                        </p:tav>
                                      </p:tavLst>
                                    </p:anim>
                                    <p:anim calcmode="lin" valueType="num">
                                      <p:cBhvr additive="base">
                                        <p:cTn id="8" dur="500" fill="hold"/>
                                        <p:tgtEl>
                                          <p:spTgt spid="10137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1388"/>
                                        </p:tgtEl>
                                        <p:attrNameLst>
                                          <p:attrName>style.visibility</p:attrName>
                                        </p:attrNameLst>
                                      </p:cBhvr>
                                      <p:to>
                                        <p:strVal val="visible"/>
                                      </p:to>
                                    </p:set>
                                    <p:anim calcmode="lin" valueType="num">
                                      <p:cBhvr additive="base">
                                        <p:cTn id="19" dur="500" fill="hold"/>
                                        <p:tgtEl>
                                          <p:spTgt spid="101388"/>
                                        </p:tgtEl>
                                        <p:attrNameLst>
                                          <p:attrName>ppt_x</p:attrName>
                                        </p:attrNameLst>
                                      </p:cBhvr>
                                      <p:tavLst>
                                        <p:tav tm="0">
                                          <p:val>
                                            <p:strVal val="0-#ppt_w/2"/>
                                          </p:val>
                                        </p:tav>
                                        <p:tav tm="100000">
                                          <p:val>
                                            <p:strVal val="#ppt_x"/>
                                          </p:val>
                                        </p:tav>
                                      </p:tavLst>
                                    </p:anim>
                                    <p:anim calcmode="lin" valueType="num">
                                      <p:cBhvr additive="base">
                                        <p:cTn id="20" dur="500" fill="hold"/>
                                        <p:tgtEl>
                                          <p:spTgt spid="10138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01387"/>
                                        </p:tgtEl>
                                        <p:attrNameLst>
                                          <p:attrName>style.visibility</p:attrName>
                                        </p:attrNameLst>
                                      </p:cBhvr>
                                      <p:to>
                                        <p:strVal val="visible"/>
                                      </p:to>
                                    </p:set>
                                    <p:anim calcmode="lin" valueType="num">
                                      <p:cBhvr additive="base">
                                        <p:cTn id="25" dur="500" fill="hold"/>
                                        <p:tgtEl>
                                          <p:spTgt spid="101387"/>
                                        </p:tgtEl>
                                        <p:attrNameLst>
                                          <p:attrName>ppt_x</p:attrName>
                                        </p:attrNameLst>
                                      </p:cBhvr>
                                      <p:tavLst>
                                        <p:tav tm="0">
                                          <p:val>
                                            <p:strVal val="0-#ppt_w/2"/>
                                          </p:val>
                                        </p:tav>
                                        <p:tav tm="100000">
                                          <p:val>
                                            <p:strVal val="#ppt_x"/>
                                          </p:val>
                                        </p:tav>
                                      </p:tavLst>
                                    </p:anim>
                                    <p:anim calcmode="lin" valueType="num">
                                      <p:cBhvr additive="base">
                                        <p:cTn id="26" dur="500" fill="hold"/>
                                        <p:tgtEl>
                                          <p:spTgt spid="10138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1378"/>
                                        </p:tgtEl>
                                        <p:attrNameLst>
                                          <p:attrName>style.visibility</p:attrName>
                                        </p:attrNameLst>
                                      </p:cBhvr>
                                      <p:to>
                                        <p:strVal val="visible"/>
                                      </p:to>
                                    </p:set>
                                    <p:anim calcmode="lin" valueType="num">
                                      <p:cBhvr additive="base">
                                        <p:cTn id="31" dur="500" fill="hold"/>
                                        <p:tgtEl>
                                          <p:spTgt spid="101378"/>
                                        </p:tgtEl>
                                        <p:attrNameLst>
                                          <p:attrName>ppt_x</p:attrName>
                                        </p:attrNameLst>
                                      </p:cBhvr>
                                      <p:tavLst>
                                        <p:tav tm="0">
                                          <p:val>
                                            <p:strVal val="0-#ppt_w/2"/>
                                          </p:val>
                                        </p:tav>
                                        <p:tav tm="100000">
                                          <p:val>
                                            <p:strVal val="#ppt_x"/>
                                          </p:val>
                                        </p:tav>
                                      </p:tavLst>
                                    </p:anim>
                                    <p:anim calcmode="lin" valueType="num">
                                      <p:cBhvr additive="base">
                                        <p:cTn id="32" dur="500" fill="hold"/>
                                        <p:tgtEl>
                                          <p:spTgt spid="1013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nimBg="1"/>
      <p:bldP spid="101379" grpId="0" animBg="1"/>
      <p:bldP spid="10138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hlinkClick r:id="" action="ppaction://hlinkshowjump?jump=previousslide"/>
          </p:cNvPr>
          <p:cNvSpPr>
            <a:spLocks noChangeArrowheads="1"/>
          </p:cNvSpPr>
          <p:nvPr/>
        </p:nvSpPr>
        <p:spPr bwMode="auto">
          <a:xfrm>
            <a:off x="539750" y="1105229"/>
            <a:ext cx="8424863"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endParaRPr lang="es-ES" altLang="es-MX" sz="1400" dirty="0">
              <a:cs typeface="Arial" pitchFamily="34" charset="0"/>
            </a:endParaRPr>
          </a:p>
          <a:p>
            <a:pPr algn="just" eaLnBrk="1" hangingPunct="1"/>
            <a:r>
              <a:rPr lang="es-ES" altLang="es-MX" sz="1600" dirty="0">
                <a:cs typeface="Arial" pitchFamily="34" charset="0"/>
              </a:rPr>
              <a:t>Aplicando el método de Gauss-</a:t>
            </a:r>
            <a:r>
              <a:rPr lang="es-ES" altLang="es-MX" sz="1600" dirty="0" err="1">
                <a:cs typeface="Arial" pitchFamily="34" charset="0"/>
              </a:rPr>
              <a:t>Jordan</a:t>
            </a:r>
            <a:r>
              <a:rPr lang="es-ES" altLang="es-MX" sz="1600" dirty="0">
                <a:cs typeface="Arial" pitchFamily="34" charset="0"/>
              </a:rPr>
              <a:t> a la matriz                </a:t>
            </a:r>
            <a:r>
              <a:rPr lang="es-ES" altLang="es-MX" sz="1400" dirty="0">
                <a:cs typeface="Arial" pitchFamily="34" charset="0"/>
              </a:rPr>
              <a:t>       </a:t>
            </a:r>
          </a:p>
          <a:p>
            <a:pPr algn="just"/>
            <a:endParaRPr lang="es-MX" altLang="es-MX" sz="1400" dirty="0">
              <a:cs typeface="Arial" pitchFamily="34" charset="0"/>
            </a:endParaRPr>
          </a:p>
          <a:p>
            <a:pPr algn="just"/>
            <a:endParaRPr lang="es-ES" altLang="es-MX" sz="1400" dirty="0">
              <a:cs typeface="Arial" pitchFamily="34" charset="0"/>
            </a:endParaRPr>
          </a:p>
          <a:p>
            <a:pPr algn="just"/>
            <a:endParaRPr lang="es-ES" altLang="es-MX" sz="1400" dirty="0">
              <a:cs typeface="Arial" pitchFamily="34" charset="0"/>
            </a:endParaRPr>
          </a:p>
          <a:p>
            <a:pPr algn="just"/>
            <a:r>
              <a:rPr lang="es-ES" altLang="es-MX" sz="1600" dirty="0">
                <a:cs typeface="Arial" pitchFamily="34" charset="0"/>
              </a:rPr>
              <a:t>En primer lugar triangulamos inferiormente: </a:t>
            </a:r>
          </a:p>
          <a:p>
            <a:pPr algn="just"/>
            <a:endParaRPr lang="es-ES" altLang="es-MX" sz="1400" dirty="0">
              <a:cs typeface="Arial" pitchFamily="34" charset="0"/>
            </a:endParaRPr>
          </a:p>
          <a:p>
            <a:pPr algn="just"/>
            <a:r>
              <a:rPr lang="es-ES" altLang="es-MX" sz="1400" dirty="0">
                <a:cs typeface="Arial" pitchFamily="34" charset="0"/>
              </a:rPr>
              <a:t>                                                                                                                                  </a:t>
            </a:r>
          </a:p>
          <a:p>
            <a:pPr algn="just"/>
            <a:r>
              <a:rPr lang="es-ES" altLang="es-MX" sz="1600" dirty="0">
                <a:cs typeface="Arial" pitchFamily="34" charset="0"/>
              </a:rPr>
              <a:t>Una vez que hemos triangulado superiormente lo hacemos inferiormente: </a:t>
            </a:r>
          </a:p>
          <a:p>
            <a:pPr algn="just">
              <a:buFontTx/>
              <a:buChar char="•"/>
            </a:pPr>
            <a:endParaRPr lang="es-ES" altLang="es-MX" sz="1400" dirty="0">
              <a:cs typeface="Arial" pitchFamily="34" charset="0"/>
            </a:endParaRPr>
          </a:p>
          <a:p>
            <a:pPr algn="just">
              <a:buFontTx/>
              <a:buChar char="•"/>
            </a:pPr>
            <a:endParaRPr lang="es-ES" altLang="es-MX" sz="1400" dirty="0">
              <a:cs typeface="Arial" pitchFamily="34" charset="0"/>
            </a:endParaRPr>
          </a:p>
          <a:p>
            <a:pPr algn="just"/>
            <a:r>
              <a:rPr lang="es-ES" altLang="es-MX" sz="1400" dirty="0">
                <a:cs typeface="Arial" pitchFamily="34" charset="0"/>
              </a:rPr>
              <a:t>                                                                                                                                                                    </a:t>
            </a:r>
          </a:p>
          <a:p>
            <a:pPr algn="just"/>
            <a:endParaRPr lang="es-ES" altLang="es-MX" sz="1400" dirty="0">
              <a:cs typeface="Arial" pitchFamily="34" charset="0"/>
            </a:endParaRPr>
          </a:p>
          <a:p>
            <a:pPr algn="just"/>
            <a:r>
              <a:rPr lang="es-ES" altLang="es-MX" sz="1600" dirty="0">
                <a:cs typeface="Arial" pitchFamily="34" charset="0"/>
              </a:rPr>
              <a:t>Por último, habrá que convertir la matriz diagonal en la matriz identidad: </a:t>
            </a:r>
          </a:p>
          <a:p>
            <a:pPr algn="just"/>
            <a:r>
              <a:rPr lang="es-ES" altLang="es-MX" sz="1400" dirty="0">
                <a:cs typeface="Arial" pitchFamily="34" charset="0"/>
              </a:rPr>
              <a:t>                                                                                                                                                                           </a:t>
            </a:r>
          </a:p>
          <a:p>
            <a:pPr algn="just"/>
            <a:endParaRPr lang="es-MX" altLang="es-MX" sz="1400" dirty="0">
              <a:cs typeface="Arial" pitchFamily="34" charset="0"/>
            </a:endParaRPr>
          </a:p>
          <a:p>
            <a:pPr algn="just"/>
            <a:endParaRPr lang="es-ES" altLang="es-MX" sz="1400" dirty="0">
              <a:cs typeface="Arial" pitchFamily="34" charset="0"/>
            </a:endParaRPr>
          </a:p>
          <a:p>
            <a:pPr algn="just"/>
            <a:endParaRPr lang="es-ES" altLang="es-MX" sz="1400" dirty="0">
              <a:cs typeface="Arial" pitchFamily="34" charset="0"/>
            </a:endParaRPr>
          </a:p>
          <a:p>
            <a:pPr algn="just"/>
            <a:r>
              <a:rPr lang="es-ES" altLang="es-MX" sz="1400" dirty="0">
                <a:cs typeface="Arial" pitchFamily="34" charset="0"/>
              </a:rPr>
              <a:t>          </a:t>
            </a:r>
          </a:p>
          <a:p>
            <a:pPr algn="just"/>
            <a:r>
              <a:rPr lang="es-ES" altLang="es-MX" sz="1400" dirty="0">
                <a:cs typeface="Arial" pitchFamily="34" charset="0"/>
              </a:rPr>
              <a:t>  </a:t>
            </a:r>
          </a:p>
          <a:p>
            <a:pPr algn="just"/>
            <a:endParaRPr lang="es-ES" altLang="es-MX" sz="1400" dirty="0">
              <a:cs typeface="Arial" pitchFamily="34" charset="0"/>
            </a:endParaRPr>
          </a:p>
          <a:p>
            <a:pPr algn="just"/>
            <a:r>
              <a:rPr lang="es-ES" altLang="es-MX" sz="1600" dirty="0">
                <a:cs typeface="Arial" pitchFamily="34" charset="0"/>
              </a:rPr>
              <a:t>De donde, la matriz inversa de</a:t>
            </a:r>
            <a:r>
              <a:rPr lang="es-ES" altLang="es-MX" sz="1600" i="1" dirty="0">
                <a:cs typeface="Arial" pitchFamily="34" charset="0"/>
              </a:rPr>
              <a:t> A</a:t>
            </a:r>
            <a:r>
              <a:rPr lang="es-ES" altLang="es-MX" sz="1600" dirty="0">
                <a:cs typeface="Arial" pitchFamily="34" charset="0"/>
              </a:rPr>
              <a:t> es </a:t>
            </a:r>
            <a:endParaRPr lang="es-ES" altLang="es-MX" sz="1600" dirty="0" smtClean="0">
              <a:cs typeface="Arial" pitchFamily="34" charset="0"/>
            </a:endParaRPr>
          </a:p>
          <a:p>
            <a:pPr algn="just"/>
            <a:r>
              <a:rPr lang="es-ES" altLang="es-MX" sz="1600" dirty="0">
                <a:cs typeface="Arial" pitchFamily="34" charset="0"/>
              </a:rPr>
              <a:t>                                 </a:t>
            </a:r>
            <a:r>
              <a:rPr lang="es-ES" altLang="es-MX" sz="1400" dirty="0">
                <a:cs typeface="Arial" pitchFamily="34" charset="0"/>
              </a:rPr>
              <a:t> </a:t>
            </a:r>
          </a:p>
        </p:txBody>
      </p:sp>
      <p:pic>
        <p:nvPicPr>
          <p:cNvPr id="102403" name="Picture 3" descr="image7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3691" y="1341438"/>
            <a:ext cx="1152525"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04" name="Picture 4" descr="image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04864"/>
            <a:ext cx="403225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05" name="Picture 5" descr="image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3284984"/>
            <a:ext cx="47498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06" name="Picture 6" descr="image7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4437063"/>
            <a:ext cx="4033837"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07" name="Picture 7" descr="image7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12258" y="5699125"/>
            <a:ext cx="1439862"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8" name="Text Box 8"/>
          <p:cNvSpPr txBox="1">
            <a:spLocks noChangeArrowheads="1"/>
          </p:cNvSpPr>
          <p:nvPr/>
        </p:nvSpPr>
        <p:spPr bwMode="auto">
          <a:xfrm>
            <a:off x="971550" y="260350"/>
            <a:ext cx="6985000" cy="954088"/>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Ejemplo de Cálculo de la Matriz Inversa por el método de Gauss–</a:t>
            </a:r>
            <a:r>
              <a:rPr lang="es-ES" altLang="es-MX" sz="2800" b="1" i="1" dirty="0" err="1">
                <a:solidFill>
                  <a:srgbClr val="7030A0"/>
                </a:solidFill>
                <a:cs typeface="Arial" pitchFamily="34" charset="0"/>
              </a:rPr>
              <a:t>Jordan</a:t>
            </a:r>
            <a:endParaRPr lang="es-ES" altLang="es-MX" sz="2800" b="1" i="1" dirty="0">
              <a:solidFill>
                <a:srgbClr val="7030A0"/>
              </a:solidFill>
              <a:cs typeface="Arial" pitchFamily="34" charset="0"/>
            </a:endParaRPr>
          </a:p>
        </p:txBody>
      </p:sp>
    </p:spTree>
    <p:extLst>
      <p:ext uri="{BB962C8B-B14F-4D97-AF65-F5344CB8AC3E}">
        <p14:creationId xmlns:p14="http://schemas.microsoft.com/office/powerpoint/2010/main" val="1966680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02402">
                                            <p:txEl>
                                              <p:pRg st="1" end="1"/>
                                            </p:txEl>
                                          </p:spTgt>
                                        </p:tgtEl>
                                        <p:attrNameLst>
                                          <p:attrName>style.visibility</p:attrName>
                                        </p:attrNameLst>
                                      </p:cBhvr>
                                      <p:to>
                                        <p:strVal val="visible"/>
                                      </p:to>
                                    </p:set>
                                    <p:anim calcmode="lin" valueType="num">
                                      <p:cBhvr additive="base">
                                        <p:cTn id="7" dur="500" fill="hold"/>
                                        <p:tgtEl>
                                          <p:spTgt spid="10240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02">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2403"/>
                                        </p:tgtEl>
                                        <p:attrNameLst>
                                          <p:attrName>style.visibility</p:attrName>
                                        </p:attrNameLst>
                                      </p:cBhvr>
                                      <p:to>
                                        <p:strVal val="visible"/>
                                      </p:to>
                                    </p:set>
                                    <p:anim calcmode="lin" valueType="num">
                                      <p:cBhvr additive="base">
                                        <p:cTn id="11" dur="500" fill="hold"/>
                                        <p:tgtEl>
                                          <p:spTgt spid="102403"/>
                                        </p:tgtEl>
                                        <p:attrNameLst>
                                          <p:attrName>ppt_x</p:attrName>
                                        </p:attrNameLst>
                                      </p:cBhvr>
                                      <p:tavLst>
                                        <p:tav tm="0">
                                          <p:val>
                                            <p:strVal val="0-#ppt_w/2"/>
                                          </p:val>
                                        </p:tav>
                                        <p:tav tm="100000">
                                          <p:val>
                                            <p:strVal val="#ppt_x"/>
                                          </p:val>
                                        </p:tav>
                                      </p:tavLst>
                                    </p:anim>
                                    <p:anim calcmode="lin" valueType="num">
                                      <p:cBhvr additive="base">
                                        <p:cTn id="12" dur="500" fill="hold"/>
                                        <p:tgtEl>
                                          <p:spTgt spid="102403"/>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102402">
                                            <p:txEl>
                                              <p:pRg st="5" end="5"/>
                                            </p:txEl>
                                          </p:spTgt>
                                        </p:tgtEl>
                                        <p:attrNameLst>
                                          <p:attrName>style.visibility</p:attrName>
                                        </p:attrNameLst>
                                      </p:cBhvr>
                                      <p:to>
                                        <p:strVal val="visible"/>
                                      </p:to>
                                    </p:set>
                                    <p:anim calcmode="lin" valueType="num">
                                      <p:cBhvr additive="base">
                                        <p:cTn id="17" dur="500" fill="hold"/>
                                        <p:tgtEl>
                                          <p:spTgt spid="102402">
                                            <p:txEl>
                                              <p:pRg st="5" end="5"/>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02">
                                            <p:txEl>
                                              <p:pRg st="5" end="5"/>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02404"/>
                                        </p:tgtEl>
                                        <p:attrNameLst>
                                          <p:attrName>style.visibility</p:attrName>
                                        </p:attrNameLst>
                                      </p:cBhvr>
                                      <p:to>
                                        <p:strVal val="visible"/>
                                      </p:to>
                                    </p:set>
                                    <p:anim calcmode="lin" valueType="num">
                                      <p:cBhvr additive="base">
                                        <p:cTn id="21" dur="500" fill="hold"/>
                                        <p:tgtEl>
                                          <p:spTgt spid="102404"/>
                                        </p:tgtEl>
                                        <p:attrNameLst>
                                          <p:attrName>ppt_x</p:attrName>
                                        </p:attrNameLst>
                                      </p:cBhvr>
                                      <p:tavLst>
                                        <p:tav tm="0">
                                          <p:val>
                                            <p:strVal val="0-#ppt_w/2"/>
                                          </p:val>
                                        </p:tav>
                                        <p:tav tm="100000">
                                          <p:val>
                                            <p:strVal val="#ppt_x"/>
                                          </p:val>
                                        </p:tav>
                                      </p:tavLst>
                                    </p:anim>
                                    <p:anim calcmode="lin" valueType="num">
                                      <p:cBhvr additive="base">
                                        <p:cTn id="22" dur="500" fill="hold"/>
                                        <p:tgtEl>
                                          <p:spTgt spid="102404"/>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nodeType="clickEffect">
                                  <p:stCondLst>
                                    <p:cond delay="0"/>
                                  </p:stCondLst>
                                  <p:childTnLst>
                                    <p:set>
                                      <p:cBhvr>
                                        <p:cTn id="26" dur="1" fill="hold">
                                          <p:stCondLst>
                                            <p:cond delay="0"/>
                                          </p:stCondLst>
                                        </p:cTn>
                                        <p:tgtEl>
                                          <p:spTgt spid="102402">
                                            <p:txEl>
                                              <p:pRg st="8" end="8"/>
                                            </p:txEl>
                                          </p:spTgt>
                                        </p:tgtEl>
                                        <p:attrNameLst>
                                          <p:attrName>style.visibility</p:attrName>
                                        </p:attrNameLst>
                                      </p:cBhvr>
                                      <p:to>
                                        <p:strVal val="visible"/>
                                      </p:to>
                                    </p:set>
                                    <p:anim calcmode="lin" valueType="num">
                                      <p:cBhvr additive="base">
                                        <p:cTn id="27" dur="500" fill="hold"/>
                                        <p:tgtEl>
                                          <p:spTgt spid="102402">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402">
                                            <p:txEl>
                                              <p:pRg st="8" end="8"/>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02405"/>
                                        </p:tgtEl>
                                        <p:attrNameLst>
                                          <p:attrName>style.visibility</p:attrName>
                                        </p:attrNameLst>
                                      </p:cBhvr>
                                      <p:to>
                                        <p:strVal val="visible"/>
                                      </p:to>
                                    </p:set>
                                    <p:anim calcmode="lin" valueType="num">
                                      <p:cBhvr additive="base">
                                        <p:cTn id="31" dur="500" fill="hold"/>
                                        <p:tgtEl>
                                          <p:spTgt spid="102405"/>
                                        </p:tgtEl>
                                        <p:attrNameLst>
                                          <p:attrName>ppt_x</p:attrName>
                                        </p:attrNameLst>
                                      </p:cBhvr>
                                      <p:tavLst>
                                        <p:tav tm="0">
                                          <p:val>
                                            <p:strVal val="0-#ppt_w/2"/>
                                          </p:val>
                                        </p:tav>
                                        <p:tav tm="100000">
                                          <p:val>
                                            <p:strVal val="#ppt_x"/>
                                          </p:val>
                                        </p:tav>
                                      </p:tavLst>
                                    </p:anim>
                                    <p:anim calcmode="lin" valueType="num">
                                      <p:cBhvr additive="base">
                                        <p:cTn id="32" dur="500" fill="hold"/>
                                        <p:tgtEl>
                                          <p:spTgt spid="10240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02402">
                                            <p:txEl>
                                              <p:pRg st="13" end="13"/>
                                            </p:txEl>
                                          </p:spTgt>
                                        </p:tgtEl>
                                        <p:attrNameLst>
                                          <p:attrName>style.visibility</p:attrName>
                                        </p:attrNameLst>
                                      </p:cBhvr>
                                      <p:to>
                                        <p:strVal val="visible"/>
                                      </p:to>
                                    </p:set>
                                    <p:anim calcmode="lin" valueType="num">
                                      <p:cBhvr additive="base">
                                        <p:cTn id="37" dur="500" fill="hold"/>
                                        <p:tgtEl>
                                          <p:spTgt spid="102402">
                                            <p:txEl>
                                              <p:pRg st="13" end="1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02">
                                            <p:txEl>
                                              <p:pRg st="13" end="13"/>
                                            </p:txEl>
                                          </p:spTgt>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102406"/>
                                        </p:tgtEl>
                                        <p:attrNameLst>
                                          <p:attrName>style.visibility</p:attrName>
                                        </p:attrNameLst>
                                      </p:cBhvr>
                                      <p:to>
                                        <p:strVal val="visible"/>
                                      </p:to>
                                    </p:set>
                                    <p:anim calcmode="lin" valueType="num">
                                      <p:cBhvr additive="base">
                                        <p:cTn id="41" dur="500" fill="hold"/>
                                        <p:tgtEl>
                                          <p:spTgt spid="102406"/>
                                        </p:tgtEl>
                                        <p:attrNameLst>
                                          <p:attrName>ppt_x</p:attrName>
                                        </p:attrNameLst>
                                      </p:cBhvr>
                                      <p:tavLst>
                                        <p:tav tm="0">
                                          <p:val>
                                            <p:strVal val="0-#ppt_w/2"/>
                                          </p:val>
                                        </p:tav>
                                        <p:tav tm="100000">
                                          <p:val>
                                            <p:strVal val="#ppt_x"/>
                                          </p:val>
                                        </p:tav>
                                      </p:tavLst>
                                    </p:anim>
                                    <p:anim calcmode="lin" valueType="num">
                                      <p:cBhvr additive="base">
                                        <p:cTn id="42" dur="500" fill="hold"/>
                                        <p:tgtEl>
                                          <p:spTgt spid="102406"/>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nodeType="clickEffect">
                                  <p:stCondLst>
                                    <p:cond delay="0"/>
                                  </p:stCondLst>
                                  <p:childTnLst>
                                    <p:set>
                                      <p:cBhvr>
                                        <p:cTn id="46" dur="1" fill="hold">
                                          <p:stCondLst>
                                            <p:cond delay="0"/>
                                          </p:stCondLst>
                                        </p:cTn>
                                        <p:tgtEl>
                                          <p:spTgt spid="102402">
                                            <p:txEl>
                                              <p:pRg st="21" end="21"/>
                                            </p:txEl>
                                          </p:spTgt>
                                        </p:tgtEl>
                                        <p:attrNameLst>
                                          <p:attrName>style.visibility</p:attrName>
                                        </p:attrNameLst>
                                      </p:cBhvr>
                                      <p:to>
                                        <p:strVal val="visible"/>
                                      </p:to>
                                    </p:set>
                                    <p:anim calcmode="lin" valueType="num">
                                      <p:cBhvr additive="base">
                                        <p:cTn id="47" dur="500" fill="hold"/>
                                        <p:tgtEl>
                                          <p:spTgt spid="102402">
                                            <p:txEl>
                                              <p:pRg st="21" end="21"/>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02402">
                                            <p:txEl>
                                              <p:pRg st="21" end="21"/>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102402">
                                            <p:txEl>
                                              <p:pRg st="22" end="22"/>
                                            </p:txEl>
                                          </p:spTgt>
                                        </p:tgtEl>
                                        <p:attrNameLst>
                                          <p:attrName>style.visibility</p:attrName>
                                        </p:attrNameLst>
                                      </p:cBhvr>
                                      <p:to>
                                        <p:strVal val="visible"/>
                                      </p:to>
                                    </p:set>
                                    <p:anim calcmode="lin" valueType="num">
                                      <p:cBhvr additive="base">
                                        <p:cTn id="53" dur="500" fill="hold"/>
                                        <p:tgtEl>
                                          <p:spTgt spid="102402">
                                            <p:txEl>
                                              <p:pRg st="22" end="22"/>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102402">
                                            <p:txEl>
                                              <p:pRg st="22" end="22"/>
                                            </p:txEl>
                                          </p:spTgt>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102407"/>
                                        </p:tgtEl>
                                        <p:attrNameLst>
                                          <p:attrName>style.visibility</p:attrName>
                                        </p:attrNameLst>
                                      </p:cBhvr>
                                      <p:to>
                                        <p:strVal val="visible"/>
                                      </p:to>
                                    </p:set>
                                    <p:anim calcmode="lin" valueType="num">
                                      <p:cBhvr additive="base">
                                        <p:cTn id="57" dur="500" fill="hold"/>
                                        <p:tgtEl>
                                          <p:spTgt spid="102407"/>
                                        </p:tgtEl>
                                        <p:attrNameLst>
                                          <p:attrName>ppt_x</p:attrName>
                                        </p:attrNameLst>
                                      </p:cBhvr>
                                      <p:tavLst>
                                        <p:tav tm="0">
                                          <p:val>
                                            <p:strVal val="0-#ppt_w/2"/>
                                          </p:val>
                                        </p:tav>
                                        <p:tav tm="100000">
                                          <p:val>
                                            <p:strVal val="#ppt_x"/>
                                          </p:val>
                                        </p:tav>
                                      </p:tavLst>
                                    </p:anim>
                                    <p:anim calcmode="lin" valueType="num">
                                      <p:cBhvr additive="base">
                                        <p:cTn id="58" dur="500" fill="hold"/>
                                        <p:tgtEl>
                                          <p:spTgt spid="1024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323528" y="1746648"/>
            <a:ext cx="8568952" cy="4058616"/>
          </a:xfrm>
          <a:prstGeom prst="roundRect">
            <a:avLst/>
          </a:prstGeom>
          <a:ln w="57150">
            <a:solidFill>
              <a:schemeClr val="accent4">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103426" name="Rectangle 2"/>
          <p:cNvSpPr>
            <a:spLocks noChangeArrowheads="1"/>
          </p:cNvSpPr>
          <p:nvPr/>
        </p:nvSpPr>
        <p:spPr bwMode="auto">
          <a:xfrm>
            <a:off x="468313" y="1746648"/>
            <a:ext cx="82169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endParaRPr lang="es-ES" altLang="es-MX" dirty="0" smtClean="0">
              <a:cs typeface="Arial" pitchFamily="34" charset="0"/>
            </a:endParaRPr>
          </a:p>
          <a:p>
            <a:pPr algn="just" eaLnBrk="1" hangingPunct="1"/>
            <a:endParaRPr lang="es-ES" altLang="es-MX" dirty="0">
              <a:cs typeface="Arial" pitchFamily="34" charset="0"/>
            </a:endParaRPr>
          </a:p>
          <a:p>
            <a:pPr algn="just" eaLnBrk="1" hangingPunct="1"/>
            <a:r>
              <a:rPr lang="es-ES" altLang="es-MX" dirty="0" smtClean="0">
                <a:cs typeface="Arial" pitchFamily="34" charset="0"/>
              </a:rPr>
              <a:t>Aplicando </a:t>
            </a:r>
            <a:r>
              <a:rPr lang="es-ES" altLang="es-MX" dirty="0">
                <a:cs typeface="Arial" pitchFamily="34" charset="0"/>
              </a:rPr>
              <a:t>el método de Gauss-</a:t>
            </a:r>
            <a:r>
              <a:rPr lang="es-ES" altLang="es-MX" dirty="0" err="1">
                <a:cs typeface="Arial" pitchFamily="34" charset="0"/>
              </a:rPr>
              <a:t>Jordan</a:t>
            </a:r>
            <a:r>
              <a:rPr lang="es-ES" altLang="es-MX" dirty="0">
                <a:cs typeface="Arial" pitchFamily="34" charset="0"/>
              </a:rPr>
              <a:t> a la matriz                               </a:t>
            </a:r>
          </a:p>
          <a:p>
            <a:pPr algn="just" eaLnBrk="1" hangingPunct="1"/>
            <a:endParaRPr lang="es-ES" altLang="es-MX" dirty="0">
              <a:cs typeface="Arial" pitchFamily="34" charset="0"/>
            </a:endParaRPr>
          </a:p>
          <a:p>
            <a:pPr algn="just" eaLnBrk="1" hangingPunct="1"/>
            <a:r>
              <a:rPr lang="es-ES" altLang="es-MX" dirty="0">
                <a:cs typeface="Arial" pitchFamily="34" charset="0"/>
              </a:rPr>
              <a:t>se tiene:</a:t>
            </a:r>
          </a:p>
          <a:p>
            <a:pPr algn="just"/>
            <a:r>
              <a:rPr lang="es-ES" altLang="es-MX" dirty="0">
                <a:cs typeface="Arial" pitchFamily="34" charset="0"/>
              </a:rPr>
              <a:t>                                                                                                                                                                       </a:t>
            </a:r>
          </a:p>
          <a:p>
            <a:pPr algn="just"/>
            <a:endParaRPr lang="es-ES" altLang="es-MX" dirty="0">
              <a:cs typeface="Arial" pitchFamily="34" charset="0"/>
            </a:endParaRPr>
          </a:p>
          <a:p>
            <a:pPr algn="just"/>
            <a:endParaRPr lang="es-ES" altLang="es-MX" dirty="0">
              <a:cs typeface="Arial" pitchFamily="34" charset="0"/>
            </a:endParaRPr>
          </a:p>
          <a:p>
            <a:pPr algn="just"/>
            <a:endParaRPr lang="es-ES" altLang="es-MX" dirty="0">
              <a:cs typeface="Arial" pitchFamily="34" charset="0"/>
            </a:endParaRPr>
          </a:p>
          <a:p>
            <a:pPr algn="just"/>
            <a:endParaRPr lang="es-ES" altLang="es-MX" dirty="0">
              <a:cs typeface="Arial" pitchFamily="34" charset="0"/>
            </a:endParaRPr>
          </a:p>
          <a:p>
            <a:pPr algn="just"/>
            <a:r>
              <a:rPr lang="es-ES" altLang="es-MX" dirty="0">
                <a:cs typeface="Arial" pitchFamily="34" charset="0"/>
              </a:rPr>
              <a:t>Como hay una fila completa de ceros, la matriz A no tiene rango máximo, en este caso 2, por tanto </a:t>
            </a:r>
            <a:r>
              <a:rPr lang="es-ES" altLang="es-MX" b="1" dirty="0">
                <a:solidFill>
                  <a:schemeClr val="accent2"/>
                </a:solidFill>
                <a:cs typeface="Arial" pitchFamily="34" charset="0"/>
              </a:rPr>
              <a:t>no tiene inversa</a:t>
            </a:r>
            <a:r>
              <a:rPr lang="es-ES" altLang="es-MX" dirty="0">
                <a:cs typeface="Arial" pitchFamily="34" charset="0"/>
              </a:rPr>
              <a:t>  pues es una matriz singular.</a:t>
            </a:r>
          </a:p>
        </p:txBody>
      </p:sp>
      <p:pic>
        <p:nvPicPr>
          <p:cNvPr id="103427" name="Picture 3" descr="image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673" y="2133798"/>
            <a:ext cx="187166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28" name="Picture 4" descr="image8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3467026"/>
            <a:ext cx="5205413"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Text Box 5"/>
          <p:cNvSpPr txBox="1">
            <a:spLocks noChangeArrowheads="1"/>
          </p:cNvSpPr>
          <p:nvPr/>
        </p:nvSpPr>
        <p:spPr bwMode="auto">
          <a:xfrm>
            <a:off x="611188" y="333375"/>
            <a:ext cx="7921625" cy="523875"/>
          </a:xfrm>
          <a:prstGeom prst="rect">
            <a:avLst/>
          </a:prstGeom>
          <a:solidFill>
            <a:srgbClr val="FFFFCC"/>
          </a:solidFill>
          <a:ln w="3810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Ejemplo en el cual no existe la Matriz Inversa</a:t>
            </a:r>
          </a:p>
        </p:txBody>
      </p:sp>
    </p:spTree>
    <p:extLst>
      <p:ext uri="{BB962C8B-B14F-4D97-AF65-F5344CB8AC3E}">
        <p14:creationId xmlns:p14="http://schemas.microsoft.com/office/powerpoint/2010/main" val="952310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3426">
                                            <p:txEl>
                                              <p:pRg st="2" end="2"/>
                                            </p:txEl>
                                          </p:spTgt>
                                        </p:tgtEl>
                                        <p:attrNameLst>
                                          <p:attrName>style.visibility</p:attrName>
                                        </p:attrNameLst>
                                      </p:cBhvr>
                                      <p:to>
                                        <p:strVal val="visible"/>
                                      </p:to>
                                    </p:set>
                                    <p:anim calcmode="lin" valueType="num">
                                      <p:cBhvr additive="base">
                                        <p:cTn id="7" dur="500" fill="hold"/>
                                        <p:tgtEl>
                                          <p:spTgt spid="103426">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342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03426">
                                            <p:txEl>
                                              <p:pRg st="4" end="4"/>
                                            </p:txEl>
                                          </p:spTgt>
                                        </p:tgtEl>
                                        <p:attrNameLst>
                                          <p:attrName>style.visibility</p:attrName>
                                        </p:attrNameLst>
                                      </p:cBhvr>
                                      <p:to>
                                        <p:strVal val="visible"/>
                                      </p:to>
                                    </p:set>
                                    <p:anim calcmode="lin" valueType="num">
                                      <p:cBhvr additive="base">
                                        <p:cTn id="13" dur="500" fill="hold"/>
                                        <p:tgtEl>
                                          <p:spTgt spid="103426">
                                            <p:txEl>
                                              <p:pRg st="4" end="4"/>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3426">
                                            <p:txEl>
                                              <p:pRg st="4" end="4"/>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03427"/>
                                        </p:tgtEl>
                                        <p:attrNameLst>
                                          <p:attrName>style.visibility</p:attrName>
                                        </p:attrNameLst>
                                      </p:cBhvr>
                                      <p:to>
                                        <p:strVal val="visible"/>
                                      </p:to>
                                    </p:set>
                                    <p:anim calcmode="lin" valueType="num">
                                      <p:cBhvr additive="base">
                                        <p:cTn id="17" dur="500" fill="hold"/>
                                        <p:tgtEl>
                                          <p:spTgt spid="103427"/>
                                        </p:tgtEl>
                                        <p:attrNameLst>
                                          <p:attrName>ppt_x</p:attrName>
                                        </p:attrNameLst>
                                      </p:cBhvr>
                                      <p:tavLst>
                                        <p:tav tm="0">
                                          <p:val>
                                            <p:strVal val="0-#ppt_w/2"/>
                                          </p:val>
                                        </p:tav>
                                        <p:tav tm="100000">
                                          <p:val>
                                            <p:strVal val="#ppt_x"/>
                                          </p:val>
                                        </p:tav>
                                      </p:tavLst>
                                    </p:anim>
                                    <p:anim calcmode="lin" valueType="num">
                                      <p:cBhvr additive="base">
                                        <p:cTn id="18" dur="500" fill="hold"/>
                                        <p:tgtEl>
                                          <p:spTgt spid="103427"/>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103428"/>
                                        </p:tgtEl>
                                        <p:attrNameLst>
                                          <p:attrName>style.visibility</p:attrName>
                                        </p:attrNameLst>
                                      </p:cBhvr>
                                      <p:to>
                                        <p:strVal val="visible"/>
                                      </p:to>
                                    </p:set>
                                    <p:anim calcmode="lin" valueType="num">
                                      <p:cBhvr additive="base">
                                        <p:cTn id="23" dur="500" fill="hold"/>
                                        <p:tgtEl>
                                          <p:spTgt spid="103428"/>
                                        </p:tgtEl>
                                        <p:attrNameLst>
                                          <p:attrName>ppt_x</p:attrName>
                                        </p:attrNameLst>
                                      </p:cBhvr>
                                      <p:tavLst>
                                        <p:tav tm="0">
                                          <p:val>
                                            <p:strVal val="0-#ppt_w/2"/>
                                          </p:val>
                                        </p:tav>
                                        <p:tav tm="100000">
                                          <p:val>
                                            <p:strVal val="#ppt_x"/>
                                          </p:val>
                                        </p:tav>
                                      </p:tavLst>
                                    </p:anim>
                                    <p:anim calcmode="lin" valueType="num">
                                      <p:cBhvr additive="base">
                                        <p:cTn id="24" dur="500" fill="hold"/>
                                        <p:tgtEl>
                                          <p:spTgt spid="103428"/>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103426">
                                            <p:txEl>
                                              <p:pRg st="10" end="10"/>
                                            </p:txEl>
                                          </p:spTgt>
                                        </p:tgtEl>
                                        <p:attrNameLst>
                                          <p:attrName>style.visibility</p:attrName>
                                        </p:attrNameLst>
                                      </p:cBhvr>
                                      <p:to>
                                        <p:strVal val="visible"/>
                                      </p:to>
                                    </p:set>
                                    <p:anim calcmode="lin" valueType="num">
                                      <p:cBhvr additive="base">
                                        <p:cTn id="29" dur="500" fill="hold"/>
                                        <p:tgtEl>
                                          <p:spTgt spid="103426">
                                            <p:txEl>
                                              <p:pRg st="10" end="1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3426">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1116013" y="173038"/>
            <a:ext cx="6696075" cy="954087"/>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Cálculo de la Matriz Inversa por el método de Gauss–</a:t>
            </a:r>
            <a:r>
              <a:rPr lang="es-ES" altLang="es-MX" sz="2800" b="1" i="1" dirty="0" err="1">
                <a:solidFill>
                  <a:srgbClr val="7030A0"/>
                </a:solidFill>
                <a:cs typeface="Arial" pitchFamily="34" charset="0"/>
              </a:rPr>
              <a:t>Jordan</a:t>
            </a:r>
            <a:r>
              <a:rPr lang="es-ES" altLang="es-MX" sz="2800" b="1" i="1" dirty="0">
                <a:solidFill>
                  <a:srgbClr val="7030A0"/>
                </a:solidFill>
                <a:cs typeface="Arial" pitchFamily="34" charset="0"/>
              </a:rPr>
              <a:t> I</a:t>
            </a:r>
          </a:p>
        </p:txBody>
      </p:sp>
      <p:sp>
        <p:nvSpPr>
          <p:cNvPr id="104451" name="Text Box 3"/>
          <p:cNvSpPr txBox="1">
            <a:spLocks noChangeArrowheads="1"/>
          </p:cNvSpPr>
          <p:nvPr/>
        </p:nvSpPr>
        <p:spPr bwMode="auto">
          <a:xfrm>
            <a:off x="611188" y="2919413"/>
            <a:ext cx="6769100" cy="581025"/>
          </a:xfrm>
          <a:prstGeom prst="rect">
            <a:avLst/>
          </a:prstGeom>
          <a:solidFill>
            <a:srgbClr val="99FFCC"/>
          </a:solidFill>
          <a:ln w="57150" algn="ctr">
            <a:solidFill>
              <a:schemeClr val="accent3">
                <a:lumMod val="60000"/>
                <a:lumOff val="40000"/>
              </a:schemeClr>
            </a:solidFill>
            <a:miter lim="800000"/>
            <a:headEnd/>
            <a:tailEnd/>
          </a:ln>
          <a:extLst/>
        </p:spPr>
        <p:txBody>
          <a:bodyPr>
            <a:spAutoFit/>
          </a:bodyPr>
          <a:lstStyle>
            <a:lvl1pPr marL="358775" indent="-35877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600" dirty="0">
                <a:solidFill>
                  <a:schemeClr val="bg1"/>
                </a:solidFill>
                <a:cs typeface="Arial" pitchFamily="34" charset="0"/>
              </a:rPr>
              <a:t>2º.- Triangulamos la matriz A de arriba a abajo y realizamos las mismas operaciones en la matriz de la derecha.</a:t>
            </a:r>
          </a:p>
        </p:txBody>
      </p:sp>
      <p:pic>
        <p:nvPicPr>
          <p:cNvPr id="104452" name="Picture 4" descr="image8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3714973"/>
            <a:ext cx="6264275"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5"/>
          <p:cNvGrpSpPr>
            <a:grpSpLocks/>
          </p:cNvGrpSpPr>
          <p:nvPr/>
        </p:nvGrpSpPr>
        <p:grpSpPr bwMode="auto">
          <a:xfrm>
            <a:off x="755650" y="1268413"/>
            <a:ext cx="4679951" cy="841375"/>
            <a:chOff x="476" y="799"/>
            <a:chExt cx="2948" cy="530"/>
          </a:xfrm>
        </p:grpSpPr>
        <p:pic>
          <p:nvPicPr>
            <p:cNvPr id="58378" name="Picture 6" descr="image8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7" y="799"/>
              <a:ext cx="817"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9" name="Text Box 7"/>
            <p:cNvSpPr txBox="1">
              <a:spLocks noChangeArrowheads="1"/>
            </p:cNvSpPr>
            <p:nvPr/>
          </p:nvSpPr>
          <p:spPr bwMode="auto">
            <a:xfrm>
              <a:off x="476" y="935"/>
              <a:ext cx="1996" cy="212"/>
            </a:xfrm>
            <a:prstGeom prst="rect">
              <a:avLst/>
            </a:prstGeom>
            <a:solidFill>
              <a:schemeClr val="accent1"/>
            </a:solidFill>
            <a:ln w="57150" algn="ctr">
              <a:solidFill>
                <a:schemeClr val="bg2">
                  <a:lumMod val="20000"/>
                  <a:lumOff val="80000"/>
                </a:schemeClr>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600" dirty="0">
                  <a:cs typeface="Arial" pitchFamily="34" charset="0"/>
                </a:rPr>
                <a:t>Queremos calcular la inversa de</a:t>
              </a:r>
            </a:p>
          </p:txBody>
        </p:sp>
      </p:grpSp>
      <p:grpSp>
        <p:nvGrpSpPr>
          <p:cNvPr id="3" name="Group 8"/>
          <p:cNvGrpSpPr>
            <a:grpSpLocks/>
          </p:cNvGrpSpPr>
          <p:nvPr/>
        </p:nvGrpSpPr>
        <p:grpSpPr bwMode="auto">
          <a:xfrm>
            <a:off x="611188" y="1952625"/>
            <a:ext cx="7200899" cy="828675"/>
            <a:chOff x="385" y="1230"/>
            <a:chExt cx="4536" cy="522"/>
          </a:xfrm>
        </p:grpSpPr>
        <p:pic>
          <p:nvPicPr>
            <p:cNvPr id="58376" name="Picture 9" descr="image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8" y="1230"/>
              <a:ext cx="1043" cy="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7" name="Text Box 10"/>
            <p:cNvSpPr txBox="1">
              <a:spLocks noChangeArrowheads="1"/>
            </p:cNvSpPr>
            <p:nvPr/>
          </p:nvSpPr>
          <p:spPr bwMode="auto">
            <a:xfrm>
              <a:off x="385" y="1448"/>
              <a:ext cx="3402" cy="213"/>
            </a:xfrm>
            <a:prstGeom prst="rect">
              <a:avLst/>
            </a:prstGeom>
            <a:solidFill>
              <a:srgbClr val="C2FEC8"/>
            </a:solidFill>
            <a:ln w="57150" algn="ctr">
              <a:solidFill>
                <a:schemeClr val="accent3">
                  <a:lumMod val="40000"/>
                  <a:lumOff val="60000"/>
                </a:schemeClr>
              </a:solidFill>
              <a:miter lim="800000"/>
              <a:headEnd/>
              <a:tailEnd/>
            </a:ln>
            <a:extLst/>
          </p:spPr>
          <p:txBody>
            <a:bodyPr>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s-ES" altLang="es-MX" sz="1600" dirty="0">
                  <a:solidFill>
                    <a:schemeClr val="bg1"/>
                  </a:solidFill>
                  <a:cs typeface="Arial" pitchFamily="34" charset="0"/>
                </a:rPr>
                <a:t>1º.-</a:t>
              </a:r>
              <a:r>
                <a:rPr lang="es-ES" altLang="es-MX" sz="1200" dirty="0">
                  <a:solidFill>
                    <a:schemeClr val="bg1"/>
                  </a:solidFill>
                  <a:cs typeface="Arial" pitchFamily="34" charset="0"/>
                </a:rPr>
                <a:t> </a:t>
              </a:r>
              <a:r>
                <a:rPr lang="es-ES" altLang="es-MX" sz="1600" dirty="0">
                  <a:solidFill>
                    <a:schemeClr val="bg1"/>
                  </a:solidFill>
                  <a:cs typeface="Arial" pitchFamily="34" charset="0"/>
                </a:rPr>
                <a:t>Se escribe la matriz A junto a esta la matriz identidad, </a:t>
              </a:r>
              <a:endParaRPr lang="es-ES" altLang="es-MX" sz="1600" b="1" i="1" dirty="0">
                <a:solidFill>
                  <a:schemeClr val="bg1"/>
                </a:solidFill>
                <a:cs typeface="Arial" pitchFamily="34" charset="0"/>
              </a:endParaRPr>
            </a:p>
          </p:txBody>
        </p:sp>
      </p:grpSp>
      <p:sp>
        <p:nvSpPr>
          <p:cNvPr id="104459" name="Text Box 11"/>
          <p:cNvSpPr txBox="1">
            <a:spLocks noChangeArrowheads="1"/>
          </p:cNvSpPr>
          <p:nvPr/>
        </p:nvSpPr>
        <p:spPr bwMode="auto">
          <a:xfrm>
            <a:off x="611188" y="5944319"/>
            <a:ext cx="7777162" cy="581025"/>
          </a:xfrm>
          <a:prstGeom prst="rect">
            <a:avLst/>
          </a:prstGeom>
          <a:ln w="57150">
            <a:solidFill>
              <a:schemeClr val="tx1"/>
            </a:solidFill>
            <a:headEnd/>
            <a:tailEnd/>
          </a:ln>
        </p:spPr>
        <p:style>
          <a:lnRef idx="1">
            <a:schemeClr val="dk1"/>
          </a:lnRef>
          <a:fillRef idx="2">
            <a:schemeClr val="dk1"/>
          </a:fillRef>
          <a:effectRef idx="1">
            <a:schemeClr val="dk1"/>
          </a:effectRef>
          <a:fontRef idx="minor">
            <a:schemeClr val="dk1"/>
          </a:fontRef>
        </p:style>
        <p:txBody>
          <a:bodyPr>
            <a:spAutoFit/>
          </a:bodyPr>
          <a:lstStyle/>
          <a:p>
            <a:pPr eaLnBrk="0" hangingPunct="0">
              <a:defRPr/>
            </a:pPr>
            <a:r>
              <a:rPr lang="es-ES" sz="1600" dirty="0">
                <a:cs typeface="Arial" pitchFamily="34" charset="0"/>
              </a:rPr>
              <a:t>Como podemos observar el rango de la matriz es máximo (en este caso 3), por tanto la matriz A es regular (tiene inversa), podemos calcular su inversa.</a:t>
            </a:r>
            <a:endParaRPr lang="es-ES" sz="1600" b="1" i="1" dirty="0">
              <a:solidFill>
                <a:srgbClr val="990000"/>
              </a:solidFill>
              <a:cs typeface="Arial" pitchFamily="34" charset="0"/>
            </a:endParaRPr>
          </a:p>
        </p:txBody>
      </p:sp>
    </p:spTree>
    <p:extLst>
      <p:ext uri="{BB962C8B-B14F-4D97-AF65-F5344CB8AC3E}">
        <p14:creationId xmlns:p14="http://schemas.microsoft.com/office/powerpoint/2010/main" val="1958749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4451"/>
                                        </p:tgtEl>
                                        <p:attrNameLst>
                                          <p:attrName>style.visibility</p:attrName>
                                        </p:attrNameLst>
                                      </p:cBhvr>
                                      <p:to>
                                        <p:strVal val="visible"/>
                                      </p:to>
                                    </p:set>
                                    <p:anim calcmode="lin" valueType="num">
                                      <p:cBhvr additive="base">
                                        <p:cTn id="19" dur="500" fill="hold"/>
                                        <p:tgtEl>
                                          <p:spTgt spid="104451"/>
                                        </p:tgtEl>
                                        <p:attrNameLst>
                                          <p:attrName>ppt_x</p:attrName>
                                        </p:attrNameLst>
                                      </p:cBhvr>
                                      <p:tavLst>
                                        <p:tav tm="0">
                                          <p:val>
                                            <p:strVal val="0-#ppt_w/2"/>
                                          </p:val>
                                        </p:tav>
                                        <p:tav tm="100000">
                                          <p:val>
                                            <p:strVal val="#ppt_x"/>
                                          </p:val>
                                        </p:tav>
                                      </p:tavLst>
                                    </p:anim>
                                    <p:anim calcmode="lin" valueType="num">
                                      <p:cBhvr additive="base">
                                        <p:cTn id="20" dur="500" fill="hold"/>
                                        <p:tgtEl>
                                          <p:spTgt spid="10445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04452"/>
                                        </p:tgtEl>
                                        <p:attrNameLst>
                                          <p:attrName>style.visibility</p:attrName>
                                        </p:attrNameLst>
                                      </p:cBhvr>
                                      <p:to>
                                        <p:strVal val="visible"/>
                                      </p:to>
                                    </p:set>
                                    <p:anim calcmode="lin" valueType="num">
                                      <p:cBhvr additive="base">
                                        <p:cTn id="25" dur="500" fill="hold"/>
                                        <p:tgtEl>
                                          <p:spTgt spid="104452"/>
                                        </p:tgtEl>
                                        <p:attrNameLst>
                                          <p:attrName>ppt_x</p:attrName>
                                        </p:attrNameLst>
                                      </p:cBhvr>
                                      <p:tavLst>
                                        <p:tav tm="0">
                                          <p:val>
                                            <p:strVal val="0-#ppt_w/2"/>
                                          </p:val>
                                        </p:tav>
                                        <p:tav tm="100000">
                                          <p:val>
                                            <p:strVal val="#ppt_x"/>
                                          </p:val>
                                        </p:tav>
                                      </p:tavLst>
                                    </p:anim>
                                    <p:anim calcmode="lin" valueType="num">
                                      <p:cBhvr additive="base">
                                        <p:cTn id="26" dur="500" fill="hold"/>
                                        <p:tgtEl>
                                          <p:spTgt spid="10445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4459"/>
                                        </p:tgtEl>
                                        <p:attrNameLst>
                                          <p:attrName>style.visibility</p:attrName>
                                        </p:attrNameLst>
                                      </p:cBhvr>
                                      <p:to>
                                        <p:strVal val="visible"/>
                                      </p:to>
                                    </p:set>
                                    <p:anim calcmode="lin" valueType="num">
                                      <p:cBhvr additive="base">
                                        <p:cTn id="31" dur="500" fill="hold"/>
                                        <p:tgtEl>
                                          <p:spTgt spid="104459"/>
                                        </p:tgtEl>
                                        <p:attrNameLst>
                                          <p:attrName>ppt_x</p:attrName>
                                        </p:attrNameLst>
                                      </p:cBhvr>
                                      <p:tavLst>
                                        <p:tav tm="0">
                                          <p:val>
                                            <p:strVal val="0-#ppt_w/2"/>
                                          </p:val>
                                        </p:tav>
                                        <p:tav tm="100000">
                                          <p:val>
                                            <p:strVal val="#ppt_x"/>
                                          </p:val>
                                        </p:tav>
                                      </p:tavLst>
                                    </p:anim>
                                    <p:anim calcmode="lin" valueType="num">
                                      <p:cBhvr additive="base">
                                        <p:cTn id="32" dur="500" fill="hold"/>
                                        <p:tgtEl>
                                          <p:spTgt spid="1044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animBg="1"/>
      <p:bldP spid="10445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755650" y="336550"/>
            <a:ext cx="7920038" cy="954088"/>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Cálculo de la Matriz Inversa por el método de Gauss–</a:t>
            </a:r>
            <a:r>
              <a:rPr lang="es-ES" altLang="es-MX" sz="2800" b="1" i="1" dirty="0" err="1">
                <a:solidFill>
                  <a:srgbClr val="7030A0"/>
                </a:solidFill>
                <a:cs typeface="Arial" pitchFamily="34" charset="0"/>
              </a:rPr>
              <a:t>Jordan</a:t>
            </a:r>
            <a:r>
              <a:rPr lang="es-ES" altLang="es-MX" sz="2800" b="1" i="1" dirty="0">
                <a:solidFill>
                  <a:srgbClr val="7030A0"/>
                </a:solidFill>
                <a:cs typeface="Arial" pitchFamily="34" charset="0"/>
              </a:rPr>
              <a:t> II</a:t>
            </a:r>
          </a:p>
        </p:txBody>
      </p:sp>
      <p:pic>
        <p:nvPicPr>
          <p:cNvPr id="105475" name="Picture 3" descr="image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2405063"/>
            <a:ext cx="7199312" cy="18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6" name="Picture 4" descr="image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4918075"/>
            <a:ext cx="5543550"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7" name="Picture 5" descr="image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688" y="4962525"/>
            <a:ext cx="208915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8" name="Text Box 6"/>
          <p:cNvSpPr txBox="1">
            <a:spLocks noChangeArrowheads="1"/>
          </p:cNvSpPr>
          <p:nvPr/>
        </p:nvSpPr>
        <p:spPr bwMode="auto">
          <a:xfrm>
            <a:off x="611188" y="1624013"/>
            <a:ext cx="7993062" cy="581025"/>
          </a:xfrm>
          <a:prstGeom prst="rect">
            <a:avLst/>
          </a:prstGeom>
          <a:ln w="57150">
            <a:solidFill>
              <a:schemeClr val="tx1">
                <a:lumMod val="95000"/>
              </a:schemeClr>
            </a:solidFill>
            <a:headEnd/>
            <a:tailEnd/>
          </a:ln>
        </p:spPr>
        <p:style>
          <a:lnRef idx="1">
            <a:schemeClr val="dk1"/>
          </a:lnRef>
          <a:fillRef idx="2">
            <a:schemeClr val="dk1"/>
          </a:fillRef>
          <a:effectRef idx="1">
            <a:schemeClr val="dk1"/>
          </a:effectRef>
          <a:fontRef idx="minor">
            <a:schemeClr val="dk1"/>
          </a:fontRef>
        </p:style>
        <p:txBody>
          <a:bodyPr>
            <a:spAutoFit/>
          </a:bodyPr>
          <a:lstStyle/>
          <a:p>
            <a:pPr marL="342900" indent="-342900" eaLnBrk="0" hangingPunct="0">
              <a:defRPr/>
            </a:pPr>
            <a:r>
              <a:rPr lang="es-ES" sz="1600" dirty="0">
                <a:cs typeface="Arial" pitchFamily="34" charset="0"/>
              </a:rPr>
              <a:t>3º.- Triangulamos la matriz de abajo a arriba, realizando las mismas operaciones en la matriz de la derecha. </a:t>
            </a:r>
            <a:endParaRPr lang="es-ES" sz="1600" b="1" i="1" dirty="0">
              <a:solidFill>
                <a:srgbClr val="990000"/>
              </a:solidFill>
              <a:cs typeface="Arial" pitchFamily="34" charset="0"/>
            </a:endParaRPr>
          </a:p>
        </p:txBody>
      </p:sp>
      <p:sp>
        <p:nvSpPr>
          <p:cNvPr id="105479" name="Text Box 7">
            <a:hlinkClick r:id="rId5" action="ppaction://hlinksldjump"/>
          </p:cNvPr>
          <p:cNvSpPr txBox="1">
            <a:spLocks noChangeArrowheads="1"/>
          </p:cNvSpPr>
          <p:nvPr/>
        </p:nvSpPr>
        <p:spPr bwMode="auto">
          <a:xfrm>
            <a:off x="611188" y="4460875"/>
            <a:ext cx="7848600" cy="336550"/>
          </a:xfrm>
          <a:prstGeom prst="rect">
            <a:avLst/>
          </a:prstGeom>
          <a:solidFill>
            <a:srgbClr val="C2FEC8"/>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a:spAutoFit/>
          </a:bodyPr>
          <a:lstStyle/>
          <a:p>
            <a:pPr marL="342900" indent="-342900" eaLnBrk="0" hangingPunct="0">
              <a:defRPr/>
            </a:pPr>
            <a:r>
              <a:rPr lang="es-ES" sz="1600" dirty="0">
                <a:cs typeface="Arial" pitchFamily="34" charset="0"/>
              </a:rPr>
              <a:t>4º.- Por último se divide cada fila por el elemento diagonal correspondiente. </a:t>
            </a:r>
            <a:endParaRPr lang="es-ES" sz="1600" b="1" i="1" dirty="0">
              <a:solidFill>
                <a:srgbClr val="990000"/>
              </a:solidFill>
              <a:cs typeface="Arial" pitchFamily="34" charset="0"/>
            </a:endParaRPr>
          </a:p>
        </p:txBody>
      </p:sp>
    </p:spTree>
    <p:extLst>
      <p:ext uri="{BB962C8B-B14F-4D97-AF65-F5344CB8AC3E}">
        <p14:creationId xmlns:p14="http://schemas.microsoft.com/office/powerpoint/2010/main" val="3455331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78"/>
                                        </p:tgtEl>
                                        <p:attrNameLst>
                                          <p:attrName>style.visibility</p:attrName>
                                        </p:attrNameLst>
                                      </p:cBhvr>
                                      <p:to>
                                        <p:strVal val="visible"/>
                                      </p:to>
                                    </p:set>
                                    <p:anim calcmode="lin" valueType="num">
                                      <p:cBhvr additive="base">
                                        <p:cTn id="7" dur="500" fill="hold"/>
                                        <p:tgtEl>
                                          <p:spTgt spid="105478"/>
                                        </p:tgtEl>
                                        <p:attrNameLst>
                                          <p:attrName>ppt_x</p:attrName>
                                        </p:attrNameLst>
                                      </p:cBhvr>
                                      <p:tavLst>
                                        <p:tav tm="0">
                                          <p:val>
                                            <p:strVal val="0-#ppt_w/2"/>
                                          </p:val>
                                        </p:tav>
                                        <p:tav tm="100000">
                                          <p:val>
                                            <p:strVal val="#ppt_x"/>
                                          </p:val>
                                        </p:tav>
                                      </p:tavLst>
                                    </p:anim>
                                    <p:anim calcmode="lin" valueType="num">
                                      <p:cBhvr additive="base">
                                        <p:cTn id="8" dur="500" fill="hold"/>
                                        <p:tgtEl>
                                          <p:spTgt spid="10547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05475"/>
                                        </p:tgtEl>
                                        <p:attrNameLst>
                                          <p:attrName>style.visibility</p:attrName>
                                        </p:attrNameLst>
                                      </p:cBhvr>
                                      <p:to>
                                        <p:strVal val="visible"/>
                                      </p:to>
                                    </p:set>
                                    <p:anim calcmode="lin" valueType="num">
                                      <p:cBhvr additive="base">
                                        <p:cTn id="13" dur="500" fill="hold"/>
                                        <p:tgtEl>
                                          <p:spTgt spid="105475"/>
                                        </p:tgtEl>
                                        <p:attrNameLst>
                                          <p:attrName>ppt_x</p:attrName>
                                        </p:attrNameLst>
                                      </p:cBhvr>
                                      <p:tavLst>
                                        <p:tav tm="0">
                                          <p:val>
                                            <p:strVal val="0-#ppt_w/2"/>
                                          </p:val>
                                        </p:tav>
                                        <p:tav tm="100000">
                                          <p:val>
                                            <p:strVal val="#ppt_x"/>
                                          </p:val>
                                        </p:tav>
                                      </p:tavLst>
                                    </p:anim>
                                    <p:anim calcmode="lin" valueType="num">
                                      <p:cBhvr additive="base">
                                        <p:cTn id="14" dur="500" fill="hold"/>
                                        <p:tgtEl>
                                          <p:spTgt spid="10547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5479"/>
                                        </p:tgtEl>
                                        <p:attrNameLst>
                                          <p:attrName>style.visibility</p:attrName>
                                        </p:attrNameLst>
                                      </p:cBhvr>
                                      <p:to>
                                        <p:strVal val="visible"/>
                                      </p:to>
                                    </p:set>
                                    <p:anim calcmode="lin" valueType="num">
                                      <p:cBhvr additive="base">
                                        <p:cTn id="19" dur="500" fill="hold"/>
                                        <p:tgtEl>
                                          <p:spTgt spid="105479"/>
                                        </p:tgtEl>
                                        <p:attrNameLst>
                                          <p:attrName>ppt_x</p:attrName>
                                        </p:attrNameLst>
                                      </p:cBhvr>
                                      <p:tavLst>
                                        <p:tav tm="0">
                                          <p:val>
                                            <p:strVal val="0-#ppt_w/2"/>
                                          </p:val>
                                        </p:tav>
                                        <p:tav tm="100000">
                                          <p:val>
                                            <p:strVal val="#ppt_x"/>
                                          </p:val>
                                        </p:tav>
                                      </p:tavLst>
                                    </p:anim>
                                    <p:anim calcmode="lin" valueType="num">
                                      <p:cBhvr additive="base">
                                        <p:cTn id="20" dur="500" fill="hold"/>
                                        <p:tgtEl>
                                          <p:spTgt spid="10547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05476"/>
                                        </p:tgtEl>
                                        <p:attrNameLst>
                                          <p:attrName>style.visibility</p:attrName>
                                        </p:attrNameLst>
                                      </p:cBhvr>
                                      <p:to>
                                        <p:strVal val="visible"/>
                                      </p:to>
                                    </p:set>
                                    <p:anim calcmode="lin" valueType="num">
                                      <p:cBhvr additive="base">
                                        <p:cTn id="25" dur="500" fill="hold"/>
                                        <p:tgtEl>
                                          <p:spTgt spid="105476"/>
                                        </p:tgtEl>
                                        <p:attrNameLst>
                                          <p:attrName>ppt_x</p:attrName>
                                        </p:attrNameLst>
                                      </p:cBhvr>
                                      <p:tavLst>
                                        <p:tav tm="0">
                                          <p:val>
                                            <p:strVal val="0-#ppt_w/2"/>
                                          </p:val>
                                        </p:tav>
                                        <p:tav tm="100000">
                                          <p:val>
                                            <p:strVal val="#ppt_x"/>
                                          </p:val>
                                        </p:tav>
                                      </p:tavLst>
                                    </p:anim>
                                    <p:anim calcmode="lin" valueType="num">
                                      <p:cBhvr additive="base">
                                        <p:cTn id="26" dur="500" fill="hold"/>
                                        <p:tgtEl>
                                          <p:spTgt spid="10547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05477"/>
                                        </p:tgtEl>
                                        <p:attrNameLst>
                                          <p:attrName>style.visibility</p:attrName>
                                        </p:attrNameLst>
                                      </p:cBhvr>
                                      <p:to>
                                        <p:strVal val="visible"/>
                                      </p:to>
                                    </p:set>
                                    <p:anim calcmode="lin" valueType="num">
                                      <p:cBhvr additive="base">
                                        <p:cTn id="31" dur="500" fill="hold"/>
                                        <p:tgtEl>
                                          <p:spTgt spid="105477"/>
                                        </p:tgtEl>
                                        <p:attrNameLst>
                                          <p:attrName>ppt_x</p:attrName>
                                        </p:attrNameLst>
                                      </p:cBhvr>
                                      <p:tavLst>
                                        <p:tav tm="0">
                                          <p:val>
                                            <p:strVal val="0-#ppt_w/2"/>
                                          </p:val>
                                        </p:tav>
                                        <p:tav tm="100000">
                                          <p:val>
                                            <p:strVal val="#ppt_x"/>
                                          </p:val>
                                        </p:tav>
                                      </p:tavLst>
                                    </p:anim>
                                    <p:anim calcmode="lin" valueType="num">
                                      <p:cBhvr additive="base">
                                        <p:cTn id="32" dur="500" fill="hold"/>
                                        <p:tgtEl>
                                          <p:spTgt spid="1054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8" grpId="0" animBg="1"/>
      <p:bldP spid="105479" grpId="0" animBg="1"/>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835696" y="476250"/>
            <a:ext cx="5328692" cy="576263"/>
          </a:xfrm>
          <a:solidFill>
            <a:srgbClr val="FFFFCC"/>
          </a:solidFill>
          <a:ln w="57150">
            <a:solidFill>
              <a:srgbClr val="FFC000"/>
            </a:solidFill>
          </a:ln>
        </p:spPr>
        <p:txBody>
          <a:bodyPr wrap="none"/>
          <a:lstStyle/>
          <a:p>
            <a:pPr marL="355600" eaLnBrk="1" hangingPunct="1"/>
            <a:r>
              <a:rPr lang="es-ES" altLang="es-MX" sz="2800" b="1" dirty="0" smtClean="0">
                <a:solidFill>
                  <a:srgbClr val="7030A0"/>
                </a:solidFill>
                <a:latin typeface="Verdana" pitchFamily="34" charset="0"/>
              </a:rPr>
              <a:t>Rango de una matriz</a:t>
            </a:r>
          </a:p>
        </p:txBody>
      </p:sp>
      <p:sp>
        <p:nvSpPr>
          <p:cNvPr id="53251" name="Text Box 3"/>
          <p:cNvSpPr txBox="1">
            <a:spLocks noChangeArrowheads="1"/>
          </p:cNvSpPr>
          <p:nvPr/>
        </p:nvSpPr>
        <p:spPr bwMode="auto">
          <a:xfrm>
            <a:off x="457200" y="1484313"/>
            <a:ext cx="8297863" cy="2089150"/>
          </a:xfrm>
          <a:prstGeom prst="rect">
            <a:avLst/>
          </a:prstGeom>
          <a:solidFill>
            <a:srgbClr val="CCFFCC"/>
          </a:solidFill>
          <a:ln w="57150">
            <a:solidFill>
              <a:schemeClr val="accent3">
                <a:lumMod val="75000"/>
              </a:schemeClr>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
            <a:spAutoFit/>
          </a:bodyPr>
          <a:lstStyle/>
          <a:p>
            <a:pPr marL="187325" indent="-187325" eaLnBrk="0" hangingPunct="0">
              <a:lnSpc>
                <a:spcPct val="90000"/>
              </a:lnSpc>
              <a:buFontTx/>
              <a:buChar char="•"/>
              <a:defRPr/>
            </a:pPr>
            <a:r>
              <a:rPr kumimoji="1" lang="es-ES_tradnl" b="1" dirty="0">
                <a:cs typeface="Arial" pitchFamily="34" charset="0"/>
              </a:rPr>
              <a:t>El rango por filas</a:t>
            </a:r>
            <a:r>
              <a:rPr kumimoji="1" lang="es-ES_tradnl" dirty="0">
                <a:cs typeface="Arial" pitchFamily="34" charset="0"/>
              </a:rPr>
              <a:t> de una matriz es el número de filas linealmente independientes.</a:t>
            </a:r>
          </a:p>
          <a:p>
            <a:pPr marL="187325" indent="-187325" eaLnBrk="0" hangingPunct="0">
              <a:lnSpc>
                <a:spcPct val="90000"/>
              </a:lnSpc>
              <a:defRPr/>
            </a:pPr>
            <a:endParaRPr kumimoji="1" lang="es-ES_tradnl" sz="900" dirty="0">
              <a:cs typeface="Arial" pitchFamily="34" charset="0"/>
            </a:endParaRPr>
          </a:p>
          <a:p>
            <a:pPr marL="187325" indent="-187325" eaLnBrk="0" hangingPunct="0">
              <a:lnSpc>
                <a:spcPct val="90000"/>
              </a:lnSpc>
              <a:buFontTx/>
              <a:buChar char="•"/>
              <a:defRPr/>
            </a:pPr>
            <a:r>
              <a:rPr kumimoji="1" lang="es-ES_tradnl" b="1" dirty="0">
                <a:cs typeface="Arial" pitchFamily="34" charset="0"/>
              </a:rPr>
              <a:t>El rango por columnas</a:t>
            </a:r>
            <a:r>
              <a:rPr kumimoji="1" lang="es-ES_tradnl" dirty="0">
                <a:cs typeface="Arial" pitchFamily="34" charset="0"/>
              </a:rPr>
              <a:t> de una matriz es el número de columnas linealmente independientes.</a:t>
            </a:r>
          </a:p>
          <a:p>
            <a:pPr marL="187325" indent="-187325" eaLnBrk="0" hangingPunct="0">
              <a:lnSpc>
                <a:spcPct val="90000"/>
              </a:lnSpc>
              <a:defRPr/>
            </a:pPr>
            <a:endParaRPr kumimoji="1" lang="es-ES_tradnl" sz="900" dirty="0">
              <a:cs typeface="Arial" pitchFamily="34" charset="0"/>
            </a:endParaRPr>
          </a:p>
          <a:p>
            <a:pPr marL="187325" indent="-187325" eaLnBrk="0" hangingPunct="0">
              <a:lnSpc>
                <a:spcPct val="90000"/>
              </a:lnSpc>
              <a:buFontTx/>
              <a:buChar char="•"/>
              <a:defRPr/>
            </a:pPr>
            <a:r>
              <a:rPr kumimoji="1" lang="es-ES_tradnl" dirty="0">
                <a:cs typeface="Arial" pitchFamily="34" charset="0"/>
              </a:rPr>
              <a:t>Se puede demostrar que el rango por filas </a:t>
            </a:r>
            <a:r>
              <a:rPr kumimoji="1" lang="es-ES_tradnl" b="1" u="sng" dirty="0">
                <a:cs typeface="Arial" pitchFamily="34" charset="0"/>
              </a:rPr>
              <a:t>coincide </a:t>
            </a:r>
            <a:r>
              <a:rPr kumimoji="1" lang="es-ES_tradnl" dirty="0">
                <a:cs typeface="Arial" pitchFamily="34" charset="0"/>
              </a:rPr>
              <a:t>con el rango por columnas en cualquier matriz. A este valor común se le llama </a:t>
            </a:r>
            <a:r>
              <a:rPr kumimoji="1" lang="es-ES_tradnl" b="1" dirty="0">
                <a:cs typeface="Arial" pitchFamily="34" charset="0"/>
              </a:rPr>
              <a:t>rango de la matriz</a:t>
            </a:r>
            <a:r>
              <a:rPr kumimoji="1" lang="es-ES_tradnl" dirty="0">
                <a:cs typeface="Arial" pitchFamily="34" charset="0"/>
              </a:rPr>
              <a:t> y se representa </a:t>
            </a:r>
            <a:r>
              <a:rPr kumimoji="1" lang="es-ES_tradnl" b="1" dirty="0" err="1">
                <a:cs typeface="Arial" pitchFamily="34" charset="0"/>
              </a:rPr>
              <a:t>rg</a:t>
            </a:r>
            <a:r>
              <a:rPr kumimoji="1" lang="es-ES_tradnl" b="1" dirty="0">
                <a:cs typeface="Arial" pitchFamily="34" charset="0"/>
              </a:rPr>
              <a:t> A</a:t>
            </a:r>
            <a:r>
              <a:rPr kumimoji="1" lang="es-ES_tradnl" dirty="0">
                <a:cs typeface="Arial" pitchFamily="34" charset="0"/>
              </a:rPr>
              <a:t>.</a:t>
            </a:r>
          </a:p>
        </p:txBody>
      </p:sp>
      <p:sp>
        <p:nvSpPr>
          <p:cNvPr id="53252" name="Text Box 4"/>
          <p:cNvSpPr txBox="1">
            <a:spLocks noChangeArrowheads="1"/>
          </p:cNvSpPr>
          <p:nvPr/>
        </p:nvSpPr>
        <p:spPr bwMode="auto">
          <a:xfrm>
            <a:off x="539750" y="4092575"/>
            <a:ext cx="6696075" cy="344488"/>
          </a:xfrm>
          <a:prstGeom prst="rect">
            <a:avLst/>
          </a:prstGeom>
          <a:solidFill>
            <a:srgbClr val="FFFFCC"/>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 altLang="es-MX" b="1" dirty="0">
                <a:solidFill>
                  <a:schemeClr val="bg1"/>
                </a:solidFill>
                <a:cs typeface="Arial" pitchFamily="34" charset="0"/>
              </a:rPr>
              <a:t>Operaciones que no modifican el rango de una matriz</a:t>
            </a:r>
          </a:p>
        </p:txBody>
      </p:sp>
      <p:sp>
        <p:nvSpPr>
          <p:cNvPr id="53253" name="Text Box 5"/>
          <p:cNvSpPr txBox="1">
            <a:spLocks noChangeArrowheads="1"/>
          </p:cNvSpPr>
          <p:nvPr/>
        </p:nvSpPr>
        <p:spPr bwMode="auto">
          <a:xfrm>
            <a:off x="534988" y="4543425"/>
            <a:ext cx="8167687" cy="1339850"/>
          </a:xfrm>
          <a:prstGeom prst="rect">
            <a:avLst/>
          </a:prstGeom>
          <a:solidFill>
            <a:srgbClr val="E5FFE5"/>
          </a:solidFill>
          <a:ln w="57150">
            <a:headEnd/>
            <a:tailEnd/>
          </a:ln>
        </p:spPr>
        <p:style>
          <a:lnRef idx="1">
            <a:schemeClr val="accent6"/>
          </a:lnRef>
          <a:fillRef idx="2">
            <a:schemeClr val="accent6"/>
          </a:fillRef>
          <a:effectRef idx="1">
            <a:schemeClr val="accent6"/>
          </a:effectRef>
          <a:fontRef idx="minor">
            <a:schemeClr val="dk1"/>
          </a:fontRef>
        </p:style>
        <p:txBody>
          <a:bodyPr lIns="90000" tIns="46800" rIns="90000" bIns="46800" anchor="ctr">
            <a:spAutoFit/>
          </a:bodyPr>
          <a:lstStyle/>
          <a:p>
            <a:pPr marL="187325" indent="-187325" eaLnBrk="0" hangingPunct="0">
              <a:lnSpc>
                <a:spcPct val="90000"/>
              </a:lnSpc>
              <a:buFontTx/>
              <a:buChar char="•"/>
              <a:defRPr/>
            </a:pPr>
            <a:r>
              <a:rPr kumimoji="1" lang="es-ES_tradnl" b="1" dirty="0">
                <a:cs typeface="Arial" pitchFamily="34" charset="0"/>
              </a:rPr>
              <a:t>Intercambiar</a:t>
            </a:r>
            <a:r>
              <a:rPr kumimoji="1" lang="es-ES_tradnl" dirty="0">
                <a:cs typeface="Arial" pitchFamily="34" charset="0"/>
              </a:rPr>
              <a:t> dos filas (o columnas) entre sí.</a:t>
            </a:r>
          </a:p>
          <a:p>
            <a:pPr marL="187325" indent="-187325" eaLnBrk="0" hangingPunct="0">
              <a:lnSpc>
                <a:spcPct val="90000"/>
              </a:lnSpc>
              <a:defRPr/>
            </a:pPr>
            <a:endParaRPr kumimoji="1" lang="es-ES_tradnl" sz="900" dirty="0">
              <a:cs typeface="Arial" pitchFamily="34" charset="0"/>
            </a:endParaRPr>
          </a:p>
          <a:p>
            <a:pPr marL="187325" indent="-187325" eaLnBrk="0" hangingPunct="0">
              <a:lnSpc>
                <a:spcPct val="90000"/>
              </a:lnSpc>
              <a:buFontTx/>
              <a:buChar char="•"/>
              <a:defRPr/>
            </a:pPr>
            <a:r>
              <a:rPr kumimoji="1" lang="es-ES_tradnl" b="1" dirty="0">
                <a:cs typeface="Arial" pitchFamily="34" charset="0"/>
              </a:rPr>
              <a:t>Multiplicar</a:t>
            </a:r>
            <a:r>
              <a:rPr kumimoji="1" lang="es-ES_tradnl" dirty="0">
                <a:cs typeface="Arial" pitchFamily="34" charset="0"/>
              </a:rPr>
              <a:t> una fila (o columna) </a:t>
            </a:r>
            <a:r>
              <a:rPr kumimoji="1" lang="es-ES_tradnl" b="1" dirty="0">
                <a:cs typeface="Arial" pitchFamily="34" charset="0"/>
              </a:rPr>
              <a:t>por un número </a:t>
            </a:r>
            <a:r>
              <a:rPr kumimoji="1" lang="es-ES_tradnl" dirty="0">
                <a:cs typeface="Arial" pitchFamily="34" charset="0"/>
              </a:rPr>
              <a:t>distinto de cero.</a:t>
            </a:r>
          </a:p>
          <a:p>
            <a:pPr marL="187325" indent="-187325" eaLnBrk="0" hangingPunct="0">
              <a:lnSpc>
                <a:spcPct val="90000"/>
              </a:lnSpc>
              <a:defRPr/>
            </a:pPr>
            <a:endParaRPr kumimoji="1" lang="es-ES_tradnl" sz="900" dirty="0">
              <a:cs typeface="Arial" pitchFamily="34" charset="0"/>
            </a:endParaRPr>
          </a:p>
          <a:p>
            <a:pPr marL="187325" indent="-187325" eaLnBrk="0" hangingPunct="0">
              <a:lnSpc>
                <a:spcPct val="90000"/>
              </a:lnSpc>
              <a:buFontTx/>
              <a:buChar char="•"/>
              <a:defRPr/>
            </a:pPr>
            <a:r>
              <a:rPr kumimoji="1" lang="es-ES_tradnl" b="1" dirty="0">
                <a:cs typeface="Arial" pitchFamily="34" charset="0"/>
              </a:rPr>
              <a:t>Sumar </a:t>
            </a:r>
            <a:r>
              <a:rPr kumimoji="1" lang="es-ES_tradnl" dirty="0">
                <a:cs typeface="Arial" pitchFamily="34" charset="0"/>
              </a:rPr>
              <a:t>a una fila (o columna) </a:t>
            </a:r>
            <a:r>
              <a:rPr kumimoji="1" lang="es-ES_tradnl" b="1" dirty="0">
                <a:cs typeface="Arial" pitchFamily="34" charset="0"/>
              </a:rPr>
              <a:t>una combinación lineal de </a:t>
            </a:r>
            <a:r>
              <a:rPr kumimoji="1" lang="es-ES_tradnl" b="1" u="sng" dirty="0">
                <a:cs typeface="Arial" pitchFamily="34" charset="0"/>
              </a:rPr>
              <a:t>otras</a:t>
            </a:r>
            <a:r>
              <a:rPr kumimoji="1" lang="es-ES_tradnl" b="1" dirty="0">
                <a:cs typeface="Arial" pitchFamily="34" charset="0"/>
              </a:rPr>
              <a:t> </a:t>
            </a:r>
            <a:r>
              <a:rPr kumimoji="1" lang="es-ES_tradnl" dirty="0">
                <a:cs typeface="Arial" pitchFamily="34" charset="0"/>
              </a:rPr>
              <a:t>filas (o columnas).</a:t>
            </a:r>
          </a:p>
        </p:txBody>
      </p:sp>
    </p:spTree>
    <p:extLst>
      <p:ext uri="{BB962C8B-B14F-4D97-AF65-F5344CB8AC3E}">
        <p14:creationId xmlns:p14="http://schemas.microsoft.com/office/powerpoint/2010/main" val="3930979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1">
                                            <p:bg/>
                                          </p:spTgt>
                                        </p:tgtEl>
                                        <p:attrNameLst>
                                          <p:attrName>style.visibility</p:attrName>
                                        </p:attrNameLst>
                                      </p:cBhvr>
                                      <p:to>
                                        <p:strVal val="visible"/>
                                      </p:to>
                                    </p:set>
                                    <p:anim calcmode="lin" valueType="num">
                                      <p:cBhvr additive="base">
                                        <p:cTn id="7" dur="500" fill="hold"/>
                                        <p:tgtEl>
                                          <p:spTgt spid="53251">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53251">
                                            <p:bg/>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1">
                                            <p:txEl>
                                              <p:pRg st="0" end="0"/>
                                            </p:txEl>
                                          </p:spTgt>
                                        </p:tgtEl>
                                        <p:attrNameLst>
                                          <p:attrName>style.visibility</p:attrName>
                                        </p:attrNameLst>
                                      </p:cBhvr>
                                      <p:to>
                                        <p:strVal val="visible"/>
                                      </p:to>
                                    </p:set>
                                    <p:anim calcmode="lin" valueType="num">
                                      <p:cBhvr additive="base">
                                        <p:cTn id="13" dur="500" fill="hold"/>
                                        <p:tgtEl>
                                          <p:spTgt spid="532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2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3251">
                                            <p:txEl>
                                              <p:pRg st="2" end="2"/>
                                            </p:txEl>
                                          </p:spTgt>
                                        </p:tgtEl>
                                        <p:attrNameLst>
                                          <p:attrName>style.visibility</p:attrName>
                                        </p:attrNameLst>
                                      </p:cBhvr>
                                      <p:to>
                                        <p:strVal val="visible"/>
                                      </p:to>
                                    </p:set>
                                    <p:anim calcmode="lin" valueType="num">
                                      <p:cBhvr additive="base">
                                        <p:cTn id="19" dur="500" fill="hold"/>
                                        <p:tgtEl>
                                          <p:spTgt spid="532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32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3251">
                                            <p:txEl>
                                              <p:pRg st="4" end="4"/>
                                            </p:txEl>
                                          </p:spTgt>
                                        </p:tgtEl>
                                        <p:attrNameLst>
                                          <p:attrName>style.visibility</p:attrName>
                                        </p:attrNameLst>
                                      </p:cBhvr>
                                      <p:to>
                                        <p:strVal val="visible"/>
                                      </p:to>
                                    </p:set>
                                    <p:anim calcmode="lin" valueType="num">
                                      <p:cBhvr additive="base">
                                        <p:cTn id="25" dur="500" fill="hold"/>
                                        <p:tgtEl>
                                          <p:spTgt spid="532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2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3252"/>
                                        </p:tgtEl>
                                        <p:attrNameLst>
                                          <p:attrName>style.visibility</p:attrName>
                                        </p:attrNameLst>
                                      </p:cBhvr>
                                      <p:to>
                                        <p:strVal val="visible"/>
                                      </p:to>
                                    </p:set>
                                    <p:anim calcmode="lin" valueType="num">
                                      <p:cBhvr additive="base">
                                        <p:cTn id="31" dur="500" fill="hold"/>
                                        <p:tgtEl>
                                          <p:spTgt spid="53252"/>
                                        </p:tgtEl>
                                        <p:attrNameLst>
                                          <p:attrName>ppt_x</p:attrName>
                                        </p:attrNameLst>
                                      </p:cBhvr>
                                      <p:tavLst>
                                        <p:tav tm="0">
                                          <p:val>
                                            <p:strVal val="0-#ppt_w/2"/>
                                          </p:val>
                                        </p:tav>
                                        <p:tav tm="100000">
                                          <p:val>
                                            <p:strVal val="#ppt_x"/>
                                          </p:val>
                                        </p:tav>
                                      </p:tavLst>
                                    </p:anim>
                                    <p:anim calcmode="lin" valueType="num">
                                      <p:cBhvr additive="base">
                                        <p:cTn id="32" dur="500" fill="hold"/>
                                        <p:tgtEl>
                                          <p:spTgt spid="5325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3253"/>
                                        </p:tgtEl>
                                        <p:attrNameLst>
                                          <p:attrName>style.visibility</p:attrName>
                                        </p:attrNameLst>
                                      </p:cBhvr>
                                      <p:to>
                                        <p:strVal val="visible"/>
                                      </p:to>
                                    </p:set>
                                    <p:anim calcmode="lin" valueType="num">
                                      <p:cBhvr additive="base">
                                        <p:cTn id="37" dur="500" fill="hold"/>
                                        <p:tgtEl>
                                          <p:spTgt spid="53253"/>
                                        </p:tgtEl>
                                        <p:attrNameLst>
                                          <p:attrName>ppt_x</p:attrName>
                                        </p:attrNameLst>
                                      </p:cBhvr>
                                      <p:tavLst>
                                        <p:tav tm="0">
                                          <p:val>
                                            <p:strVal val="0-#ppt_w/2"/>
                                          </p:val>
                                        </p:tav>
                                        <p:tav tm="100000">
                                          <p:val>
                                            <p:strVal val="#ppt_x"/>
                                          </p:val>
                                        </p:tav>
                                      </p:tavLst>
                                    </p:anim>
                                    <p:anim calcmode="lin" valueType="num">
                                      <p:cBhvr additive="base">
                                        <p:cTn id="38" dur="500" fill="hold"/>
                                        <p:tgtEl>
                                          <p:spTgt spid="532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animBg="1"/>
      <p:bldP spid="53252" grpId="0" animBg="1" autoUpdateAnimBg="0"/>
      <p:bldP spid="5325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Text Box 2"/>
          <p:cNvSpPr txBox="1">
            <a:spLocks noChangeArrowheads="1"/>
          </p:cNvSpPr>
          <p:nvPr/>
        </p:nvSpPr>
        <p:spPr bwMode="auto">
          <a:xfrm>
            <a:off x="107950" y="333375"/>
            <a:ext cx="8964613" cy="523875"/>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Dependencia e independencia lineal  (vectores fila)</a:t>
            </a:r>
          </a:p>
        </p:txBody>
      </p:sp>
      <p:sp>
        <p:nvSpPr>
          <p:cNvPr id="110595" name="Text Box 3"/>
          <p:cNvSpPr txBox="1">
            <a:spLocks noChangeArrowheads="1"/>
          </p:cNvSpPr>
          <p:nvPr/>
        </p:nvSpPr>
        <p:spPr bwMode="auto">
          <a:xfrm>
            <a:off x="539750" y="1570038"/>
            <a:ext cx="8064500" cy="922337"/>
          </a:xfrm>
          <a:prstGeom prst="rect">
            <a:avLst/>
          </a:prstGeom>
          <a:solidFill>
            <a:srgbClr val="99FFCC"/>
          </a:solidFill>
          <a:ln w="57150">
            <a:solidFill>
              <a:schemeClr val="accent3">
                <a:lumMod val="20000"/>
                <a:lumOff val="80000"/>
              </a:schemeClr>
            </a:solidFill>
            <a:headEnd/>
            <a:tailEnd/>
          </a:ln>
        </p:spPr>
        <p:style>
          <a:lnRef idx="1">
            <a:schemeClr val="dk1"/>
          </a:lnRef>
          <a:fillRef idx="2">
            <a:schemeClr val="dk1"/>
          </a:fillRef>
          <a:effectRef idx="1">
            <a:schemeClr val="dk1"/>
          </a:effectRef>
          <a:fontRef idx="minor">
            <a:schemeClr val="dk1"/>
          </a:fontRef>
        </p:style>
        <p:txBody>
          <a:bodyPr>
            <a:spAutoFit/>
          </a:bodyPr>
          <a:lstStyle/>
          <a:p>
            <a:pPr algn="just">
              <a:spcBef>
                <a:spcPct val="50000"/>
              </a:spcBef>
              <a:defRPr/>
            </a:pPr>
            <a:r>
              <a:rPr lang="es-ES" dirty="0">
                <a:cs typeface="Arial" pitchFamily="34" charset="0"/>
              </a:rPr>
              <a:t>Las filas de una matriz pueden ser consideradas como vectores. Es posible que sean </a:t>
            </a:r>
            <a:r>
              <a:rPr lang="es-ES" b="1" dirty="0">
                <a:cs typeface="Arial" pitchFamily="34" charset="0"/>
              </a:rPr>
              <a:t>linealmente Independientes</a:t>
            </a:r>
            <a:r>
              <a:rPr lang="es-ES" dirty="0">
                <a:cs typeface="Arial" pitchFamily="34" charset="0"/>
              </a:rPr>
              <a:t> (L.I.) y es posible que unos dependan linealmente de otros. Por ejemplo:</a:t>
            </a:r>
          </a:p>
        </p:txBody>
      </p:sp>
      <p:grpSp>
        <p:nvGrpSpPr>
          <p:cNvPr id="2" name="Group 4"/>
          <p:cNvGrpSpPr>
            <a:grpSpLocks/>
          </p:cNvGrpSpPr>
          <p:nvPr/>
        </p:nvGrpSpPr>
        <p:grpSpPr bwMode="auto">
          <a:xfrm>
            <a:off x="754063" y="2576513"/>
            <a:ext cx="7418387" cy="781050"/>
            <a:chOff x="475" y="1525"/>
            <a:chExt cx="4673" cy="492"/>
          </a:xfrm>
        </p:grpSpPr>
        <p:sp>
          <p:nvSpPr>
            <p:cNvPr id="9233" name="Text Box 5"/>
            <p:cNvSpPr txBox="1">
              <a:spLocks noChangeArrowheads="1"/>
            </p:cNvSpPr>
            <p:nvPr/>
          </p:nvSpPr>
          <p:spPr bwMode="auto">
            <a:xfrm>
              <a:off x="1882" y="1654"/>
              <a:ext cx="3266" cy="231"/>
            </a:xfrm>
            <a:prstGeom prst="rect">
              <a:avLst/>
            </a:prstGeom>
            <a:solidFill>
              <a:srgbClr val="C2FEC8"/>
            </a:solidFill>
            <a:ln w="57150" algn="ctr">
              <a:solidFill>
                <a:srgbClr val="00B05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zh-CN" i="1" dirty="0">
                  <a:solidFill>
                    <a:schemeClr val="bg1"/>
                  </a:solidFill>
                  <a:ea typeface="SimSun" pitchFamily="2" charset="-122"/>
                  <a:cs typeface="Arial" pitchFamily="34" charset="0"/>
                </a:rPr>
                <a:t>Sus dos filas son linealmente independientes</a:t>
              </a:r>
              <a:r>
                <a:rPr lang="es-ES" altLang="zh-CN" dirty="0">
                  <a:solidFill>
                    <a:schemeClr val="bg1"/>
                  </a:solidFill>
                  <a:ea typeface="SimSun" pitchFamily="2" charset="-122"/>
                  <a:cs typeface="Arial" pitchFamily="34" charset="0"/>
                </a:rPr>
                <a:t> </a:t>
              </a:r>
              <a:endParaRPr lang="es-ES" altLang="es-MX" dirty="0">
                <a:solidFill>
                  <a:schemeClr val="bg1"/>
                </a:solidFill>
                <a:ea typeface="SimSun" pitchFamily="2" charset="-122"/>
                <a:cs typeface="Arial" pitchFamily="34" charset="0"/>
              </a:endParaRPr>
            </a:p>
          </p:txBody>
        </p:sp>
        <p:graphicFrame>
          <p:nvGraphicFramePr>
            <p:cNvPr id="9223" name="Object 6"/>
            <p:cNvGraphicFramePr>
              <a:graphicFrameLocks noChangeAspect="1"/>
            </p:cNvGraphicFramePr>
            <p:nvPr>
              <p:extLst>
                <p:ext uri="{D42A27DB-BD31-4B8C-83A1-F6EECF244321}">
                  <p14:modId xmlns:p14="http://schemas.microsoft.com/office/powerpoint/2010/main" val="555368173"/>
                </p:ext>
              </p:extLst>
            </p:nvPr>
          </p:nvGraphicFramePr>
          <p:xfrm>
            <a:off x="475" y="1525"/>
            <a:ext cx="1271" cy="492"/>
          </p:xfrm>
          <a:graphic>
            <a:graphicData uri="http://schemas.openxmlformats.org/presentationml/2006/ole">
              <mc:AlternateContent xmlns:mc="http://schemas.openxmlformats.org/markup-compatibility/2006">
                <mc:Choice xmlns:v="urn:schemas-microsoft-com:vml" Requires="v">
                  <p:oleObj spid="_x0000_s36184" name="Ecuación" r:id="rId3" imgW="1181100" imgH="457200" progId="Equation.3">
                    <p:embed/>
                  </p:oleObj>
                </mc:Choice>
                <mc:Fallback>
                  <p:oleObj name="Ecuación" r:id="rId3" imgW="11811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 y="1525"/>
                          <a:ext cx="1271" cy="492"/>
                        </a:xfrm>
                        <a:prstGeom prst="rect">
                          <a:avLst/>
                        </a:prstGeom>
                        <a:solidFill>
                          <a:schemeClr val="accent3">
                            <a:lumMod val="20000"/>
                            <a:lumOff val="80000"/>
                          </a:schemeClr>
                        </a:solidFill>
                        <a:ln>
                          <a:noFill/>
                        </a:ln>
                        <a:extLst/>
                      </p:spPr>
                    </p:pic>
                  </p:oleObj>
                </mc:Fallback>
              </mc:AlternateContent>
            </a:graphicData>
          </a:graphic>
        </p:graphicFrame>
      </p:grpSp>
      <p:grpSp>
        <p:nvGrpSpPr>
          <p:cNvPr id="3" name="Group 19"/>
          <p:cNvGrpSpPr>
            <a:grpSpLocks/>
          </p:cNvGrpSpPr>
          <p:nvPr/>
        </p:nvGrpSpPr>
        <p:grpSpPr bwMode="auto">
          <a:xfrm>
            <a:off x="1417638" y="3357563"/>
            <a:ext cx="6538912" cy="1300162"/>
            <a:chOff x="530" y="2115"/>
            <a:chExt cx="4414" cy="819"/>
          </a:xfrm>
        </p:grpSpPr>
        <p:sp>
          <p:nvSpPr>
            <p:cNvPr id="9232" name="Text Box 8"/>
            <p:cNvSpPr txBox="1">
              <a:spLocks noChangeArrowheads="1"/>
            </p:cNvSpPr>
            <p:nvPr/>
          </p:nvSpPr>
          <p:spPr bwMode="auto">
            <a:xfrm>
              <a:off x="1565" y="2255"/>
              <a:ext cx="3379" cy="404"/>
            </a:xfrm>
            <a:prstGeom prst="rect">
              <a:avLst/>
            </a:prstGeom>
            <a:solidFill>
              <a:srgbClr val="C2FEC8"/>
            </a:solidFill>
            <a:ln w="57150" algn="ctr">
              <a:solidFill>
                <a:srgbClr val="00B05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zh-CN" i="1" dirty="0">
                  <a:solidFill>
                    <a:schemeClr val="bg1"/>
                  </a:solidFill>
                  <a:ea typeface="SimSun" pitchFamily="2" charset="-122"/>
                  <a:cs typeface="Arial" pitchFamily="34" charset="0"/>
                </a:rPr>
                <a:t>Las dos primeras líneas son L.I., las otras dos dependen linealmente de las primeras</a:t>
              </a:r>
              <a:r>
                <a:rPr lang="es-ES" altLang="zh-CN" dirty="0">
                  <a:solidFill>
                    <a:schemeClr val="bg1"/>
                  </a:solidFill>
                  <a:ea typeface="SimSun" pitchFamily="2" charset="-122"/>
                  <a:cs typeface="Arial" pitchFamily="34" charset="0"/>
                </a:rPr>
                <a:t> </a:t>
              </a:r>
              <a:endParaRPr lang="es-ES" altLang="es-MX" dirty="0">
                <a:solidFill>
                  <a:schemeClr val="bg1"/>
                </a:solidFill>
                <a:ea typeface="SimSun" pitchFamily="2" charset="-122"/>
                <a:cs typeface="Arial" pitchFamily="34" charset="0"/>
              </a:endParaRPr>
            </a:p>
          </p:txBody>
        </p:sp>
        <p:graphicFrame>
          <p:nvGraphicFramePr>
            <p:cNvPr id="9220" name="Object 10"/>
            <p:cNvGraphicFramePr>
              <a:graphicFrameLocks noChangeAspect="1"/>
            </p:cNvGraphicFramePr>
            <p:nvPr>
              <p:extLst>
                <p:ext uri="{D42A27DB-BD31-4B8C-83A1-F6EECF244321}">
                  <p14:modId xmlns:p14="http://schemas.microsoft.com/office/powerpoint/2010/main" val="718136107"/>
                </p:ext>
              </p:extLst>
            </p:nvPr>
          </p:nvGraphicFramePr>
          <p:xfrm>
            <a:off x="530" y="2115"/>
            <a:ext cx="672" cy="817"/>
          </p:xfrm>
          <a:graphic>
            <a:graphicData uri="http://schemas.openxmlformats.org/presentationml/2006/ole">
              <mc:AlternateContent xmlns:mc="http://schemas.openxmlformats.org/markup-compatibility/2006">
                <mc:Choice xmlns:v="urn:schemas-microsoft-com:vml" Requires="v">
                  <p:oleObj spid="_x0000_s36185" name="Ecuación" r:id="rId5" imgW="749300" imgH="914400" progId="Equation.3">
                    <p:embed/>
                  </p:oleObj>
                </mc:Choice>
                <mc:Fallback>
                  <p:oleObj name="Ecuación" r:id="rId5" imgW="749300" imgH="914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 y="2115"/>
                          <a:ext cx="672" cy="817"/>
                        </a:xfrm>
                        <a:prstGeom prst="rect">
                          <a:avLst/>
                        </a:prstGeom>
                        <a:solidFill>
                          <a:schemeClr val="accent3">
                            <a:lumMod val="20000"/>
                            <a:lumOff val="80000"/>
                          </a:schemeClr>
                        </a:solidFill>
                        <a:ln>
                          <a:noFill/>
                        </a:ln>
                        <a:extLst/>
                      </p:spPr>
                    </p:pic>
                  </p:oleObj>
                </mc:Fallback>
              </mc:AlternateContent>
            </a:graphicData>
          </a:graphic>
        </p:graphicFrame>
        <p:graphicFrame>
          <p:nvGraphicFramePr>
            <p:cNvPr id="9221" name="Object 11"/>
            <p:cNvGraphicFramePr>
              <a:graphicFrameLocks noChangeAspect="1"/>
            </p:cNvGraphicFramePr>
            <p:nvPr>
              <p:extLst>
                <p:ext uri="{D42A27DB-BD31-4B8C-83A1-F6EECF244321}">
                  <p14:modId xmlns:p14="http://schemas.microsoft.com/office/powerpoint/2010/main" val="3194971228"/>
                </p:ext>
              </p:extLst>
            </p:nvPr>
          </p:nvGraphicFramePr>
          <p:xfrm>
            <a:off x="1866" y="2750"/>
            <a:ext cx="1085" cy="184"/>
          </p:xfrm>
          <a:graphic>
            <a:graphicData uri="http://schemas.openxmlformats.org/presentationml/2006/ole">
              <mc:AlternateContent xmlns:mc="http://schemas.openxmlformats.org/markup-compatibility/2006">
                <mc:Choice xmlns:v="urn:schemas-microsoft-com:vml" Requires="v">
                  <p:oleObj spid="_x0000_s36186" name="Ecuación" r:id="rId7" imgW="1066680" imgH="177480" progId="Equation.3">
                    <p:embed/>
                  </p:oleObj>
                </mc:Choice>
                <mc:Fallback>
                  <p:oleObj name="Ecuación" r:id="rId7" imgW="106668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66" y="2750"/>
                          <a:ext cx="1085" cy="184"/>
                        </a:xfrm>
                        <a:prstGeom prst="rect">
                          <a:avLst/>
                        </a:prstGeom>
                        <a:solidFill>
                          <a:schemeClr val="accent3">
                            <a:lumMod val="20000"/>
                            <a:lumOff val="80000"/>
                          </a:schemeClr>
                        </a:solidFill>
                        <a:ln>
                          <a:noFill/>
                        </a:ln>
                        <a:extLst/>
                      </p:spPr>
                    </p:pic>
                  </p:oleObj>
                </mc:Fallback>
              </mc:AlternateContent>
            </a:graphicData>
          </a:graphic>
        </p:graphicFrame>
        <p:graphicFrame>
          <p:nvGraphicFramePr>
            <p:cNvPr id="9222" name="Object 12"/>
            <p:cNvGraphicFramePr>
              <a:graphicFrameLocks noChangeAspect="1"/>
            </p:cNvGraphicFramePr>
            <p:nvPr>
              <p:extLst>
                <p:ext uri="{D42A27DB-BD31-4B8C-83A1-F6EECF244321}">
                  <p14:modId xmlns:p14="http://schemas.microsoft.com/office/powerpoint/2010/main" val="3209840907"/>
                </p:ext>
              </p:extLst>
            </p:nvPr>
          </p:nvGraphicFramePr>
          <p:xfrm>
            <a:off x="3437" y="2779"/>
            <a:ext cx="887" cy="152"/>
          </p:xfrm>
          <a:graphic>
            <a:graphicData uri="http://schemas.openxmlformats.org/presentationml/2006/ole">
              <mc:AlternateContent xmlns:mc="http://schemas.openxmlformats.org/markup-compatibility/2006">
                <mc:Choice xmlns:v="urn:schemas-microsoft-com:vml" Requires="v">
                  <p:oleObj spid="_x0000_s36187" name="Ecuación" r:id="rId9" imgW="914400" imgH="164880" progId="Equation.3">
                    <p:embed/>
                  </p:oleObj>
                </mc:Choice>
                <mc:Fallback>
                  <p:oleObj name="Ecuación" r:id="rId9" imgW="914400" imgH="1648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37" y="2779"/>
                          <a:ext cx="887" cy="152"/>
                        </a:xfrm>
                        <a:prstGeom prst="rect">
                          <a:avLst/>
                        </a:prstGeom>
                        <a:solidFill>
                          <a:schemeClr val="accent3">
                            <a:lumMod val="20000"/>
                            <a:lumOff val="80000"/>
                          </a:schemeClr>
                        </a:solidFill>
                        <a:ln>
                          <a:noFill/>
                        </a:ln>
                        <a:extLst/>
                      </p:spPr>
                    </p:pic>
                  </p:oleObj>
                </mc:Fallback>
              </mc:AlternateContent>
            </a:graphicData>
          </a:graphic>
        </p:graphicFrame>
      </p:grpSp>
      <p:grpSp>
        <p:nvGrpSpPr>
          <p:cNvPr id="4" name="Group 13"/>
          <p:cNvGrpSpPr>
            <a:grpSpLocks/>
          </p:cNvGrpSpPr>
          <p:nvPr/>
        </p:nvGrpSpPr>
        <p:grpSpPr bwMode="auto">
          <a:xfrm>
            <a:off x="1044575" y="4797425"/>
            <a:ext cx="6840538" cy="1152525"/>
            <a:chOff x="385" y="3022"/>
            <a:chExt cx="4309" cy="726"/>
          </a:xfrm>
        </p:grpSpPr>
        <p:sp>
          <p:nvSpPr>
            <p:cNvPr id="9231" name="Rectangle 14"/>
            <p:cNvSpPr>
              <a:spLocks noChangeArrowheads="1"/>
            </p:cNvSpPr>
            <p:nvPr/>
          </p:nvSpPr>
          <p:spPr bwMode="auto">
            <a:xfrm>
              <a:off x="1610" y="3067"/>
              <a:ext cx="3084" cy="366"/>
            </a:xfrm>
            <a:prstGeom prst="rect">
              <a:avLst/>
            </a:prstGeom>
            <a:solidFill>
              <a:srgbClr val="C2FEC8"/>
            </a:solidFill>
            <a:ln w="57150" algn="ctr">
              <a:solidFill>
                <a:srgbClr val="00B050"/>
              </a:solidFill>
              <a:miter lim="800000"/>
              <a:headEnd/>
              <a:tailEnd/>
            </a:ln>
            <a:extLst/>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spcBef>
                  <a:spcPct val="50000"/>
                </a:spcBef>
              </a:pPr>
              <a:r>
                <a:rPr lang="es-ES" altLang="es-MX" sz="1600" dirty="0">
                  <a:solidFill>
                    <a:schemeClr val="bg1"/>
                  </a:solidFill>
                  <a:cs typeface="Arial" pitchFamily="34" charset="0"/>
                </a:rPr>
                <a:t>Las dos primeras filas son L.I. la tercera depende linealmente de las dos primeras </a:t>
              </a:r>
            </a:p>
          </p:txBody>
        </p:sp>
        <p:graphicFrame>
          <p:nvGraphicFramePr>
            <p:cNvPr id="9218" name="Object 15"/>
            <p:cNvGraphicFramePr>
              <a:graphicFrameLocks noChangeAspect="1"/>
            </p:cNvGraphicFramePr>
            <p:nvPr>
              <p:extLst>
                <p:ext uri="{D42A27DB-BD31-4B8C-83A1-F6EECF244321}">
                  <p14:modId xmlns:p14="http://schemas.microsoft.com/office/powerpoint/2010/main" val="1814856452"/>
                </p:ext>
              </p:extLst>
            </p:nvPr>
          </p:nvGraphicFramePr>
          <p:xfrm>
            <a:off x="385" y="3022"/>
            <a:ext cx="953" cy="591"/>
          </p:xfrm>
          <a:graphic>
            <a:graphicData uri="http://schemas.openxmlformats.org/presentationml/2006/ole">
              <mc:AlternateContent xmlns:mc="http://schemas.openxmlformats.org/markup-compatibility/2006">
                <mc:Choice xmlns:v="urn:schemas-microsoft-com:vml" Requires="v">
                  <p:oleObj spid="_x0000_s36188" name="Ecuación" r:id="rId11" imgW="1155700" imgH="711200" progId="Equation.3">
                    <p:embed/>
                  </p:oleObj>
                </mc:Choice>
                <mc:Fallback>
                  <p:oleObj name="Ecuación" r:id="rId11" imgW="1155700" imgH="711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5" y="3022"/>
                          <a:ext cx="953" cy="591"/>
                        </a:xfrm>
                        <a:prstGeom prst="rect">
                          <a:avLst/>
                        </a:prstGeom>
                        <a:solidFill>
                          <a:schemeClr val="accent3">
                            <a:lumMod val="20000"/>
                            <a:lumOff val="80000"/>
                          </a:schemeClr>
                        </a:solidFill>
                        <a:ln>
                          <a:noFill/>
                        </a:ln>
                        <a:extLst/>
                      </p:spPr>
                    </p:pic>
                  </p:oleObj>
                </mc:Fallback>
              </mc:AlternateContent>
            </a:graphicData>
          </a:graphic>
        </p:graphicFrame>
        <p:graphicFrame>
          <p:nvGraphicFramePr>
            <p:cNvPr id="9219" name="Object 16"/>
            <p:cNvGraphicFramePr>
              <a:graphicFrameLocks noChangeAspect="1"/>
            </p:cNvGraphicFramePr>
            <p:nvPr>
              <p:extLst>
                <p:ext uri="{D42A27DB-BD31-4B8C-83A1-F6EECF244321}">
                  <p14:modId xmlns:p14="http://schemas.microsoft.com/office/powerpoint/2010/main" val="1853283133"/>
                </p:ext>
              </p:extLst>
            </p:nvPr>
          </p:nvGraphicFramePr>
          <p:xfrm>
            <a:off x="2835" y="3572"/>
            <a:ext cx="862" cy="176"/>
          </p:xfrm>
          <a:graphic>
            <a:graphicData uri="http://schemas.openxmlformats.org/presentationml/2006/ole">
              <mc:AlternateContent xmlns:mc="http://schemas.openxmlformats.org/markup-compatibility/2006">
                <mc:Choice xmlns:v="urn:schemas-microsoft-com:vml" Requires="v">
                  <p:oleObj spid="_x0000_s36189" name="Ecuación" r:id="rId13" imgW="888614" imgH="177723" progId="Equation.3">
                    <p:embed/>
                  </p:oleObj>
                </mc:Choice>
                <mc:Fallback>
                  <p:oleObj name="Ecuación" r:id="rId13" imgW="888614" imgH="177723"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35" y="3572"/>
                          <a:ext cx="862" cy="176"/>
                        </a:xfrm>
                        <a:prstGeom prst="rect">
                          <a:avLst/>
                        </a:prstGeom>
                        <a:solidFill>
                          <a:schemeClr val="accent3">
                            <a:lumMod val="20000"/>
                            <a:lumOff val="80000"/>
                          </a:schemeClr>
                        </a:solidFill>
                        <a:ln>
                          <a:noFill/>
                        </a:ln>
                        <a:extLst/>
                      </p:spPr>
                    </p:pic>
                  </p:oleObj>
                </mc:Fallback>
              </mc:AlternateContent>
            </a:graphicData>
          </a:graphic>
        </p:graphicFrame>
      </p:grpSp>
      <p:sp>
        <p:nvSpPr>
          <p:cNvPr id="110609" name="Text Box 17"/>
          <p:cNvSpPr txBox="1">
            <a:spLocks noChangeArrowheads="1"/>
          </p:cNvSpPr>
          <p:nvPr/>
        </p:nvSpPr>
        <p:spPr bwMode="auto">
          <a:xfrm>
            <a:off x="1763687" y="6086475"/>
            <a:ext cx="6192863" cy="646331"/>
          </a:xfrm>
          <a:prstGeom prst="rect">
            <a:avLst/>
          </a:prstGeom>
          <a:ln w="57150">
            <a:solidFill>
              <a:schemeClr val="tx1">
                <a:lumMod val="95000"/>
              </a:schemeClr>
            </a:solidFill>
            <a:headEnd/>
            <a:tailEnd/>
          </a:ln>
        </p:spPr>
        <p:style>
          <a:lnRef idx="1">
            <a:schemeClr val="dk1"/>
          </a:lnRef>
          <a:fillRef idx="2">
            <a:schemeClr val="dk1"/>
          </a:fillRef>
          <a:effectRef idx="1">
            <a:schemeClr val="dk1"/>
          </a:effectRef>
          <a:fontRef idx="minor">
            <a:schemeClr val="dk1"/>
          </a:fontRef>
        </p:style>
        <p:txBody>
          <a:bodyPr wrap="square">
            <a:spAutoFit/>
          </a:bodyPr>
          <a:lstStyle/>
          <a:p>
            <a:pPr algn="ctr">
              <a:defRPr/>
            </a:pPr>
            <a:r>
              <a:rPr lang="es-ES" b="1" i="1" dirty="0">
                <a:cs typeface="Arial" pitchFamily="34" charset="0"/>
              </a:rPr>
              <a:t>Se llama rango de una matriz al número de </a:t>
            </a:r>
            <a:r>
              <a:rPr lang="es-ES" b="1" i="1" dirty="0" smtClean="0">
                <a:cs typeface="Arial" pitchFamily="34" charset="0"/>
              </a:rPr>
              <a:t>filas</a:t>
            </a:r>
          </a:p>
          <a:p>
            <a:pPr algn="ctr">
              <a:defRPr/>
            </a:pPr>
            <a:r>
              <a:rPr lang="es-ES" b="1" i="1" dirty="0" smtClean="0">
                <a:solidFill>
                  <a:srgbClr val="00863D"/>
                </a:solidFill>
                <a:cs typeface="Arial" pitchFamily="34" charset="0"/>
              </a:rPr>
              <a:t>Linealmente Independientes</a:t>
            </a:r>
            <a:endParaRPr lang="es-ES" b="1" i="1" dirty="0">
              <a:solidFill>
                <a:srgbClr val="00863D"/>
              </a:solidFill>
              <a:cs typeface="Arial" pitchFamily="34" charset="0"/>
            </a:endParaRPr>
          </a:p>
        </p:txBody>
      </p:sp>
      <p:sp>
        <p:nvSpPr>
          <p:cNvPr id="9230" name="16 Rectángulo"/>
          <p:cNvSpPr>
            <a:spLocks noChangeArrowheads="1"/>
          </p:cNvSpPr>
          <p:nvPr/>
        </p:nvSpPr>
        <p:spPr bwMode="auto">
          <a:xfrm>
            <a:off x="539749" y="1052736"/>
            <a:ext cx="3600203" cy="400110"/>
          </a:xfrm>
          <a:prstGeom prst="rect">
            <a:avLst/>
          </a:prstGeom>
          <a:solidFill>
            <a:schemeClr val="accent1"/>
          </a:solidFill>
          <a:ln w="12700">
            <a:solidFill>
              <a:schemeClr val="tx1"/>
            </a:solidFill>
            <a:miter lim="800000"/>
            <a:headEnd/>
            <a:tailEnd/>
          </a:ln>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2000" b="1" i="1" dirty="0">
                <a:solidFill>
                  <a:srgbClr val="FFFF00"/>
                </a:solidFill>
                <a:cs typeface="Arial" pitchFamily="34" charset="0"/>
              </a:rPr>
              <a:t>Vectores fila de una matriz:</a:t>
            </a:r>
          </a:p>
        </p:txBody>
      </p:sp>
    </p:spTree>
    <p:extLst>
      <p:ext uri="{BB962C8B-B14F-4D97-AF65-F5344CB8AC3E}">
        <p14:creationId xmlns:p14="http://schemas.microsoft.com/office/powerpoint/2010/main" val="275351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0595"/>
                                        </p:tgtEl>
                                        <p:attrNameLst>
                                          <p:attrName>style.visibility</p:attrName>
                                        </p:attrNameLst>
                                      </p:cBhvr>
                                      <p:to>
                                        <p:strVal val="visible"/>
                                      </p:to>
                                    </p:set>
                                    <p:anim calcmode="lin" valueType="num">
                                      <p:cBhvr additive="base">
                                        <p:cTn id="7" dur="500" fill="hold"/>
                                        <p:tgtEl>
                                          <p:spTgt spid="110595"/>
                                        </p:tgtEl>
                                        <p:attrNameLst>
                                          <p:attrName>ppt_x</p:attrName>
                                        </p:attrNameLst>
                                      </p:cBhvr>
                                      <p:tavLst>
                                        <p:tav tm="0">
                                          <p:val>
                                            <p:strVal val="0-#ppt_w/2"/>
                                          </p:val>
                                        </p:tav>
                                        <p:tav tm="100000">
                                          <p:val>
                                            <p:strVal val="#ppt_x"/>
                                          </p:val>
                                        </p:tav>
                                      </p:tavLst>
                                    </p:anim>
                                    <p:anim calcmode="lin" valueType="num">
                                      <p:cBhvr additive="base">
                                        <p:cTn id="8" dur="500" fill="hold"/>
                                        <p:tgtEl>
                                          <p:spTgt spid="11059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0609"/>
                                        </p:tgtEl>
                                        <p:attrNameLst>
                                          <p:attrName>style.visibility</p:attrName>
                                        </p:attrNameLst>
                                      </p:cBhvr>
                                      <p:to>
                                        <p:strVal val="visible"/>
                                      </p:to>
                                    </p:set>
                                    <p:anim calcmode="lin" valueType="num">
                                      <p:cBhvr additive="base">
                                        <p:cTn id="31" dur="500" fill="hold"/>
                                        <p:tgtEl>
                                          <p:spTgt spid="110609"/>
                                        </p:tgtEl>
                                        <p:attrNameLst>
                                          <p:attrName>ppt_x</p:attrName>
                                        </p:attrNameLst>
                                      </p:cBhvr>
                                      <p:tavLst>
                                        <p:tav tm="0">
                                          <p:val>
                                            <p:strVal val="0-#ppt_w/2"/>
                                          </p:val>
                                        </p:tav>
                                        <p:tav tm="100000">
                                          <p:val>
                                            <p:strVal val="#ppt_x"/>
                                          </p:val>
                                        </p:tav>
                                      </p:tavLst>
                                    </p:anim>
                                    <p:anim calcmode="lin" valueType="num">
                                      <p:cBhvr additive="base">
                                        <p:cTn id="32" dur="500" fill="hold"/>
                                        <p:tgtEl>
                                          <p:spTgt spid="1106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animBg="1"/>
      <p:bldP spid="11060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539751" y="4029938"/>
            <a:ext cx="7848674" cy="707886"/>
          </a:xfrm>
          <a:prstGeom prst="rect">
            <a:avLst/>
          </a:prstGeom>
          <a:solidFill>
            <a:schemeClr val="accent3">
              <a:lumMod val="75000"/>
            </a:schemeClr>
          </a:solidFill>
          <a:ln w="38100">
            <a:solidFill>
              <a:schemeClr val="accent3">
                <a:lumMod val="60000"/>
                <a:lumOff val="40000"/>
              </a:schemeClr>
            </a:solidFill>
            <a:headEnd/>
            <a:tailEnd/>
          </a:ln>
        </p:spPr>
        <p:style>
          <a:lnRef idx="1">
            <a:schemeClr val="accent6"/>
          </a:lnRef>
          <a:fillRef idx="2">
            <a:schemeClr val="accent6"/>
          </a:fillRef>
          <a:effectRef idx="1">
            <a:schemeClr val="accent6"/>
          </a:effectRef>
          <a:fontRef idx="minor">
            <a:schemeClr val="dk1"/>
          </a:fontRef>
        </p:style>
        <p:txBody>
          <a:bodyPr wrap="square" anchor="ctr">
            <a:spAutoFit/>
          </a:bodyPr>
          <a:lstStyle/>
          <a:p>
            <a:pPr>
              <a:spcBef>
                <a:spcPct val="50000"/>
              </a:spcBef>
              <a:defRPr/>
            </a:pPr>
            <a:r>
              <a:rPr lang="es-ES" b="1" i="1" dirty="0" smtClean="0">
                <a:solidFill>
                  <a:schemeClr val="bg1"/>
                </a:solidFill>
                <a:cs typeface="Arial" pitchFamily="34" charset="0"/>
              </a:rPr>
              <a:t>Teorema:  </a:t>
            </a:r>
            <a:r>
              <a:rPr lang="es-ES" sz="2000" b="1" i="1" dirty="0" smtClean="0">
                <a:cs typeface="Arial" pitchFamily="34" charset="0"/>
              </a:rPr>
              <a:t>En </a:t>
            </a:r>
            <a:r>
              <a:rPr lang="es-ES" sz="2000" b="1" i="1" dirty="0">
                <a:cs typeface="Arial" pitchFamily="34" charset="0"/>
              </a:rPr>
              <a:t>una matriz el número de filas L.I. coincide con el número de columnas L.I</a:t>
            </a:r>
            <a:r>
              <a:rPr lang="es-ES" sz="2000" b="1" i="1" dirty="0" smtClean="0">
                <a:cs typeface="Arial" pitchFamily="34" charset="0"/>
              </a:rPr>
              <a:t>.</a:t>
            </a:r>
          </a:p>
        </p:txBody>
      </p:sp>
      <p:sp>
        <p:nvSpPr>
          <p:cNvPr id="61443" name="Text Box 3"/>
          <p:cNvSpPr txBox="1">
            <a:spLocks noChangeArrowheads="1"/>
          </p:cNvSpPr>
          <p:nvPr/>
        </p:nvSpPr>
        <p:spPr bwMode="auto">
          <a:xfrm>
            <a:off x="1115616" y="98648"/>
            <a:ext cx="6985000" cy="954088"/>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 altLang="es-MX" sz="2800" b="1" i="1" dirty="0">
                <a:solidFill>
                  <a:srgbClr val="7030A0"/>
                </a:solidFill>
                <a:cs typeface="Arial" pitchFamily="34" charset="0"/>
              </a:rPr>
              <a:t>Dependencia e independencia lineal</a:t>
            </a:r>
          </a:p>
          <a:p>
            <a:pPr algn="ctr" eaLnBrk="1" hangingPunct="1"/>
            <a:r>
              <a:rPr lang="es-ES" altLang="es-MX" sz="2800" b="1" i="1" dirty="0">
                <a:solidFill>
                  <a:srgbClr val="7030A0"/>
                </a:solidFill>
                <a:cs typeface="Arial" pitchFamily="34" charset="0"/>
              </a:rPr>
              <a:t> (vectores columna)</a:t>
            </a:r>
          </a:p>
        </p:txBody>
      </p:sp>
      <p:sp>
        <p:nvSpPr>
          <p:cNvPr id="111620" name="Text Box 4"/>
          <p:cNvSpPr txBox="1">
            <a:spLocks noChangeArrowheads="1"/>
          </p:cNvSpPr>
          <p:nvPr/>
        </p:nvSpPr>
        <p:spPr bwMode="auto">
          <a:xfrm>
            <a:off x="539750" y="1159584"/>
            <a:ext cx="8208963" cy="1477328"/>
          </a:xfrm>
          <a:prstGeom prst="rect">
            <a:avLst/>
          </a:prstGeom>
          <a:ln w="57150">
            <a:solidFill>
              <a:schemeClr val="tx1">
                <a:lumMod val="95000"/>
              </a:schemeClr>
            </a:solidFill>
            <a:headEnd/>
            <a:tailEnd/>
          </a:ln>
        </p:spPr>
        <p:style>
          <a:lnRef idx="1">
            <a:schemeClr val="dk1"/>
          </a:lnRef>
          <a:fillRef idx="2">
            <a:schemeClr val="dk1"/>
          </a:fillRef>
          <a:effectRef idx="1">
            <a:schemeClr val="dk1"/>
          </a:effectRef>
          <a:fontRef idx="minor">
            <a:schemeClr val="dk1"/>
          </a:fontRef>
        </p:style>
        <p:txBody>
          <a:bodyPr>
            <a:spAutoFit/>
          </a:bodyPr>
          <a:lstStyle/>
          <a:p>
            <a:pPr>
              <a:defRPr/>
            </a:pPr>
            <a:r>
              <a:rPr lang="es-ES" b="1" i="1" dirty="0">
                <a:solidFill>
                  <a:srgbClr val="0070C0"/>
                </a:solidFill>
                <a:cs typeface="Arial" pitchFamily="34" charset="0"/>
              </a:rPr>
              <a:t>Vectores columna de una matriz:</a:t>
            </a:r>
            <a:endParaRPr lang="es-ES" i="1" dirty="0">
              <a:solidFill>
                <a:srgbClr val="0070C0"/>
              </a:solidFill>
              <a:cs typeface="Arial" pitchFamily="34" charset="0"/>
            </a:endParaRPr>
          </a:p>
          <a:p>
            <a:pPr algn="just">
              <a:defRPr/>
            </a:pPr>
            <a:r>
              <a:rPr lang="es-ES" dirty="0">
                <a:cs typeface="Arial" pitchFamily="34" charset="0"/>
              </a:rPr>
              <a:t>También las columnas de una matriz pueden ser consideradas como vectores. Podríamos definir rango de la matriz como el número de columnas linealmente independientes, pero aparece la duda de si esa definición puede contradecir en algún caso la anterior. </a:t>
            </a:r>
          </a:p>
        </p:txBody>
      </p:sp>
      <p:sp>
        <p:nvSpPr>
          <p:cNvPr id="111621" name="Text Box 5"/>
          <p:cNvSpPr txBox="1">
            <a:spLocks noChangeArrowheads="1"/>
          </p:cNvSpPr>
          <p:nvPr/>
        </p:nvSpPr>
        <p:spPr bwMode="auto">
          <a:xfrm>
            <a:off x="539750" y="2800350"/>
            <a:ext cx="8208963" cy="915988"/>
          </a:xfrm>
          <a:prstGeom prst="rect">
            <a:avLst/>
          </a:prstGeom>
          <a:solidFill>
            <a:srgbClr val="C2FEC8"/>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a:spAutoFit/>
          </a:bodyPr>
          <a:lstStyle/>
          <a:p>
            <a:pPr algn="just">
              <a:spcBef>
                <a:spcPct val="50000"/>
              </a:spcBef>
              <a:defRPr/>
            </a:pPr>
            <a:r>
              <a:rPr lang="es-ES" dirty="0">
                <a:cs typeface="Arial" pitchFamily="34" charset="0"/>
              </a:rPr>
              <a:t>¿Es posible que en una matriz el número de filas linealmente independientes sea distinto del número de columnas linealmente independiente?. El siguiente teorema nos asegura que no.</a:t>
            </a:r>
          </a:p>
        </p:txBody>
      </p:sp>
      <p:sp>
        <p:nvSpPr>
          <p:cNvPr id="111622" name="Text Box 6"/>
          <p:cNvSpPr txBox="1">
            <a:spLocks noChangeArrowheads="1"/>
          </p:cNvSpPr>
          <p:nvPr/>
        </p:nvSpPr>
        <p:spPr bwMode="auto">
          <a:xfrm>
            <a:off x="612775" y="5157788"/>
            <a:ext cx="5830888" cy="368300"/>
          </a:xfrm>
          <a:prstGeom prst="rect">
            <a:avLst/>
          </a:prstGeom>
          <a:solidFill>
            <a:schemeClr val="accent1"/>
          </a:solidFill>
          <a:ln w="57150" algn="ctr">
            <a:solidFill>
              <a:schemeClr val="bg2">
                <a:lumMod val="40000"/>
                <a:lumOff val="60000"/>
              </a:schemeClr>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spcBef>
                <a:spcPct val="50000"/>
              </a:spcBef>
            </a:pPr>
            <a:r>
              <a:rPr lang="es-ES" altLang="es-MX" dirty="0">
                <a:cs typeface="Arial" pitchFamily="34" charset="0"/>
              </a:rPr>
              <a:t>Por esto podemos dar una nueva definición de Rango</a:t>
            </a:r>
            <a:r>
              <a:rPr lang="es-ES" altLang="es-MX" sz="1200" dirty="0">
                <a:cs typeface="Arial" pitchFamily="34" charset="0"/>
              </a:rPr>
              <a:t>:</a:t>
            </a:r>
          </a:p>
        </p:txBody>
      </p:sp>
      <p:sp>
        <p:nvSpPr>
          <p:cNvPr id="111623" name="Text Box 7"/>
          <p:cNvSpPr txBox="1">
            <a:spLocks noChangeArrowheads="1"/>
          </p:cNvSpPr>
          <p:nvPr/>
        </p:nvSpPr>
        <p:spPr bwMode="auto">
          <a:xfrm>
            <a:off x="539750" y="5751661"/>
            <a:ext cx="8208963" cy="701675"/>
          </a:xfrm>
          <a:prstGeom prst="rect">
            <a:avLst/>
          </a:prstGeom>
          <a:ln w="38100">
            <a:solidFill>
              <a:schemeClr val="tx1">
                <a:lumMod val="95000"/>
              </a:schemeClr>
            </a:solidFill>
            <a:headEnd/>
            <a:tailEnd/>
          </a:ln>
        </p:spPr>
        <p:style>
          <a:lnRef idx="1">
            <a:schemeClr val="dk1"/>
          </a:lnRef>
          <a:fillRef idx="2">
            <a:schemeClr val="dk1"/>
          </a:fillRef>
          <a:effectRef idx="1">
            <a:schemeClr val="dk1"/>
          </a:effectRef>
          <a:fontRef idx="minor">
            <a:schemeClr val="dk1"/>
          </a:fontRef>
        </p:style>
        <p:txBody>
          <a:bodyPr>
            <a:spAutoFit/>
          </a:bodyPr>
          <a:lstStyle/>
          <a:p>
            <a:pPr algn="just">
              <a:spcBef>
                <a:spcPct val="50000"/>
              </a:spcBef>
              <a:defRPr/>
            </a:pPr>
            <a:r>
              <a:rPr lang="es-ES" sz="2000" b="1" i="1" dirty="0">
                <a:cs typeface="Arial" pitchFamily="34" charset="0"/>
              </a:rPr>
              <a:t>Rango de una matriz es el número de filas, o columnas, linealmente independientes.</a:t>
            </a:r>
          </a:p>
        </p:txBody>
      </p:sp>
    </p:spTree>
    <p:extLst>
      <p:ext uri="{BB962C8B-B14F-4D97-AF65-F5344CB8AC3E}">
        <p14:creationId xmlns:p14="http://schemas.microsoft.com/office/powerpoint/2010/main" val="2717996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1620"/>
                                        </p:tgtEl>
                                        <p:attrNameLst>
                                          <p:attrName>style.visibility</p:attrName>
                                        </p:attrNameLst>
                                      </p:cBhvr>
                                      <p:to>
                                        <p:strVal val="visible"/>
                                      </p:to>
                                    </p:set>
                                    <p:anim calcmode="lin" valueType="num">
                                      <p:cBhvr additive="base">
                                        <p:cTn id="7" dur="500" fill="hold"/>
                                        <p:tgtEl>
                                          <p:spTgt spid="111620"/>
                                        </p:tgtEl>
                                        <p:attrNameLst>
                                          <p:attrName>ppt_x</p:attrName>
                                        </p:attrNameLst>
                                      </p:cBhvr>
                                      <p:tavLst>
                                        <p:tav tm="0">
                                          <p:val>
                                            <p:strVal val="0-#ppt_w/2"/>
                                          </p:val>
                                        </p:tav>
                                        <p:tav tm="100000">
                                          <p:val>
                                            <p:strVal val="#ppt_x"/>
                                          </p:val>
                                        </p:tav>
                                      </p:tavLst>
                                    </p:anim>
                                    <p:anim calcmode="lin" valueType="num">
                                      <p:cBhvr additive="base">
                                        <p:cTn id="8" dur="500" fill="hold"/>
                                        <p:tgtEl>
                                          <p:spTgt spid="11162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1621"/>
                                        </p:tgtEl>
                                        <p:attrNameLst>
                                          <p:attrName>style.visibility</p:attrName>
                                        </p:attrNameLst>
                                      </p:cBhvr>
                                      <p:to>
                                        <p:strVal val="visible"/>
                                      </p:to>
                                    </p:set>
                                    <p:anim calcmode="lin" valueType="num">
                                      <p:cBhvr additive="base">
                                        <p:cTn id="13" dur="500" fill="hold"/>
                                        <p:tgtEl>
                                          <p:spTgt spid="111621"/>
                                        </p:tgtEl>
                                        <p:attrNameLst>
                                          <p:attrName>ppt_x</p:attrName>
                                        </p:attrNameLst>
                                      </p:cBhvr>
                                      <p:tavLst>
                                        <p:tav tm="0">
                                          <p:val>
                                            <p:strVal val="0-#ppt_w/2"/>
                                          </p:val>
                                        </p:tav>
                                        <p:tav tm="100000">
                                          <p:val>
                                            <p:strVal val="#ppt_x"/>
                                          </p:val>
                                        </p:tav>
                                      </p:tavLst>
                                    </p:anim>
                                    <p:anim calcmode="lin" valueType="num">
                                      <p:cBhvr additive="base">
                                        <p:cTn id="14" dur="500" fill="hold"/>
                                        <p:tgtEl>
                                          <p:spTgt spid="11162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1618"/>
                                        </p:tgtEl>
                                        <p:attrNameLst>
                                          <p:attrName>style.visibility</p:attrName>
                                        </p:attrNameLst>
                                      </p:cBhvr>
                                      <p:to>
                                        <p:strVal val="visible"/>
                                      </p:to>
                                    </p:set>
                                    <p:anim calcmode="lin" valueType="num">
                                      <p:cBhvr additive="base">
                                        <p:cTn id="19" dur="500" fill="hold"/>
                                        <p:tgtEl>
                                          <p:spTgt spid="111618"/>
                                        </p:tgtEl>
                                        <p:attrNameLst>
                                          <p:attrName>ppt_x</p:attrName>
                                        </p:attrNameLst>
                                      </p:cBhvr>
                                      <p:tavLst>
                                        <p:tav tm="0">
                                          <p:val>
                                            <p:strVal val="0-#ppt_w/2"/>
                                          </p:val>
                                        </p:tav>
                                        <p:tav tm="100000">
                                          <p:val>
                                            <p:strVal val="#ppt_x"/>
                                          </p:val>
                                        </p:tav>
                                      </p:tavLst>
                                    </p:anim>
                                    <p:anim calcmode="lin" valueType="num">
                                      <p:cBhvr additive="base">
                                        <p:cTn id="20" dur="500" fill="hold"/>
                                        <p:tgtEl>
                                          <p:spTgt spid="11161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1622"/>
                                        </p:tgtEl>
                                        <p:attrNameLst>
                                          <p:attrName>style.visibility</p:attrName>
                                        </p:attrNameLst>
                                      </p:cBhvr>
                                      <p:to>
                                        <p:strVal val="visible"/>
                                      </p:to>
                                    </p:set>
                                    <p:anim calcmode="lin" valueType="num">
                                      <p:cBhvr additive="base">
                                        <p:cTn id="25" dur="500" fill="hold"/>
                                        <p:tgtEl>
                                          <p:spTgt spid="111622"/>
                                        </p:tgtEl>
                                        <p:attrNameLst>
                                          <p:attrName>ppt_x</p:attrName>
                                        </p:attrNameLst>
                                      </p:cBhvr>
                                      <p:tavLst>
                                        <p:tav tm="0">
                                          <p:val>
                                            <p:strVal val="0-#ppt_w/2"/>
                                          </p:val>
                                        </p:tav>
                                        <p:tav tm="100000">
                                          <p:val>
                                            <p:strVal val="#ppt_x"/>
                                          </p:val>
                                        </p:tav>
                                      </p:tavLst>
                                    </p:anim>
                                    <p:anim calcmode="lin" valueType="num">
                                      <p:cBhvr additive="base">
                                        <p:cTn id="26" dur="500" fill="hold"/>
                                        <p:tgtEl>
                                          <p:spTgt spid="11162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1623"/>
                                        </p:tgtEl>
                                        <p:attrNameLst>
                                          <p:attrName>style.visibility</p:attrName>
                                        </p:attrNameLst>
                                      </p:cBhvr>
                                      <p:to>
                                        <p:strVal val="visible"/>
                                      </p:to>
                                    </p:set>
                                    <p:anim calcmode="lin" valueType="num">
                                      <p:cBhvr additive="base">
                                        <p:cTn id="31" dur="500" fill="hold"/>
                                        <p:tgtEl>
                                          <p:spTgt spid="111623"/>
                                        </p:tgtEl>
                                        <p:attrNameLst>
                                          <p:attrName>ppt_x</p:attrName>
                                        </p:attrNameLst>
                                      </p:cBhvr>
                                      <p:tavLst>
                                        <p:tav tm="0">
                                          <p:val>
                                            <p:strVal val="0-#ppt_w/2"/>
                                          </p:val>
                                        </p:tav>
                                        <p:tav tm="100000">
                                          <p:val>
                                            <p:strVal val="#ppt_x"/>
                                          </p:val>
                                        </p:tav>
                                      </p:tavLst>
                                    </p:anim>
                                    <p:anim calcmode="lin" valueType="num">
                                      <p:cBhvr additive="base">
                                        <p:cTn id="32" dur="500" fill="hold"/>
                                        <p:tgtEl>
                                          <p:spTgt spid="1116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animBg="1"/>
      <p:bldP spid="111620" grpId="0" animBg="1"/>
      <p:bldP spid="111621" grpId="0" animBg="1"/>
      <p:bldP spid="111622" grpId="0" animBg="1"/>
      <p:bldP spid="111623" grpId="0" animBg="1"/>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2 Rectángulo redondeado"/>
          <p:cNvSpPr/>
          <p:nvPr/>
        </p:nvSpPr>
        <p:spPr>
          <a:xfrm>
            <a:off x="525463" y="1676400"/>
            <a:ext cx="8348662" cy="4632920"/>
          </a:xfrm>
          <a:prstGeom prst="roundRect">
            <a:avLst/>
          </a:prstGeom>
          <a:ln w="57150">
            <a:solidFill>
              <a:schemeClr val="accent1">
                <a:lumMod val="20000"/>
                <a:lumOff val="8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sp>
        <p:nvSpPr>
          <p:cNvPr id="62466" name="Rectangle 3"/>
          <p:cNvSpPr>
            <a:spLocks noGrp="1" noChangeArrowheads="1"/>
          </p:cNvSpPr>
          <p:nvPr>
            <p:ph type="title"/>
          </p:nvPr>
        </p:nvSpPr>
        <p:spPr>
          <a:xfrm>
            <a:off x="1944216" y="406747"/>
            <a:ext cx="5220072" cy="862013"/>
          </a:xfrm>
          <a:solidFill>
            <a:srgbClr val="FFFFCC"/>
          </a:solidFill>
          <a:ln w="57150">
            <a:solidFill>
              <a:srgbClr val="FFC000"/>
            </a:solidFill>
          </a:ln>
        </p:spPr>
        <p:txBody>
          <a:bodyPr wrap="none">
            <a:normAutofit fontScale="90000"/>
          </a:bodyPr>
          <a:lstStyle/>
          <a:p>
            <a:pPr marL="88900" algn="ctr" eaLnBrk="1" hangingPunct="1"/>
            <a:r>
              <a:rPr lang="es-ES" altLang="es-MX" sz="2800" b="1" dirty="0" smtClean="0">
                <a:solidFill>
                  <a:srgbClr val="7030A0"/>
                </a:solidFill>
                <a:latin typeface="Verdana" pitchFamily="34" charset="0"/>
              </a:rPr>
              <a:t>Ejemplos de rango</a:t>
            </a:r>
            <a:br>
              <a:rPr lang="es-ES" altLang="es-MX" sz="2800" b="1" dirty="0" smtClean="0">
                <a:solidFill>
                  <a:srgbClr val="7030A0"/>
                </a:solidFill>
                <a:latin typeface="Verdana" pitchFamily="34" charset="0"/>
              </a:rPr>
            </a:br>
            <a:r>
              <a:rPr lang="es-ES" altLang="es-MX" sz="2800" b="1" dirty="0" smtClean="0">
                <a:solidFill>
                  <a:srgbClr val="7030A0"/>
                </a:solidFill>
                <a:latin typeface="Verdana" pitchFamily="34" charset="0"/>
              </a:rPr>
              <a:t>de una matriz escalonada</a:t>
            </a:r>
          </a:p>
        </p:txBody>
      </p:sp>
      <p:grpSp>
        <p:nvGrpSpPr>
          <p:cNvPr id="2" name="Group 6"/>
          <p:cNvGrpSpPr>
            <a:grpSpLocks/>
          </p:cNvGrpSpPr>
          <p:nvPr/>
        </p:nvGrpSpPr>
        <p:grpSpPr bwMode="auto">
          <a:xfrm>
            <a:off x="525463" y="1693863"/>
            <a:ext cx="4191000" cy="1447800"/>
            <a:chOff x="151" y="860"/>
            <a:chExt cx="2640" cy="877"/>
          </a:xfrm>
        </p:grpSpPr>
        <p:sp>
          <p:nvSpPr>
            <p:cNvPr id="62590" name="Rectangle 7"/>
            <p:cNvSpPr>
              <a:spLocks noChangeArrowheads="1"/>
            </p:cNvSpPr>
            <p:nvPr/>
          </p:nvSpPr>
          <p:spPr bwMode="auto">
            <a:xfrm>
              <a:off x="151" y="860"/>
              <a:ext cx="2640" cy="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2591" name="Rectangle 8"/>
            <p:cNvSpPr>
              <a:spLocks noChangeArrowheads="1"/>
            </p:cNvSpPr>
            <p:nvPr/>
          </p:nvSpPr>
          <p:spPr bwMode="auto">
            <a:xfrm>
              <a:off x="1108" y="966"/>
              <a:ext cx="699" cy="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62592" name="Group 9"/>
            <p:cNvGrpSpPr>
              <a:grpSpLocks noChangeAspect="1"/>
            </p:cNvGrpSpPr>
            <p:nvPr/>
          </p:nvGrpSpPr>
          <p:grpSpPr bwMode="auto">
            <a:xfrm>
              <a:off x="1017" y="992"/>
              <a:ext cx="940" cy="636"/>
              <a:chOff x="165" y="1020"/>
              <a:chExt cx="940" cy="636"/>
            </a:xfrm>
          </p:grpSpPr>
          <p:sp>
            <p:nvSpPr>
              <p:cNvPr id="62595" name="AutoShape 10"/>
              <p:cNvSpPr>
                <a:spLocks noChangeAspect="1" noChangeArrowheads="1" noTextEdit="1"/>
              </p:cNvSpPr>
              <p:nvPr/>
            </p:nvSpPr>
            <p:spPr bwMode="auto">
              <a:xfrm>
                <a:off x="165" y="1020"/>
                <a:ext cx="940"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2596" name="Rectangle 11"/>
              <p:cNvSpPr>
                <a:spLocks noChangeArrowheads="1"/>
              </p:cNvSpPr>
              <p:nvPr/>
            </p:nvSpPr>
            <p:spPr bwMode="auto">
              <a:xfrm>
                <a:off x="165" y="1377"/>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62597" name="Rectangle 12"/>
              <p:cNvSpPr>
                <a:spLocks noChangeArrowheads="1"/>
              </p:cNvSpPr>
              <p:nvPr/>
            </p:nvSpPr>
            <p:spPr bwMode="auto">
              <a:xfrm>
                <a:off x="165" y="1264"/>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98" name="Rectangle 13"/>
              <p:cNvSpPr>
                <a:spLocks noChangeArrowheads="1"/>
              </p:cNvSpPr>
              <p:nvPr/>
            </p:nvSpPr>
            <p:spPr bwMode="auto">
              <a:xfrm>
                <a:off x="165" y="1139"/>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99" name="Rectangle 14"/>
              <p:cNvSpPr>
                <a:spLocks noChangeArrowheads="1"/>
              </p:cNvSpPr>
              <p:nvPr/>
            </p:nvSpPr>
            <p:spPr bwMode="auto">
              <a:xfrm>
                <a:off x="165" y="1027"/>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dirty="0">
                    <a:solidFill>
                      <a:srgbClr val="000000"/>
                    </a:solidFill>
                    <a:latin typeface="Symbol" pitchFamily="18" charset="2"/>
                  </a:rPr>
                  <a:t>æ</a:t>
                </a:r>
                <a:endParaRPr lang="es-ES" altLang="es-MX" dirty="0"/>
              </a:p>
            </p:txBody>
          </p:sp>
          <p:sp>
            <p:nvSpPr>
              <p:cNvPr id="62600" name="Rectangle 15"/>
              <p:cNvSpPr>
                <a:spLocks noChangeArrowheads="1"/>
              </p:cNvSpPr>
              <p:nvPr/>
            </p:nvSpPr>
            <p:spPr bwMode="auto">
              <a:xfrm>
                <a:off x="971" y="1377"/>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62601" name="Rectangle 16"/>
              <p:cNvSpPr>
                <a:spLocks noChangeArrowheads="1"/>
              </p:cNvSpPr>
              <p:nvPr/>
            </p:nvSpPr>
            <p:spPr bwMode="auto">
              <a:xfrm>
                <a:off x="971" y="1264"/>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602" name="Rectangle 17"/>
              <p:cNvSpPr>
                <a:spLocks noChangeArrowheads="1"/>
              </p:cNvSpPr>
              <p:nvPr/>
            </p:nvSpPr>
            <p:spPr bwMode="auto">
              <a:xfrm>
                <a:off x="971" y="1139"/>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603" name="Rectangle 18"/>
              <p:cNvSpPr>
                <a:spLocks noChangeArrowheads="1"/>
              </p:cNvSpPr>
              <p:nvPr/>
            </p:nvSpPr>
            <p:spPr bwMode="auto">
              <a:xfrm>
                <a:off x="971" y="1027"/>
                <a:ext cx="5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62604" name="Rectangle 19"/>
              <p:cNvSpPr>
                <a:spLocks noChangeArrowheads="1"/>
              </p:cNvSpPr>
              <p:nvPr/>
            </p:nvSpPr>
            <p:spPr bwMode="auto">
              <a:xfrm>
                <a:off x="214" y="1027"/>
                <a:ext cx="180"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latin typeface="Times New Roman" pitchFamily="18" charset="0"/>
                  </a:rPr>
                  <a:t>  2 </a:t>
                </a:r>
                <a:endParaRPr lang="es-ES" altLang="es-MX" dirty="0"/>
              </a:p>
            </p:txBody>
          </p:sp>
          <p:sp>
            <p:nvSpPr>
              <p:cNvPr id="62605" name="Rectangle 20"/>
              <p:cNvSpPr>
                <a:spLocks noChangeArrowheads="1"/>
              </p:cNvSpPr>
              <p:nvPr/>
            </p:nvSpPr>
            <p:spPr bwMode="auto">
              <a:xfrm>
                <a:off x="394" y="1027"/>
                <a:ext cx="180"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latin typeface="Times New Roman" pitchFamily="18" charset="0"/>
                  </a:rPr>
                  <a:t>  0 </a:t>
                </a:r>
                <a:endParaRPr lang="es-ES" altLang="es-MX" dirty="0"/>
              </a:p>
            </p:txBody>
          </p:sp>
          <p:sp>
            <p:nvSpPr>
              <p:cNvPr id="62606" name="Rectangle 21"/>
              <p:cNvSpPr>
                <a:spLocks noChangeArrowheads="1"/>
              </p:cNvSpPr>
              <p:nvPr/>
            </p:nvSpPr>
            <p:spPr bwMode="auto">
              <a:xfrm>
                <a:off x="574" y="1027"/>
                <a:ext cx="36"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62607" name="Rectangle 22"/>
              <p:cNvSpPr>
                <a:spLocks noChangeArrowheads="1"/>
              </p:cNvSpPr>
              <p:nvPr/>
            </p:nvSpPr>
            <p:spPr bwMode="auto">
              <a:xfrm>
                <a:off x="611" y="1027"/>
                <a:ext cx="72"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a:t>
                </a:r>
                <a:endParaRPr lang="es-ES" altLang="es-MX"/>
              </a:p>
            </p:txBody>
          </p:sp>
          <p:sp>
            <p:nvSpPr>
              <p:cNvPr id="62608" name="Rectangle 23"/>
              <p:cNvSpPr>
                <a:spLocks noChangeArrowheads="1"/>
              </p:cNvSpPr>
              <p:nvPr/>
            </p:nvSpPr>
            <p:spPr bwMode="auto">
              <a:xfrm>
                <a:off x="682" y="1027"/>
                <a:ext cx="108"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1 </a:t>
                </a:r>
                <a:endParaRPr lang="es-ES" altLang="es-MX"/>
              </a:p>
            </p:txBody>
          </p:sp>
          <p:sp>
            <p:nvSpPr>
              <p:cNvPr id="62609" name="Rectangle 24"/>
              <p:cNvSpPr>
                <a:spLocks noChangeArrowheads="1"/>
              </p:cNvSpPr>
              <p:nvPr/>
            </p:nvSpPr>
            <p:spPr bwMode="auto">
              <a:xfrm>
                <a:off x="807" y="1027"/>
                <a:ext cx="144"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62610" name="Rectangle 25"/>
              <p:cNvSpPr>
                <a:spLocks noChangeArrowheads="1"/>
              </p:cNvSpPr>
              <p:nvPr/>
            </p:nvSpPr>
            <p:spPr bwMode="auto">
              <a:xfrm>
                <a:off x="214" y="1199"/>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62611" name="Rectangle 26"/>
              <p:cNvSpPr>
                <a:spLocks noChangeArrowheads="1"/>
              </p:cNvSpPr>
              <p:nvPr/>
            </p:nvSpPr>
            <p:spPr bwMode="auto">
              <a:xfrm>
                <a:off x="395" y="1199"/>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62612" name="Rectangle 27"/>
              <p:cNvSpPr>
                <a:spLocks noChangeArrowheads="1"/>
              </p:cNvSpPr>
              <p:nvPr/>
            </p:nvSpPr>
            <p:spPr bwMode="auto">
              <a:xfrm>
                <a:off x="592" y="1199"/>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dirty="0">
                    <a:solidFill>
                      <a:srgbClr val="000000"/>
                    </a:solidFill>
                    <a:latin typeface="Times New Roman" pitchFamily="18" charset="0"/>
                  </a:rPr>
                  <a:t>  1 </a:t>
                </a:r>
                <a:endParaRPr lang="es-ES" altLang="es-MX" dirty="0"/>
              </a:p>
            </p:txBody>
          </p:sp>
          <p:sp>
            <p:nvSpPr>
              <p:cNvPr id="62613" name="Rectangle 28"/>
              <p:cNvSpPr>
                <a:spLocks noChangeArrowheads="1"/>
              </p:cNvSpPr>
              <p:nvPr/>
            </p:nvSpPr>
            <p:spPr bwMode="auto">
              <a:xfrm>
                <a:off x="790" y="1199"/>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62614" name="Rectangle 29"/>
              <p:cNvSpPr>
                <a:spLocks noChangeArrowheads="1"/>
              </p:cNvSpPr>
              <p:nvPr/>
            </p:nvSpPr>
            <p:spPr bwMode="auto">
              <a:xfrm>
                <a:off x="216" y="1372"/>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62615" name="Rectangle 30"/>
              <p:cNvSpPr>
                <a:spLocks noChangeArrowheads="1"/>
              </p:cNvSpPr>
              <p:nvPr/>
            </p:nvSpPr>
            <p:spPr bwMode="auto">
              <a:xfrm>
                <a:off x="396" y="1372"/>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0 </a:t>
                </a:r>
                <a:endParaRPr lang="es-ES" altLang="es-MX"/>
              </a:p>
            </p:txBody>
          </p:sp>
          <p:sp>
            <p:nvSpPr>
              <p:cNvPr id="62616" name="Rectangle 31"/>
              <p:cNvSpPr>
                <a:spLocks noChangeArrowheads="1"/>
              </p:cNvSpPr>
              <p:nvPr/>
            </p:nvSpPr>
            <p:spPr bwMode="auto">
              <a:xfrm>
                <a:off x="593" y="1372"/>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62617" name="Rectangle 32"/>
              <p:cNvSpPr>
                <a:spLocks noChangeArrowheads="1"/>
              </p:cNvSpPr>
              <p:nvPr/>
            </p:nvSpPr>
            <p:spPr bwMode="auto">
              <a:xfrm>
                <a:off x="792" y="1372"/>
                <a:ext cx="180"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1 </a:t>
                </a:r>
                <a:endParaRPr lang="es-ES" altLang="es-MX"/>
              </a:p>
            </p:txBody>
          </p:sp>
          <p:sp>
            <p:nvSpPr>
              <p:cNvPr id="62618" name="Rectangle 33"/>
              <p:cNvSpPr>
                <a:spLocks noChangeArrowheads="1"/>
              </p:cNvSpPr>
              <p:nvPr/>
            </p:nvSpPr>
            <p:spPr bwMode="auto">
              <a:xfrm>
                <a:off x="1020" y="1212"/>
                <a:ext cx="36"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sp>
            <p:nvSpPr>
              <p:cNvPr id="62619" name="Rectangle 34"/>
              <p:cNvSpPr>
                <a:spLocks noChangeArrowheads="1"/>
              </p:cNvSpPr>
              <p:nvPr/>
            </p:nvSpPr>
            <p:spPr bwMode="auto">
              <a:xfrm>
                <a:off x="1056" y="1212"/>
                <a:ext cx="36"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Times New Roman" pitchFamily="18" charset="0"/>
                  </a:rPr>
                  <a:t> </a:t>
                </a:r>
                <a:endParaRPr lang="es-ES" altLang="es-MX"/>
              </a:p>
            </p:txBody>
          </p:sp>
        </p:grpSp>
        <p:sp>
          <p:nvSpPr>
            <p:cNvPr id="62593" name="Text Box 35"/>
            <p:cNvSpPr txBox="1">
              <a:spLocks noChangeArrowheads="1"/>
            </p:cNvSpPr>
            <p:nvPr/>
          </p:nvSpPr>
          <p:spPr bwMode="auto">
            <a:xfrm>
              <a:off x="208" y="1168"/>
              <a:ext cx="86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a:t>La matriz  A =</a:t>
              </a:r>
            </a:p>
          </p:txBody>
        </p:sp>
        <p:sp>
          <p:nvSpPr>
            <p:cNvPr id="62594" name="Text Box 36"/>
            <p:cNvSpPr txBox="1">
              <a:spLocks noChangeArrowheads="1"/>
            </p:cNvSpPr>
            <p:nvPr/>
          </p:nvSpPr>
          <p:spPr bwMode="auto">
            <a:xfrm>
              <a:off x="1836" y="1168"/>
              <a:ext cx="86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dirty="0"/>
                <a:t>tiene rango 3.</a:t>
              </a:r>
            </a:p>
          </p:txBody>
        </p:sp>
      </p:grpSp>
      <p:sp>
        <p:nvSpPr>
          <p:cNvPr id="62468" name="Rectangle 38"/>
          <p:cNvSpPr>
            <a:spLocks noChangeArrowheads="1"/>
          </p:cNvSpPr>
          <p:nvPr/>
        </p:nvSpPr>
        <p:spPr bwMode="auto">
          <a:xfrm>
            <a:off x="215900" y="3116263"/>
            <a:ext cx="42068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4" name="Group 160"/>
          <p:cNvGrpSpPr>
            <a:grpSpLocks/>
          </p:cNvGrpSpPr>
          <p:nvPr/>
        </p:nvGrpSpPr>
        <p:grpSpPr bwMode="auto">
          <a:xfrm>
            <a:off x="685800" y="3508375"/>
            <a:ext cx="3886201" cy="1073150"/>
            <a:chOff x="249" y="2028"/>
            <a:chExt cx="2448" cy="676"/>
          </a:xfrm>
        </p:grpSpPr>
        <p:sp>
          <p:nvSpPr>
            <p:cNvPr id="62563" name="Rectangle 39"/>
            <p:cNvSpPr>
              <a:spLocks noChangeArrowheads="1"/>
            </p:cNvSpPr>
            <p:nvPr/>
          </p:nvSpPr>
          <p:spPr bwMode="auto">
            <a:xfrm>
              <a:off x="1118" y="2028"/>
              <a:ext cx="699" cy="418"/>
            </a:xfrm>
            <a:prstGeom prst="rect">
              <a:avLst/>
            </a:prstGeom>
            <a:solidFill>
              <a:srgbClr val="CCFFCC">
                <a:alpha val="0"/>
              </a:srgbClr>
            </a:solidFill>
            <a:ln>
              <a:noFill/>
            </a:ln>
            <a:extLs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2564" name="AutoShape 41"/>
            <p:cNvSpPr>
              <a:spLocks noChangeAspect="1" noChangeArrowheads="1" noTextEdit="1"/>
            </p:cNvSpPr>
            <p:nvPr/>
          </p:nvSpPr>
          <p:spPr bwMode="auto">
            <a:xfrm>
              <a:off x="1066" y="2041"/>
              <a:ext cx="808"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2565" name="Rectangle 42"/>
            <p:cNvSpPr>
              <a:spLocks noChangeArrowheads="1"/>
            </p:cNvSpPr>
            <p:nvPr/>
          </p:nvSpPr>
          <p:spPr bwMode="auto">
            <a:xfrm>
              <a:off x="1810" y="2424"/>
              <a:ext cx="4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62566" name="Rectangle 43"/>
            <p:cNvSpPr>
              <a:spLocks noChangeArrowheads="1"/>
            </p:cNvSpPr>
            <p:nvPr/>
          </p:nvSpPr>
          <p:spPr bwMode="auto">
            <a:xfrm>
              <a:off x="1791" y="2296"/>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62567" name="Rectangle 44"/>
            <p:cNvSpPr>
              <a:spLocks noChangeArrowheads="1"/>
            </p:cNvSpPr>
            <p:nvPr/>
          </p:nvSpPr>
          <p:spPr bwMode="auto">
            <a:xfrm>
              <a:off x="1810" y="2148"/>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62568" name="Rectangle 45"/>
            <p:cNvSpPr>
              <a:spLocks noChangeArrowheads="1"/>
            </p:cNvSpPr>
            <p:nvPr/>
          </p:nvSpPr>
          <p:spPr bwMode="auto">
            <a:xfrm>
              <a:off x="1791" y="2519"/>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ø</a:t>
              </a:r>
              <a:endParaRPr lang="es-ES" altLang="es-MX"/>
            </a:p>
          </p:txBody>
        </p:sp>
        <p:sp>
          <p:nvSpPr>
            <p:cNvPr id="62569" name="Rectangle 46"/>
            <p:cNvSpPr>
              <a:spLocks noChangeArrowheads="1"/>
            </p:cNvSpPr>
            <p:nvPr/>
          </p:nvSpPr>
          <p:spPr bwMode="auto">
            <a:xfrm>
              <a:off x="1810" y="2054"/>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ö</a:t>
              </a:r>
              <a:endParaRPr lang="es-ES" altLang="es-MX"/>
            </a:p>
          </p:txBody>
        </p:sp>
        <p:sp>
          <p:nvSpPr>
            <p:cNvPr id="62570" name="Rectangle 47"/>
            <p:cNvSpPr>
              <a:spLocks noChangeArrowheads="1"/>
            </p:cNvSpPr>
            <p:nvPr/>
          </p:nvSpPr>
          <p:spPr bwMode="auto">
            <a:xfrm>
              <a:off x="1076" y="2424"/>
              <a:ext cx="4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62571" name="Rectangle 48"/>
            <p:cNvSpPr>
              <a:spLocks noChangeArrowheads="1"/>
            </p:cNvSpPr>
            <p:nvPr/>
          </p:nvSpPr>
          <p:spPr bwMode="auto">
            <a:xfrm>
              <a:off x="1066" y="2291"/>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62572" name="Rectangle 49"/>
            <p:cNvSpPr>
              <a:spLocks noChangeArrowheads="1"/>
            </p:cNvSpPr>
            <p:nvPr/>
          </p:nvSpPr>
          <p:spPr bwMode="auto">
            <a:xfrm>
              <a:off x="1076" y="2148"/>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62573" name="Rectangle 50"/>
            <p:cNvSpPr>
              <a:spLocks noChangeArrowheads="1"/>
            </p:cNvSpPr>
            <p:nvPr/>
          </p:nvSpPr>
          <p:spPr bwMode="auto">
            <a:xfrm>
              <a:off x="1062" y="2505"/>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è</a:t>
              </a:r>
              <a:endParaRPr lang="es-ES" altLang="es-MX"/>
            </a:p>
          </p:txBody>
        </p:sp>
        <p:sp>
          <p:nvSpPr>
            <p:cNvPr id="62574" name="Rectangle 51"/>
            <p:cNvSpPr>
              <a:spLocks noChangeArrowheads="1"/>
            </p:cNvSpPr>
            <p:nvPr/>
          </p:nvSpPr>
          <p:spPr bwMode="auto">
            <a:xfrm>
              <a:off x="1076" y="2054"/>
              <a:ext cx="4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æ</a:t>
              </a:r>
              <a:endParaRPr lang="es-ES" altLang="es-MX"/>
            </a:p>
          </p:txBody>
        </p:sp>
        <p:sp>
          <p:nvSpPr>
            <p:cNvPr id="62575" name="Rectangle 52"/>
            <p:cNvSpPr>
              <a:spLocks noChangeArrowheads="1"/>
            </p:cNvSpPr>
            <p:nvPr/>
          </p:nvSpPr>
          <p:spPr bwMode="auto">
            <a:xfrm>
              <a:off x="1506" y="2040"/>
              <a:ext cx="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62576" name="Rectangle 53"/>
            <p:cNvSpPr>
              <a:spLocks noChangeArrowheads="1"/>
            </p:cNvSpPr>
            <p:nvPr/>
          </p:nvSpPr>
          <p:spPr bwMode="auto">
            <a:xfrm>
              <a:off x="1684" y="249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77" name="Rectangle 54"/>
            <p:cNvSpPr>
              <a:spLocks noChangeArrowheads="1"/>
            </p:cNvSpPr>
            <p:nvPr/>
          </p:nvSpPr>
          <p:spPr bwMode="auto">
            <a:xfrm>
              <a:off x="1502" y="249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78" name="Rectangle 55"/>
            <p:cNvSpPr>
              <a:spLocks noChangeArrowheads="1"/>
            </p:cNvSpPr>
            <p:nvPr/>
          </p:nvSpPr>
          <p:spPr bwMode="auto">
            <a:xfrm>
              <a:off x="1320" y="249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79" name="Rectangle 56"/>
            <p:cNvSpPr>
              <a:spLocks noChangeArrowheads="1"/>
            </p:cNvSpPr>
            <p:nvPr/>
          </p:nvSpPr>
          <p:spPr bwMode="auto">
            <a:xfrm>
              <a:off x="1138" y="249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80" name="Rectangle 57"/>
            <p:cNvSpPr>
              <a:spLocks noChangeArrowheads="1"/>
            </p:cNvSpPr>
            <p:nvPr/>
          </p:nvSpPr>
          <p:spPr bwMode="auto">
            <a:xfrm>
              <a:off x="1640" y="227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81" name="Rectangle 58"/>
            <p:cNvSpPr>
              <a:spLocks noChangeArrowheads="1"/>
            </p:cNvSpPr>
            <p:nvPr/>
          </p:nvSpPr>
          <p:spPr bwMode="auto">
            <a:xfrm>
              <a:off x="1468" y="227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1</a:t>
              </a:r>
              <a:endParaRPr lang="es-ES" altLang="es-MX"/>
            </a:p>
          </p:txBody>
        </p:sp>
        <p:sp>
          <p:nvSpPr>
            <p:cNvPr id="62582" name="Rectangle 59"/>
            <p:cNvSpPr>
              <a:spLocks noChangeArrowheads="1"/>
            </p:cNvSpPr>
            <p:nvPr/>
          </p:nvSpPr>
          <p:spPr bwMode="auto">
            <a:xfrm>
              <a:off x="1308" y="227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1</a:t>
              </a:r>
              <a:endParaRPr lang="es-ES" altLang="es-MX"/>
            </a:p>
          </p:txBody>
        </p:sp>
        <p:sp>
          <p:nvSpPr>
            <p:cNvPr id="62583" name="Rectangle 60"/>
            <p:cNvSpPr>
              <a:spLocks noChangeArrowheads="1"/>
            </p:cNvSpPr>
            <p:nvPr/>
          </p:nvSpPr>
          <p:spPr bwMode="auto">
            <a:xfrm>
              <a:off x="1138" y="2278"/>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84" name="Rectangle 61"/>
            <p:cNvSpPr>
              <a:spLocks noChangeArrowheads="1"/>
            </p:cNvSpPr>
            <p:nvPr/>
          </p:nvSpPr>
          <p:spPr bwMode="auto">
            <a:xfrm>
              <a:off x="1746" y="2056"/>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1</a:t>
              </a:r>
              <a:endParaRPr lang="es-ES" altLang="es-MX"/>
            </a:p>
          </p:txBody>
        </p:sp>
        <p:sp>
          <p:nvSpPr>
            <p:cNvPr id="62585" name="Rectangle 62"/>
            <p:cNvSpPr>
              <a:spLocks noChangeArrowheads="1"/>
            </p:cNvSpPr>
            <p:nvPr/>
          </p:nvSpPr>
          <p:spPr bwMode="auto">
            <a:xfrm>
              <a:off x="1586" y="2056"/>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1</a:t>
              </a:r>
              <a:endParaRPr lang="es-ES" altLang="es-MX"/>
            </a:p>
          </p:txBody>
        </p:sp>
        <p:sp>
          <p:nvSpPr>
            <p:cNvPr id="62586" name="Rectangle 63"/>
            <p:cNvSpPr>
              <a:spLocks noChangeArrowheads="1"/>
            </p:cNvSpPr>
            <p:nvPr/>
          </p:nvSpPr>
          <p:spPr bwMode="auto">
            <a:xfrm>
              <a:off x="1322" y="2056"/>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87" name="Rectangle 64"/>
            <p:cNvSpPr>
              <a:spLocks noChangeArrowheads="1"/>
            </p:cNvSpPr>
            <p:nvPr/>
          </p:nvSpPr>
          <p:spPr bwMode="auto">
            <a:xfrm>
              <a:off x="1140" y="2056"/>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2</a:t>
              </a:r>
              <a:endParaRPr lang="es-ES" altLang="es-MX"/>
            </a:p>
          </p:txBody>
        </p:sp>
        <p:sp>
          <p:nvSpPr>
            <p:cNvPr id="62588" name="Text Box 65"/>
            <p:cNvSpPr txBox="1">
              <a:spLocks noChangeArrowheads="1"/>
            </p:cNvSpPr>
            <p:nvPr/>
          </p:nvSpPr>
          <p:spPr bwMode="auto">
            <a:xfrm>
              <a:off x="249" y="2286"/>
              <a:ext cx="8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a:t>La matriz  A =</a:t>
              </a:r>
            </a:p>
          </p:txBody>
        </p:sp>
        <p:sp>
          <p:nvSpPr>
            <p:cNvPr id="62589" name="Text Box 66"/>
            <p:cNvSpPr txBox="1">
              <a:spLocks noChangeArrowheads="1"/>
            </p:cNvSpPr>
            <p:nvPr/>
          </p:nvSpPr>
          <p:spPr bwMode="auto">
            <a:xfrm>
              <a:off x="1833" y="2251"/>
              <a:ext cx="8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dirty="0"/>
                <a:t>tiene rango 2.</a:t>
              </a:r>
            </a:p>
          </p:txBody>
        </p:sp>
      </p:grpSp>
      <p:grpSp>
        <p:nvGrpSpPr>
          <p:cNvPr id="5" name="Group 67"/>
          <p:cNvGrpSpPr>
            <a:grpSpLocks/>
          </p:cNvGrpSpPr>
          <p:nvPr/>
        </p:nvGrpSpPr>
        <p:grpSpPr bwMode="auto">
          <a:xfrm>
            <a:off x="4541838" y="1676400"/>
            <a:ext cx="4332287" cy="1392238"/>
            <a:chOff x="2861" y="888"/>
            <a:chExt cx="2729" cy="877"/>
          </a:xfrm>
        </p:grpSpPr>
        <p:sp>
          <p:nvSpPr>
            <p:cNvPr id="62533" name="Rectangle 68"/>
            <p:cNvSpPr>
              <a:spLocks noChangeArrowheads="1"/>
            </p:cNvSpPr>
            <p:nvPr/>
          </p:nvSpPr>
          <p:spPr bwMode="auto">
            <a:xfrm>
              <a:off x="2861" y="888"/>
              <a:ext cx="2729" cy="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2534" name="Rectangle 69"/>
            <p:cNvSpPr>
              <a:spLocks noChangeArrowheads="1"/>
            </p:cNvSpPr>
            <p:nvPr/>
          </p:nvSpPr>
          <p:spPr bwMode="auto">
            <a:xfrm>
              <a:off x="3917" y="1011"/>
              <a:ext cx="124"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2535" name="Rectangle 70"/>
            <p:cNvSpPr>
              <a:spLocks noChangeArrowheads="1"/>
            </p:cNvSpPr>
            <p:nvPr/>
          </p:nvSpPr>
          <p:spPr bwMode="auto">
            <a:xfrm>
              <a:off x="4251" y="1012"/>
              <a:ext cx="399"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62536" name="Group 71"/>
            <p:cNvGrpSpPr>
              <a:grpSpLocks noChangeAspect="1"/>
            </p:cNvGrpSpPr>
            <p:nvPr/>
          </p:nvGrpSpPr>
          <p:grpSpPr bwMode="auto">
            <a:xfrm>
              <a:off x="3868" y="984"/>
              <a:ext cx="830" cy="592"/>
              <a:chOff x="3868" y="984"/>
              <a:chExt cx="830" cy="592"/>
            </a:xfrm>
          </p:grpSpPr>
          <p:sp>
            <p:nvSpPr>
              <p:cNvPr id="62539" name="AutoShape 72"/>
              <p:cNvSpPr>
                <a:spLocks noChangeAspect="1" noChangeArrowheads="1" noTextEdit="1"/>
              </p:cNvSpPr>
              <p:nvPr/>
            </p:nvSpPr>
            <p:spPr bwMode="auto">
              <a:xfrm>
                <a:off x="3868" y="984"/>
                <a:ext cx="830"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2540" name="Rectangle 73"/>
              <p:cNvSpPr>
                <a:spLocks noChangeArrowheads="1"/>
              </p:cNvSpPr>
              <p:nvPr/>
            </p:nvSpPr>
            <p:spPr bwMode="auto">
              <a:xfrm>
                <a:off x="4632" y="1327"/>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541" name="Rectangle 74"/>
              <p:cNvSpPr>
                <a:spLocks noChangeArrowheads="1"/>
              </p:cNvSpPr>
              <p:nvPr/>
            </p:nvSpPr>
            <p:spPr bwMode="auto">
              <a:xfrm>
                <a:off x="4632" y="1208"/>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542" name="Rectangle 75"/>
              <p:cNvSpPr>
                <a:spLocks noChangeArrowheads="1"/>
              </p:cNvSpPr>
              <p:nvPr/>
            </p:nvSpPr>
            <p:spPr bwMode="auto">
              <a:xfrm>
                <a:off x="4632" y="1080"/>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543" name="Rectangle 76"/>
              <p:cNvSpPr>
                <a:spLocks noChangeArrowheads="1"/>
              </p:cNvSpPr>
              <p:nvPr/>
            </p:nvSpPr>
            <p:spPr bwMode="auto">
              <a:xfrm>
                <a:off x="4632" y="1411"/>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62544" name="Rectangle 77"/>
              <p:cNvSpPr>
                <a:spLocks noChangeArrowheads="1"/>
              </p:cNvSpPr>
              <p:nvPr/>
            </p:nvSpPr>
            <p:spPr bwMode="auto">
              <a:xfrm>
                <a:off x="4632" y="996"/>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62545" name="Rectangle 78"/>
              <p:cNvSpPr>
                <a:spLocks noChangeArrowheads="1"/>
              </p:cNvSpPr>
              <p:nvPr/>
            </p:nvSpPr>
            <p:spPr bwMode="auto">
              <a:xfrm>
                <a:off x="3878" y="1327"/>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46" name="Rectangle 79"/>
              <p:cNvSpPr>
                <a:spLocks noChangeArrowheads="1"/>
              </p:cNvSpPr>
              <p:nvPr/>
            </p:nvSpPr>
            <p:spPr bwMode="auto">
              <a:xfrm>
                <a:off x="3878" y="1208"/>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47" name="Rectangle 80"/>
              <p:cNvSpPr>
                <a:spLocks noChangeArrowheads="1"/>
              </p:cNvSpPr>
              <p:nvPr/>
            </p:nvSpPr>
            <p:spPr bwMode="auto">
              <a:xfrm>
                <a:off x="3878" y="1080"/>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48" name="Rectangle 81"/>
              <p:cNvSpPr>
                <a:spLocks noChangeArrowheads="1"/>
              </p:cNvSpPr>
              <p:nvPr/>
            </p:nvSpPr>
            <p:spPr bwMode="auto">
              <a:xfrm>
                <a:off x="3878" y="1411"/>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62549" name="Rectangle 82"/>
              <p:cNvSpPr>
                <a:spLocks noChangeArrowheads="1"/>
              </p:cNvSpPr>
              <p:nvPr/>
            </p:nvSpPr>
            <p:spPr bwMode="auto">
              <a:xfrm>
                <a:off x="3878" y="996"/>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æ</a:t>
                </a:r>
                <a:endParaRPr lang="es-ES" altLang="es-MX"/>
              </a:p>
            </p:txBody>
          </p:sp>
          <p:sp>
            <p:nvSpPr>
              <p:cNvPr id="62550" name="Rectangle 83"/>
              <p:cNvSpPr>
                <a:spLocks noChangeArrowheads="1"/>
              </p:cNvSpPr>
              <p:nvPr/>
            </p:nvSpPr>
            <p:spPr bwMode="auto">
              <a:xfrm>
                <a:off x="4320" y="984"/>
                <a:ext cx="7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551" name="Rectangle 84"/>
              <p:cNvSpPr>
                <a:spLocks noChangeArrowheads="1"/>
              </p:cNvSpPr>
              <p:nvPr/>
            </p:nvSpPr>
            <p:spPr bwMode="auto">
              <a:xfrm>
                <a:off x="4491" y="1393"/>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a:t>
                </a:r>
                <a:endParaRPr lang="es-ES" altLang="es-MX"/>
              </a:p>
            </p:txBody>
          </p:sp>
          <p:sp>
            <p:nvSpPr>
              <p:cNvPr id="62552" name="Rectangle 85"/>
              <p:cNvSpPr>
                <a:spLocks noChangeArrowheads="1"/>
              </p:cNvSpPr>
              <p:nvPr/>
            </p:nvSpPr>
            <p:spPr bwMode="auto">
              <a:xfrm>
                <a:off x="4316" y="1393"/>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53" name="Rectangle 86"/>
              <p:cNvSpPr>
                <a:spLocks noChangeArrowheads="1"/>
              </p:cNvSpPr>
              <p:nvPr/>
            </p:nvSpPr>
            <p:spPr bwMode="auto">
              <a:xfrm>
                <a:off x="4129" y="1393"/>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54" name="Rectangle 87"/>
              <p:cNvSpPr>
                <a:spLocks noChangeArrowheads="1"/>
              </p:cNvSpPr>
              <p:nvPr/>
            </p:nvSpPr>
            <p:spPr bwMode="auto">
              <a:xfrm>
                <a:off x="3942" y="1393"/>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55" name="Rectangle 88"/>
              <p:cNvSpPr>
                <a:spLocks noChangeArrowheads="1"/>
              </p:cNvSpPr>
              <p:nvPr/>
            </p:nvSpPr>
            <p:spPr bwMode="auto">
              <a:xfrm>
                <a:off x="4480" y="1196"/>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56" name="Rectangle 89"/>
              <p:cNvSpPr>
                <a:spLocks noChangeArrowheads="1"/>
              </p:cNvSpPr>
              <p:nvPr/>
            </p:nvSpPr>
            <p:spPr bwMode="auto">
              <a:xfrm>
                <a:off x="4304" y="1196"/>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a:t>
                </a:r>
                <a:endParaRPr lang="es-ES" altLang="es-MX"/>
              </a:p>
            </p:txBody>
          </p:sp>
          <p:sp>
            <p:nvSpPr>
              <p:cNvPr id="62557" name="Rectangle 90"/>
              <p:cNvSpPr>
                <a:spLocks noChangeArrowheads="1"/>
              </p:cNvSpPr>
              <p:nvPr/>
            </p:nvSpPr>
            <p:spPr bwMode="auto">
              <a:xfrm>
                <a:off x="4129" y="1196"/>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58" name="Rectangle 91"/>
              <p:cNvSpPr>
                <a:spLocks noChangeArrowheads="1"/>
              </p:cNvSpPr>
              <p:nvPr/>
            </p:nvSpPr>
            <p:spPr bwMode="auto">
              <a:xfrm>
                <a:off x="3942" y="1196"/>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59" name="Rectangle 92"/>
              <p:cNvSpPr>
                <a:spLocks noChangeArrowheads="1"/>
              </p:cNvSpPr>
              <p:nvPr/>
            </p:nvSpPr>
            <p:spPr bwMode="auto">
              <a:xfrm>
                <a:off x="4567" y="999"/>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a:t>
                </a:r>
                <a:endParaRPr lang="es-ES" altLang="es-MX"/>
              </a:p>
            </p:txBody>
          </p:sp>
          <p:sp>
            <p:nvSpPr>
              <p:cNvPr id="62560" name="Rectangle 93"/>
              <p:cNvSpPr>
                <a:spLocks noChangeArrowheads="1"/>
              </p:cNvSpPr>
              <p:nvPr/>
            </p:nvSpPr>
            <p:spPr bwMode="auto">
              <a:xfrm>
                <a:off x="4402" y="999"/>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a:t>
                </a:r>
                <a:endParaRPr lang="es-ES" altLang="es-MX"/>
              </a:p>
            </p:txBody>
          </p:sp>
          <p:sp>
            <p:nvSpPr>
              <p:cNvPr id="62561" name="Rectangle 94"/>
              <p:cNvSpPr>
                <a:spLocks noChangeArrowheads="1"/>
              </p:cNvSpPr>
              <p:nvPr/>
            </p:nvSpPr>
            <p:spPr bwMode="auto">
              <a:xfrm>
                <a:off x="4131" y="999"/>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62" name="Rectangle 95"/>
              <p:cNvSpPr>
                <a:spLocks noChangeArrowheads="1"/>
              </p:cNvSpPr>
              <p:nvPr/>
            </p:nvSpPr>
            <p:spPr bwMode="auto">
              <a:xfrm>
                <a:off x="3944" y="999"/>
                <a:ext cx="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a:t>
                </a:r>
                <a:endParaRPr lang="es-ES" altLang="es-MX"/>
              </a:p>
            </p:txBody>
          </p:sp>
        </p:grpSp>
        <p:sp>
          <p:nvSpPr>
            <p:cNvPr id="62537" name="Text Box 96"/>
            <p:cNvSpPr txBox="1">
              <a:spLocks noChangeArrowheads="1"/>
            </p:cNvSpPr>
            <p:nvPr/>
          </p:nvSpPr>
          <p:spPr bwMode="auto">
            <a:xfrm>
              <a:off x="3056" y="1208"/>
              <a:ext cx="8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a:t>La matriz  A =</a:t>
              </a:r>
            </a:p>
          </p:txBody>
        </p:sp>
        <p:sp>
          <p:nvSpPr>
            <p:cNvPr id="62538" name="Text Box 97"/>
            <p:cNvSpPr txBox="1">
              <a:spLocks noChangeArrowheads="1"/>
            </p:cNvSpPr>
            <p:nvPr/>
          </p:nvSpPr>
          <p:spPr bwMode="auto">
            <a:xfrm>
              <a:off x="4632" y="1184"/>
              <a:ext cx="8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a:t>tiene rango 3.</a:t>
              </a:r>
            </a:p>
          </p:txBody>
        </p:sp>
      </p:grpSp>
      <p:grpSp>
        <p:nvGrpSpPr>
          <p:cNvPr id="7" name="Group 98"/>
          <p:cNvGrpSpPr>
            <a:grpSpLocks/>
          </p:cNvGrpSpPr>
          <p:nvPr/>
        </p:nvGrpSpPr>
        <p:grpSpPr bwMode="auto">
          <a:xfrm>
            <a:off x="4514850" y="3294063"/>
            <a:ext cx="4332288" cy="1574800"/>
            <a:chOff x="2844" y="1888"/>
            <a:chExt cx="2729" cy="877"/>
          </a:xfrm>
        </p:grpSpPr>
        <p:sp>
          <p:nvSpPr>
            <p:cNvPr id="62502" name="Rectangle 99"/>
            <p:cNvSpPr>
              <a:spLocks noChangeArrowheads="1"/>
            </p:cNvSpPr>
            <p:nvPr/>
          </p:nvSpPr>
          <p:spPr bwMode="auto">
            <a:xfrm>
              <a:off x="2844" y="1888"/>
              <a:ext cx="2729" cy="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2503" name="Rectangle 100"/>
            <p:cNvSpPr>
              <a:spLocks noChangeArrowheads="1"/>
            </p:cNvSpPr>
            <p:nvPr/>
          </p:nvSpPr>
          <p:spPr bwMode="auto">
            <a:xfrm>
              <a:off x="4225" y="2005"/>
              <a:ext cx="354" cy="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62504" name="Group 101"/>
            <p:cNvGrpSpPr>
              <a:grpSpLocks noChangeAspect="1"/>
            </p:cNvGrpSpPr>
            <p:nvPr/>
          </p:nvGrpSpPr>
          <p:grpSpPr bwMode="auto">
            <a:xfrm>
              <a:off x="3813" y="1986"/>
              <a:ext cx="897" cy="639"/>
              <a:chOff x="3813" y="1986"/>
              <a:chExt cx="897" cy="639"/>
            </a:xfrm>
          </p:grpSpPr>
          <p:sp>
            <p:nvSpPr>
              <p:cNvPr id="62507" name="AutoShape 102"/>
              <p:cNvSpPr>
                <a:spLocks noChangeAspect="1" noChangeArrowheads="1" noTextEdit="1"/>
              </p:cNvSpPr>
              <p:nvPr/>
            </p:nvSpPr>
            <p:spPr bwMode="auto">
              <a:xfrm>
                <a:off x="3813" y="1986"/>
                <a:ext cx="879" cy="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grpSp>
            <p:nvGrpSpPr>
              <p:cNvPr id="62508" name="Group 103"/>
              <p:cNvGrpSpPr>
                <a:grpSpLocks/>
              </p:cNvGrpSpPr>
              <p:nvPr/>
            </p:nvGrpSpPr>
            <p:grpSpPr bwMode="auto">
              <a:xfrm>
                <a:off x="3829" y="2007"/>
                <a:ext cx="785" cy="583"/>
                <a:chOff x="3829" y="2007"/>
                <a:chExt cx="785" cy="583"/>
              </a:xfrm>
            </p:grpSpPr>
            <p:sp>
              <p:nvSpPr>
                <p:cNvPr id="62511" name="Rectangle 104"/>
                <p:cNvSpPr>
                  <a:spLocks noChangeArrowheads="1"/>
                </p:cNvSpPr>
                <p:nvPr/>
              </p:nvSpPr>
              <p:spPr bwMode="auto">
                <a:xfrm>
                  <a:off x="4562" y="2357"/>
                  <a:ext cx="52"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512" name="Rectangle 105"/>
                <p:cNvSpPr>
                  <a:spLocks noChangeArrowheads="1"/>
                </p:cNvSpPr>
                <p:nvPr/>
              </p:nvSpPr>
              <p:spPr bwMode="auto">
                <a:xfrm>
                  <a:off x="4562" y="2227"/>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513" name="Rectangle 106"/>
                <p:cNvSpPr>
                  <a:spLocks noChangeArrowheads="1"/>
                </p:cNvSpPr>
                <p:nvPr/>
              </p:nvSpPr>
              <p:spPr bwMode="auto">
                <a:xfrm>
                  <a:off x="4562" y="2094"/>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2514" name="Rectangle 107"/>
                <p:cNvSpPr>
                  <a:spLocks noChangeArrowheads="1"/>
                </p:cNvSpPr>
                <p:nvPr/>
              </p:nvSpPr>
              <p:spPr bwMode="auto">
                <a:xfrm>
                  <a:off x="4562" y="2446"/>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62515" name="Rectangle 108"/>
                <p:cNvSpPr>
                  <a:spLocks noChangeArrowheads="1"/>
                </p:cNvSpPr>
                <p:nvPr/>
              </p:nvSpPr>
              <p:spPr bwMode="auto">
                <a:xfrm>
                  <a:off x="4562" y="2007"/>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62516" name="Rectangle 109"/>
                <p:cNvSpPr>
                  <a:spLocks noChangeArrowheads="1"/>
                </p:cNvSpPr>
                <p:nvPr/>
              </p:nvSpPr>
              <p:spPr bwMode="auto">
                <a:xfrm>
                  <a:off x="3829" y="2357"/>
                  <a:ext cx="52"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17" name="Rectangle 110"/>
                <p:cNvSpPr>
                  <a:spLocks noChangeArrowheads="1"/>
                </p:cNvSpPr>
                <p:nvPr/>
              </p:nvSpPr>
              <p:spPr bwMode="auto">
                <a:xfrm>
                  <a:off x="3829" y="2227"/>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18" name="Rectangle 111"/>
                <p:cNvSpPr>
                  <a:spLocks noChangeArrowheads="1"/>
                </p:cNvSpPr>
                <p:nvPr/>
              </p:nvSpPr>
              <p:spPr bwMode="auto">
                <a:xfrm>
                  <a:off x="3829" y="2094"/>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2519" name="Rectangle 112"/>
                <p:cNvSpPr>
                  <a:spLocks noChangeArrowheads="1"/>
                </p:cNvSpPr>
                <p:nvPr/>
              </p:nvSpPr>
              <p:spPr bwMode="auto">
                <a:xfrm>
                  <a:off x="3829" y="2446"/>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62520" name="Rectangle 113"/>
                <p:cNvSpPr>
                  <a:spLocks noChangeArrowheads="1"/>
                </p:cNvSpPr>
                <p:nvPr/>
              </p:nvSpPr>
              <p:spPr bwMode="auto">
                <a:xfrm>
                  <a:off x="3829" y="2007"/>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æ</a:t>
                  </a:r>
                  <a:endParaRPr lang="es-ES" altLang="es-MX"/>
                </a:p>
              </p:txBody>
            </p:sp>
            <p:sp>
              <p:nvSpPr>
                <p:cNvPr id="62521" name="Rectangle 114"/>
                <p:cNvSpPr>
                  <a:spLocks noChangeArrowheads="1"/>
                </p:cNvSpPr>
                <p:nvPr/>
              </p:nvSpPr>
              <p:spPr bwMode="auto">
                <a:xfrm>
                  <a:off x="4483" y="2424"/>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22" name="Rectangle 115"/>
                <p:cNvSpPr>
                  <a:spLocks noChangeArrowheads="1"/>
                </p:cNvSpPr>
                <p:nvPr/>
              </p:nvSpPr>
              <p:spPr bwMode="auto">
                <a:xfrm>
                  <a:off x="4288" y="2424"/>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23" name="Rectangle 116"/>
                <p:cNvSpPr>
                  <a:spLocks noChangeArrowheads="1"/>
                </p:cNvSpPr>
                <p:nvPr/>
              </p:nvSpPr>
              <p:spPr bwMode="auto">
                <a:xfrm>
                  <a:off x="4091" y="2424"/>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24" name="Rectangle 117"/>
                <p:cNvSpPr>
                  <a:spLocks noChangeArrowheads="1"/>
                </p:cNvSpPr>
                <p:nvPr/>
              </p:nvSpPr>
              <p:spPr bwMode="auto">
                <a:xfrm>
                  <a:off x="3896" y="2424"/>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25" name="Rectangle 118"/>
                <p:cNvSpPr>
                  <a:spLocks noChangeArrowheads="1"/>
                </p:cNvSpPr>
                <p:nvPr/>
              </p:nvSpPr>
              <p:spPr bwMode="auto">
                <a:xfrm>
                  <a:off x="4483" y="2218"/>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26" name="Rectangle 119"/>
                <p:cNvSpPr>
                  <a:spLocks noChangeArrowheads="1"/>
                </p:cNvSpPr>
                <p:nvPr/>
              </p:nvSpPr>
              <p:spPr bwMode="auto">
                <a:xfrm>
                  <a:off x="4289" y="2218"/>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a:t>
                  </a:r>
                  <a:endParaRPr lang="es-ES" altLang="es-MX"/>
                </a:p>
              </p:txBody>
            </p:sp>
            <p:sp>
              <p:nvSpPr>
                <p:cNvPr id="62527" name="Rectangle 120"/>
                <p:cNvSpPr>
                  <a:spLocks noChangeArrowheads="1"/>
                </p:cNvSpPr>
                <p:nvPr/>
              </p:nvSpPr>
              <p:spPr bwMode="auto">
                <a:xfrm>
                  <a:off x="4091" y="2218"/>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28" name="Rectangle 121"/>
                <p:cNvSpPr>
                  <a:spLocks noChangeArrowheads="1"/>
                </p:cNvSpPr>
                <p:nvPr/>
              </p:nvSpPr>
              <p:spPr bwMode="auto">
                <a:xfrm>
                  <a:off x="3896" y="2218"/>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sp>
              <p:nvSpPr>
                <p:cNvPr id="62529" name="Rectangle 122"/>
                <p:cNvSpPr>
                  <a:spLocks noChangeArrowheads="1"/>
                </p:cNvSpPr>
                <p:nvPr/>
              </p:nvSpPr>
              <p:spPr bwMode="auto">
                <a:xfrm>
                  <a:off x="4482" y="2013"/>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a:t>
                  </a:r>
                  <a:endParaRPr lang="es-ES" altLang="es-MX"/>
                </a:p>
              </p:txBody>
            </p:sp>
            <p:sp>
              <p:nvSpPr>
                <p:cNvPr id="62530" name="Rectangle 123"/>
                <p:cNvSpPr>
                  <a:spLocks noChangeArrowheads="1"/>
                </p:cNvSpPr>
                <p:nvPr/>
              </p:nvSpPr>
              <p:spPr bwMode="auto">
                <a:xfrm>
                  <a:off x="4287" y="2013"/>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1</a:t>
                  </a:r>
                  <a:endParaRPr lang="es-ES" altLang="es-MX"/>
                </a:p>
              </p:txBody>
            </p:sp>
            <p:sp>
              <p:nvSpPr>
                <p:cNvPr id="62531" name="Rectangle 124"/>
                <p:cNvSpPr>
                  <a:spLocks noChangeArrowheads="1"/>
                </p:cNvSpPr>
                <p:nvPr/>
              </p:nvSpPr>
              <p:spPr bwMode="auto">
                <a:xfrm>
                  <a:off x="4092" y="2013"/>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2</a:t>
                  </a:r>
                  <a:endParaRPr lang="es-ES" altLang="es-MX"/>
                </a:p>
              </p:txBody>
            </p:sp>
            <p:sp>
              <p:nvSpPr>
                <p:cNvPr id="62532" name="Rectangle 125"/>
                <p:cNvSpPr>
                  <a:spLocks noChangeArrowheads="1"/>
                </p:cNvSpPr>
                <p:nvPr/>
              </p:nvSpPr>
              <p:spPr bwMode="auto">
                <a:xfrm>
                  <a:off x="3896" y="2013"/>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Times New Roman" pitchFamily="18" charset="0"/>
                    </a:rPr>
                    <a:t>0</a:t>
                  </a:r>
                  <a:endParaRPr lang="es-ES" altLang="es-MX"/>
                </a:p>
              </p:txBody>
            </p:sp>
          </p:grpSp>
          <p:sp>
            <p:nvSpPr>
              <p:cNvPr id="62509" name="Rectangle 126"/>
              <p:cNvSpPr>
                <a:spLocks noChangeArrowheads="1"/>
              </p:cNvSpPr>
              <p:nvPr/>
            </p:nvSpPr>
            <p:spPr bwMode="auto">
              <a:xfrm>
                <a:off x="4633" y="2301"/>
                <a:ext cx="38"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2510" name="Rectangle 127"/>
              <p:cNvSpPr>
                <a:spLocks noChangeArrowheads="1"/>
              </p:cNvSpPr>
              <p:nvPr/>
            </p:nvSpPr>
            <p:spPr bwMode="auto">
              <a:xfrm>
                <a:off x="4672" y="2301"/>
                <a:ext cx="38"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sp>
          <p:nvSpPr>
            <p:cNvPr id="62505" name="Text Box 128"/>
            <p:cNvSpPr txBox="1">
              <a:spLocks noChangeArrowheads="1"/>
            </p:cNvSpPr>
            <p:nvPr/>
          </p:nvSpPr>
          <p:spPr bwMode="auto">
            <a:xfrm>
              <a:off x="3028" y="2224"/>
              <a:ext cx="86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a:t>La matriz  A =</a:t>
              </a:r>
            </a:p>
          </p:txBody>
        </p:sp>
        <p:sp>
          <p:nvSpPr>
            <p:cNvPr id="62506" name="Text Box 129"/>
            <p:cNvSpPr txBox="1">
              <a:spLocks noChangeArrowheads="1"/>
            </p:cNvSpPr>
            <p:nvPr/>
          </p:nvSpPr>
          <p:spPr bwMode="auto">
            <a:xfrm>
              <a:off x="4601" y="2200"/>
              <a:ext cx="86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dirty="0"/>
                <a:t>tiene rango 2.</a:t>
              </a:r>
            </a:p>
          </p:txBody>
        </p:sp>
      </p:grpSp>
      <p:grpSp>
        <p:nvGrpSpPr>
          <p:cNvPr id="10" name="Group 130"/>
          <p:cNvGrpSpPr>
            <a:grpSpLocks/>
          </p:cNvGrpSpPr>
          <p:nvPr/>
        </p:nvGrpSpPr>
        <p:grpSpPr bwMode="auto">
          <a:xfrm>
            <a:off x="2484438" y="4797425"/>
            <a:ext cx="4332287" cy="1620838"/>
            <a:chOff x="1594" y="2861"/>
            <a:chExt cx="2729" cy="877"/>
          </a:xfrm>
        </p:grpSpPr>
        <p:sp>
          <p:nvSpPr>
            <p:cNvPr id="62473" name="Rectangle 131"/>
            <p:cNvSpPr>
              <a:spLocks noChangeArrowheads="1"/>
            </p:cNvSpPr>
            <p:nvPr/>
          </p:nvSpPr>
          <p:spPr bwMode="auto">
            <a:xfrm>
              <a:off x="1594" y="2861"/>
              <a:ext cx="2729" cy="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2474" name="Rectangle 132"/>
            <p:cNvSpPr>
              <a:spLocks noChangeArrowheads="1"/>
            </p:cNvSpPr>
            <p:nvPr/>
          </p:nvSpPr>
          <p:spPr bwMode="auto">
            <a:xfrm>
              <a:off x="2574" y="3042"/>
              <a:ext cx="674"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2475" name="Rectangle 133"/>
            <p:cNvSpPr>
              <a:spLocks noChangeArrowheads="1"/>
            </p:cNvSpPr>
            <p:nvPr/>
          </p:nvSpPr>
          <p:spPr bwMode="auto">
            <a:xfrm>
              <a:off x="3097" y="3050"/>
              <a:ext cx="150" cy="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grpSp>
          <p:nvGrpSpPr>
            <p:cNvPr id="62476" name="Group 134"/>
            <p:cNvGrpSpPr>
              <a:grpSpLocks noChangeAspect="1"/>
            </p:cNvGrpSpPr>
            <p:nvPr/>
          </p:nvGrpSpPr>
          <p:grpSpPr bwMode="auto">
            <a:xfrm>
              <a:off x="2512" y="3022"/>
              <a:ext cx="752" cy="576"/>
              <a:chOff x="2512" y="3022"/>
              <a:chExt cx="752" cy="576"/>
            </a:xfrm>
          </p:grpSpPr>
          <p:sp>
            <p:nvSpPr>
              <p:cNvPr id="62479" name="AutoShape 135"/>
              <p:cNvSpPr>
                <a:spLocks noChangeAspect="1" noChangeArrowheads="1" noTextEdit="1"/>
              </p:cNvSpPr>
              <p:nvPr/>
            </p:nvSpPr>
            <p:spPr bwMode="auto">
              <a:xfrm>
                <a:off x="2512" y="3022"/>
                <a:ext cx="75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2480" name="Rectangle 136"/>
              <p:cNvSpPr>
                <a:spLocks noChangeArrowheads="1"/>
              </p:cNvSpPr>
              <p:nvPr/>
            </p:nvSpPr>
            <p:spPr bwMode="auto">
              <a:xfrm>
                <a:off x="3204" y="3355"/>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62481" name="Rectangle 137"/>
              <p:cNvSpPr>
                <a:spLocks noChangeArrowheads="1"/>
              </p:cNvSpPr>
              <p:nvPr/>
            </p:nvSpPr>
            <p:spPr bwMode="auto">
              <a:xfrm>
                <a:off x="3204" y="3239"/>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62482" name="Rectangle 138"/>
              <p:cNvSpPr>
                <a:spLocks noChangeArrowheads="1"/>
              </p:cNvSpPr>
              <p:nvPr/>
            </p:nvSpPr>
            <p:spPr bwMode="auto">
              <a:xfrm>
                <a:off x="3204" y="3114"/>
                <a:ext cx="49"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a:t>
                </a:r>
                <a:endParaRPr lang="es-ES" altLang="es-MX"/>
              </a:p>
            </p:txBody>
          </p:sp>
          <p:sp>
            <p:nvSpPr>
              <p:cNvPr id="62483" name="Rectangle 139"/>
              <p:cNvSpPr>
                <a:spLocks noChangeArrowheads="1"/>
              </p:cNvSpPr>
              <p:nvPr/>
            </p:nvSpPr>
            <p:spPr bwMode="auto">
              <a:xfrm>
                <a:off x="3204" y="3437"/>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ø</a:t>
                </a:r>
                <a:endParaRPr lang="es-ES" altLang="es-MX"/>
              </a:p>
            </p:txBody>
          </p:sp>
          <p:sp>
            <p:nvSpPr>
              <p:cNvPr id="62484" name="Rectangle 140"/>
              <p:cNvSpPr>
                <a:spLocks noChangeArrowheads="1"/>
              </p:cNvSpPr>
              <p:nvPr/>
            </p:nvSpPr>
            <p:spPr bwMode="auto">
              <a:xfrm>
                <a:off x="3204" y="3033"/>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ö</a:t>
                </a:r>
                <a:endParaRPr lang="es-ES" altLang="es-MX"/>
              </a:p>
            </p:txBody>
          </p:sp>
          <p:sp>
            <p:nvSpPr>
              <p:cNvPr id="62485" name="Rectangle 141"/>
              <p:cNvSpPr>
                <a:spLocks noChangeArrowheads="1"/>
              </p:cNvSpPr>
              <p:nvPr/>
            </p:nvSpPr>
            <p:spPr bwMode="auto">
              <a:xfrm>
                <a:off x="2522" y="3355"/>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62486" name="Rectangle 142"/>
              <p:cNvSpPr>
                <a:spLocks noChangeArrowheads="1"/>
              </p:cNvSpPr>
              <p:nvPr/>
            </p:nvSpPr>
            <p:spPr bwMode="auto">
              <a:xfrm>
                <a:off x="2522" y="3239"/>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62487" name="Rectangle 143"/>
              <p:cNvSpPr>
                <a:spLocks noChangeArrowheads="1"/>
              </p:cNvSpPr>
              <p:nvPr/>
            </p:nvSpPr>
            <p:spPr bwMode="auto">
              <a:xfrm>
                <a:off x="2522" y="3114"/>
                <a:ext cx="49"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ç</a:t>
                </a:r>
                <a:endParaRPr lang="es-ES" altLang="es-MX"/>
              </a:p>
            </p:txBody>
          </p:sp>
          <p:sp>
            <p:nvSpPr>
              <p:cNvPr id="62488" name="Rectangle 144"/>
              <p:cNvSpPr>
                <a:spLocks noChangeArrowheads="1"/>
              </p:cNvSpPr>
              <p:nvPr/>
            </p:nvSpPr>
            <p:spPr bwMode="auto">
              <a:xfrm>
                <a:off x="2522" y="3437"/>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è</a:t>
                </a:r>
                <a:endParaRPr lang="es-ES" altLang="es-MX"/>
              </a:p>
            </p:txBody>
          </p:sp>
          <p:sp>
            <p:nvSpPr>
              <p:cNvPr id="62489" name="Rectangle 145"/>
              <p:cNvSpPr>
                <a:spLocks noChangeArrowheads="1"/>
              </p:cNvSpPr>
              <p:nvPr/>
            </p:nvSpPr>
            <p:spPr bwMode="auto">
              <a:xfrm>
                <a:off x="2522" y="3033"/>
                <a:ext cx="4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Symbol" pitchFamily="18" charset="2"/>
                  </a:rPr>
                  <a:t>æ</a:t>
                </a:r>
                <a:endParaRPr lang="es-ES" altLang="es-MX"/>
              </a:p>
            </p:txBody>
          </p:sp>
          <p:sp>
            <p:nvSpPr>
              <p:cNvPr id="62490" name="Rectangle 146"/>
              <p:cNvSpPr>
                <a:spLocks noChangeArrowheads="1"/>
              </p:cNvSpPr>
              <p:nvPr/>
            </p:nvSpPr>
            <p:spPr bwMode="auto">
              <a:xfrm>
                <a:off x="3130" y="3420"/>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1" name="Rectangle 147"/>
              <p:cNvSpPr>
                <a:spLocks noChangeArrowheads="1"/>
              </p:cNvSpPr>
              <p:nvPr/>
            </p:nvSpPr>
            <p:spPr bwMode="auto">
              <a:xfrm>
                <a:off x="2948" y="3420"/>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2" name="Rectangle 148"/>
              <p:cNvSpPr>
                <a:spLocks noChangeArrowheads="1"/>
              </p:cNvSpPr>
              <p:nvPr/>
            </p:nvSpPr>
            <p:spPr bwMode="auto">
              <a:xfrm>
                <a:off x="2766" y="3420"/>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3" name="Rectangle 149"/>
              <p:cNvSpPr>
                <a:spLocks noChangeArrowheads="1"/>
              </p:cNvSpPr>
              <p:nvPr/>
            </p:nvSpPr>
            <p:spPr bwMode="auto">
              <a:xfrm>
                <a:off x="2584" y="3420"/>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4" name="Rectangle 150"/>
              <p:cNvSpPr>
                <a:spLocks noChangeArrowheads="1"/>
              </p:cNvSpPr>
              <p:nvPr/>
            </p:nvSpPr>
            <p:spPr bwMode="auto">
              <a:xfrm>
                <a:off x="3130" y="3228"/>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5" name="Rectangle 151"/>
              <p:cNvSpPr>
                <a:spLocks noChangeArrowheads="1"/>
              </p:cNvSpPr>
              <p:nvPr/>
            </p:nvSpPr>
            <p:spPr bwMode="auto">
              <a:xfrm>
                <a:off x="2948" y="3228"/>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6" name="Rectangle 152"/>
              <p:cNvSpPr>
                <a:spLocks noChangeArrowheads="1"/>
              </p:cNvSpPr>
              <p:nvPr/>
            </p:nvSpPr>
            <p:spPr bwMode="auto">
              <a:xfrm>
                <a:off x="2766" y="3228"/>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7" name="Rectangle 153"/>
              <p:cNvSpPr>
                <a:spLocks noChangeArrowheads="1"/>
              </p:cNvSpPr>
              <p:nvPr/>
            </p:nvSpPr>
            <p:spPr bwMode="auto">
              <a:xfrm>
                <a:off x="2584" y="3228"/>
                <a:ext cx="64"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498" name="Rectangle 154"/>
              <p:cNvSpPr>
                <a:spLocks noChangeArrowheads="1"/>
              </p:cNvSpPr>
              <p:nvPr/>
            </p:nvSpPr>
            <p:spPr bwMode="auto">
              <a:xfrm>
                <a:off x="3118" y="3035"/>
                <a:ext cx="64"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1</a:t>
                </a:r>
                <a:endParaRPr lang="es-ES" altLang="es-MX"/>
              </a:p>
            </p:txBody>
          </p:sp>
          <p:sp>
            <p:nvSpPr>
              <p:cNvPr id="62499" name="Rectangle 155"/>
              <p:cNvSpPr>
                <a:spLocks noChangeArrowheads="1"/>
              </p:cNvSpPr>
              <p:nvPr/>
            </p:nvSpPr>
            <p:spPr bwMode="auto">
              <a:xfrm>
                <a:off x="2948" y="3035"/>
                <a:ext cx="64"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00" name="Rectangle 156"/>
              <p:cNvSpPr>
                <a:spLocks noChangeArrowheads="1"/>
              </p:cNvSpPr>
              <p:nvPr/>
            </p:nvSpPr>
            <p:spPr bwMode="auto">
              <a:xfrm>
                <a:off x="2766" y="3035"/>
                <a:ext cx="64"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sp>
            <p:nvSpPr>
              <p:cNvPr id="62501" name="Rectangle 157"/>
              <p:cNvSpPr>
                <a:spLocks noChangeArrowheads="1"/>
              </p:cNvSpPr>
              <p:nvPr/>
            </p:nvSpPr>
            <p:spPr bwMode="auto">
              <a:xfrm>
                <a:off x="2584" y="3035"/>
                <a:ext cx="64"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latin typeface="Times New Roman" pitchFamily="18" charset="0"/>
                  </a:rPr>
                  <a:t>0</a:t>
                </a:r>
                <a:endParaRPr lang="es-ES" altLang="es-MX"/>
              </a:p>
            </p:txBody>
          </p:sp>
        </p:grpSp>
        <p:sp>
          <p:nvSpPr>
            <p:cNvPr id="62477" name="Text Box 158"/>
            <p:cNvSpPr txBox="1">
              <a:spLocks noChangeArrowheads="1"/>
            </p:cNvSpPr>
            <p:nvPr/>
          </p:nvSpPr>
          <p:spPr bwMode="auto">
            <a:xfrm>
              <a:off x="1728" y="3220"/>
              <a:ext cx="864"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a:t>La matriz  A =</a:t>
              </a:r>
            </a:p>
          </p:txBody>
        </p:sp>
        <p:sp>
          <p:nvSpPr>
            <p:cNvPr id="62478" name="Text Box 159"/>
            <p:cNvSpPr txBox="1">
              <a:spLocks noChangeArrowheads="1"/>
            </p:cNvSpPr>
            <p:nvPr/>
          </p:nvSpPr>
          <p:spPr bwMode="auto">
            <a:xfrm>
              <a:off x="3268" y="3204"/>
              <a:ext cx="864"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1">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1400"/>
                <a:t>tiene rango 1.</a:t>
              </a:r>
            </a:p>
          </p:txBody>
        </p:sp>
      </p:grpSp>
    </p:spTree>
    <p:extLst>
      <p:ext uri="{BB962C8B-B14F-4D97-AF65-F5344CB8AC3E}">
        <p14:creationId xmlns:p14="http://schemas.microsoft.com/office/powerpoint/2010/main" val="2635240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ext Box 2"/>
          <p:cNvSpPr txBox="1">
            <a:spLocks noChangeArrowheads="1"/>
          </p:cNvSpPr>
          <p:nvPr/>
        </p:nvSpPr>
        <p:spPr bwMode="auto">
          <a:xfrm>
            <a:off x="468313" y="2133600"/>
            <a:ext cx="7920111" cy="708025"/>
          </a:xfrm>
          <a:prstGeom prst="rect">
            <a:avLst/>
          </a:prstGeom>
          <a:ln w="38100">
            <a:solidFill>
              <a:srgbClr val="FFC000"/>
            </a:solidFill>
          </a:ln>
          <a:extLst/>
        </p:spPr>
        <p:style>
          <a:lnRef idx="1">
            <a:schemeClr val="dk1"/>
          </a:lnRef>
          <a:fillRef idx="2">
            <a:schemeClr val="dk1"/>
          </a:fillRef>
          <a:effectRef idx="1">
            <a:schemeClr val="dk1"/>
          </a:effectRef>
          <a:fontRef idx="minor">
            <a:schemeClr val="dk1"/>
          </a:fontRef>
        </p:style>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s-ES" sz="2000" b="1" dirty="0">
                <a:solidFill>
                  <a:schemeClr val="bg1"/>
                </a:solidFill>
                <a:latin typeface="+mn-lt"/>
                <a:ea typeface="Arial Unicode MS" pitchFamily="34" charset="-128"/>
                <a:cs typeface="Arial Unicode MS" pitchFamily="34" charset="-128"/>
              </a:rPr>
              <a:t>El rango de una matriz lo podemos calcular por dos métodos diferentes:</a:t>
            </a:r>
          </a:p>
        </p:txBody>
      </p:sp>
      <p:sp>
        <p:nvSpPr>
          <p:cNvPr id="63491" name="Text Box 3"/>
          <p:cNvSpPr txBox="1">
            <a:spLocks noChangeArrowheads="1"/>
          </p:cNvSpPr>
          <p:nvPr/>
        </p:nvSpPr>
        <p:spPr bwMode="auto">
          <a:xfrm>
            <a:off x="684213" y="692150"/>
            <a:ext cx="7991475" cy="523875"/>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Métodos de cálculo del rango de una matriz</a:t>
            </a:r>
          </a:p>
        </p:txBody>
      </p:sp>
      <p:sp>
        <p:nvSpPr>
          <p:cNvPr id="112644" name="Text Box 4"/>
          <p:cNvSpPr txBox="1">
            <a:spLocks noChangeArrowheads="1"/>
          </p:cNvSpPr>
          <p:nvPr/>
        </p:nvSpPr>
        <p:spPr bwMode="auto">
          <a:xfrm>
            <a:off x="1763713" y="3500438"/>
            <a:ext cx="4248447" cy="457200"/>
          </a:xfrm>
          <a:prstGeom prst="rect">
            <a:avLst/>
          </a:prstGeom>
          <a:ln/>
          <a:extLst/>
        </p:spPr>
        <p:style>
          <a:lnRef idx="3">
            <a:schemeClr val="lt1"/>
          </a:lnRef>
          <a:fillRef idx="1">
            <a:schemeClr val="accent3"/>
          </a:fillRef>
          <a:effectRef idx="1">
            <a:schemeClr val="accent3"/>
          </a:effectRef>
          <a:fontRef idx="minor">
            <a:schemeClr val="lt1"/>
          </a:fontRef>
        </p:style>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Clr>
                <a:srgbClr val="006600"/>
              </a:buClr>
              <a:buFont typeface="Wingdings" pitchFamily="2" charset="2"/>
              <a:buChar char="v"/>
            </a:pPr>
            <a:r>
              <a:rPr lang="es-ES" altLang="es-MX" sz="2000" b="1" dirty="0">
                <a:solidFill>
                  <a:srgbClr val="0070C0"/>
                </a:solidFill>
                <a:cs typeface="Arial" pitchFamily="34" charset="0"/>
              </a:rPr>
              <a:t>  </a:t>
            </a:r>
            <a:r>
              <a:rPr lang="es-ES" altLang="es-MX" sz="2400" b="1" dirty="0">
                <a:solidFill>
                  <a:schemeClr val="bg1"/>
                </a:solidFill>
                <a:cs typeface="Arial" pitchFamily="34" charset="0"/>
              </a:rPr>
              <a:t>Por el método de Gauss</a:t>
            </a:r>
          </a:p>
        </p:txBody>
      </p:sp>
      <p:sp>
        <p:nvSpPr>
          <p:cNvPr id="112645" name="Text Box 5"/>
          <p:cNvSpPr txBox="1">
            <a:spLocks noChangeArrowheads="1"/>
          </p:cNvSpPr>
          <p:nvPr/>
        </p:nvSpPr>
        <p:spPr bwMode="auto">
          <a:xfrm>
            <a:off x="1907729" y="4365625"/>
            <a:ext cx="3960415" cy="457200"/>
          </a:xfrm>
          <a:prstGeom prst="rect">
            <a:avLst/>
          </a:prstGeom>
          <a:solidFill>
            <a:schemeClr val="accent1"/>
          </a:solidFill>
          <a:ln w="38100" algn="ctr">
            <a:solidFill>
              <a:schemeClr val="tx1">
                <a:lumMod val="95000"/>
              </a:schemeClr>
            </a:solidFill>
            <a:miter lim="800000"/>
            <a:headEnd/>
            <a:tailEnd/>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v"/>
            </a:pPr>
            <a:r>
              <a:rPr lang="es-ES" altLang="es-MX" sz="2400" b="1" dirty="0">
                <a:solidFill>
                  <a:srgbClr val="0070C0"/>
                </a:solidFill>
                <a:cs typeface="Arial" pitchFamily="34" charset="0"/>
              </a:rPr>
              <a:t>  </a:t>
            </a:r>
            <a:r>
              <a:rPr lang="es-ES" altLang="es-MX" sz="2400" b="1" dirty="0">
                <a:solidFill>
                  <a:schemeClr val="bg1"/>
                </a:solidFill>
                <a:cs typeface="Arial" pitchFamily="34" charset="0"/>
              </a:rPr>
              <a:t>Usando Determinantes</a:t>
            </a:r>
          </a:p>
        </p:txBody>
      </p:sp>
    </p:spTree>
    <p:extLst>
      <p:ext uri="{BB962C8B-B14F-4D97-AF65-F5344CB8AC3E}">
        <p14:creationId xmlns:p14="http://schemas.microsoft.com/office/powerpoint/2010/main" val="1579998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42"/>
                                        </p:tgtEl>
                                        <p:attrNameLst>
                                          <p:attrName>style.visibility</p:attrName>
                                        </p:attrNameLst>
                                      </p:cBhvr>
                                      <p:to>
                                        <p:strVal val="visible"/>
                                      </p:to>
                                    </p:set>
                                    <p:anim calcmode="lin" valueType="num">
                                      <p:cBhvr additive="base">
                                        <p:cTn id="7" dur="500" fill="hold"/>
                                        <p:tgtEl>
                                          <p:spTgt spid="112642"/>
                                        </p:tgtEl>
                                        <p:attrNameLst>
                                          <p:attrName>ppt_x</p:attrName>
                                        </p:attrNameLst>
                                      </p:cBhvr>
                                      <p:tavLst>
                                        <p:tav tm="0">
                                          <p:val>
                                            <p:strVal val="0-#ppt_w/2"/>
                                          </p:val>
                                        </p:tav>
                                        <p:tav tm="100000">
                                          <p:val>
                                            <p:strVal val="#ppt_x"/>
                                          </p:val>
                                        </p:tav>
                                      </p:tavLst>
                                    </p:anim>
                                    <p:anim calcmode="lin" valueType="num">
                                      <p:cBhvr additive="base">
                                        <p:cTn id="8" dur="500" fill="hold"/>
                                        <p:tgtEl>
                                          <p:spTgt spid="1126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44"/>
                                        </p:tgtEl>
                                        <p:attrNameLst>
                                          <p:attrName>style.visibility</p:attrName>
                                        </p:attrNameLst>
                                      </p:cBhvr>
                                      <p:to>
                                        <p:strVal val="visible"/>
                                      </p:to>
                                    </p:set>
                                    <p:anim calcmode="lin" valueType="num">
                                      <p:cBhvr additive="base">
                                        <p:cTn id="13" dur="500" fill="hold"/>
                                        <p:tgtEl>
                                          <p:spTgt spid="112644"/>
                                        </p:tgtEl>
                                        <p:attrNameLst>
                                          <p:attrName>ppt_x</p:attrName>
                                        </p:attrNameLst>
                                      </p:cBhvr>
                                      <p:tavLst>
                                        <p:tav tm="0">
                                          <p:val>
                                            <p:strVal val="0-#ppt_w/2"/>
                                          </p:val>
                                        </p:tav>
                                        <p:tav tm="100000">
                                          <p:val>
                                            <p:strVal val="#ppt_x"/>
                                          </p:val>
                                        </p:tav>
                                      </p:tavLst>
                                    </p:anim>
                                    <p:anim calcmode="lin" valueType="num">
                                      <p:cBhvr additive="base">
                                        <p:cTn id="14" dur="500" fill="hold"/>
                                        <p:tgtEl>
                                          <p:spTgt spid="11264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2645"/>
                                        </p:tgtEl>
                                        <p:attrNameLst>
                                          <p:attrName>style.visibility</p:attrName>
                                        </p:attrNameLst>
                                      </p:cBhvr>
                                      <p:to>
                                        <p:strVal val="visible"/>
                                      </p:to>
                                    </p:set>
                                    <p:anim calcmode="lin" valueType="num">
                                      <p:cBhvr additive="base">
                                        <p:cTn id="19" dur="500" fill="hold"/>
                                        <p:tgtEl>
                                          <p:spTgt spid="112645"/>
                                        </p:tgtEl>
                                        <p:attrNameLst>
                                          <p:attrName>ppt_x</p:attrName>
                                        </p:attrNameLst>
                                      </p:cBhvr>
                                      <p:tavLst>
                                        <p:tav tm="0">
                                          <p:val>
                                            <p:strVal val="0-#ppt_w/2"/>
                                          </p:val>
                                        </p:tav>
                                        <p:tav tm="100000">
                                          <p:val>
                                            <p:strVal val="#ppt_x"/>
                                          </p:val>
                                        </p:tav>
                                      </p:tavLst>
                                    </p:anim>
                                    <p:anim calcmode="lin" valueType="num">
                                      <p:cBhvr additive="base">
                                        <p:cTn id="20" dur="500" fill="hold"/>
                                        <p:tgtEl>
                                          <p:spTgt spid="1126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animBg="1"/>
      <p:bldP spid="112644" grpId="0" animBg="1"/>
      <p:bldP spid="11264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57200" y="411510"/>
            <a:ext cx="2386608" cy="1001266"/>
          </a:xfrm>
        </p:spPr>
        <p:txBody>
          <a:bodyPr>
            <a:normAutofit/>
          </a:bodyPr>
          <a:lstStyle/>
          <a:p>
            <a:r>
              <a:rPr lang="es-MX" sz="2800" b="1" dirty="0">
                <a:solidFill>
                  <a:srgbClr val="FFC000"/>
                </a:solidFill>
              </a:rPr>
              <a:t>INDICE DE CONTENIDO</a:t>
            </a:r>
          </a:p>
        </p:txBody>
      </p:sp>
      <p:graphicFrame>
        <p:nvGraphicFramePr>
          <p:cNvPr id="131101" name="Group 29"/>
          <p:cNvGraphicFramePr>
            <a:graphicFrameLocks noGrp="1"/>
          </p:cNvGraphicFramePr>
          <p:nvPr>
            <p:ph sz="half" idx="1"/>
            <p:extLst>
              <p:ext uri="{D42A27DB-BD31-4B8C-83A1-F6EECF244321}">
                <p14:modId xmlns:p14="http://schemas.microsoft.com/office/powerpoint/2010/main" val="798992488"/>
              </p:ext>
            </p:extLst>
          </p:nvPr>
        </p:nvGraphicFramePr>
        <p:xfrm>
          <a:off x="4781550" y="1579399"/>
          <a:ext cx="4038600" cy="4369881"/>
        </p:xfrm>
        <a:graphic>
          <a:graphicData uri="http://schemas.openxmlformats.org/drawingml/2006/table">
            <a:tbl>
              <a:tblPr/>
              <a:tblGrid>
                <a:gridCol w="798562"/>
                <a:gridCol w="3240038"/>
              </a:tblGrid>
              <a:tr h="5873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84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84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MX" sz="1800" b="1" dirty="0" smtClean="0">
                          <a:solidFill>
                            <a:srgbClr val="FFC000"/>
                          </a:solidFill>
                          <a:effectLst/>
                          <a:latin typeface="Arial" panose="020B0604020202020204" pitchFamily="34" charset="0"/>
                          <a:ea typeface="Calibri"/>
                          <a:cs typeface="Arial" panose="020B0604020202020204" pitchFamily="34" charset="0"/>
                        </a:rPr>
                        <a:t>OBJETIVO DEL CURSO</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37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MX" sz="1800" b="1" dirty="0" smtClean="0">
                          <a:solidFill>
                            <a:srgbClr val="FFC000"/>
                          </a:solidFill>
                          <a:effectLst/>
                          <a:latin typeface="Arial" panose="020B0604020202020204" pitchFamily="34" charset="0"/>
                          <a:ea typeface="Calibri"/>
                          <a:cs typeface="Arial" panose="020B0604020202020204" pitchFamily="34" charset="0"/>
                        </a:rPr>
                        <a:t>MAPA CONCEPTUAL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35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DEFINICIÓN DE MATRIZ</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1129" name="Group 57"/>
          <p:cNvGraphicFramePr>
            <a:graphicFrameLocks noGrp="1"/>
          </p:cNvGraphicFramePr>
          <p:nvPr>
            <p:ph sz="half" idx="2"/>
            <p:extLst>
              <p:ext uri="{D42A27DB-BD31-4B8C-83A1-F6EECF244321}">
                <p14:modId xmlns:p14="http://schemas.microsoft.com/office/powerpoint/2010/main" val="3792707574"/>
              </p:ext>
            </p:extLst>
          </p:nvPr>
        </p:nvGraphicFramePr>
        <p:xfrm>
          <a:off x="251520" y="1700808"/>
          <a:ext cx="4182616" cy="4291014"/>
        </p:xfrm>
        <a:graphic>
          <a:graphicData uri="http://schemas.openxmlformats.org/drawingml/2006/table">
            <a:tbl>
              <a:tblPr/>
              <a:tblGrid>
                <a:gridCol w="936104"/>
                <a:gridCol w="3246512"/>
              </a:tblGrid>
              <a:tr h="6492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61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ÍNDICE DE CONTENIDO</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endPar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rgbClr val="FFC000"/>
                          </a:solidFill>
                          <a:effectLst>
                            <a:outerShdw blurRad="38100" dist="38100" dir="2700000" algn="tl">
                              <a:srgbClr val="000000">
                                <a:alpha val="43137"/>
                              </a:srgbClr>
                            </a:outerShdw>
                          </a:effectLst>
                          <a:latin typeface="Verdana" pitchFamily="34"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defRPr/>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GUIÓN EXPLICATIVO</a:t>
                      </a: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2396981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Text Box 3"/>
          <p:cNvSpPr txBox="1">
            <a:spLocks noChangeArrowheads="1"/>
          </p:cNvSpPr>
          <p:nvPr/>
        </p:nvSpPr>
        <p:spPr bwMode="auto">
          <a:xfrm>
            <a:off x="1331913" y="188913"/>
            <a:ext cx="6480175" cy="954087"/>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 altLang="es-MX" sz="2800" b="1" dirty="0">
                <a:solidFill>
                  <a:srgbClr val="7030A0"/>
                </a:solidFill>
                <a:cs typeface="Arial" pitchFamily="34" charset="0"/>
              </a:rPr>
              <a:t>Cálculo del rango de una matriz</a:t>
            </a:r>
          </a:p>
          <a:p>
            <a:pPr algn="ctr" eaLnBrk="1" hangingPunct="1"/>
            <a:r>
              <a:rPr lang="es-ES" altLang="es-MX" sz="2800" b="1" dirty="0">
                <a:solidFill>
                  <a:srgbClr val="7030A0"/>
                </a:solidFill>
                <a:cs typeface="Arial" pitchFamily="34" charset="0"/>
              </a:rPr>
              <a:t>por el método de Gauss</a:t>
            </a:r>
          </a:p>
        </p:txBody>
      </p:sp>
      <p:sp>
        <p:nvSpPr>
          <p:cNvPr id="113668" name="Text Box 4"/>
          <p:cNvSpPr txBox="1">
            <a:spLocks noChangeArrowheads="1"/>
          </p:cNvSpPr>
          <p:nvPr/>
        </p:nvSpPr>
        <p:spPr bwMode="auto">
          <a:xfrm>
            <a:off x="684213" y="1654175"/>
            <a:ext cx="7704137" cy="1054100"/>
          </a:xfrm>
          <a:prstGeom prst="rect">
            <a:avLst/>
          </a:prstGeom>
          <a:ln w="38100">
            <a:solidFill>
              <a:schemeClr val="tx1">
                <a:lumMod val="95000"/>
              </a:schemeClr>
            </a:solidFill>
            <a:headEnd/>
            <a:tailEnd/>
          </a:ln>
        </p:spPr>
        <p:style>
          <a:lnRef idx="1">
            <a:schemeClr val="dk1"/>
          </a:lnRef>
          <a:fillRef idx="2">
            <a:schemeClr val="dk1"/>
          </a:fillRef>
          <a:effectRef idx="1">
            <a:schemeClr val="dk1"/>
          </a:effectRef>
          <a:fontRef idx="minor">
            <a:schemeClr val="dk1"/>
          </a:fontRef>
        </p:style>
        <p:txBody>
          <a:bodyPr>
            <a:spAutoFit/>
          </a:bodyPr>
          <a:lstStyle/>
          <a:p>
            <a:pPr>
              <a:spcBef>
                <a:spcPct val="50000"/>
              </a:spcBef>
              <a:defRPr/>
            </a:pPr>
            <a:r>
              <a:rPr lang="es-ES" b="1" i="1" dirty="0">
                <a:solidFill>
                  <a:srgbClr val="0070C0"/>
                </a:solidFill>
                <a:cs typeface="Arial" pitchFamily="34" charset="0"/>
              </a:rPr>
              <a:t>Transformaciones elementales:</a:t>
            </a:r>
          </a:p>
          <a:p>
            <a:pPr>
              <a:spcBef>
                <a:spcPct val="50000"/>
              </a:spcBef>
              <a:defRPr/>
            </a:pPr>
            <a:r>
              <a:rPr lang="es-ES" dirty="0">
                <a:cs typeface="Arial" pitchFamily="34" charset="0"/>
              </a:rPr>
              <a:t>Son las transformaciones que podemos realizarle a una matriz sin que su rango varíe.</a:t>
            </a:r>
            <a:endParaRPr lang="es-ES" sz="1200" dirty="0">
              <a:cs typeface="Arial" pitchFamily="34" charset="0"/>
            </a:endParaRPr>
          </a:p>
        </p:txBody>
      </p:sp>
      <p:sp>
        <p:nvSpPr>
          <p:cNvPr id="113669" name="Text Box 5"/>
          <p:cNvSpPr txBox="1">
            <a:spLocks noChangeArrowheads="1"/>
          </p:cNvSpPr>
          <p:nvPr/>
        </p:nvSpPr>
        <p:spPr bwMode="auto">
          <a:xfrm>
            <a:off x="539750" y="3059113"/>
            <a:ext cx="6912570" cy="40011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altLang="es-MX" sz="2000" b="1" i="1" dirty="0">
                <a:solidFill>
                  <a:srgbClr val="FFFF00"/>
                </a:solidFill>
                <a:cs typeface="Arial" pitchFamily="34" charset="0"/>
              </a:rPr>
              <a:t>Las transformaciones elementales son las siguientes:</a:t>
            </a:r>
          </a:p>
        </p:txBody>
      </p:sp>
      <p:sp>
        <p:nvSpPr>
          <p:cNvPr id="113670" name="Text Box 6"/>
          <p:cNvSpPr txBox="1">
            <a:spLocks noChangeArrowheads="1"/>
          </p:cNvSpPr>
          <p:nvPr/>
        </p:nvSpPr>
        <p:spPr bwMode="auto">
          <a:xfrm>
            <a:off x="611188" y="3567113"/>
            <a:ext cx="3611562" cy="368300"/>
          </a:xfrm>
          <a:prstGeom prst="rect">
            <a:avLst/>
          </a:prstGeom>
          <a:solidFill>
            <a:srgbClr val="CCFFCC"/>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dirty="0">
                <a:solidFill>
                  <a:schemeClr val="bg1"/>
                </a:solidFill>
                <a:cs typeface="Arial" pitchFamily="34" charset="0"/>
              </a:rPr>
              <a:t>  Permutar 2 filas </a:t>
            </a:r>
            <a:r>
              <a:rPr lang="es-ES" altLang="es-MX" dirty="0" err="1">
                <a:solidFill>
                  <a:schemeClr val="bg1"/>
                </a:solidFill>
                <a:cs typeface="Arial" pitchFamily="34" charset="0"/>
              </a:rPr>
              <a:t>ó</a:t>
            </a:r>
            <a:r>
              <a:rPr lang="es-ES" altLang="es-MX" dirty="0">
                <a:solidFill>
                  <a:schemeClr val="bg1"/>
                </a:solidFill>
                <a:cs typeface="Arial" pitchFamily="34" charset="0"/>
              </a:rPr>
              <a:t> 2 columnas.</a:t>
            </a:r>
          </a:p>
        </p:txBody>
      </p:sp>
      <p:sp>
        <p:nvSpPr>
          <p:cNvPr id="113671" name="Text Box 7"/>
          <p:cNvSpPr txBox="1">
            <a:spLocks noChangeArrowheads="1"/>
          </p:cNvSpPr>
          <p:nvPr/>
        </p:nvSpPr>
        <p:spPr bwMode="auto">
          <a:xfrm>
            <a:off x="611188" y="4076700"/>
            <a:ext cx="5903912" cy="369888"/>
          </a:xfrm>
          <a:prstGeom prst="rect">
            <a:avLst/>
          </a:prstGeom>
          <a:solidFill>
            <a:srgbClr val="CCFFCC"/>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dirty="0">
                <a:solidFill>
                  <a:schemeClr val="bg1"/>
                </a:solidFill>
                <a:cs typeface="Arial" pitchFamily="34" charset="0"/>
              </a:rPr>
              <a:t>  Multiplicar o dividir una línea por un número no nulo. </a:t>
            </a:r>
          </a:p>
        </p:txBody>
      </p:sp>
      <p:sp>
        <p:nvSpPr>
          <p:cNvPr id="113672" name="Text Box 8"/>
          <p:cNvSpPr txBox="1">
            <a:spLocks noChangeArrowheads="1"/>
          </p:cNvSpPr>
          <p:nvPr/>
        </p:nvSpPr>
        <p:spPr bwMode="auto">
          <a:xfrm>
            <a:off x="611188" y="4646613"/>
            <a:ext cx="8208962" cy="369887"/>
          </a:xfrm>
          <a:prstGeom prst="rect">
            <a:avLst/>
          </a:prstGeom>
          <a:solidFill>
            <a:srgbClr val="CCFFCC"/>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61938" indent="-261938"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dirty="0">
                <a:solidFill>
                  <a:schemeClr val="bg1"/>
                </a:solidFill>
                <a:cs typeface="Arial" pitchFamily="34" charset="0"/>
              </a:rPr>
              <a:t>Sumar o restar a una línea otra paralela multiplicada por un número no nulo.</a:t>
            </a:r>
          </a:p>
        </p:txBody>
      </p:sp>
      <p:sp>
        <p:nvSpPr>
          <p:cNvPr id="113673" name="Text Box 9"/>
          <p:cNvSpPr txBox="1">
            <a:spLocks noChangeArrowheads="1"/>
          </p:cNvSpPr>
          <p:nvPr/>
        </p:nvSpPr>
        <p:spPr bwMode="auto">
          <a:xfrm>
            <a:off x="611188" y="5157788"/>
            <a:ext cx="5327650" cy="368300"/>
          </a:xfrm>
          <a:prstGeom prst="rect">
            <a:avLst/>
          </a:prstGeom>
          <a:solidFill>
            <a:srgbClr val="CCFFCC"/>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dirty="0">
                <a:solidFill>
                  <a:schemeClr val="bg1"/>
                </a:solidFill>
                <a:cs typeface="Arial" pitchFamily="34" charset="0"/>
              </a:rPr>
              <a:t>  Suprimir las filas o columnas que sean nulas,</a:t>
            </a:r>
          </a:p>
        </p:txBody>
      </p:sp>
      <p:sp>
        <p:nvSpPr>
          <p:cNvPr id="113674" name="Text Box 10"/>
          <p:cNvSpPr txBox="1">
            <a:spLocks noChangeArrowheads="1"/>
          </p:cNvSpPr>
          <p:nvPr/>
        </p:nvSpPr>
        <p:spPr bwMode="auto">
          <a:xfrm>
            <a:off x="611188" y="5732463"/>
            <a:ext cx="7056437" cy="368300"/>
          </a:xfrm>
          <a:prstGeom prst="rect">
            <a:avLst/>
          </a:prstGeom>
          <a:solidFill>
            <a:srgbClr val="CCFFCC"/>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 typeface="Wingdings" pitchFamily="2" charset="2"/>
              <a:buChar char="Ø"/>
            </a:pPr>
            <a:r>
              <a:rPr lang="es-ES" altLang="es-MX" dirty="0">
                <a:solidFill>
                  <a:schemeClr val="bg1"/>
                </a:solidFill>
                <a:cs typeface="Arial" pitchFamily="34" charset="0"/>
              </a:rPr>
              <a:t>  Suprimir las filas o columnas que sean proporcionales a otras.</a:t>
            </a:r>
          </a:p>
        </p:txBody>
      </p:sp>
    </p:spTree>
    <p:extLst>
      <p:ext uri="{BB962C8B-B14F-4D97-AF65-F5344CB8AC3E}">
        <p14:creationId xmlns:p14="http://schemas.microsoft.com/office/powerpoint/2010/main" val="15484444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8"/>
                                        </p:tgtEl>
                                        <p:attrNameLst>
                                          <p:attrName>style.visibility</p:attrName>
                                        </p:attrNameLst>
                                      </p:cBhvr>
                                      <p:to>
                                        <p:strVal val="visible"/>
                                      </p:to>
                                    </p:set>
                                    <p:anim calcmode="lin" valueType="num">
                                      <p:cBhvr additive="base">
                                        <p:cTn id="7" dur="500" fill="hold"/>
                                        <p:tgtEl>
                                          <p:spTgt spid="113668"/>
                                        </p:tgtEl>
                                        <p:attrNameLst>
                                          <p:attrName>ppt_x</p:attrName>
                                        </p:attrNameLst>
                                      </p:cBhvr>
                                      <p:tavLst>
                                        <p:tav tm="0">
                                          <p:val>
                                            <p:strVal val="0-#ppt_w/2"/>
                                          </p:val>
                                        </p:tav>
                                        <p:tav tm="100000">
                                          <p:val>
                                            <p:strVal val="#ppt_x"/>
                                          </p:val>
                                        </p:tav>
                                      </p:tavLst>
                                    </p:anim>
                                    <p:anim calcmode="lin" valueType="num">
                                      <p:cBhvr additive="base">
                                        <p:cTn id="8" dur="500" fill="hold"/>
                                        <p:tgtEl>
                                          <p:spTgt spid="11366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3669"/>
                                        </p:tgtEl>
                                        <p:attrNameLst>
                                          <p:attrName>style.visibility</p:attrName>
                                        </p:attrNameLst>
                                      </p:cBhvr>
                                      <p:to>
                                        <p:strVal val="visible"/>
                                      </p:to>
                                    </p:set>
                                    <p:anim calcmode="lin" valueType="num">
                                      <p:cBhvr additive="base">
                                        <p:cTn id="13" dur="500" fill="hold"/>
                                        <p:tgtEl>
                                          <p:spTgt spid="113669"/>
                                        </p:tgtEl>
                                        <p:attrNameLst>
                                          <p:attrName>ppt_x</p:attrName>
                                        </p:attrNameLst>
                                      </p:cBhvr>
                                      <p:tavLst>
                                        <p:tav tm="0">
                                          <p:val>
                                            <p:strVal val="0-#ppt_w/2"/>
                                          </p:val>
                                        </p:tav>
                                        <p:tav tm="100000">
                                          <p:val>
                                            <p:strVal val="#ppt_x"/>
                                          </p:val>
                                        </p:tav>
                                      </p:tavLst>
                                    </p:anim>
                                    <p:anim calcmode="lin" valueType="num">
                                      <p:cBhvr additive="base">
                                        <p:cTn id="14" dur="500" fill="hold"/>
                                        <p:tgtEl>
                                          <p:spTgt spid="11366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3670"/>
                                        </p:tgtEl>
                                        <p:attrNameLst>
                                          <p:attrName>style.visibility</p:attrName>
                                        </p:attrNameLst>
                                      </p:cBhvr>
                                      <p:to>
                                        <p:strVal val="visible"/>
                                      </p:to>
                                    </p:set>
                                    <p:anim calcmode="lin" valueType="num">
                                      <p:cBhvr additive="base">
                                        <p:cTn id="19" dur="500" fill="hold"/>
                                        <p:tgtEl>
                                          <p:spTgt spid="113670"/>
                                        </p:tgtEl>
                                        <p:attrNameLst>
                                          <p:attrName>ppt_x</p:attrName>
                                        </p:attrNameLst>
                                      </p:cBhvr>
                                      <p:tavLst>
                                        <p:tav tm="0">
                                          <p:val>
                                            <p:strVal val="0-#ppt_w/2"/>
                                          </p:val>
                                        </p:tav>
                                        <p:tav tm="100000">
                                          <p:val>
                                            <p:strVal val="#ppt_x"/>
                                          </p:val>
                                        </p:tav>
                                      </p:tavLst>
                                    </p:anim>
                                    <p:anim calcmode="lin" valueType="num">
                                      <p:cBhvr additive="base">
                                        <p:cTn id="20" dur="500" fill="hold"/>
                                        <p:tgtEl>
                                          <p:spTgt spid="11367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3671"/>
                                        </p:tgtEl>
                                        <p:attrNameLst>
                                          <p:attrName>style.visibility</p:attrName>
                                        </p:attrNameLst>
                                      </p:cBhvr>
                                      <p:to>
                                        <p:strVal val="visible"/>
                                      </p:to>
                                    </p:set>
                                    <p:anim calcmode="lin" valueType="num">
                                      <p:cBhvr additive="base">
                                        <p:cTn id="25" dur="500" fill="hold"/>
                                        <p:tgtEl>
                                          <p:spTgt spid="113671"/>
                                        </p:tgtEl>
                                        <p:attrNameLst>
                                          <p:attrName>ppt_x</p:attrName>
                                        </p:attrNameLst>
                                      </p:cBhvr>
                                      <p:tavLst>
                                        <p:tav tm="0">
                                          <p:val>
                                            <p:strVal val="0-#ppt_w/2"/>
                                          </p:val>
                                        </p:tav>
                                        <p:tav tm="100000">
                                          <p:val>
                                            <p:strVal val="#ppt_x"/>
                                          </p:val>
                                        </p:tav>
                                      </p:tavLst>
                                    </p:anim>
                                    <p:anim calcmode="lin" valueType="num">
                                      <p:cBhvr additive="base">
                                        <p:cTn id="26" dur="500" fill="hold"/>
                                        <p:tgtEl>
                                          <p:spTgt spid="11367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3672"/>
                                        </p:tgtEl>
                                        <p:attrNameLst>
                                          <p:attrName>style.visibility</p:attrName>
                                        </p:attrNameLst>
                                      </p:cBhvr>
                                      <p:to>
                                        <p:strVal val="visible"/>
                                      </p:to>
                                    </p:set>
                                    <p:anim calcmode="lin" valueType="num">
                                      <p:cBhvr additive="base">
                                        <p:cTn id="31" dur="500" fill="hold"/>
                                        <p:tgtEl>
                                          <p:spTgt spid="113672"/>
                                        </p:tgtEl>
                                        <p:attrNameLst>
                                          <p:attrName>ppt_x</p:attrName>
                                        </p:attrNameLst>
                                      </p:cBhvr>
                                      <p:tavLst>
                                        <p:tav tm="0">
                                          <p:val>
                                            <p:strVal val="0-#ppt_w/2"/>
                                          </p:val>
                                        </p:tav>
                                        <p:tav tm="100000">
                                          <p:val>
                                            <p:strVal val="#ppt_x"/>
                                          </p:val>
                                        </p:tav>
                                      </p:tavLst>
                                    </p:anim>
                                    <p:anim calcmode="lin" valueType="num">
                                      <p:cBhvr additive="base">
                                        <p:cTn id="32" dur="500" fill="hold"/>
                                        <p:tgtEl>
                                          <p:spTgt spid="11367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3673"/>
                                        </p:tgtEl>
                                        <p:attrNameLst>
                                          <p:attrName>style.visibility</p:attrName>
                                        </p:attrNameLst>
                                      </p:cBhvr>
                                      <p:to>
                                        <p:strVal val="visible"/>
                                      </p:to>
                                    </p:set>
                                    <p:anim calcmode="lin" valueType="num">
                                      <p:cBhvr additive="base">
                                        <p:cTn id="37" dur="500" fill="hold"/>
                                        <p:tgtEl>
                                          <p:spTgt spid="113673"/>
                                        </p:tgtEl>
                                        <p:attrNameLst>
                                          <p:attrName>ppt_x</p:attrName>
                                        </p:attrNameLst>
                                      </p:cBhvr>
                                      <p:tavLst>
                                        <p:tav tm="0">
                                          <p:val>
                                            <p:strVal val="0-#ppt_w/2"/>
                                          </p:val>
                                        </p:tav>
                                        <p:tav tm="100000">
                                          <p:val>
                                            <p:strVal val="#ppt_x"/>
                                          </p:val>
                                        </p:tav>
                                      </p:tavLst>
                                    </p:anim>
                                    <p:anim calcmode="lin" valueType="num">
                                      <p:cBhvr additive="base">
                                        <p:cTn id="38" dur="500" fill="hold"/>
                                        <p:tgtEl>
                                          <p:spTgt spid="113673"/>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13674"/>
                                        </p:tgtEl>
                                        <p:attrNameLst>
                                          <p:attrName>style.visibility</p:attrName>
                                        </p:attrNameLst>
                                      </p:cBhvr>
                                      <p:to>
                                        <p:strVal val="visible"/>
                                      </p:to>
                                    </p:set>
                                    <p:anim calcmode="lin" valueType="num">
                                      <p:cBhvr additive="base">
                                        <p:cTn id="43" dur="500" fill="hold"/>
                                        <p:tgtEl>
                                          <p:spTgt spid="113674"/>
                                        </p:tgtEl>
                                        <p:attrNameLst>
                                          <p:attrName>ppt_x</p:attrName>
                                        </p:attrNameLst>
                                      </p:cBhvr>
                                      <p:tavLst>
                                        <p:tav tm="0">
                                          <p:val>
                                            <p:strVal val="0-#ppt_w/2"/>
                                          </p:val>
                                        </p:tav>
                                        <p:tav tm="100000">
                                          <p:val>
                                            <p:strVal val="#ppt_x"/>
                                          </p:val>
                                        </p:tav>
                                      </p:tavLst>
                                    </p:anim>
                                    <p:anim calcmode="lin" valueType="num">
                                      <p:cBhvr additive="base">
                                        <p:cTn id="44" dur="500" fill="hold"/>
                                        <p:tgtEl>
                                          <p:spTgt spid="1136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animBg="1"/>
      <p:bldP spid="113669" grpId="0" animBg="1"/>
      <p:bldP spid="113670" grpId="0" animBg="1"/>
      <p:bldP spid="113671" grpId="0" animBg="1"/>
      <p:bldP spid="113672" grpId="0" animBg="1"/>
      <p:bldP spid="113673" grpId="0" animBg="1"/>
      <p:bldP spid="113674" grpId="0" animBg="1"/>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2 Rectángulo redondeado"/>
          <p:cNvSpPr/>
          <p:nvPr/>
        </p:nvSpPr>
        <p:spPr>
          <a:xfrm>
            <a:off x="2843808" y="1340768"/>
            <a:ext cx="3358555" cy="1943770"/>
          </a:xfrm>
          <a:prstGeom prst="roundRect">
            <a:avLst/>
          </a:prstGeom>
          <a:ln w="57150">
            <a:solidFill>
              <a:srgbClr val="00B05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65538" name="Rectangle 2"/>
          <p:cNvSpPr>
            <a:spLocks noGrp="1" noChangeArrowheads="1"/>
          </p:cNvSpPr>
          <p:nvPr>
            <p:ph type="title"/>
          </p:nvPr>
        </p:nvSpPr>
        <p:spPr>
          <a:xfrm>
            <a:off x="250825" y="333375"/>
            <a:ext cx="8424863" cy="863600"/>
          </a:xfrm>
          <a:solidFill>
            <a:srgbClr val="FFFFCC"/>
          </a:solidFill>
          <a:ln w="57150">
            <a:solidFill>
              <a:srgbClr val="FFC000"/>
            </a:solidFill>
          </a:ln>
        </p:spPr>
        <p:txBody>
          <a:bodyPr wrap="none">
            <a:normAutofit fontScale="90000"/>
          </a:bodyPr>
          <a:lstStyle/>
          <a:p>
            <a:pPr eaLnBrk="1" hangingPunct="1"/>
            <a:r>
              <a:rPr lang="es-ES" altLang="es-MX" sz="2800" b="1" dirty="0" smtClean="0">
                <a:solidFill>
                  <a:srgbClr val="7030A0"/>
                </a:solidFill>
              </a:rPr>
              <a:t>Proceso para el cálculo del rango de una matriz:</a:t>
            </a:r>
            <a:br>
              <a:rPr lang="es-ES" altLang="es-MX" sz="2800" b="1" dirty="0" smtClean="0">
                <a:solidFill>
                  <a:srgbClr val="7030A0"/>
                </a:solidFill>
              </a:rPr>
            </a:br>
            <a:r>
              <a:rPr lang="es-ES" altLang="es-MX" sz="2800" b="1" dirty="0" smtClean="0">
                <a:solidFill>
                  <a:srgbClr val="7030A0"/>
                </a:solidFill>
              </a:rPr>
              <a:t>Método de Gauss</a:t>
            </a:r>
          </a:p>
        </p:txBody>
      </p:sp>
      <p:sp>
        <p:nvSpPr>
          <p:cNvPr id="55299" name="Text Box 3"/>
          <p:cNvSpPr txBox="1">
            <a:spLocks noChangeArrowheads="1"/>
          </p:cNvSpPr>
          <p:nvPr/>
        </p:nvSpPr>
        <p:spPr bwMode="auto">
          <a:xfrm>
            <a:off x="477838" y="3383235"/>
            <a:ext cx="8372475" cy="3286125"/>
          </a:xfrm>
          <a:prstGeom prst="rect">
            <a:avLst/>
          </a:prstGeom>
          <a:solidFill>
            <a:srgbClr val="99FFCC"/>
          </a:solidFill>
          <a:ln w="57150">
            <a:solidFill>
              <a:srgbClr val="00B050"/>
            </a:solidFill>
            <a:headEnd/>
            <a:tailEnd/>
          </a:ln>
        </p:spPr>
        <p:style>
          <a:lnRef idx="1">
            <a:schemeClr val="dk1"/>
          </a:lnRef>
          <a:fillRef idx="2">
            <a:schemeClr val="dk1"/>
          </a:fillRef>
          <a:effectRef idx="1">
            <a:schemeClr val="dk1"/>
          </a:effectRef>
          <a:fontRef idx="minor">
            <a:schemeClr val="dk1"/>
          </a:fontRef>
        </p:style>
        <p:txBody>
          <a:bodyPr lIns="90000" tIns="46800" rIns="90000" bIns="46800" anchor="ctr"/>
          <a:lstStyle/>
          <a:p>
            <a:pPr marL="457200" indent="-457200" eaLnBrk="0" hangingPunct="0">
              <a:lnSpc>
                <a:spcPct val="90000"/>
              </a:lnSpc>
              <a:defRPr/>
            </a:pPr>
            <a:r>
              <a:rPr kumimoji="1" lang="es-ES_tradnl" b="1" dirty="0">
                <a:cs typeface="Arial" pitchFamily="34" charset="0"/>
              </a:rPr>
              <a:t>a)    </a:t>
            </a:r>
            <a:r>
              <a:rPr kumimoji="1" lang="es-ES_tradnl" dirty="0">
                <a:cs typeface="Arial" pitchFamily="34" charset="0"/>
              </a:rPr>
              <a:t>Si es necesario, reordenar filas para que a</a:t>
            </a:r>
            <a:r>
              <a:rPr kumimoji="1" lang="es-ES_tradnl" baseline="-25000" dirty="0">
                <a:cs typeface="Arial" pitchFamily="34" charset="0"/>
              </a:rPr>
              <a:t>11 </a:t>
            </a:r>
            <a:r>
              <a:rPr kumimoji="1" lang="es-ES_tradnl" dirty="0">
                <a:cs typeface="Arial" pitchFamily="34" charset="0"/>
                <a:sym typeface="Symbol" pitchFamily="18" charset="2"/>
              </a:rPr>
              <a:t></a:t>
            </a:r>
            <a:r>
              <a:rPr kumimoji="1" lang="es-ES_tradnl" dirty="0">
                <a:cs typeface="Arial" pitchFamily="34" charset="0"/>
              </a:rPr>
              <a:t> 0 (si esto no fuera posible, aplicar todo el razonamiento a a</a:t>
            </a:r>
            <a:r>
              <a:rPr kumimoji="1" lang="es-ES_tradnl" baseline="-25000" dirty="0">
                <a:cs typeface="Arial" pitchFamily="34" charset="0"/>
              </a:rPr>
              <a:t>12</a:t>
            </a:r>
            <a:r>
              <a:rPr kumimoji="1" lang="es-ES_tradnl" dirty="0">
                <a:cs typeface="Arial" pitchFamily="34" charset="0"/>
              </a:rPr>
              <a:t>).</a:t>
            </a:r>
          </a:p>
          <a:p>
            <a:pPr marL="457200" indent="-457200" eaLnBrk="0" hangingPunct="0">
              <a:lnSpc>
                <a:spcPct val="90000"/>
              </a:lnSpc>
              <a:buFontTx/>
              <a:buChar char="•"/>
              <a:defRPr/>
            </a:pPr>
            <a:endParaRPr kumimoji="1" lang="es-ES_tradnl" b="1" dirty="0">
              <a:cs typeface="Arial" pitchFamily="34" charset="0"/>
            </a:endParaRPr>
          </a:p>
          <a:p>
            <a:pPr marL="457200" indent="-457200" eaLnBrk="0" hangingPunct="0">
              <a:lnSpc>
                <a:spcPct val="90000"/>
              </a:lnSpc>
              <a:defRPr/>
            </a:pPr>
            <a:r>
              <a:rPr kumimoji="1" lang="es-ES_tradnl" b="1" dirty="0">
                <a:cs typeface="Arial" pitchFamily="34" charset="0"/>
              </a:rPr>
              <a:t>b)</a:t>
            </a:r>
            <a:r>
              <a:rPr kumimoji="1" lang="es-ES_tradnl" dirty="0">
                <a:cs typeface="Arial" pitchFamily="34" charset="0"/>
              </a:rPr>
              <a:t>   Anular todos los elementos por debajo de a</a:t>
            </a:r>
            <a:r>
              <a:rPr kumimoji="1" lang="es-ES_tradnl" baseline="-25000" dirty="0">
                <a:cs typeface="Arial" pitchFamily="34" charset="0"/>
              </a:rPr>
              <a:t>11</a:t>
            </a:r>
            <a:r>
              <a:rPr kumimoji="1" lang="es-ES_tradnl" dirty="0">
                <a:cs typeface="Arial" pitchFamily="34" charset="0"/>
              </a:rPr>
              <a:t>: para ello multiplicar la primera fila por –a</a:t>
            </a:r>
            <a:r>
              <a:rPr kumimoji="1" lang="es-ES_tradnl" baseline="-25000" dirty="0">
                <a:cs typeface="Arial" pitchFamily="34" charset="0"/>
              </a:rPr>
              <a:t>21</a:t>
            </a:r>
            <a:r>
              <a:rPr kumimoji="1" lang="es-ES_tradnl" dirty="0">
                <a:cs typeface="Arial" pitchFamily="34" charset="0"/>
              </a:rPr>
              <a:t>/a</a:t>
            </a:r>
            <a:r>
              <a:rPr kumimoji="1" lang="es-ES_tradnl" baseline="-25000" dirty="0">
                <a:cs typeface="Arial" pitchFamily="34" charset="0"/>
              </a:rPr>
              <a:t>11</a:t>
            </a:r>
            <a:r>
              <a:rPr kumimoji="1" lang="es-ES_tradnl" dirty="0">
                <a:cs typeface="Arial" pitchFamily="34" charset="0"/>
              </a:rPr>
              <a:t> y sumar a la segunda, multiplicar la primera fila por –a</a:t>
            </a:r>
            <a:r>
              <a:rPr kumimoji="1" lang="es-ES_tradnl" baseline="-25000" dirty="0">
                <a:cs typeface="Arial" pitchFamily="34" charset="0"/>
              </a:rPr>
              <a:t>31</a:t>
            </a:r>
            <a:r>
              <a:rPr kumimoji="1" lang="es-ES_tradnl" dirty="0">
                <a:cs typeface="Arial" pitchFamily="34" charset="0"/>
              </a:rPr>
              <a:t>/a</a:t>
            </a:r>
            <a:r>
              <a:rPr kumimoji="1" lang="es-ES_tradnl" baseline="-25000" dirty="0">
                <a:cs typeface="Arial" pitchFamily="34" charset="0"/>
              </a:rPr>
              <a:t>11</a:t>
            </a:r>
            <a:r>
              <a:rPr kumimoji="1" lang="es-ES_tradnl" dirty="0">
                <a:cs typeface="Arial" pitchFamily="34" charset="0"/>
              </a:rPr>
              <a:t> y sumar a la tercera, ....  multiplicar la primera fila por –a</a:t>
            </a:r>
            <a:r>
              <a:rPr kumimoji="1" lang="es-ES_tradnl" baseline="-25000" dirty="0">
                <a:cs typeface="Arial" pitchFamily="34" charset="0"/>
              </a:rPr>
              <a:t>m1</a:t>
            </a:r>
            <a:r>
              <a:rPr kumimoji="1" lang="es-ES_tradnl" dirty="0">
                <a:cs typeface="Arial" pitchFamily="34" charset="0"/>
              </a:rPr>
              <a:t>/a</a:t>
            </a:r>
            <a:r>
              <a:rPr kumimoji="1" lang="es-ES_tradnl" baseline="-25000" dirty="0">
                <a:cs typeface="Arial" pitchFamily="34" charset="0"/>
              </a:rPr>
              <a:t>11</a:t>
            </a:r>
            <a:r>
              <a:rPr kumimoji="1" lang="es-ES_tradnl" dirty="0">
                <a:cs typeface="Arial" pitchFamily="34" charset="0"/>
              </a:rPr>
              <a:t> y sumar a la m-</a:t>
            </a:r>
            <a:r>
              <a:rPr kumimoji="1" lang="es-ES_tradnl" dirty="0" err="1">
                <a:cs typeface="Arial" pitchFamily="34" charset="0"/>
              </a:rPr>
              <a:t>ésima</a:t>
            </a:r>
            <a:r>
              <a:rPr kumimoji="1" lang="es-ES_tradnl" dirty="0">
                <a:cs typeface="Arial" pitchFamily="34" charset="0"/>
              </a:rPr>
              <a:t>.</a:t>
            </a:r>
          </a:p>
          <a:p>
            <a:pPr marL="457200" indent="-457200" eaLnBrk="0" hangingPunct="0">
              <a:lnSpc>
                <a:spcPct val="90000"/>
              </a:lnSpc>
              <a:defRPr/>
            </a:pPr>
            <a:endParaRPr kumimoji="1" lang="es-ES_tradnl" dirty="0">
              <a:cs typeface="Arial" pitchFamily="34" charset="0"/>
            </a:endParaRPr>
          </a:p>
          <a:p>
            <a:pPr marL="457200" indent="-457200" eaLnBrk="0" hangingPunct="0">
              <a:lnSpc>
                <a:spcPct val="90000"/>
              </a:lnSpc>
              <a:defRPr/>
            </a:pPr>
            <a:r>
              <a:rPr kumimoji="1" lang="es-ES_tradnl" b="1" dirty="0">
                <a:cs typeface="Arial" pitchFamily="34" charset="0"/>
              </a:rPr>
              <a:t>c)</a:t>
            </a:r>
            <a:r>
              <a:rPr kumimoji="1" lang="es-ES_tradnl" dirty="0">
                <a:cs typeface="Arial" pitchFamily="34" charset="0"/>
              </a:rPr>
              <a:t>   Repetir los pasos anteriores basados en a</a:t>
            </a:r>
            <a:r>
              <a:rPr kumimoji="1" lang="es-ES_tradnl" baseline="-25000" dirty="0">
                <a:cs typeface="Arial" pitchFamily="34" charset="0"/>
              </a:rPr>
              <a:t>22</a:t>
            </a:r>
            <a:r>
              <a:rPr kumimoji="1" lang="es-ES_tradnl" dirty="0">
                <a:cs typeface="Arial" pitchFamily="34" charset="0"/>
              </a:rPr>
              <a:t> y, después, en cada </a:t>
            </a:r>
            <a:r>
              <a:rPr kumimoji="1" lang="es-ES_tradnl" dirty="0" err="1">
                <a:cs typeface="Arial" pitchFamily="34" charset="0"/>
              </a:rPr>
              <a:t>a</a:t>
            </a:r>
            <a:r>
              <a:rPr kumimoji="1" lang="es-ES_tradnl" baseline="-25000" dirty="0" err="1">
                <a:cs typeface="Arial" pitchFamily="34" charset="0"/>
              </a:rPr>
              <a:t>ii</a:t>
            </a:r>
            <a:r>
              <a:rPr kumimoji="1" lang="es-ES_tradnl" dirty="0">
                <a:cs typeface="Arial" pitchFamily="34" charset="0"/>
              </a:rPr>
              <a:t>.</a:t>
            </a:r>
          </a:p>
          <a:p>
            <a:pPr marL="457200" indent="-457200" eaLnBrk="0" hangingPunct="0">
              <a:lnSpc>
                <a:spcPct val="90000"/>
              </a:lnSpc>
              <a:defRPr/>
            </a:pPr>
            <a:endParaRPr kumimoji="1" lang="es-ES_tradnl" dirty="0">
              <a:cs typeface="Arial" pitchFamily="34" charset="0"/>
            </a:endParaRPr>
          </a:p>
          <a:p>
            <a:pPr marL="457200" indent="-457200" eaLnBrk="0" hangingPunct="0">
              <a:lnSpc>
                <a:spcPct val="90000"/>
              </a:lnSpc>
              <a:defRPr/>
            </a:pPr>
            <a:r>
              <a:rPr kumimoji="1" lang="es-ES_tradnl" b="1" dirty="0">
                <a:cs typeface="Arial" pitchFamily="34" charset="0"/>
              </a:rPr>
              <a:t>d)</a:t>
            </a:r>
            <a:r>
              <a:rPr kumimoji="1" lang="es-ES_tradnl" dirty="0">
                <a:cs typeface="Arial" pitchFamily="34" charset="0"/>
              </a:rPr>
              <a:t>   El proceso termina cuando no quedan más filas o están formadas por ceros.</a:t>
            </a:r>
          </a:p>
        </p:txBody>
      </p:sp>
      <p:grpSp>
        <p:nvGrpSpPr>
          <p:cNvPr id="2" name="Group 4"/>
          <p:cNvGrpSpPr>
            <a:grpSpLocks noChangeAspect="1"/>
          </p:cNvGrpSpPr>
          <p:nvPr/>
        </p:nvGrpSpPr>
        <p:grpSpPr bwMode="auto">
          <a:xfrm>
            <a:off x="395288" y="1452563"/>
            <a:ext cx="8288337" cy="1905000"/>
            <a:chOff x="312" y="800"/>
            <a:chExt cx="5221" cy="1200"/>
          </a:xfrm>
        </p:grpSpPr>
        <p:sp>
          <p:nvSpPr>
            <p:cNvPr id="65541" name="AutoShape 5"/>
            <p:cNvSpPr>
              <a:spLocks noChangeAspect="1" noChangeArrowheads="1" noTextEdit="1"/>
            </p:cNvSpPr>
            <p:nvPr/>
          </p:nvSpPr>
          <p:spPr bwMode="auto">
            <a:xfrm>
              <a:off x="312" y="800"/>
              <a:ext cx="5221"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lstStyle/>
            <a:p>
              <a:endParaRPr lang="es-MX"/>
            </a:p>
          </p:txBody>
        </p:sp>
        <p:sp>
          <p:nvSpPr>
            <p:cNvPr id="65542" name="Rectangle 6"/>
            <p:cNvSpPr>
              <a:spLocks noChangeArrowheads="1"/>
            </p:cNvSpPr>
            <p:nvPr/>
          </p:nvSpPr>
          <p:spPr bwMode="auto">
            <a:xfrm>
              <a:off x="1952" y="1232"/>
              <a:ext cx="28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 = </a:t>
              </a:r>
              <a:endParaRPr lang="es-ES" altLang="es-MX"/>
            </a:p>
          </p:txBody>
        </p:sp>
        <p:sp>
          <p:nvSpPr>
            <p:cNvPr id="65543" name="Rectangle 7"/>
            <p:cNvSpPr>
              <a:spLocks noChangeArrowheads="1"/>
            </p:cNvSpPr>
            <p:nvPr/>
          </p:nvSpPr>
          <p:spPr bwMode="auto">
            <a:xfrm>
              <a:off x="2246" y="1574"/>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65544" name="Rectangle 8"/>
            <p:cNvSpPr>
              <a:spLocks noChangeArrowheads="1"/>
            </p:cNvSpPr>
            <p:nvPr/>
          </p:nvSpPr>
          <p:spPr bwMode="auto">
            <a:xfrm>
              <a:off x="2246" y="1471"/>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5545" name="Rectangle 9"/>
            <p:cNvSpPr>
              <a:spLocks noChangeArrowheads="1"/>
            </p:cNvSpPr>
            <p:nvPr/>
          </p:nvSpPr>
          <p:spPr bwMode="auto">
            <a:xfrm>
              <a:off x="2246" y="1284"/>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5546" name="Rectangle 10"/>
            <p:cNvSpPr>
              <a:spLocks noChangeArrowheads="1"/>
            </p:cNvSpPr>
            <p:nvPr/>
          </p:nvSpPr>
          <p:spPr bwMode="auto">
            <a:xfrm>
              <a:off x="2246" y="1097"/>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5547" name="Rectangle 11"/>
            <p:cNvSpPr>
              <a:spLocks noChangeArrowheads="1"/>
            </p:cNvSpPr>
            <p:nvPr/>
          </p:nvSpPr>
          <p:spPr bwMode="auto">
            <a:xfrm>
              <a:off x="2246" y="910"/>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5548" name="Rectangle 12"/>
            <p:cNvSpPr>
              <a:spLocks noChangeArrowheads="1"/>
            </p:cNvSpPr>
            <p:nvPr/>
          </p:nvSpPr>
          <p:spPr bwMode="auto">
            <a:xfrm>
              <a:off x="2246" y="806"/>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65549" name="Rectangle 13"/>
            <p:cNvSpPr>
              <a:spLocks noChangeArrowheads="1"/>
            </p:cNvSpPr>
            <p:nvPr/>
          </p:nvSpPr>
          <p:spPr bwMode="auto">
            <a:xfrm>
              <a:off x="3731" y="1574"/>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65550" name="Rectangle 14"/>
            <p:cNvSpPr>
              <a:spLocks noChangeArrowheads="1"/>
            </p:cNvSpPr>
            <p:nvPr/>
          </p:nvSpPr>
          <p:spPr bwMode="auto">
            <a:xfrm>
              <a:off x="3731" y="1471"/>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5551" name="Rectangle 15"/>
            <p:cNvSpPr>
              <a:spLocks noChangeArrowheads="1"/>
            </p:cNvSpPr>
            <p:nvPr/>
          </p:nvSpPr>
          <p:spPr bwMode="auto">
            <a:xfrm>
              <a:off x="3731" y="1284"/>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5552" name="Rectangle 16"/>
            <p:cNvSpPr>
              <a:spLocks noChangeArrowheads="1"/>
            </p:cNvSpPr>
            <p:nvPr/>
          </p:nvSpPr>
          <p:spPr bwMode="auto">
            <a:xfrm>
              <a:off x="3731" y="1097"/>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5553" name="Rectangle 17"/>
            <p:cNvSpPr>
              <a:spLocks noChangeArrowheads="1"/>
            </p:cNvSpPr>
            <p:nvPr/>
          </p:nvSpPr>
          <p:spPr bwMode="auto">
            <a:xfrm>
              <a:off x="3731" y="910"/>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5554" name="Rectangle 18"/>
            <p:cNvSpPr>
              <a:spLocks noChangeArrowheads="1"/>
            </p:cNvSpPr>
            <p:nvPr/>
          </p:nvSpPr>
          <p:spPr bwMode="auto">
            <a:xfrm>
              <a:off x="3731" y="806"/>
              <a:ext cx="7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65555" name="Rectangle 19"/>
            <p:cNvSpPr>
              <a:spLocks noChangeArrowheads="1"/>
            </p:cNvSpPr>
            <p:nvPr/>
          </p:nvSpPr>
          <p:spPr bwMode="auto">
            <a:xfrm>
              <a:off x="2336" y="807"/>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56" name="Rectangle 20"/>
            <p:cNvSpPr>
              <a:spLocks noChangeArrowheads="1"/>
            </p:cNvSpPr>
            <p:nvPr/>
          </p:nvSpPr>
          <p:spPr bwMode="auto">
            <a:xfrm>
              <a:off x="2450" y="90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11</a:t>
              </a:r>
              <a:endParaRPr lang="es-ES" altLang="es-MX"/>
            </a:p>
          </p:txBody>
        </p:sp>
        <p:sp>
          <p:nvSpPr>
            <p:cNvPr id="65557" name="Rectangle 21"/>
            <p:cNvSpPr>
              <a:spLocks noChangeArrowheads="1"/>
            </p:cNvSpPr>
            <p:nvPr/>
          </p:nvSpPr>
          <p:spPr bwMode="auto">
            <a:xfrm>
              <a:off x="2556" y="823"/>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58" name="Rectangle 22"/>
            <p:cNvSpPr>
              <a:spLocks noChangeArrowheads="1"/>
            </p:cNvSpPr>
            <p:nvPr/>
          </p:nvSpPr>
          <p:spPr bwMode="auto">
            <a:xfrm>
              <a:off x="2626" y="807"/>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59" name="Rectangle 23"/>
            <p:cNvSpPr>
              <a:spLocks noChangeArrowheads="1"/>
            </p:cNvSpPr>
            <p:nvPr/>
          </p:nvSpPr>
          <p:spPr bwMode="auto">
            <a:xfrm>
              <a:off x="2740" y="90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12</a:t>
              </a:r>
              <a:endParaRPr lang="es-ES" altLang="es-MX"/>
            </a:p>
          </p:txBody>
        </p:sp>
        <p:sp>
          <p:nvSpPr>
            <p:cNvPr id="65560" name="Rectangle 24"/>
            <p:cNvSpPr>
              <a:spLocks noChangeArrowheads="1"/>
            </p:cNvSpPr>
            <p:nvPr/>
          </p:nvSpPr>
          <p:spPr bwMode="auto">
            <a:xfrm>
              <a:off x="2847" y="823"/>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61" name="Rectangle 25"/>
            <p:cNvSpPr>
              <a:spLocks noChangeArrowheads="1"/>
            </p:cNvSpPr>
            <p:nvPr/>
          </p:nvSpPr>
          <p:spPr bwMode="auto">
            <a:xfrm>
              <a:off x="2918" y="807"/>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62" name="Rectangle 26"/>
            <p:cNvSpPr>
              <a:spLocks noChangeArrowheads="1"/>
            </p:cNvSpPr>
            <p:nvPr/>
          </p:nvSpPr>
          <p:spPr bwMode="auto">
            <a:xfrm>
              <a:off x="3032" y="90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13</a:t>
              </a:r>
              <a:endParaRPr lang="es-ES" altLang="es-MX"/>
            </a:p>
          </p:txBody>
        </p:sp>
        <p:sp>
          <p:nvSpPr>
            <p:cNvPr id="65563" name="Rectangle 27"/>
            <p:cNvSpPr>
              <a:spLocks noChangeArrowheads="1"/>
            </p:cNvSpPr>
            <p:nvPr/>
          </p:nvSpPr>
          <p:spPr bwMode="auto">
            <a:xfrm>
              <a:off x="3138" y="823"/>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64" name="Rectangle 28"/>
            <p:cNvSpPr>
              <a:spLocks noChangeArrowheads="1"/>
            </p:cNvSpPr>
            <p:nvPr/>
          </p:nvSpPr>
          <p:spPr bwMode="auto">
            <a:xfrm>
              <a:off x="3193" y="807"/>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65" name="Rectangle 29"/>
            <p:cNvSpPr>
              <a:spLocks noChangeArrowheads="1"/>
            </p:cNvSpPr>
            <p:nvPr/>
          </p:nvSpPr>
          <p:spPr bwMode="auto">
            <a:xfrm>
              <a:off x="3454" y="807"/>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66" name="Rectangle 30"/>
            <p:cNvSpPr>
              <a:spLocks noChangeArrowheads="1"/>
            </p:cNvSpPr>
            <p:nvPr/>
          </p:nvSpPr>
          <p:spPr bwMode="auto">
            <a:xfrm>
              <a:off x="3568" y="90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1n</a:t>
              </a:r>
              <a:endParaRPr lang="es-ES" altLang="es-MX"/>
            </a:p>
          </p:txBody>
        </p:sp>
        <p:sp>
          <p:nvSpPr>
            <p:cNvPr id="65567" name="Rectangle 31"/>
            <p:cNvSpPr>
              <a:spLocks noChangeArrowheads="1"/>
            </p:cNvSpPr>
            <p:nvPr/>
          </p:nvSpPr>
          <p:spPr bwMode="auto">
            <a:xfrm>
              <a:off x="3674" y="823"/>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68" name="Rectangle 32"/>
            <p:cNvSpPr>
              <a:spLocks noChangeArrowheads="1"/>
            </p:cNvSpPr>
            <p:nvPr/>
          </p:nvSpPr>
          <p:spPr bwMode="auto">
            <a:xfrm>
              <a:off x="2338" y="10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69" name="Rectangle 33"/>
            <p:cNvSpPr>
              <a:spLocks noChangeArrowheads="1"/>
            </p:cNvSpPr>
            <p:nvPr/>
          </p:nvSpPr>
          <p:spPr bwMode="auto">
            <a:xfrm>
              <a:off x="2452" y="1105"/>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dirty="0">
                  <a:solidFill>
                    <a:srgbClr val="000000"/>
                  </a:solidFill>
                  <a:latin typeface="Times New Roman" pitchFamily="18" charset="0"/>
                </a:rPr>
                <a:t>21</a:t>
              </a:r>
              <a:endParaRPr lang="es-ES" altLang="es-MX" dirty="0"/>
            </a:p>
          </p:txBody>
        </p:sp>
        <p:sp>
          <p:nvSpPr>
            <p:cNvPr id="65570" name="Rectangle 34"/>
            <p:cNvSpPr>
              <a:spLocks noChangeArrowheads="1"/>
            </p:cNvSpPr>
            <p:nvPr/>
          </p:nvSpPr>
          <p:spPr bwMode="auto">
            <a:xfrm>
              <a:off x="2558" y="1029"/>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71" name="Rectangle 35"/>
            <p:cNvSpPr>
              <a:spLocks noChangeArrowheads="1"/>
            </p:cNvSpPr>
            <p:nvPr/>
          </p:nvSpPr>
          <p:spPr bwMode="auto">
            <a:xfrm>
              <a:off x="2629" y="10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72" name="Rectangle 36"/>
            <p:cNvSpPr>
              <a:spLocks noChangeArrowheads="1"/>
            </p:cNvSpPr>
            <p:nvPr/>
          </p:nvSpPr>
          <p:spPr bwMode="auto">
            <a:xfrm>
              <a:off x="2743" y="1105"/>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22</a:t>
              </a:r>
              <a:endParaRPr lang="es-ES" altLang="es-MX"/>
            </a:p>
          </p:txBody>
        </p:sp>
        <p:sp>
          <p:nvSpPr>
            <p:cNvPr id="65573" name="Rectangle 37"/>
            <p:cNvSpPr>
              <a:spLocks noChangeArrowheads="1"/>
            </p:cNvSpPr>
            <p:nvPr/>
          </p:nvSpPr>
          <p:spPr bwMode="auto">
            <a:xfrm>
              <a:off x="2850" y="1029"/>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74" name="Rectangle 38"/>
            <p:cNvSpPr>
              <a:spLocks noChangeArrowheads="1"/>
            </p:cNvSpPr>
            <p:nvPr/>
          </p:nvSpPr>
          <p:spPr bwMode="auto">
            <a:xfrm>
              <a:off x="2920" y="10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75" name="Rectangle 39"/>
            <p:cNvSpPr>
              <a:spLocks noChangeArrowheads="1"/>
            </p:cNvSpPr>
            <p:nvPr/>
          </p:nvSpPr>
          <p:spPr bwMode="auto">
            <a:xfrm>
              <a:off x="3034" y="1105"/>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23</a:t>
              </a:r>
              <a:endParaRPr lang="es-ES" altLang="es-MX"/>
            </a:p>
          </p:txBody>
        </p:sp>
        <p:sp>
          <p:nvSpPr>
            <p:cNvPr id="65576" name="Rectangle 40"/>
            <p:cNvSpPr>
              <a:spLocks noChangeArrowheads="1"/>
            </p:cNvSpPr>
            <p:nvPr/>
          </p:nvSpPr>
          <p:spPr bwMode="auto">
            <a:xfrm>
              <a:off x="3140" y="1029"/>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77" name="Rectangle 41"/>
            <p:cNvSpPr>
              <a:spLocks noChangeArrowheads="1"/>
            </p:cNvSpPr>
            <p:nvPr/>
          </p:nvSpPr>
          <p:spPr bwMode="auto">
            <a:xfrm>
              <a:off x="3196" y="1012"/>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78" name="Rectangle 42"/>
            <p:cNvSpPr>
              <a:spLocks noChangeArrowheads="1"/>
            </p:cNvSpPr>
            <p:nvPr/>
          </p:nvSpPr>
          <p:spPr bwMode="auto">
            <a:xfrm>
              <a:off x="3457" y="10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79" name="Rectangle 43"/>
            <p:cNvSpPr>
              <a:spLocks noChangeArrowheads="1"/>
            </p:cNvSpPr>
            <p:nvPr/>
          </p:nvSpPr>
          <p:spPr bwMode="auto">
            <a:xfrm>
              <a:off x="3571" y="1105"/>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2n</a:t>
              </a:r>
              <a:endParaRPr lang="es-ES" altLang="es-MX"/>
            </a:p>
          </p:txBody>
        </p:sp>
        <p:sp>
          <p:nvSpPr>
            <p:cNvPr id="65580" name="Rectangle 44"/>
            <p:cNvSpPr>
              <a:spLocks noChangeArrowheads="1"/>
            </p:cNvSpPr>
            <p:nvPr/>
          </p:nvSpPr>
          <p:spPr bwMode="auto">
            <a:xfrm>
              <a:off x="3677" y="1029"/>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81" name="Rectangle 45"/>
            <p:cNvSpPr>
              <a:spLocks noChangeArrowheads="1"/>
            </p:cNvSpPr>
            <p:nvPr/>
          </p:nvSpPr>
          <p:spPr bwMode="auto">
            <a:xfrm>
              <a:off x="2341" y="1218"/>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82" name="Rectangle 46"/>
            <p:cNvSpPr>
              <a:spLocks noChangeArrowheads="1"/>
            </p:cNvSpPr>
            <p:nvPr/>
          </p:nvSpPr>
          <p:spPr bwMode="auto">
            <a:xfrm>
              <a:off x="2455" y="131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31</a:t>
              </a:r>
              <a:endParaRPr lang="es-ES" altLang="es-MX"/>
            </a:p>
          </p:txBody>
        </p:sp>
        <p:sp>
          <p:nvSpPr>
            <p:cNvPr id="65583" name="Rectangle 47"/>
            <p:cNvSpPr>
              <a:spLocks noChangeArrowheads="1"/>
            </p:cNvSpPr>
            <p:nvPr/>
          </p:nvSpPr>
          <p:spPr bwMode="auto">
            <a:xfrm>
              <a:off x="2561" y="1234"/>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84" name="Rectangle 48"/>
            <p:cNvSpPr>
              <a:spLocks noChangeArrowheads="1"/>
            </p:cNvSpPr>
            <p:nvPr/>
          </p:nvSpPr>
          <p:spPr bwMode="auto">
            <a:xfrm>
              <a:off x="2631" y="1218"/>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85" name="Rectangle 49"/>
            <p:cNvSpPr>
              <a:spLocks noChangeArrowheads="1"/>
            </p:cNvSpPr>
            <p:nvPr/>
          </p:nvSpPr>
          <p:spPr bwMode="auto">
            <a:xfrm>
              <a:off x="2745" y="131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32</a:t>
              </a:r>
              <a:endParaRPr lang="es-ES" altLang="es-MX"/>
            </a:p>
          </p:txBody>
        </p:sp>
        <p:sp>
          <p:nvSpPr>
            <p:cNvPr id="65586" name="Rectangle 50"/>
            <p:cNvSpPr>
              <a:spLocks noChangeArrowheads="1"/>
            </p:cNvSpPr>
            <p:nvPr/>
          </p:nvSpPr>
          <p:spPr bwMode="auto">
            <a:xfrm>
              <a:off x="2852" y="1234"/>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87" name="Rectangle 51"/>
            <p:cNvSpPr>
              <a:spLocks noChangeArrowheads="1"/>
            </p:cNvSpPr>
            <p:nvPr/>
          </p:nvSpPr>
          <p:spPr bwMode="auto">
            <a:xfrm>
              <a:off x="2923" y="1218"/>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88" name="Rectangle 52"/>
            <p:cNvSpPr>
              <a:spLocks noChangeArrowheads="1"/>
            </p:cNvSpPr>
            <p:nvPr/>
          </p:nvSpPr>
          <p:spPr bwMode="auto">
            <a:xfrm>
              <a:off x="3037" y="131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33</a:t>
              </a:r>
              <a:endParaRPr lang="es-ES" altLang="es-MX"/>
            </a:p>
          </p:txBody>
        </p:sp>
        <p:sp>
          <p:nvSpPr>
            <p:cNvPr id="65589" name="Rectangle 53"/>
            <p:cNvSpPr>
              <a:spLocks noChangeArrowheads="1"/>
            </p:cNvSpPr>
            <p:nvPr/>
          </p:nvSpPr>
          <p:spPr bwMode="auto">
            <a:xfrm>
              <a:off x="3143" y="1234"/>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90" name="Rectangle 54"/>
            <p:cNvSpPr>
              <a:spLocks noChangeArrowheads="1"/>
            </p:cNvSpPr>
            <p:nvPr/>
          </p:nvSpPr>
          <p:spPr bwMode="auto">
            <a:xfrm>
              <a:off x="3199" y="1218"/>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91" name="Rectangle 55"/>
            <p:cNvSpPr>
              <a:spLocks noChangeArrowheads="1"/>
            </p:cNvSpPr>
            <p:nvPr/>
          </p:nvSpPr>
          <p:spPr bwMode="auto">
            <a:xfrm>
              <a:off x="3460" y="1218"/>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592" name="Rectangle 56"/>
            <p:cNvSpPr>
              <a:spLocks noChangeArrowheads="1"/>
            </p:cNvSpPr>
            <p:nvPr/>
          </p:nvSpPr>
          <p:spPr bwMode="auto">
            <a:xfrm>
              <a:off x="3574" y="131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3n</a:t>
              </a:r>
              <a:endParaRPr lang="es-ES" altLang="es-MX"/>
            </a:p>
          </p:txBody>
        </p:sp>
        <p:sp>
          <p:nvSpPr>
            <p:cNvPr id="65593" name="Rectangle 57"/>
            <p:cNvSpPr>
              <a:spLocks noChangeArrowheads="1"/>
            </p:cNvSpPr>
            <p:nvPr/>
          </p:nvSpPr>
          <p:spPr bwMode="auto">
            <a:xfrm>
              <a:off x="3680" y="1234"/>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594" name="Rectangle 58"/>
            <p:cNvSpPr>
              <a:spLocks noChangeArrowheads="1"/>
            </p:cNvSpPr>
            <p:nvPr/>
          </p:nvSpPr>
          <p:spPr bwMode="auto">
            <a:xfrm>
              <a:off x="2432" y="1423"/>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95" name="Rectangle 59"/>
            <p:cNvSpPr>
              <a:spLocks noChangeArrowheads="1"/>
            </p:cNvSpPr>
            <p:nvPr/>
          </p:nvSpPr>
          <p:spPr bwMode="auto">
            <a:xfrm>
              <a:off x="2724" y="1423"/>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96" name="Rectangle 60"/>
            <p:cNvSpPr>
              <a:spLocks noChangeArrowheads="1"/>
            </p:cNvSpPr>
            <p:nvPr/>
          </p:nvSpPr>
          <p:spPr bwMode="auto">
            <a:xfrm>
              <a:off x="3014" y="1423"/>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97" name="Rectangle 61"/>
            <p:cNvSpPr>
              <a:spLocks noChangeArrowheads="1"/>
            </p:cNvSpPr>
            <p:nvPr/>
          </p:nvSpPr>
          <p:spPr bwMode="auto">
            <a:xfrm>
              <a:off x="3282" y="1423"/>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98" name="Rectangle 62"/>
            <p:cNvSpPr>
              <a:spLocks noChangeArrowheads="1"/>
            </p:cNvSpPr>
            <p:nvPr/>
          </p:nvSpPr>
          <p:spPr bwMode="auto">
            <a:xfrm>
              <a:off x="3551" y="1423"/>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599" name="Rectangle 63"/>
            <p:cNvSpPr>
              <a:spLocks noChangeArrowheads="1"/>
            </p:cNvSpPr>
            <p:nvPr/>
          </p:nvSpPr>
          <p:spPr bwMode="auto">
            <a:xfrm>
              <a:off x="2330" y="16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600" name="Rectangle 64"/>
            <p:cNvSpPr>
              <a:spLocks noChangeArrowheads="1"/>
            </p:cNvSpPr>
            <p:nvPr/>
          </p:nvSpPr>
          <p:spPr bwMode="auto">
            <a:xfrm>
              <a:off x="2444" y="1704"/>
              <a:ext cx="13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m1</a:t>
              </a:r>
              <a:endParaRPr lang="es-ES" altLang="es-MX"/>
            </a:p>
          </p:txBody>
        </p:sp>
        <p:sp>
          <p:nvSpPr>
            <p:cNvPr id="65601" name="Rectangle 65"/>
            <p:cNvSpPr>
              <a:spLocks noChangeArrowheads="1"/>
            </p:cNvSpPr>
            <p:nvPr/>
          </p:nvSpPr>
          <p:spPr bwMode="auto">
            <a:xfrm>
              <a:off x="2579" y="1628"/>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602" name="Rectangle 66"/>
            <p:cNvSpPr>
              <a:spLocks noChangeArrowheads="1"/>
            </p:cNvSpPr>
            <p:nvPr/>
          </p:nvSpPr>
          <p:spPr bwMode="auto">
            <a:xfrm>
              <a:off x="2621" y="16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603" name="Rectangle 67"/>
            <p:cNvSpPr>
              <a:spLocks noChangeArrowheads="1"/>
            </p:cNvSpPr>
            <p:nvPr/>
          </p:nvSpPr>
          <p:spPr bwMode="auto">
            <a:xfrm>
              <a:off x="2736" y="1704"/>
              <a:ext cx="13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m2</a:t>
              </a:r>
              <a:endParaRPr lang="es-ES" altLang="es-MX"/>
            </a:p>
          </p:txBody>
        </p:sp>
        <p:sp>
          <p:nvSpPr>
            <p:cNvPr id="65604" name="Rectangle 68"/>
            <p:cNvSpPr>
              <a:spLocks noChangeArrowheads="1"/>
            </p:cNvSpPr>
            <p:nvPr/>
          </p:nvSpPr>
          <p:spPr bwMode="auto">
            <a:xfrm>
              <a:off x="2870" y="1628"/>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605" name="Rectangle 69"/>
            <p:cNvSpPr>
              <a:spLocks noChangeArrowheads="1"/>
            </p:cNvSpPr>
            <p:nvPr/>
          </p:nvSpPr>
          <p:spPr bwMode="auto">
            <a:xfrm>
              <a:off x="2912" y="16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606" name="Rectangle 70"/>
            <p:cNvSpPr>
              <a:spLocks noChangeArrowheads="1"/>
            </p:cNvSpPr>
            <p:nvPr/>
          </p:nvSpPr>
          <p:spPr bwMode="auto">
            <a:xfrm>
              <a:off x="3026" y="1704"/>
              <a:ext cx="13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m3</a:t>
              </a:r>
              <a:endParaRPr lang="es-ES" altLang="es-MX"/>
            </a:p>
          </p:txBody>
        </p:sp>
        <p:sp>
          <p:nvSpPr>
            <p:cNvPr id="65607" name="Rectangle 71"/>
            <p:cNvSpPr>
              <a:spLocks noChangeArrowheads="1"/>
            </p:cNvSpPr>
            <p:nvPr/>
          </p:nvSpPr>
          <p:spPr bwMode="auto">
            <a:xfrm>
              <a:off x="3161" y="1628"/>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608" name="Rectangle 72"/>
            <p:cNvSpPr>
              <a:spLocks noChangeArrowheads="1"/>
            </p:cNvSpPr>
            <p:nvPr/>
          </p:nvSpPr>
          <p:spPr bwMode="auto">
            <a:xfrm>
              <a:off x="3203" y="1612"/>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a:t>
              </a:r>
              <a:endParaRPr lang="es-ES" altLang="es-MX"/>
            </a:p>
          </p:txBody>
        </p:sp>
        <p:sp>
          <p:nvSpPr>
            <p:cNvPr id="65609" name="Rectangle 73"/>
            <p:cNvSpPr>
              <a:spLocks noChangeArrowheads="1"/>
            </p:cNvSpPr>
            <p:nvPr/>
          </p:nvSpPr>
          <p:spPr bwMode="auto">
            <a:xfrm>
              <a:off x="3449" y="1612"/>
              <a:ext cx="11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a:t>
              </a:r>
              <a:endParaRPr lang="es-ES" altLang="es-MX"/>
            </a:p>
          </p:txBody>
        </p:sp>
        <p:sp>
          <p:nvSpPr>
            <p:cNvPr id="65610" name="Rectangle 74"/>
            <p:cNvSpPr>
              <a:spLocks noChangeArrowheads="1"/>
            </p:cNvSpPr>
            <p:nvPr/>
          </p:nvSpPr>
          <p:spPr bwMode="auto">
            <a:xfrm>
              <a:off x="3563" y="1704"/>
              <a:ext cx="13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Times New Roman" pitchFamily="18" charset="0"/>
                </a:rPr>
                <a:t>mn</a:t>
              </a:r>
              <a:endParaRPr lang="es-ES" altLang="es-MX"/>
            </a:p>
          </p:txBody>
        </p:sp>
        <p:sp>
          <p:nvSpPr>
            <p:cNvPr id="65611" name="Rectangle 75"/>
            <p:cNvSpPr>
              <a:spLocks noChangeArrowheads="1"/>
            </p:cNvSpPr>
            <p:nvPr/>
          </p:nvSpPr>
          <p:spPr bwMode="auto">
            <a:xfrm>
              <a:off x="3698" y="1628"/>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612" name="Rectangle 76"/>
            <p:cNvSpPr>
              <a:spLocks noChangeArrowheads="1"/>
            </p:cNvSpPr>
            <p:nvPr/>
          </p:nvSpPr>
          <p:spPr bwMode="auto">
            <a:xfrm>
              <a:off x="3816" y="1232"/>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613" name="Rectangle 77"/>
            <p:cNvSpPr>
              <a:spLocks noChangeArrowheads="1"/>
            </p:cNvSpPr>
            <p:nvPr/>
          </p:nvSpPr>
          <p:spPr bwMode="auto">
            <a:xfrm>
              <a:off x="3889" y="1232"/>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5614" name="Rectangle 78"/>
            <p:cNvSpPr>
              <a:spLocks noChangeArrowheads="1"/>
            </p:cNvSpPr>
            <p:nvPr/>
          </p:nvSpPr>
          <p:spPr bwMode="auto">
            <a:xfrm>
              <a:off x="3930" y="1232"/>
              <a:ext cx="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spTree>
    <p:extLst>
      <p:ext uri="{BB962C8B-B14F-4D97-AF65-F5344CB8AC3E}">
        <p14:creationId xmlns:p14="http://schemas.microsoft.com/office/powerpoint/2010/main" val="1615243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5299">
                                            <p:bg/>
                                          </p:spTgt>
                                        </p:tgtEl>
                                        <p:attrNameLst>
                                          <p:attrName>style.visibility</p:attrName>
                                        </p:attrNameLst>
                                      </p:cBhvr>
                                      <p:to>
                                        <p:strVal val="visible"/>
                                      </p:to>
                                    </p:set>
                                    <p:anim calcmode="lin" valueType="num">
                                      <p:cBhvr additive="base">
                                        <p:cTn id="13" dur="500" fill="hold"/>
                                        <p:tgtEl>
                                          <p:spTgt spid="55299">
                                            <p:bg/>
                                          </p:spTgt>
                                        </p:tgtEl>
                                        <p:attrNameLst>
                                          <p:attrName>ppt_x</p:attrName>
                                        </p:attrNameLst>
                                      </p:cBhvr>
                                      <p:tavLst>
                                        <p:tav tm="0">
                                          <p:val>
                                            <p:strVal val="0-#ppt_w/2"/>
                                          </p:val>
                                        </p:tav>
                                        <p:tav tm="100000">
                                          <p:val>
                                            <p:strVal val="#ppt_x"/>
                                          </p:val>
                                        </p:tav>
                                      </p:tavLst>
                                    </p:anim>
                                    <p:anim calcmode="lin" valueType="num">
                                      <p:cBhvr additive="base">
                                        <p:cTn id="14" dur="500" fill="hold"/>
                                        <p:tgtEl>
                                          <p:spTgt spid="55299">
                                            <p:bg/>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5299">
                                            <p:txEl>
                                              <p:pRg st="0" end="0"/>
                                            </p:txEl>
                                          </p:spTgt>
                                        </p:tgtEl>
                                        <p:attrNameLst>
                                          <p:attrName>style.visibility</p:attrName>
                                        </p:attrNameLst>
                                      </p:cBhvr>
                                      <p:to>
                                        <p:strVal val="visible"/>
                                      </p:to>
                                    </p:set>
                                    <p:anim calcmode="lin" valueType="num">
                                      <p:cBhvr additive="base">
                                        <p:cTn id="19" dur="500" fill="hold"/>
                                        <p:tgtEl>
                                          <p:spTgt spid="5529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5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5299">
                                            <p:txEl>
                                              <p:pRg st="2" end="2"/>
                                            </p:txEl>
                                          </p:spTgt>
                                        </p:tgtEl>
                                        <p:attrNameLst>
                                          <p:attrName>style.visibility</p:attrName>
                                        </p:attrNameLst>
                                      </p:cBhvr>
                                      <p:to>
                                        <p:strVal val="visible"/>
                                      </p:to>
                                    </p:set>
                                    <p:anim calcmode="lin" valueType="num">
                                      <p:cBhvr additive="base">
                                        <p:cTn id="25" dur="500" fill="hold"/>
                                        <p:tgtEl>
                                          <p:spTgt spid="5529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52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5299">
                                            <p:txEl>
                                              <p:pRg st="4" end="4"/>
                                            </p:txEl>
                                          </p:spTgt>
                                        </p:tgtEl>
                                        <p:attrNameLst>
                                          <p:attrName>style.visibility</p:attrName>
                                        </p:attrNameLst>
                                      </p:cBhvr>
                                      <p:to>
                                        <p:strVal val="visible"/>
                                      </p:to>
                                    </p:set>
                                    <p:anim calcmode="lin" valueType="num">
                                      <p:cBhvr additive="base">
                                        <p:cTn id="31" dur="500" fill="hold"/>
                                        <p:tgtEl>
                                          <p:spTgt spid="5529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52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5299">
                                            <p:txEl>
                                              <p:pRg st="6" end="6"/>
                                            </p:txEl>
                                          </p:spTgt>
                                        </p:tgtEl>
                                        <p:attrNameLst>
                                          <p:attrName>style.visibility</p:attrName>
                                        </p:attrNameLst>
                                      </p:cBhvr>
                                      <p:to>
                                        <p:strVal val="visible"/>
                                      </p:to>
                                    </p:set>
                                    <p:anim calcmode="lin" valueType="num">
                                      <p:cBhvr additive="base">
                                        <p:cTn id="37" dur="500" fill="hold"/>
                                        <p:tgtEl>
                                          <p:spTgt spid="55299">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52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3 Rectángulo redondeado"/>
          <p:cNvSpPr/>
          <p:nvPr/>
        </p:nvSpPr>
        <p:spPr>
          <a:xfrm>
            <a:off x="179512" y="2204864"/>
            <a:ext cx="8758113" cy="4464496"/>
          </a:xfrm>
          <a:prstGeom prst="roundRect">
            <a:avLst/>
          </a:prstGeom>
          <a:ln w="57150">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66562" name="Rectangle 2"/>
          <p:cNvSpPr>
            <a:spLocks noGrp="1" noChangeArrowheads="1"/>
          </p:cNvSpPr>
          <p:nvPr>
            <p:ph type="title"/>
          </p:nvPr>
        </p:nvSpPr>
        <p:spPr>
          <a:xfrm>
            <a:off x="1042988" y="457200"/>
            <a:ext cx="6913562" cy="457200"/>
          </a:xfrm>
          <a:solidFill>
            <a:srgbClr val="FFFFCC"/>
          </a:solidFill>
          <a:ln w="57150">
            <a:solidFill>
              <a:srgbClr val="FFC000"/>
            </a:solidFill>
          </a:ln>
        </p:spPr>
        <p:txBody>
          <a:bodyPr>
            <a:normAutofit fontScale="90000"/>
          </a:bodyPr>
          <a:lstStyle/>
          <a:p>
            <a:pPr eaLnBrk="1" hangingPunct="1"/>
            <a:r>
              <a:rPr lang="es-ES_tradnl" altLang="es-MX" sz="2800" b="1" dirty="0" smtClean="0">
                <a:solidFill>
                  <a:srgbClr val="7030A0"/>
                </a:solidFill>
                <a:latin typeface="Verdana" pitchFamily="34" charset="0"/>
              </a:rPr>
              <a:t>Cálculo del rango de una matriz</a:t>
            </a:r>
            <a:endParaRPr lang="es-ES" altLang="es-MX" sz="2800" b="1" dirty="0" smtClean="0">
              <a:solidFill>
                <a:srgbClr val="7030A0"/>
              </a:solidFill>
              <a:latin typeface="Verdana" pitchFamily="34" charset="0"/>
            </a:endParaRPr>
          </a:p>
        </p:txBody>
      </p:sp>
      <p:sp>
        <p:nvSpPr>
          <p:cNvPr id="56323" name="Text Box 3"/>
          <p:cNvSpPr txBox="1">
            <a:spLocks noChangeArrowheads="1"/>
          </p:cNvSpPr>
          <p:nvPr/>
        </p:nvSpPr>
        <p:spPr bwMode="auto">
          <a:xfrm>
            <a:off x="473075" y="1184275"/>
            <a:ext cx="8269288" cy="835025"/>
          </a:xfrm>
          <a:prstGeom prst="rect">
            <a:avLst/>
          </a:prstGeom>
          <a:ln w="57150">
            <a:solidFill>
              <a:srgbClr val="FF0000"/>
            </a:solidFill>
            <a:headEnd/>
            <a:tailEnd/>
          </a:ln>
        </p:spPr>
        <p:style>
          <a:lnRef idx="1">
            <a:schemeClr val="accent6"/>
          </a:lnRef>
          <a:fillRef idx="2">
            <a:schemeClr val="accent6"/>
          </a:fillRef>
          <a:effectRef idx="1">
            <a:schemeClr val="accent6"/>
          </a:effectRef>
          <a:fontRef idx="minor">
            <a:schemeClr val="dk1"/>
          </a:fontRef>
        </p:style>
        <p:txBody>
          <a:bodyPr lIns="90000" tIns="46800" rIns="90000" bIns="46800">
            <a:spAutoFit/>
          </a:bodyPr>
          <a:lstStyle/>
          <a:p>
            <a:pPr eaLnBrk="0" hangingPunct="0">
              <a:lnSpc>
                <a:spcPct val="90000"/>
              </a:lnSpc>
              <a:defRPr/>
            </a:pPr>
            <a:r>
              <a:rPr kumimoji="1" lang="es-ES_tradnl" dirty="0">
                <a:cs typeface="Arial" pitchFamily="34" charset="0"/>
              </a:rPr>
              <a:t>Aplicando los procesos anteriores se puede llegar a una matriz escalonada que indica el número de filas o columnas independientes y por tanto el rango de la matriz. </a:t>
            </a:r>
          </a:p>
        </p:txBody>
      </p:sp>
      <p:grpSp>
        <p:nvGrpSpPr>
          <p:cNvPr id="2" name="Group 4"/>
          <p:cNvGrpSpPr>
            <a:grpSpLocks noChangeAspect="1"/>
          </p:cNvGrpSpPr>
          <p:nvPr/>
        </p:nvGrpSpPr>
        <p:grpSpPr bwMode="auto">
          <a:xfrm>
            <a:off x="2970213" y="2382838"/>
            <a:ext cx="3159125" cy="1343025"/>
            <a:chOff x="1871" y="1501"/>
            <a:chExt cx="1990" cy="846"/>
          </a:xfrm>
        </p:grpSpPr>
        <p:sp>
          <p:nvSpPr>
            <p:cNvPr id="66802" name="AutoShape 5"/>
            <p:cNvSpPr>
              <a:spLocks noChangeAspect="1" noChangeArrowheads="1" noTextEdit="1"/>
            </p:cNvSpPr>
            <p:nvPr/>
          </p:nvSpPr>
          <p:spPr bwMode="auto">
            <a:xfrm>
              <a:off x="1871" y="1501"/>
              <a:ext cx="1990" cy="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6803" name="Rectangle 6"/>
            <p:cNvSpPr>
              <a:spLocks noChangeArrowheads="1"/>
            </p:cNvSpPr>
            <p:nvPr/>
          </p:nvSpPr>
          <p:spPr bwMode="auto">
            <a:xfrm>
              <a:off x="2190" y="2025"/>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66804" name="Rectangle 7"/>
            <p:cNvSpPr>
              <a:spLocks noChangeArrowheads="1"/>
            </p:cNvSpPr>
            <p:nvPr/>
          </p:nvSpPr>
          <p:spPr bwMode="auto">
            <a:xfrm>
              <a:off x="2190" y="1858"/>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6805" name="Rectangle 8"/>
            <p:cNvSpPr>
              <a:spLocks noChangeArrowheads="1"/>
            </p:cNvSpPr>
            <p:nvPr/>
          </p:nvSpPr>
          <p:spPr bwMode="auto">
            <a:xfrm>
              <a:off x="2190" y="1674"/>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6806" name="Rectangle 9"/>
            <p:cNvSpPr>
              <a:spLocks noChangeArrowheads="1"/>
            </p:cNvSpPr>
            <p:nvPr/>
          </p:nvSpPr>
          <p:spPr bwMode="auto">
            <a:xfrm>
              <a:off x="2190" y="1507"/>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66807" name="Rectangle 10"/>
            <p:cNvSpPr>
              <a:spLocks noChangeArrowheads="1"/>
            </p:cNvSpPr>
            <p:nvPr/>
          </p:nvSpPr>
          <p:spPr bwMode="auto">
            <a:xfrm>
              <a:off x="3467" y="2025"/>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66808" name="Rectangle 11"/>
            <p:cNvSpPr>
              <a:spLocks noChangeArrowheads="1"/>
            </p:cNvSpPr>
            <p:nvPr/>
          </p:nvSpPr>
          <p:spPr bwMode="auto">
            <a:xfrm>
              <a:off x="3467" y="1858"/>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6809" name="Rectangle 12"/>
            <p:cNvSpPr>
              <a:spLocks noChangeArrowheads="1"/>
            </p:cNvSpPr>
            <p:nvPr/>
          </p:nvSpPr>
          <p:spPr bwMode="auto">
            <a:xfrm>
              <a:off x="3467" y="1674"/>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6810" name="Rectangle 13"/>
            <p:cNvSpPr>
              <a:spLocks noChangeArrowheads="1"/>
            </p:cNvSpPr>
            <p:nvPr/>
          </p:nvSpPr>
          <p:spPr bwMode="auto">
            <a:xfrm>
              <a:off x="3467" y="1507"/>
              <a:ext cx="1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66811" name="Rectangle 14"/>
            <p:cNvSpPr>
              <a:spLocks noChangeArrowheads="1"/>
            </p:cNvSpPr>
            <p:nvPr/>
          </p:nvSpPr>
          <p:spPr bwMode="auto">
            <a:xfrm>
              <a:off x="2263"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2" name="Rectangle 15"/>
            <p:cNvSpPr>
              <a:spLocks noChangeArrowheads="1"/>
            </p:cNvSpPr>
            <p:nvPr/>
          </p:nvSpPr>
          <p:spPr bwMode="auto">
            <a:xfrm>
              <a:off x="2303" y="1511"/>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3" name="Rectangle 16"/>
            <p:cNvSpPr>
              <a:spLocks noChangeArrowheads="1"/>
            </p:cNvSpPr>
            <p:nvPr/>
          </p:nvSpPr>
          <p:spPr bwMode="auto">
            <a:xfrm>
              <a:off x="2422"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4" name="Rectangle 17"/>
            <p:cNvSpPr>
              <a:spLocks noChangeArrowheads="1"/>
            </p:cNvSpPr>
            <p:nvPr/>
          </p:nvSpPr>
          <p:spPr bwMode="auto">
            <a:xfrm>
              <a:off x="2463"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5" name="Rectangle 18"/>
            <p:cNvSpPr>
              <a:spLocks noChangeArrowheads="1"/>
            </p:cNvSpPr>
            <p:nvPr/>
          </p:nvSpPr>
          <p:spPr bwMode="auto">
            <a:xfrm>
              <a:off x="2503"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6" name="Rectangle 19"/>
            <p:cNvSpPr>
              <a:spLocks noChangeArrowheads="1"/>
            </p:cNvSpPr>
            <p:nvPr/>
          </p:nvSpPr>
          <p:spPr bwMode="auto">
            <a:xfrm>
              <a:off x="2543" y="1511"/>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7" name="Rectangle 20"/>
            <p:cNvSpPr>
              <a:spLocks noChangeArrowheads="1"/>
            </p:cNvSpPr>
            <p:nvPr/>
          </p:nvSpPr>
          <p:spPr bwMode="auto">
            <a:xfrm>
              <a:off x="2662"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8" name="Rectangle 21"/>
            <p:cNvSpPr>
              <a:spLocks noChangeArrowheads="1"/>
            </p:cNvSpPr>
            <p:nvPr/>
          </p:nvSpPr>
          <p:spPr bwMode="auto">
            <a:xfrm>
              <a:off x="2703"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19" name="Rectangle 22"/>
            <p:cNvSpPr>
              <a:spLocks noChangeArrowheads="1"/>
            </p:cNvSpPr>
            <p:nvPr/>
          </p:nvSpPr>
          <p:spPr bwMode="auto">
            <a:xfrm>
              <a:off x="2743"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0" name="Rectangle 23"/>
            <p:cNvSpPr>
              <a:spLocks noChangeArrowheads="1"/>
            </p:cNvSpPr>
            <p:nvPr/>
          </p:nvSpPr>
          <p:spPr bwMode="auto">
            <a:xfrm>
              <a:off x="2783" y="1511"/>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1" name="Rectangle 24"/>
            <p:cNvSpPr>
              <a:spLocks noChangeArrowheads="1"/>
            </p:cNvSpPr>
            <p:nvPr/>
          </p:nvSpPr>
          <p:spPr bwMode="auto">
            <a:xfrm>
              <a:off x="2904"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2" name="Rectangle 25"/>
            <p:cNvSpPr>
              <a:spLocks noChangeArrowheads="1"/>
            </p:cNvSpPr>
            <p:nvPr/>
          </p:nvSpPr>
          <p:spPr bwMode="auto">
            <a:xfrm>
              <a:off x="2945"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3" name="Rectangle 26"/>
            <p:cNvSpPr>
              <a:spLocks noChangeArrowheads="1"/>
            </p:cNvSpPr>
            <p:nvPr/>
          </p:nvSpPr>
          <p:spPr bwMode="auto">
            <a:xfrm>
              <a:off x="2985"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4" name="Rectangle 27"/>
            <p:cNvSpPr>
              <a:spLocks noChangeArrowheads="1"/>
            </p:cNvSpPr>
            <p:nvPr/>
          </p:nvSpPr>
          <p:spPr bwMode="auto">
            <a:xfrm>
              <a:off x="3025" y="1511"/>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5" name="Rectangle 28"/>
            <p:cNvSpPr>
              <a:spLocks noChangeArrowheads="1"/>
            </p:cNvSpPr>
            <p:nvPr/>
          </p:nvSpPr>
          <p:spPr bwMode="auto">
            <a:xfrm>
              <a:off x="3145"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6" name="Rectangle 29"/>
            <p:cNvSpPr>
              <a:spLocks noChangeArrowheads="1"/>
            </p:cNvSpPr>
            <p:nvPr/>
          </p:nvSpPr>
          <p:spPr bwMode="auto">
            <a:xfrm>
              <a:off x="3185"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7" name="Rectangle 30"/>
            <p:cNvSpPr>
              <a:spLocks noChangeArrowheads="1"/>
            </p:cNvSpPr>
            <p:nvPr/>
          </p:nvSpPr>
          <p:spPr bwMode="auto">
            <a:xfrm>
              <a:off x="3225"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8" name="Rectangle 31"/>
            <p:cNvSpPr>
              <a:spLocks noChangeArrowheads="1"/>
            </p:cNvSpPr>
            <p:nvPr/>
          </p:nvSpPr>
          <p:spPr bwMode="auto">
            <a:xfrm>
              <a:off x="3266" y="1511"/>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29" name="Rectangle 32"/>
            <p:cNvSpPr>
              <a:spLocks noChangeArrowheads="1"/>
            </p:cNvSpPr>
            <p:nvPr/>
          </p:nvSpPr>
          <p:spPr bwMode="auto">
            <a:xfrm>
              <a:off x="3387"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0" name="Rectangle 33"/>
            <p:cNvSpPr>
              <a:spLocks noChangeArrowheads="1"/>
            </p:cNvSpPr>
            <p:nvPr/>
          </p:nvSpPr>
          <p:spPr bwMode="auto">
            <a:xfrm>
              <a:off x="3427" y="1511"/>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1" name="Rectangle 34"/>
            <p:cNvSpPr>
              <a:spLocks noChangeArrowheads="1"/>
            </p:cNvSpPr>
            <p:nvPr/>
          </p:nvSpPr>
          <p:spPr bwMode="auto">
            <a:xfrm>
              <a:off x="2261"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2" name="Rectangle 35"/>
            <p:cNvSpPr>
              <a:spLocks noChangeArrowheads="1"/>
            </p:cNvSpPr>
            <p:nvPr/>
          </p:nvSpPr>
          <p:spPr bwMode="auto">
            <a:xfrm>
              <a:off x="2301" y="1699"/>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3" name="Rectangle 36"/>
            <p:cNvSpPr>
              <a:spLocks noChangeArrowheads="1"/>
            </p:cNvSpPr>
            <p:nvPr/>
          </p:nvSpPr>
          <p:spPr bwMode="auto">
            <a:xfrm>
              <a:off x="2422"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4" name="Rectangle 37"/>
            <p:cNvSpPr>
              <a:spLocks noChangeArrowheads="1"/>
            </p:cNvSpPr>
            <p:nvPr/>
          </p:nvSpPr>
          <p:spPr bwMode="auto">
            <a:xfrm>
              <a:off x="2463"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5" name="Rectangle 38"/>
            <p:cNvSpPr>
              <a:spLocks noChangeArrowheads="1"/>
            </p:cNvSpPr>
            <p:nvPr/>
          </p:nvSpPr>
          <p:spPr bwMode="auto">
            <a:xfrm>
              <a:off x="2503"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6" name="Rectangle 39"/>
            <p:cNvSpPr>
              <a:spLocks noChangeArrowheads="1"/>
            </p:cNvSpPr>
            <p:nvPr/>
          </p:nvSpPr>
          <p:spPr bwMode="auto">
            <a:xfrm>
              <a:off x="2543" y="1699"/>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7" name="Rectangle 40"/>
            <p:cNvSpPr>
              <a:spLocks noChangeArrowheads="1"/>
            </p:cNvSpPr>
            <p:nvPr/>
          </p:nvSpPr>
          <p:spPr bwMode="auto">
            <a:xfrm>
              <a:off x="2662"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8" name="Rectangle 41"/>
            <p:cNvSpPr>
              <a:spLocks noChangeArrowheads="1"/>
            </p:cNvSpPr>
            <p:nvPr/>
          </p:nvSpPr>
          <p:spPr bwMode="auto">
            <a:xfrm>
              <a:off x="2703"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39" name="Rectangle 42"/>
            <p:cNvSpPr>
              <a:spLocks noChangeArrowheads="1"/>
            </p:cNvSpPr>
            <p:nvPr/>
          </p:nvSpPr>
          <p:spPr bwMode="auto">
            <a:xfrm>
              <a:off x="2743"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0" name="Rectangle 43"/>
            <p:cNvSpPr>
              <a:spLocks noChangeArrowheads="1"/>
            </p:cNvSpPr>
            <p:nvPr/>
          </p:nvSpPr>
          <p:spPr bwMode="auto">
            <a:xfrm>
              <a:off x="2783" y="1699"/>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1" name="Rectangle 44"/>
            <p:cNvSpPr>
              <a:spLocks noChangeArrowheads="1"/>
            </p:cNvSpPr>
            <p:nvPr/>
          </p:nvSpPr>
          <p:spPr bwMode="auto">
            <a:xfrm>
              <a:off x="2904"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2" name="Rectangle 45"/>
            <p:cNvSpPr>
              <a:spLocks noChangeArrowheads="1"/>
            </p:cNvSpPr>
            <p:nvPr/>
          </p:nvSpPr>
          <p:spPr bwMode="auto">
            <a:xfrm>
              <a:off x="2945"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3" name="Rectangle 46"/>
            <p:cNvSpPr>
              <a:spLocks noChangeArrowheads="1"/>
            </p:cNvSpPr>
            <p:nvPr/>
          </p:nvSpPr>
          <p:spPr bwMode="auto">
            <a:xfrm>
              <a:off x="2983"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4" name="Rectangle 47"/>
            <p:cNvSpPr>
              <a:spLocks noChangeArrowheads="1"/>
            </p:cNvSpPr>
            <p:nvPr/>
          </p:nvSpPr>
          <p:spPr bwMode="auto">
            <a:xfrm>
              <a:off x="3024" y="1699"/>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5" name="Rectangle 48"/>
            <p:cNvSpPr>
              <a:spLocks noChangeArrowheads="1"/>
            </p:cNvSpPr>
            <p:nvPr/>
          </p:nvSpPr>
          <p:spPr bwMode="auto">
            <a:xfrm>
              <a:off x="3145"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6" name="Rectangle 49"/>
            <p:cNvSpPr>
              <a:spLocks noChangeArrowheads="1"/>
            </p:cNvSpPr>
            <p:nvPr/>
          </p:nvSpPr>
          <p:spPr bwMode="auto">
            <a:xfrm>
              <a:off x="3185"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7" name="Rectangle 50"/>
            <p:cNvSpPr>
              <a:spLocks noChangeArrowheads="1"/>
            </p:cNvSpPr>
            <p:nvPr/>
          </p:nvSpPr>
          <p:spPr bwMode="auto">
            <a:xfrm>
              <a:off x="3225"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8" name="Rectangle 51"/>
            <p:cNvSpPr>
              <a:spLocks noChangeArrowheads="1"/>
            </p:cNvSpPr>
            <p:nvPr/>
          </p:nvSpPr>
          <p:spPr bwMode="auto">
            <a:xfrm>
              <a:off x="3266" y="1699"/>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49" name="Rectangle 52"/>
            <p:cNvSpPr>
              <a:spLocks noChangeArrowheads="1"/>
            </p:cNvSpPr>
            <p:nvPr/>
          </p:nvSpPr>
          <p:spPr bwMode="auto">
            <a:xfrm>
              <a:off x="3385"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0" name="Rectangle 53"/>
            <p:cNvSpPr>
              <a:spLocks noChangeArrowheads="1"/>
            </p:cNvSpPr>
            <p:nvPr/>
          </p:nvSpPr>
          <p:spPr bwMode="auto">
            <a:xfrm>
              <a:off x="3425" y="1699"/>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1" name="Rectangle 54"/>
            <p:cNvSpPr>
              <a:spLocks noChangeArrowheads="1"/>
            </p:cNvSpPr>
            <p:nvPr/>
          </p:nvSpPr>
          <p:spPr bwMode="auto">
            <a:xfrm>
              <a:off x="2261"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2" name="Rectangle 55"/>
            <p:cNvSpPr>
              <a:spLocks noChangeArrowheads="1"/>
            </p:cNvSpPr>
            <p:nvPr/>
          </p:nvSpPr>
          <p:spPr bwMode="auto">
            <a:xfrm>
              <a:off x="2301" y="1887"/>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3" name="Rectangle 56"/>
            <p:cNvSpPr>
              <a:spLocks noChangeArrowheads="1"/>
            </p:cNvSpPr>
            <p:nvPr/>
          </p:nvSpPr>
          <p:spPr bwMode="auto">
            <a:xfrm>
              <a:off x="2422"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4" name="Rectangle 57"/>
            <p:cNvSpPr>
              <a:spLocks noChangeArrowheads="1"/>
            </p:cNvSpPr>
            <p:nvPr/>
          </p:nvSpPr>
          <p:spPr bwMode="auto">
            <a:xfrm>
              <a:off x="2463"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5" name="Rectangle 58"/>
            <p:cNvSpPr>
              <a:spLocks noChangeArrowheads="1"/>
            </p:cNvSpPr>
            <p:nvPr/>
          </p:nvSpPr>
          <p:spPr bwMode="auto">
            <a:xfrm>
              <a:off x="2501"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6" name="Rectangle 59"/>
            <p:cNvSpPr>
              <a:spLocks noChangeArrowheads="1"/>
            </p:cNvSpPr>
            <p:nvPr/>
          </p:nvSpPr>
          <p:spPr bwMode="auto">
            <a:xfrm>
              <a:off x="2541" y="1887"/>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7" name="Rectangle 60"/>
            <p:cNvSpPr>
              <a:spLocks noChangeArrowheads="1"/>
            </p:cNvSpPr>
            <p:nvPr/>
          </p:nvSpPr>
          <p:spPr bwMode="auto">
            <a:xfrm>
              <a:off x="2662"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8" name="Rectangle 61"/>
            <p:cNvSpPr>
              <a:spLocks noChangeArrowheads="1"/>
            </p:cNvSpPr>
            <p:nvPr/>
          </p:nvSpPr>
          <p:spPr bwMode="auto">
            <a:xfrm>
              <a:off x="2703"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59" name="Rectangle 62"/>
            <p:cNvSpPr>
              <a:spLocks noChangeArrowheads="1"/>
            </p:cNvSpPr>
            <p:nvPr/>
          </p:nvSpPr>
          <p:spPr bwMode="auto">
            <a:xfrm>
              <a:off x="2743"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0" name="Rectangle 63"/>
            <p:cNvSpPr>
              <a:spLocks noChangeArrowheads="1"/>
            </p:cNvSpPr>
            <p:nvPr/>
          </p:nvSpPr>
          <p:spPr bwMode="auto">
            <a:xfrm>
              <a:off x="2783" y="1887"/>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1" name="Rectangle 64"/>
            <p:cNvSpPr>
              <a:spLocks noChangeArrowheads="1"/>
            </p:cNvSpPr>
            <p:nvPr/>
          </p:nvSpPr>
          <p:spPr bwMode="auto">
            <a:xfrm>
              <a:off x="2902"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2" name="Rectangle 65"/>
            <p:cNvSpPr>
              <a:spLocks noChangeArrowheads="1"/>
            </p:cNvSpPr>
            <p:nvPr/>
          </p:nvSpPr>
          <p:spPr bwMode="auto">
            <a:xfrm>
              <a:off x="2943"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3" name="Rectangle 66"/>
            <p:cNvSpPr>
              <a:spLocks noChangeArrowheads="1"/>
            </p:cNvSpPr>
            <p:nvPr/>
          </p:nvSpPr>
          <p:spPr bwMode="auto">
            <a:xfrm>
              <a:off x="2983"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4" name="Rectangle 67"/>
            <p:cNvSpPr>
              <a:spLocks noChangeArrowheads="1"/>
            </p:cNvSpPr>
            <p:nvPr/>
          </p:nvSpPr>
          <p:spPr bwMode="auto">
            <a:xfrm>
              <a:off x="3024" y="1887"/>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5" name="Rectangle 68"/>
            <p:cNvSpPr>
              <a:spLocks noChangeArrowheads="1"/>
            </p:cNvSpPr>
            <p:nvPr/>
          </p:nvSpPr>
          <p:spPr bwMode="auto">
            <a:xfrm>
              <a:off x="3145"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6" name="Rectangle 69"/>
            <p:cNvSpPr>
              <a:spLocks noChangeArrowheads="1"/>
            </p:cNvSpPr>
            <p:nvPr/>
          </p:nvSpPr>
          <p:spPr bwMode="auto">
            <a:xfrm>
              <a:off x="3185"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7" name="Rectangle 70"/>
            <p:cNvSpPr>
              <a:spLocks noChangeArrowheads="1"/>
            </p:cNvSpPr>
            <p:nvPr/>
          </p:nvSpPr>
          <p:spPr bwMode="auto">
            <a:xfrm>
              <a:off x="3244"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8" name="Rectangle 71"/>
            <p:cNvSpPr>
              <a:spLocks noChangeArrowheads="1"/>
            </p:cNvSpPr>
            <p:nvPr/>
          </p:nvSpPr>
          <p:spPr bwMode="auto">
            <a:xfrm>
              <a:off x="3285" y="1887"/>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69" name="Rectangle 72"/>
            <p:cNvSpPr>
              <a:spLocks noChangeArrowheads="1"/>
            </p:cNvSpPr>
            <p:nvPr/>
          </p:nvSpPr>
          <p:spPr bwMode="auto">
            <a:xfrm>
              <a:off x="3406" y="1887"/>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0" name="Rectangle 73"/>
            <p:cNvSpPr>
              <a:spLocks noChangeArrowheads="1"/>
            </p:cNvSpPr>
            <p:nvPr/>
          </p:nvSpPr>
          <p:spPr bwMode="auto">
            <a:xfrm>
              <a:off x="2282" y="2075"/>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1" name="Rectangle 74"/>
            <p:cNvSpPr>
              <a:spLocks noChangeArrowheads="1"/>
            </p:cNvSpPr>
            <p:nvPr/>
          </p:nvSpPr>
          <p:spPr bwMode="auto">
            <a:xfrm>
              <a:off x="2322" y="2075"/>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2" name="Rectangle 75"/>
            <p:cNvSpPr>
              <a:spLocks noChangeArrowheads="1"/>
            </p:cNvSpPr>
            <p:nvPr/>
          </p:nvSpPr>
          <p:spPr bwMode="auto">
            <a:xfrm>
              <a:off x="2441" y="2075"/>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3" name="Rectangle 76"/>
            <p:cNvSpPr>
              <a:spLocks noChangeArrowheads="1"/>
            </p:cNvSpPr>
            <p:nvPr/>
          </p:nvSpPr>
          <p:spPr bwMode="auto">
            <a:xfrm>
              <a:off x="2541" y="2075"/>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4" name="Rectangle 77"/>
            <p:cNvSpPr>
              <a:spLocks noChangeArrowheads="1"/>
            </p:cNvSpPr>
            <p:nvPr/>
          </p:nvSpPr>
          <p:spPr bwMode="auto">
            <a:xfrm>
              <a:off x="2662" y="2075"/>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5" name="Rectangle 78"/>
            <p:cNvSpPr>
              <a:spLocks noChangeArrowheads="1"/>
            </p:cNvSpPr>
            <p:nvPr/>
          </p:nvSpPr>
          <p:spPr bwMode="auto">
            <a:xfrm>
              <a:off x="2783" y="2075"/>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6" name="Rectangle 79"/>
            <p:cNvSpPr>
              <a:spLocks noChangeArrowheads="1"/>
            </p:cNvSpPr>
            <p:nvPr/>
          </p:nvSpPr>
          <p:spPr bwMode="auto">
            <a:xfrm>
              <a:off x="2904" y="2075"/>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7" name="Rectangle 80"/>
            <p:cNvSpPr>
              <a:spLocks noChangeArrowheads="1"/>
            </p:cNvSpPr>
            <p:nvPr/>
          </p:nvSpPr>
          <p:spPr bwMode="auto">
            <a:xfrm>
              <a:off x="3025" y="2075"/>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8" name="Rectangle 81"/>
            <p:cNvSpPr>
              <a:spLocks noChangeArrowheads="1"/>
            </p:cNvSpPr>
            <p:nvPr/>
          </p:nvSpPr>
          <p:spPr bwMode="auto">
            <a:xfrm>
              <a:off x="3145" y="2075"/>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79" name="Rectangle 82"/>
            <p:cNvSpPr>
              <a:spLocks noChangeArrowheads="1"/>
            </p:cNvSpPr>
            <p:nvPr/>
          </p:nvSpPr>
          <p:spPr bwMode="auto">
            <a:xfrm>
              <a:off x="3266" y="2075"/>
              <a:ext cx="181"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80" name="Rectangle 83"/>
            <p:cNvSpPr>
              <a:spLocks noChangeArrowheads="1"/>
            </p:cNvSpPr>
            <p:nvPr/>
          </p:nvSpPr>
          <p:spPr bwMode="auto">
            <a:xfrm>
              <a:off x="3387" y="2075"/>
              <a:ext cx="10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nvGrpSpPr>
          <p:cNvPr id="3" name="Group 84"/>
          <p:cNvGrpSpPr>
            <a:grpSpLocks/>
          </p:cNvGrpSpPr>
          <p:nvPr/>
        </p:nvGrpSpPr>
        <p:grpSpPr bwMode="auto">
          <a:xfrm>
            <a:off x="0" y="2852738"/>
            <a:ext cx="3479800" cy="3641725"/>
            <a:chOff x="0" y="1797"/>
            <a:chExt cx="2192" cy="2294"/>
          </a:xfrm>
        </p:grpSpPr>
        <p:sp>
          <p:nvSpPr>
            <p:cNvPr id="66720" name="Line 85"/>
            <p:cNvSpPr>
              <a:spLocks noChangeShapeType="1"/>
            </p:cNvSpPr>
            <p:nvPr/>
          </p:nvSpPr>
          <p:spPr bwMode="auto">
            <a:xfrm flipH="1">
              <a:off x="807" y="1797"/>
              <a:ext cx="1385" cy="954"/>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spAutoFit/>
            </a:bodyPr>
            <a:lstStyle/>
            <a:p>
              <a:endParaRPr lang="es-MX"/>
            </a:p>
          </p:txBody>
        </p:sp>
        <p:sp>
          <p:nvSpPr>
            <p:cNvPr id="66721" name="Text Box 86"/>
            <p:cNvSpPr txBox="1">
              <a:spLocks noChangeArrowheads="1"/>
            </p:cNvSpPr>
            <p:nvPr/>
          </p:nvSpPr>
          <p:spPr bwMode="auto">
            <a:xfrm>
              <a:off x="517" y="3860"/>
              <a:ext cx="67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_tradnl" altLang="es-MX" sz="2000" b="1">
                  <a:latin typeface="Times New Roman" pitchFamily="18" charset="0"/>
                </a:rPr>
                <a:t>Rango 4</a:t>
              </a:r>
            </a:p>
          </p:txBody>
        </p:sp>
        <p:grpSp>
          <p:nvGrpSpPr>
            <p:cNvPr id="66722" name="Group 87"/>
            <p:cNvGrpSpPr>
              <a:grpSpLocks noChangeAspect="1"/>
            </p:cNvGrpSpPr>
            <p:nvPr/>
          </p:nvGrpSpPr>
          <p:grpSpPr bwMode="auto">
            <a:xfrm>
              <a:off x="0" y="2912"/>
              <a:ext cx="1729" cy="964"/>
              <a:chOff x="0" y="2912"/>
              <a:chExt cx="1729" cy="964"/>
            </a:xfrm>
          </p:grpSpPr>
          <p:sp>
            <p:nvSpPr>
              <p:cNvPr id="66723" name="AutoShape 88"/>
              <p:cNvSpPr>
                <a:spLocks noChangeAspect="1" noChangeArrowheads="1" noTextEdit="1"/>
              </p:cNvSpPr>
              <p:nvPr/>
            </p:nvSpPr>
            <p:spPr bwMode="auto">
              <a:xfrm>
                <a:off x="0" y="2912"/>
                <a:ext cx="1729"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6724" name="Rectangle 89"/>
              <p:cNvSpPr>
                <a:spLocks noChangeArrowheads="1"/>
              </p:cNvSpPr>
              <p:nvPr/>
            </p:nvSpPr>
            <p:spPr bwMode="auto">
              <a:xfrm>
                <a:off x="245" y="3621"/>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è</a:t>
                </a:r>
                <a:endParaRPr lang="es-ES" altLang="es-MX"/>
              </a:p>
            </p:txBody>
          </p:sp>
          <p:sp>
            <p:nvSpPr>
              <p:cNvPr id="66725" name="Rectangle 90"/>
              <p:cNvSpPr>
                <a:spLocks noChangeArrowheads="1"/>
              </p:cNvSpPr>
              <p:nvPr/>
            </p:nvSpPr>
            <p:spPr bwMode="auto">
              <a:xfrm>
                <a:off x="245" y="3454"/>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6726" name="Rectangle 91"/>
              <p:cNvSpPr>
                <a:spLocks noChangeArrowheads="1"/>
              </p:cNvSpPr>
              <p:nvPr/>
            </p:nvSpPr>
            <p:spPr bwMode="auto">
              <a:xfrm>
                <a:off x="245" y="3269"/>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ç</a:t>
                </a:r>
                <a:endParaRPr lang="es-ES" altLang="es-MX"/>
              </a:p>
            </p:txBody>
          </p:sp>
          <p:sp>
            <p:nvSpPr>
              <p:cNvPr id="66727" name="Rectangle 92"/>
              <p:cNvSpPr>
                <a:spLocks noChangeArrowheads="1"/>
              </p:cNvSpPr>
              <p:nvPr/>
            </p:nvSpPr>
            <p:spPr bwMode="auto">
              <a:xfrm>
                <a:off x="245" y="3102"/>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æ</a:t>
                </a:r>
                <a:endParaRPr lang="es-ES" altLang="es-MX"/>
              </a:p>
            </p:txBody>
          </p:sp>
          <p:sp>
            <p:nvSpPr>
              <p:cNvPr id="66728" name="Rectangle 93"/>
              <p:cNvSpPr>
                <a:spLocks noChangeArrowheads="1"/>
              </p:cNvSpPr>
              <p:nvPr/>
            </p:nvSpPr>
            <p:spPr bwMode="auto">
              <a:xfrm>
                <a:off x="1417" y="3621"/>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ø</a:t>
                </a:r>
                <a:endParaRPr lang="es-ES" altLang="es-MX"/>
              </a:p>
            </p:txBody>
          </p:sp>
          <p:sp>
            <p:nvSpPr>
              <p:cNvPr id="66729" name="Rectangle 94"/>
              <p:cNvSpPr>
                <a:spLocks noChangeArrowheads="1"/>
              </p:cNvSpPr>
              <p:nvPr/>
            </p:nvSpPr>
            <p:spPr bwMode="auto">
              <a:xfrm>
                <a:off x="1417" y="3454"/>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6730" name="Rectangle 95"/>
              <p:cNvSpPr>
                <a:spLocks noChangeArrowheads="1"/>
              </p:cNvSpPr>
              <p:nvPr/>
            </p:nvSpPr>
            <p:spPr bwMode="auto">
              <a:xfrm>
                <a:off x="1417" y="3269"/>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a:t>
                </a:r>
                <a:endParaRPr lang="es-ES" altLang="es-MX"/>
              </a:p>
            </p:txBody>
          </p:sp>
          <p:sp>
            <p:nvSpPr>
              <p:cNvPr id="66731" name="Rectangle 96"/>
              <p:cNvSpPr>
                <a:spLocks noChangeArrowheads="1"/>
              </p:cNvSpPr>
              <p:nvPr/>
            </p:nvSpPr>
            <p:spPr bwMode="auto">
              <a:xfrm>
                <a:off x="1417" y="3102"/>
                <a:ext cx="17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400">
                    <a:solidFill>
                      <a:srgbClr val="000000"/>
                    </a:solidFill>
                    <a:latin typeface="Symbol" pitchFamily="18" charset="2"/>
                  </a:rPr>
                  <a:t>ö</a:t>
                </a:r>
                <a:endParaRPr lang="es-ES" altLang="es-MX"/>
              </a:p>
            </p:txBody>
          </p:sp>
          <p:sp>
            <p:nvSpPr>
              <p:cNvPr id="66732" name="Rectangle 97"/>
              <p:cNvSpPr>
                <a:spLocks noChangeArrowheads="1"/>
              </p:cNvSpPr>
              <p:nvPr/>
            </p:nvSpPr>
            <p:spPr bwMode="auto">
              <a:xfrm>
                <a:off x="312"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33" name="Rectangle 98"/>
              <p:cNvSpPr>
                <a:spLocks noChangeArrowheads="1"/>
              </p:cNvSpPr>
              <p:nvPr/>
            </p:nvSpPr>
            <p:spPr bwMode="auto">
              <a:xfrm>
                <a:off x="349" y="3106"/>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34" name="Rectangle 99"/>
              <p:cNvSpPr>
                <a:spLocks noChangeArrowheads="1"/>
              </p:cNvSpPr>
              <p:nvPr/>
            </p:nvSpPr>
            <p:spPr bwMode="auto">
              <a:xfrm>
                <a:off x="458"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35" name="Rectangle 100"/>
              <p:cNvSpPr>
                <a:spLocks noChangeArrowheads="1"/>
              </p:cNvSpPr>
              <p:nvPr/>
            </p:nvSpPr>
            <p:spPr bwMode="auto">
              <a:xfrm>
                <a:off x="495"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36" name="Rectangle 101"/>
              <p:cNvSpPr>
                <a:spLocks noChangeArrowheads="1"/>
              </p:cNvSpPr>
              <p:nvPr/>
            </p:nvSpPr>
            <p:spPr bwMode="auto">
              <a:xfrm>
                <a:off x="532"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37" name="Rectangle 102"/>
              <p:cNvSpPr>
                <a:spLocks noChangeArrowheads="1"/>
              </p:cNvSpPr>
              <p:nvPr/>
            </p:nvSpPr>
            <p:spPr bwMode="auto">
              <a:xfrm>
                <a:off x="569" y="3106"/>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38" name="Rectangle 103"/>
              <p:cNvSpPr>
                <a:spLocks noChangeArrowheads="1"/>
              </p:cNvSpPr>
              <p:nvPr/>
            </p:nvSpPr>
            <p:spPr bwMode="auto">
              <a:xfrm>
                <a:off x="679"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39" name="Rectangle 104"/>
              <p:cNvSpPr>
                <a:spLocks noChangeArrowheads="1"/>
              </p:cNvSpPr>
              <p:nvPr/>
            </p:nvSpPr>
            <p:spPr bwMode="auto">
              <a:xfrm>
                <a:off x="716"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0" name="Rectangle 105"/>
              <p:cNvSpPr>
                <a:spLocks noChangeArrowheads="1"/>
              </p:cNvSpPr>
              <p:nvPr/>
            </p:nvSpPr>
            <p:spPr bwMode="auto">
              <a:xfrm>
                <a:off x="753"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1" name="Rectangle 106"/>
              <p:cNvSpPr>
                <a:spLocks noChangeArrowheads="1"/>
              </p:cNvSpPr>
              <p:nvPr/>
            </p:nvSpPr>
            <p:spPr bwMode="auto">
              <a:xfrm>
                <a:off x="790" y="3106"/>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2" name="Rectangle 107"/>
              <p:cNvSpPr>
                <a:spLocks noChangeArrowheads="1"/>
              </p:cNvSpPr>
              <p:nvPr/>
            </p:nvSpPr>
            <p:spPr bwMode="auto">
              <a:xfrm>
                <a:off x="901"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3" name="Rectangle 108"/>
              <p:cNvSpPr>
                <a:spLocks noChangeArrowheads="1"/>
              </p:cNvSpPr>
              <p:nvPr/>
            </p:nvSpPr>
            <p:spPr bwMode="auto">
              <a:xfrm>
                <a:off x="938"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4" name="Rectangle 109"/>
              <p:cNvSpPr>
                <a:spLocks noChangeArrowheads="1"/>
              </p:cNvSpPr>
              <p:nvPr/>
            </p:nvSpPr>
            <p:spPr bwMode="auto">
              <a:xfrm>
                <a:off x="975"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5" name="Rectangle 110"/>
              <p:cNvSpPr>
                <a:spLocks noChangeArrowheads="1"/>
              </p:cNvSpPr>
              <p:nvPr/>
            </p:nvSpPr>
            <p:spPr bwMode="auto">
              <a:xfrm>
                <a:off x="1012" y="3106"/>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6" name="Rectangle 111"/>
              <p:cNvSpPr>
                <a:spLocks noChangeArrowheads="1"/>
              </p:cNvSpPr>
              <p:nvPr/>
            </p:nvSpPr>
            <p:spPr bwMode="auto">
              <a:xfrm>
                <a:off x="1121"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7" name="Rectangle 112"/>
              <p:cNvSpPr>
                <a:spLocks noChangeArrowheads="1"/>
              </p:cNvSpPr>
              <p:nvPr/>
            </p:nvSpPr>
            <p:spPr bwMode="auto">
              <a:xfrm>
                <a:off x="1158"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8" name="Rectangle 113"/>
              <p:cNvSpPr>
                <a:spLocks noChangeArrowheads="1"/>
              </p:cNvSpPr>
              <p:nvPr/>
            </p:nvSpPr>
            <p:spPr bwMode="auto">
              <a:xfrm>
                <a:off x="1195"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49" name="Rectangle 114"/>
              <p:cNvSpPr>
                <a:spLocks noChangeArrowheads="1"/>
              </p:cNvSpPr>
              <p:nvPr/>
            </p:nvSpPr>
            <p:spPr bwMode="auto">
              <a:xfrm>
                <a:off x="1232" y="3106"/>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0" name="Rectangle 115"/>
              <p:cNvSpPr>
                <a:spLocks noChangeArrowheads="1"/>
              </p:cNvSpPr>
              <p:nvPr/>
            </p:nvSpPr>
            <p:spPr bwMode="auto">
              <a:xfrm>
                <a:off x="1343"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1" name="Rectangle 116"/>
              <p:cNvSpPr>
                <a:spLocks noChangeArrowheads="1"/>
              </p:cNvSpPr>
              <p:nvPr/>
            </p:nvSpPr>
            <p:spPr bwMode="auto">
              <a:xfrm>
                <a:off x="1380" y="3106"/>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2" name="Rectangle 117"/>
              <p:cNvSpPr>
                <a:spLocks noChangeArrowheads="1"/>
              </p:cNvSpPr>
              <p:nvPr/>
            </p:nvSpPr>
            <p:spPr bwMode="auto">
              <a:xfrm>
                <a:off x="310"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3" name="Rectangle 118"/>
              <p:cNvSpPr>
                <a:spLocks noChangeArrowheads="1"/>
              </p:cNvSpPr>
              <p:nvPr/>
            </p:nvSpPr>
            <p:spPr bwMode="auto">
              <a:xfrm>
                <a:off x="347" y="3294"/>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54" name="Rectangle 119"/>
              <p:cNvSpPr>
                <a:spLocks noChangeArrowheads="1"/>
              </p:cNvSpPr>
              <p:nvPr/>
            </p:nvSpPr>
            <p:spPr bwMode="auto">
              <a:xfrm>
                <a:off x="458"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5" name="Rectangle 120"/>
              <p:cNvSpPr>
                <a:spLocks noChangeArrowheads="1"/>
              </p:cNvSpPr>
              <p:nvPr/>
            </p:nvSpPr>
            <p:spPr bwMode="auto">
              <a:xfrm>
                <a:off x="495"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6" name="Rectangle 121"/>
              <p:cNvSpPr>
                <a:spLocks noChangeArrowheads="1"/>
              </p:cNvSpPr>
              <p:nvPr/>
            </p:nvSpPr>
            <p:spPr bwMode="auto">
              <a:xfrm>
                <a:off x="532"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7" name="Rectangle 122"/>
              <p:cNvSpPr>
                <a:spLocks noChangeArrowheads="1"/>
              </p:cNvSpPr>
              <p:nvPr/>
            </p:nvSpPr>
            <p:spPr bwMode="auto">
              <a:xfrm>
                <a:off x="569" y="32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8" name="Rectangle 123"/>
              <p:cNvSpPr>
                <a:spLocks noChangeArrowheads="1"/>
              </p:cNvSpPr>
              <p:nvPr/>
            </p:nvSpPr>
            <p:spPr bwMode="auto">
              <a:xfrm>
                <a:off x="679"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59" name="Rectangle 124"/>
              <p:cNvSpPr>
                <a:spLocks noChangeArrowheads="1"/>
              </p:cNvSpPr>
              <p:nvPr/>
            </p:nvSpPr>
            <p:spPr bwMode="auto">
              <a:xfrm>
                <a:off x="716"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0" name="Rectangle 125"/>
              <p:cNvSpPr>
                <a:spLocks noChangeArrowheads="1"/>
              </p:cNvSpPr>
              <p:nvPr/>
            </p:nvSpPr>
            <p:spPr bwMode="auto">
              <a:xfrm>
                <a:off x="753"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1" name="Rectangle 126"/>
              <p:cNvSpPr>
                <a:spLocks noChangeArrowheads="1"/>
              </p:cNvSpPr>
              <p:nvPr/>
            </p:nvSpPr>
            <p:spPr bwMode="auto">
              <a:xfrm>
                <a:off x="790" y="32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2" name="Rectangle 127"/>
              <p:cNvSpPr>
                <a:spLocks noChangeArrowheads="1"/>
              </p:cNvSpPr>
              <p:nvPr/>
            </p:nvSpPr>
            <p:spPr bwMode="auto">
              <a:xfrm>
                <a:off x="901"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3" name="Rectangle 128"/>
              <p:cNvSpPr>
                <a:spLocks noChangeArrowheads="1"/>
              </p:cNvSpPr>
              <p:nvPr/>
            </p:nvSpPr>
            <p:spPr bwMode="auto">
              <a:xfrm>
                <a:off x="938"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4" name="Rectangle 129"/>
              <p:cNvSpPr>
                <a:spLocks noChangeArrowheads="1"/>
              </p:cNvSpPr>
              <p:nvPr/>
            </p:nvSpPr>
            <p:spPr bwMode="auto">
              <a:xfrm>
                <a:off x="973"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5" name="Rectangle 130"/>
              <p:cNvSpPr>
                <a:spLocks noChangeArrowheads="1"/>
              </p:cNvSpPr>
              <p:nvPr/>
            </p:nvSpPr>
            <p:spPr bwMode="auto">
              <a:xfrm>
                <a:off x="1010" y="32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6" name="Rectangle 131"/>
              <p:cNvSpPr>
                <a:spLocks noChangeArrowheads="1"/>
              </p:cNvSpPr>
              <p:nvPr/>
            </p:nvSpPr>
            <p:spPr bwMode="auto">
              <a:xfrm>
                <a:off x="1121"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7" name="Rectangle 132"/>
              <p:cNvSpPr>
                <a:spLocks noChangeArrowheads="1"/>
              </p:cNvSpPr>
              <p:nvPr/>
            </p:nvSpPr>
            <p:spPr bwMode="auto">
              <a:xfrm>
                <a:off x="1158"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8" name="Rectangle 133"/>
              <p:cNvSpPr>
                <a:spLocks noChangeArrowheads="1"/>
              </p:cNvSpPr>
              <p:nvPr/>
            </p:nvSpPr>
            <p:spPr bwMode="auto">
              <a:xfrm>
                <a:off x="1195"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69" name="Rectangle 134"/>
              <p:cNvSpPr>
                <a:spLocks noChangeArrowheads="1"/>
              </p:cNvSpPr>
              <p:nvPr/>
            </p:nvSpPr>
            <p:spPr bwMode="auto">
              <a:xfrm>
                <a:off x="1232" y="32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0" name="Rectangle 135"/>
              <p:cNvSpPr>
                <a:spLocks noChangeArrowheads="1"/>
              </p:cNvSpPr>
              <p:nvPr/>
            </p:nvSpPr>
            <p:spPr bwMode="auto">
              <a:xfrm>
                <a:off x="1341"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1" name="Rectangle 136"/>
              <p:cNvSpPr>
                <a:spLocks noChangeArrowheads="1"/>
              </p:cNvSpPr>
              <p:nvPr/>
            </p:nvSpPr>
            <p:spPr bwMode="auto">
              <a:xfrm>
                <a:off x="1378" y="32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2" name="Rectangle 137"/>
              <p:cNvSpPr>
                <a:spLocks noChangeArrowheads="1"/>
              </p:cNvSpPr>
              <p:nvPr/>
            </p:nvSpPr>
            <p:spPr bwMode="auto">
              <a:xfrm>
                <a:off x="310"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3" name="Rectangle 138"/>
              <p:cNvSpPr>
                <a:spLocks noChangeArrowheads="1"/>
              </p:cNvSpPr>
              <p:nvPr/>
            </p:nvSpPr>
            <p:spPr bwMode="auto">
              <a:xfrm>
                <a:off x="347" y="3482"/>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74" name="Rectangle 139"/>
              <p:cNvSpPr>
                <a:spLocks noChangeArrowheads="1"/>
              </p:cNvSpPr>
              <p:nvPr/>
            </p:nvSpPr>
            <p:spPr bwMode="auto">
              <a:xfrm>
                <a:off x="458"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5" name="Rectangle 140"/>
              <p:cNvSpPr>
                <a:spLocks noChangeArrowheads="1"/>
              </p:cNvSpPr>
              <p:nvPr/>
            </p:nvSpPr>
            <p:spPr bwMode="auto">
              <a:xfrm>
                <a:off x="495"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6" name="Rectangle 141"/>
              <p:cNvSpPr>
                <a:spLocks noChangeArrowheads="1"/>
              </p:cNvSpPr>
              <p:nvPr/>
            </p:nvSpPr>
            <p:spPr bwMode="auto">
              <a:xfrm>
                <a:off x="531"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7" name="Rectangle 142"/>
              <p:cNvSpPr>
                <a:spLocks noChangeArrowheads="1"/>
              </p:cNvSpPr>
              <p:nvPr/>
            </p:nvSpPr>
            <p:spPr bwMode="auto">
              <a:xfrm>
                <a:off x="568" y="3482"/>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78" name="Rectangle 143"/>
              <p:cNvSpPr>
                <a:spLocks noChangeArrowheads="1"/>
              </p:cNvSpPr>
              <p:nvPr/>
            </p:nvSpPr>
            <p:spPr bwMode="auto">
              <a:xfrm>
                <a:off x="679"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79" name="Rectangle 144"/>
              <p:cNvSpPr>
                <a:spLocks noChangeArrowheads="1"/>
              </p:cNvSpPr>
              <p:nvPr/>
            </p:nvSpPr>
            <p:spPr bwMode="auto">
              <a:xfrm>
                <a:off x="716"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0" name="Rectangle 145"/>
              <p:cNvSpPr>
                <a:spLocks noChangeArrowheads="1"/>
              </p:cNvSpPr>
              <p:nvPr/>
            </p:nvSpPr>
            <p:spPr bwMode="auto">
              <a:xfrm>
                <a:off x="753"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1" name="Rectangle 146"/>
              <p:cNvSpPr>
                <a:spLocks noChangeArrowheads="1"/>
              </p:cNvSpPr>
              <p:nvPr/>
            </p:nvSpPr>
            <p:spPr bwMode="auto">
              <a:xfrm>
                <a:off x="790" y="3482"/>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2" name="Rectangle 147"/>
              <p:cNvSpPr>
                <a:spLocks noChangeArrowheads="1"/>
              </p:cNvSpPr>
              <p:nvPr/>
            </p:nvSpPr>
            <p:spPr bwMode="auto">
              <a:xfrm>
                <a:off x="899"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3" name="Rectangle 148"/>
              <p:cNvSpPr>
                <a:spLocks noChangeArrowheads="1"/>
              </p:cNvSpPr>
              <p:nvPr/>
            </p:nvSpPr>
            <p:spPr bwMode="auto">
              <a:xfrm>
                <a:off x="936"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4" name="Rectangle 149"/>
              <p:cNvSpPr>
                <a:spLocks noChangeArrowheads="1"/>
              </p:cNvSpPr>
              <p:nvPr/>
            </p:nvSpPr>
            <p:spPr bwMode="auto">
              <a:xfrm>
                <a:off x="973"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5" name="Rectangle 150"/>
              <p:cNvSpPr>
                <a:spLocks noChangeArrowheads="1"/>
              </p:cNvSpPr>
              <p:nvPr/>
            </p:nvSpPr>
            <p:spPr bwMode="auto">
              <a:xfrm>
                <a:off x="1010" y="3482"/>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6" name="Rectangle 151"/>
              <p:cNvSpPr>
                <a:spLocks noChangeArrowheads="1"/>
              </p:cNvSpPr>
              <p:nvPr/>
            </p:nvSpPr>
            <p:spPr bwMode="auto">
              <a:xfrm>
                <a:off x="1121"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7" name="Rectangle 152"/>
              <p:cNvSpPr>
                <a:spLocks noChangeArrowheads="1"/>
              </p:cNvSpPr>
              <p:nvPr/>
            </p:nvSpPr>
            <p:spPr bwMode="auto">
              <a:xfrm>
                <a:off x="1158"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8" name="Rectangle 153"/>
              <p:cNvSpPr>
                <a:spLocks noChangeArrowheads="1"/>
              </p:cNvSpPr>
              <p:nvPr/>
            </p:nvSpPr>
            <p:spPr bwMode="auto">
              <a:xfrm>
                <a:off x="1213"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89" name="Rectangle 154"/>
              <p:cNvSpPr>
                <a:spLocks noChangeArrowheads="1"/>
              </p:cNvSpPr>
              <p:nvPr/>
            </p:nvSpPr>
            <p:spPr bwMode="auto">
              <a:xfrm>
                <a:off x="1250" y="3482"/>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90" name="Rectangle 155"/>
              <p:cNvSpPr>
                <a:spLocks noChangeArrowheads="1"/>
              </p:cNvSpPr>
              <p:nvPr/>
            </p:nvSpPr>
            <p:spPr bwMode="auto">
              <a:xfrm>
                <a:off x="1361" y="34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91" name="Rectangle 156"/>
              <p:cNvSpPr>
                <a:spLocks noChangeArrowheads="1"/>
              </p:cNvSpPr>
              <p:nvPr/>
            </p:nvSpPr>
            <p:spPr bwMode="auto">
              <a:xfrm>
                <a:off x="330" y="3671"/>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92" name="Rectangle 157"/>
              <p:cNvSpPr>
                <a:spLocks noChangeArrowheads="1"/>
              </p:cNvSpPr>
              <p:nvPr/>
            </p:nvSpPr>
            <p:spPr bwMode="auto">
              <a:xfrm>
                <a:off x="367" y="3671"/>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93" name="Rectangle 158"/>
              <p:cNvSpPr>
                <a:spLocks noChangeArrowheads="1"/>
              </p:cNvSpPr>
              <p:nvPr/>
            </p:nvSpPr>
            <p:spPr bwMode="auto">
              <a:xfrm>
                <a:off x="478" y="3671"/>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94" name="Rectangle 159"/>
              <p:cNvSpPr>
                <a:spLocks noChangeArrowheads="1"/>
              </p:cNvSpPr>
              <p:nvPr/>
            </p:nvSpPr>
            <p:spPr bwMode="auto">
              <a:xfrm>
                <a:off x="568" y="3671"/>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95" name="Rectangle 160"/>
              <p:cNvSpPr>
                <a:spLocks noChangeArrowheads="1"/>
              </p:cNvSpPr>
              <p:nvPr/>
            </p:nvSpPr>
            <p:spPr bwMode="auto">
              <a:xfrm>
                <a:off x="679" y="3671"/>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96" name="Rectangle 161"/>
              <p:cNvSpPr>
                <a:spLocks noChangeArrowheads="1"/>
              </p:cNvSpPr>
              <p:nvPr/>
            </p:nvSpPr>
            <p:spPr bwMode="auto">
              <a:xfrm>
                <a:off x="790" y="3671"/>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97" name="Rectangle 162"/>
              <p:cNvSpPr>
                <a:spLocks noChangeArrowheads="1"/>
              </p:cNvSpPr>
              <p:nvPr/>
            </p:nvSpPr>
            <p:spPr bwMode="auto">
              <a:xfrm>
                <a:off x="901" y="3671"/>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98" name="Rectangle 163"/>
              <p:cNvSpPr>
                <a:spLocks noChangeArrowheads="1"/>
              </p:cNvSpPr>
              <p:nvPr/>
            </p:nvSpPr>
            <p:spPr bwMode="auto">
              <a:xfrm>
                <a:off x="1012" y="3671"/>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99" name="Rectangle 164"/>
              <p:cNvSpPr>
                <a:spLocks noChangeArrowheads="1"/>
              </p:cNvSpPr>
              <p:nvPr/>
            </p:nvSpPr>
            <p:spPr bwMode="auto">
              <a:xfrm>
                <a:off x="1121" y="3671"/>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00" name="Rectangle 165"/>
              <p:cNvSpPr>
                <a:spLocks noChangeArrowheads="1"/>
              </p:cNvSpPr>
              <p:nvPr/>
            </p:nvSpPr>
            <p:spPr bwMode="auto">
              <a:xfrm>
                <a:off x="1232" y="3671"/>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801" name="Rectangle 166"/>
              <p:cNvSpPr>
                <a:spLocks noChangeArrowheads="1"/>
              </p:cNvSpPr>
              <p:nvPr/>
            </p:nvSpPr>
            <p:spPr bwMode="auto">
              <a:xfrm>
                <a:off x="1341" y="3671"/>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grpSp>
        <p:nvGrpSpPr>
          <p:cNvPr id="5" name="Group 167"/>
          <p:cNvGrpSpPr>
            <a:grpSpLocks/>
          </p:cNvGrpSpPr>
          <p:nvPr/>
        </p:nvGrpSpPr>
        <p:grpSpPr bwMode="auto">
          <a:xfrm>
            <a:off x="2103438" y="3551238"/>
            <a:ext cx="2759075" cy="2943225"/>
            <a:chOff x="1325" y="2237"/>
            <a:chExt cx="1738" cy="1854"/>
          </a:xfrm>
        </p:grpSpPr>
        <p:sp>
          <p:nvSpPr>
            <p:cNvPr id="66648" name="Line 168"/>
            <p:cNvSpPr>
              <a:spLocks noChangeShapeType="1"/>
            </p:cNvSpPr>
            <p:nvPr/>
          </p:nvSpPr>
          <p:spPr bwMode="auto">
            <a:xfrm flipH="1">
              <a:off x="2207" y="2237"/>
              <a:ext cx="135" cy="664"/>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spAutoFit/>
            </a:bodyPr>
            <a:lstStyle/>
            <a:p>
              <a:endParaRPr lang="es-MX"/>
            </a:p>
          </p:txBody>
        </p:sp>
        <p:sp>
          <p:nvSpPr>
            <p:cNvPr id="66649" name="Text Box 169"/>
            <p:cNvSpPr txBox="1">
              <a:spLocks noChangeArrowheads="1"/>
            </p:cNvSpPr>
            <p:nvPr/>
          </p:nvSpPr>
          <p:spPr bwMode="auto">
            <a:xfrm>
              <a:off x="1851" y="3860"/>
              <a:ext cx="67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_tradnl" altLang="es-MX" sz="2000" b="1">
                  <a:latin typeface="Times New Roman" pitchFamily="18" charset="0"/>
                </a:rPr>
                <a:t>Rango 3</a:t>
              </a:r>
            </a:p>
          </p:txBody>
        </p:sp>
        <p:grpSp>
          <p:nvGrpSpPr>
            <p:cNvPr id="66650" name="Group 170"/>
            <p:cNvGrpSpPr>
              <a:grpSpLocks noChangeAspect="1"/>
            </p:cNvGrpSpPr>
            <p:nvPr/>
          </p:nvGrpSpPr>
          <p:grpSpPr bwMode="auto">
            <a:xfrm>
              <a:off x="1325" y="3188"/>
              <a:ext cx="1738" cy="627"/>
              <a:chOff x="1325" y="3188"/>
              <a:chExt cx="1738" cy="627"/>
            </a:xfrm>
          </p:grpSpPr>
          <p:sp>
            <p:nvSpPr>
              <p:cNvPr id="66651" name="AutoShape 171"/>
              <p:cNvSpPr>
                <a:spLocks noChangeAspect="1" noChangeArrowheads="1" noTextEdit="1"/>
              </p:cNvSpPr>
              <p:nvPr/>
            </p:nvSpPr>
            <p:spPr bwMode="auto">
              <a:xfrm>
                <a:off x="1325" y="3188"/>
                <a:ext cx="1738" cy="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6652" name="Rectangle 172"/>
              <p:cNvSpPr>
                <a:spLocks noChangeArrowheads="1"/>
              </p:cNvSpPr>
              <p:nvPr/>
            </p:nvSpPr>
            <p:spPr bwMode="auto">
              <a:xfrm>
                <a:off x="1589" y="3575"/>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è</a:t>
                </a:r>
                <a:endParaRPr lang="es-ES" altLang="es-MX"/>
              </a:p>
            </p:txBody>
          </p:sp>
          <p:sp>
            <p:nvSpPr>
              <p:cNvPr id="66653" name="Rectangle 173"/>
              <p:cNvSpPr>
                <a:spLocks noChangeArrowheads="1"/>
              </p:cNvSpPr>
              <p:nvPr/>
            </p:nvSpPr>
            <p:spPr bwMode="auto">
              <a:xfrm>
                <a:off x="1589" y="3453"/>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66654" name="Rectangle 174"/>
              <p:cNvSpPr>
                <a:spLocks noChangeArrowheads="1"/>
              </p:cNvSpPr>
              <p:nvPr/>
            </p:nvSpPr>
            <p:spPr bwMode="auto">
              <a:xfrm>
                <a:off x="1589" y="3316"/>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ç</a:t>
                </a:r>
                <a:endParaRPr lang="es-ES" altLang="es-MX"/>
              </a:p>
            </p:txBody>
          </p:sp>
          <p:sp>
            <p:nvSpPr>
              <p:cNvPr id="66655" name="Rectangle 175"/>
              <p:cNvSpPr>
                <a:spLocks noChangeArrowheads="1"/>
              </p:cNvSpPr>
              <p:nvPr/>
            </p:nvSpPr>
            <p:spPr bwMode="auto">
              <a:xfrm>
                <a:off x="1589" y="3194"/>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æ</a:t>
                </a:r>
                <a:endParaRPr lang="es-ES" altLang="es-MX"/>
              </a:p>
            </p:txBody>
          </p:sp>
          <p:sp>
            <p:nvSpPr>
              <p:cNvPr id="66656" name="Rectangle 176"/>
              <p:cNvSpPr>
                <a:spLocks noChangeArrowheads="1"/>
              </p:cNvSpPr>
              <p:nvPr/>
            </p:nvSpPr>
            <p:spPr bwMode="auto">
              <a:xfrm>
                <a:off x="2746" y="3575"/>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ø</a:t>
                </a:r>
                <a:endParaRPr lang="es-ES" altLang="es-MX"/>
              </a:p>
            </p:txBody>
          </p:sp>
          <p:sp>
            <p:nvSpPr>
              <p:cNvPr id="66657" name="Rectangle 177"/>
              <p:cNvSpPr>
                <a:spLocks noChangeArrowheads="1"/>
              </p:cNvSpPr>
              <p:nvPr/>
            </p:nvSpPr>
            <p:spPr bwMode="auto">
              <a:xfrm>
                <a:off x="2746" y="3453"/>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66658" name="Rectangle 178"/>
              <p:cNvSpPr>
                <a:spLocks noChangeArrowheads="1"/>
              </p:cNvSpPr>
              <p:nvPr/>
            </p:nvSpPr>
            <p:spPr bwMode="auto">
              <a:xfrm>
                <a:off x="2746" y="3316"/>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a:t>
                </a:r>
                <a:endParaRPr lang="es-ES" altLang="es-MX"/>
              </a:p>
            </p:txBody>
          </p:sp>
          <p:sp>
            <p:nvSpPr>
              <p:cNvPr id="66659" name="Rectangle 179"/>
              <p:cNvSpPr>
                <a:spLocks noChangeArrowheads="1"/>
              </p:cNvSpPr>
              <p:nvPr/>
            </p:nvSpPr>
            <p:spPr bwMode="auto">
              <a:xfrm>
                <a:off x="2746" y="3194"/>
                <a:ext cx="130"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latin typeface="Symbol" pitchFamily="18" charset="2"/>
                  </a:rPr>
                  <a:t>ö</a:t>
                </a:r>
                <a:endParaRPr lang="es-ES" altLang="es-MX"/>
              </a:p>
            </p:txBody>
          </p:sp>
          <p:sp>
            <p:nvSpPr>
              <p:cNvPr id="66660" name="Rectangle 180"/>
              <p:cNvSpPr>
                <a:spLocks noChangeArrowheads="1"/>
              </p:cNvSpPr>
              <p:nvPr/>
            </p:nvSpPr>
            <p:spPr bwMode="auto">
              <a:xfrm>
                <a:off x="1641"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1" name="Rectangle 181"/>
              <p:cNvSpPr>
                <a:spLocks noChangeArrowheads="1"/>
              </p:cNvSpPr>
              <p:nvPr/>
            </p:nvSpPr>
            <p:spPr bwMode="auto">
              <a:xfrm>
                <a:off x="1678" y="31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2" name="Rectangle 182"/>
              <p:cNvSpPr>
                <a:spLocks noChangeArrowheads="1"/>
              </p:cNvSpPr>
              <p:nvPr/>
            </p:nvSpPr>
            <p:spPr bwMode="auto">
              <a:xfrm>
                <a:off x="1787"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3" name="Rectangle 183"/>
              <p:cNvSpPr>
                <a:spLocks noChangeArrowheads="1"/>
              </p:cNvSpPr>
              <p:nvPr/>
            </p:nvSpPr>
            <p:spPr bwMode="auto">
              <a:xfrm>
                <a:off x="1824"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4" name="Rectangle 184"/>
              <p:cNvSpPr>
                <a:spLocks noChangeArrowheads="1"/>
              </p:cNvSpPr>
              <p:nvPr/>
            </p:nvSpPr>
            <p:spPr bwMode="auto">
              <a:xfrm>
                <a:off x="1861"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5" name="Rectangle 185"/>
              <p:cNvSpPr>
                <a:spLocks noChangeArrowheads="1"/>
              </p:cNvSpPr>
              <p:nvPr/>
            </p:nvSpPr>
            <p:spPr bwMode="auto">
              <a:xfrm>
                <a:off x="1898" y="31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6" name="Rectangle 186"/>
              <p:cNvSpPr>
                <a:spLocks noChangeArrowheads="1"/>
              </p:cNvSpPr>
              <p:nvPr/>
            </p:nvSpPr>
            <p:spPr bwMode="auto">
              <a:xfrm>
                <a:off x="2007"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7" name="Rectangle 187"/>
              <p:cNvSpPr>
                <a:spLocks noChangeArrowheads="1"/>
              </p:cNvSpPr>
              <p:nvPr/>
            </p:nvSpPr>
            <p:spPr bwMode="auto">
              <a:xfrm>
                <a:off x="2044"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8" name="Rectangle 188"/>
              <p:cNvSpPr>
                <a:spLocks noChangeArrowheads="1"/>
              </p:cNvSpPr>
              <p:nvPr/>
            </p:nvSpPr>
            <p:spPr bwMode="auto">
              <a:xfrm>
                <a:off x="2081"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69" name="Rectangle 189"/>
              <p:cNvSpPr>
                <a:spLocks noChangeArrowheads="1"/>
              </p:cNvSpPr>
              <p:nvPr/>
            </p:nvSpPr>
            <p:spPr bwMode="auto">
              <a:xfrm>
                <a:off x="2118" y="31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0" name="Rectangle 190"/>
              <p:cNvSpPr>
                <a:spLocks noChangeArrowheads="1"/>
              </p:cNvSpPr>
              <p:nvPr/>
            </p:nvSpPr>
            <p:spPr bwMode="auto">
              <a:xfrm>
                <a:off x="2229"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1" name="Rectangle 191"/>
              <p:cNvSpPr>
                <a:spLocks noChangeArrowheads="1"/>
              </p:cNvSpPr>
              <p:nvPr/>
            </p:nvSpPr>
            <p:spPr bwMode="auto">
              <a:xfrm>
                <a:off x="2266"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2" name="Rectangle 192"/>
              <p:cNvSpPr>
                <a:spLocks noChangeArrowheads="1"/>
              </p:cNvSpPr>
              <p:nvPr/>
            </p:nvSpPr>
            <p:spPr bwMode="auto">
              <a:xfrm>
                <a:off x="2303"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3" name="Rectangle 193"/>
              <p:cNvSpPr>
                <a:spLocks noChangeArrowheads="1"/>
              </p:cNvSpPr>
              <p:nvPr/>
            </p:nvSpPr>
            <p:spPr bwMode="auto">
              <a:xfrm>
                <a:off x="2340" y="31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4" name="Rectangle 194"/>
              <p:cNvSpPr>
                <a:spLocks noChangeArrowheads="1"/>
              </p:cNvSpPr>
              <p:nvPr/>
            </p:nvSpPr>
            <p:spPr bwMode="auto">
              <a:xfrm>
                <a:off x="2450"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5" name="Rectangle 195"/>
              <p:cNvSpPr>
                <a:spLocks noChangeArrowheads="1"/>
              </p:cNvSpPr>
              <p:nvPr/>
            </p:nvSpPr>
            <p:spPr bwMode="auto">
              <a:xfrm>
                <a:off x="2487"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6" name="Rectangle 196"/>
              <p:cNvSpPr>
                <a:spLocks noChangeArrowheads="1"/>
              </p:cNvSpPr>
              <p:nvPr/>
            </p:nvSpPr>
            <p:spPr bwMode="auto">
              <a:xfrm>
                <a:off x="2524"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7" name="Rectangle 197"/>
              <p:cNvSpPr>
                <a:spLocks noChangeArrowheads="1"/>
              </p:cNvSpPr>
              <p:nvPr/>
            </p:nvSpPr>
            <p:spPr bwMode="auto">
              <a:xfrm>
                <a:off x="2561" y="3194"/>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8" name="Rectangle 198"/>
              <p:cNvSpPr>
                <a:spLocks noChangeArrowheads="1"/>
              </p:cNvSpPr>
              <p:nvPr/>
            </p:nvSpPr>
            <p:spPr bwMode="auto">
              <a:xfrm>
                <a:off x="2672"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79" name="Rectangle 199"/>
              <p:cNvSpPr>
                <a:spLocks noChangeArrowheads="1"/>
              </p:cNvSpPr>
              <p:nvPr/>
            </p:nvSpPr>
            <p:spPr bwMode="auto">
              <a:xfrm>
                <a:off x="2709" y="3194"/>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0" name="Rectangle 200"/>
              <p:cNvSpPr>
                <a:spLocks noChangeArrowheads="1"/>
              </p:cNvSpPr>
              <p:nvPr/>
            </p:nvSpPr>
            <p:spPr bwMode="auto">
              <a:xfrm>
                <a:off x="1639"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1" name="Rectangle 201"/>
              <p:cNvSpPr>
                <a:spLocks noChangeArrowheads="1"/>
              </p:cNvSpPr>
              <p:nvPr/>
            </p:nvSpPr>
            <p:spPr bwMode="auto">
              <a:xfrm>
                <a:off x="1676" y="3382"/>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682" name="Rectangle 202"/>
              <p:cNvSpPr>
                <a:spLocks noChangeArrowheads="1"/>
              </p:cNvSpPr>
              <p:nvPr/>
            </p:nvSpPr>
            <p:spPr bwMode="auto">
              <a:xfrm>
                <a:off x="1787"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3" name="Rectangle 203"/>
              <p:cNvSpPr>
                <a:spLocks noChangeArrowheads="1"/>
              </p:cNvSpPr>
              <p:nvPr/>
            </p:nvSpPr>
            <p:spPr bwMode="auto">
              <a:xfrm>
                <a:off x="1824"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4" name="Rectangle 204"/>
              <p:cNvSpPr>
                <a:spLocks noChangeArrowheads="1"/>
              </p:cNvSpPr>
              <p:nvPr/>
            </p:nvSpPr>
            <p:spPr bwMode="auto">
              <a:xfrm>
                <a:off x="1861"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5" name="Rectangle 205"/>
              <p:cNvSpPr>
                <a:spLocks noChangeArrowheads="1"/>
              </p:cNvSpPr>
              <p:nvPr/>
            </p:nvSpPr>
            <p:spPr bwMode="auto">
              <a:xfrm>
                <a:off x="1898" y="3382"/>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6" name="Rectangle 206"/>
              <p:cNvSpPr>
                <a:spLocks noChangeArrowheads="1"/>
              </p:cNvSpPr>
              <p:nvPr/>
            </p:nvSpPr>
            <p:spPr bwMode="auto">
              <a:xfrm>
                <a:off x="2007"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7" name="Rectangle 207"/>
              <p:cNvSpPr>
                <a:spLocks noChangeArrowheads="1"/>
              </p:cNvSpPr>
              <p:nvPr/>
            </p:nvSpPr>
            <p:spPr bwMode="auto">
              <a:xfrm>
                <a:off x="2044"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8" name="Rectangle 208"/>
              <p:cNvSpPr>
                <a:spLocks noChangeArrowheads="1"/>
              </p:cNvSpPr>
              <p:nvPr/>
            </p:nvSpPr>
            <p:spPr bwMode="auto">
              <a:xfrm>
                <a:off x="2081"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89" name="Rectangle 209"/>
              <p:cNvSpPr>
                <a:spLocks noChangeArrowheads="1"/>
              </p:cNvSpPr>
              <p:nvPr/>
            </p:nvSpPr>
            <p:spPr bwMode="auto">
              <a:xfrm>
                <a:off x="2118" y="3382"/>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0" name="Rectangle 210"/>
              <p:cNvSpPr>
                <a:spLocks noChangeArrowheads="1"/>
              </p:cNvSpPr>
              <p:nvPr/>
            </p:nvSpPr>
            <p:spPr bwMode="auto">
              <a:xfrm>
                <a:off x="2229"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1" name="Rectangle 211"/>
              <p:cNvSpPr>
                <a:spLocks noChangeArrowheads="1"/>
              </p:cNvSpPr>
              <p:nvPr/>
            </p:nvSpPr>
            <p:spPr bwMode="auto">
              <a:xfrm>
                <a:off x="2266"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2" name="Rectangle 212"/>
              <p:cNvSpPr>
                <a:spLocks noChangeArrowheads="1"/>
              </p:cNvSpPr>
              <p:nvPr/>
            </p:nvSpPr>
            <p:spPr bwMode="auto">
              <a:xfrm>
                <a:off x="2302"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3" name="Rectangle 213"/>
              <p:cNvSpPr>
                <a:spLocks noChangeArrowheads="1"/>
              </p:cNvSpPr>
              <p:nvPr/>
            </p:nvSpPr>
            <p:spPr bwMode="auto">
              <a:xfrm>
                <a:off x="2339" y="3382"/>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4" name="Rectangle 214"/>
              <p:cNvSpPr>
                <a:spLocks noChangeArrowheads="1"/>
              </p:cNvSpPr>
              <p:nvPr/>
            </p:nvSpPr>
            <p:spPr bwMode="auto">
              <a:xfrm>
                <a:off x="2450"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5" name="Rectangle 215"/>
              <p:cNvSpPr>
                <a:spLocks noChangeArrowheads="1"/>
              </p:cNvSpPr>
              <p:nvPr/>
            </p:nvSpPr>
            <p:spPr bwMode="auto">
              <a:xfrm>
                <a:off x="2487"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6" name="Rectangle 216"/>
              <p:cNvSpPr>
                <a:spLocks noChangeArrowheads="1"/>
              </p:cNvSpPr>
              <p:nvPr/>
            </p:nvSpPr>
            <p:spPr bwMode="auto">
              <a:xfrm>
                <a:off x="2524"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7" name="Rectangle 217"/>
              <p:cNvSpPr>
                <a:spLocks noChangeArrowheads="1"/>
              </p:cNvSpPr>
              <p:nvPr/>
            </p:nvSpPr>
            <p:spPr bwMode="auto">
              <a:xfrm>
                <a:off x="2561" y="3382"/>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8" name="Rectangle 218"/>
              <p:cNvSpPr>
                <a:spLocks noChangeArrowheads="1"/>
              </p:cNvSpPr>
              <p:nvPr/>
            </p:nvSpPr>
            <p:spPr bwMode="auto">
              <a:xfrm>
                <a:off x="2670"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99" name="Rectangle 219"/>
              <p:cNvSpPr>
                <a:spLocks noChangeArrowheads="1"/>
              </p:cNvSpPr>
              <p:nvPr/>
            </p:nvSpPr>
            <p:spPr bwMode="auto">
              <a:xfrm>
                <a:off x="2707" y="3382"/>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0" name="Rectangle 220"/>
              <p:cNvSpPr>
                <a:spLocks noChangeArrowheads="1"/>
              </p:cNvSpPr>
              <p:nvPr/>
            </p:nvSpPr>
            <p:spPr bwMode="auto">
              <a:xfrm>
                <a:off x="1639"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1" name="Rectangle 221"/>
              <p:cNvSpPr>
                <a:spLocks noChangeArrowheads="1"/>
              </p:cNvSpPr>
              <p:nvPr/>
            </p:nvSpPr>
            <p:spPr bwMode="auto">
              <a:xfrm>
                <a:off x="1676" y="3570"/>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02" name="Rectangle 222"/>
              <p:cNvSpPr>
                <a:spLocks noChangeArrowheads="1"/>
              </p:cNvSpPr>
              <p:nvPr/>
            </p:nvSpPr>
            <p:spPr bwMode="auto">
              <a:xfrm>
                <a:off x="1787"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3" name="Rectangle 223"/>
              <p:cNvSpPr>
                <a:spLocks noChangeArrowheads="1"/>
              </p:cNvSpPr>
              <p:nvPr/>
            </p:nvSpPr>
            <p:spPr bwMode="auto">
              <a:xfrm>
                <a:off x="1824"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4" name="Rectangle 224"/>
              <p:cNvSpPr>
                <a:spLocks noChangeArrowheads="1"/>
              </p:cNvSpPr>
              <p:nvPr/>
            </p:nvSpPr>
            <p:spPr bwMode="auto">
              <a:xfrm>
                <a:off x="1859"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5" name="Rectangle 225"/>
              <p:cNvSpPr>
                <a:spLocks noChangeArrowheads="1"/>
              </p:cNvSpPr>
              <p:nvPr/>
            </p:nvSpPr>
            <p:spPr bwMode="auto">
              <a:xfrm>
                <a:off x="1896" y="3570"/>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706" name="Rectangle 226"/>
              <p:cNvSpPr>
                <a:spLocks noChangeArrowheads="1"/>
              </p:cNvSpPr>
              <p:nvPr/>
            </p:nvSpPr>
            <p:spPr bwMode="auto">
              <a:xfrm>
                <a:off x="2007"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7" name="Rectangle 227"/>
              <p:cNvSpPr>
                <a:spLocks noChangeArrowheads="1"/>
              </p:cNvSpPr>
              <p:nvPr/>
            </p:nvSpPr>
            <p:spPr bwMode="auto">
              <a:xfrm>
                <a:off x="2044"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8" name="Rectangle 228"/>
              <p:cNvSpPr>
                <a:spLocks noChangeArrowheads="1"/>
              </p:cNvSpPr>
              <p:nvPr/>
            </p:nvSpPr>
            <p:spPr bwMode="auto">
              <a:xfrm>
                <a:off x="2081"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09" name="Rectangle 229"/>
              <p:cNvSpPr>
                <a:spLocks noChangeArrowheads="1"/>
              </p:cNvSpPr>
              <p:nvPr/>
            </p:nvSpPr>
            <p:spPr bwMode="auto">
              <a:xfrm>
                <a:off x="2118" y="3570"/>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0" name="Rectangle 230"/>
              <p:cNvSpPr>
                <a:spLocks noChangeArrowheads="1"/>
              </p:cNvSpPr>
              <p:nvPr/>
            </p:nvSpPr>
            <p:spPr bwMode="auto">
              <a:xfrm>
                <a:off x="2227"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1" name="Rectangle 231"/>
              <p:cNvSpPr>
                <a:spLocks noChangeArrowheads="1"/>
              </p:cNvSpPr>
              <p:nvPr/>
            </p:nvSpPr>
            <p:spPr bwMode="auto">
              <a:xfrm>
                <a:off x="2265"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2" name="Rectangle 232"/>
              <p:cNvSpPr>
                <a:spLocks noChangeArrowheads="1"/>
              </p:cNvSpPr>
              <p:nvPr/>
            </p:nvSpPr>
            <p:spPr bwMode="auto">
              <a:xfrm>
                <a:off x="2302"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3" name="Rectangle 233"/>
              <p:cNvSpPr>
                <a:spLocks noChangeArrowheads="1"/>
              </p:cNvSpPr>
              <p:nvPr/>
            </p:nvSpPr>
            <p:spPr bwMode="auto">
              <a:xfrm>
                <a:off x="2339" y="3570"/>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4" name="Rectangle 234"/>
              <p:cNvSpPr>
                <a:spLocks noChangeArrowheads="1"/>
              </p:cNvSpPr>
              <p:nvPr/>
            </p:nvSpPr>
            <p:spPr bwMode="auto">
              <a:xfrm>
                <a:off x="2450"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5" name="Rectangle 235"/>
              <p:cNvSpPr>
                <a:spLocks noChangeArrowheads="1"/>
              </p:cNvSpPr>
              <p:nvPr/>
            </p:nvSpPr>
            <p:spPr bwMode="auto">
              <a:xfrm>
                <a:off x="2487"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6" name="Rectangle 236"/>
              <p:cNvSpPr>
                <a:spLocks noChangeArrowheads="1"/>
              </p:cNvSpPr>
              <p:nvPr/>
            </p:nvSpPr>
            <p:spPr bwMode="auto">
              <a:xfrm>
                <a:off x="2524"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7" name="Rectangle 237"/>
              <p:cNvSpPr>
                <a:spLocks noChangeArrowheads="1"/>
              </p:cNvSpPr>
              <p:nvPr/>
            </p:nvSpPr>
            <p:spPr bwMode="auto">
              <a:xfrm>
                <a:off x="2561" y="3570"/>
                <a:ext cx="166"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8" name="Rectangle 238"/>
              <p:cNvSpPr>
                <a:spLocks noChangeArrowheads="1"/>
              </p:cNvSpPr>
              <p:nvPr/>
            </p:nvSpPr>
            <p:spPr bwMode="auto">
              <a:xfrm>
                <a:off x="2672"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719" name="Rectangle 239"/>
              <p:cNvSpPr>
                <a:spLocks noChangeArrowheads="1"/>
              </p:cNvSpPr>
              <p:nvPr/>
            </p:nvSpPr>
            <p:spPr bwMode="auto">
              <a:xfrm>
                <a:off x="2709" y="357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grpSp>
        <p:nvGrpSpPr>
          <p:cNvPr id="7" name="Group 240"/>
          <p:cNvGrpSpPr>
            <a:grpSpLocks/>
          </p:cNvGrpSpPr>
          <p:nvPr/>
        </p:nvGrpSpPr>
        <p:grpSpPr bwMode="auto">
          <a:xfrm>
            <a:off x="4224338" y="3551238"/>
            <a:ext cx="2770187" cy="2871787"/>
            <a:chOff x="2661" y="2237"/>
            <a:chExt cx="1745" cy="1809"/>
          </a:xfrm>
        </p:grpSpPr>
        <p:sp>
          <p:nvSpPr>
            <p:cNvPr id="66597" name="Line 241"/>
            <p:cNvSpPr>
              <a:spLocks noChangeShapeType="1"/>
            </p:cNvSpPr>
            <p:nvPr/>
          </p:nvSpPr>
          <p:spPr bwMode="auto">
            <a:xfrm>
              <a:off x="3346" y="2237"/>
              <a:ext cx="134" cy="664"/>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spAutoFit/>
            </a:bodyPr>
            <a:lstStyle/>
            <a:p>
              <a:endParaRPr lang="es-MX"/>
            </a:p>
          </p:txBody>
        </p:sp>
        <p:sp>
          <p:nvSpPr>
            <p:cNvPr id="66598" name="Text Box 242"/>
            <p:cNvSpPr txBox="1">
              <a:spLocks noChangeArrowheads="1"/>
            </p:cNvSpPr>
            <p:nvPr/>
          </p:nvSpPr>
          <p:spPr bwMode="auto">
            <a:xfrm>
              <a:off x="3237" y="3815"/>
              <a:ext cx="67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_tradnl" altLang="es-MX" sz="2000" b="1">
                  <a:latin typeface="Times New Roman" pitchFamily="18" charset="0"/>
                </a:rPr>
                <a:t>Rango 2</a:t>
              </a:r>
            </a:p>
          </p:txBody>
        </p:sp>
        <p:grpSp>
          <p:nvGrpSpPr>
            <p:cNvPr id="66599" name="Group 243"/>
            <p:cNvGrpSpPr>
              <a:grpSpLocks noChangeAspect="1"/>
            </p:cNvGrpSpPr>
            <p:nvPr/>
          </p:nvGrpSpPr>
          <p:grpSpPr bwMode="auto">
            <a:xfrm>
              <a:off x="2661" y="3272"/>
              <a:ext cx="1745" cy="445"/>
              <a:chOff x="2661" y="3272"/>
              <a:chExt cx="1745" cy="445"/>
            </a:xfrm>
          </p:grpSpPr>
          <p:sp>
            <p:nvSpPr>
              <p:cNvPr id="66600" name="AutoShape 244"/>
              <p:cNvSpPr>
                <a:spLocks noChangeAspect="1" noChangeArrowheads="1" noTextEdit="1"/>
              </p:cNvSpPr>
              <p:nvPr/>
            </p:nvSpPr>
            <p:spPr bwMode="auto">
              <a:xfrm>
                <a:off x="2661" y="3272"/>
                <a:ext cx="1745" cy="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6601" name="Rectangle 245"/>
              <p:cNvSpPr>
                <a:spLocks noChangeArrowheads="1"/>
              </p:cNvSpPr>
              <p:nvPr/>
            </p:nvSpPr>
            <p:spPr bwMode="auto">
              <a:xfrm>
                <a:off x="2948" y="3533"/>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66602" name="Rectangle 246"/>
              <p:cNvSpPr>
                <a:spLocks noChangeArrowheads="1"/>
              </p:cNvSpPr>
              <p:nvPr/>
            </p:nvSpPr>
            <p:spPr bwMode="auto">
              <a:xfrm>
                <a:off x="2948" y="3448"/>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66603" name="Rectangle 247"/>
              <p:cNvSpPr>
                <a:spLocks noChangeArrowheads="1"/>
              </p:cNvSpPr>
              <p:nvPr/>
            </p:nvSpPr>
            <p:spPr bwMode="auto">
              <a:xfrm>
                <a:off x="2948" y="3360"/>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66604" name="Rectangle 248"/>
              <p:cNvSpPr>
                <a:spLocks noChangeArrowheads="1"/>
              </p:cNvSpPr>
              <p:nvPr/>
            </p:nvSpPr>
            <p:spPr bwMode="auto">
              <a:xfrm>
                <a:off x="2948" y="3278"/>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66605" name="Rectangle 249"/>
              <p:cNvSpPr>
                <a:spLocks noChangeArrowheads="1"/>
              </p:cNvSpPr>
              <p:nvPr/>
            </p:nvSpPr>
            <p:spPr bwMode="auto">
              <a:xfrm>
                <a:off x="4084" y="3533"/>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66606" name="Rectangle 250"/>
              <p:cNvSpPr>
                <a:spLocks noChangeArrowheads="1"/>
              </p:cNvSpPr>
              <p:nvPr/>
            </p:nvSpPr>
            <p:spPr bwMode="auto">
              <a:xfrm>
                <a:off x="4084" y="3448"/>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66607" name="Rectangle 251"/>
              <p:cNvSpPr>
                <a:spLocks noChangeArrowheads="1"/>
              </p:cNvSpPr>
              <p:nvPr/>
            </p:nvSpPr>
            <p:spPr bwMode="auto">
              <a:xfrm>
                <a:off x="4084" y="3360"/>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66608" name="Rectangle 252"/>
              <p:cNvSpPr>
                <a:spLocks noChangeArrowheads="1"/>
              </p:cNvSpPr>
              <p:nvPr/>
            </p:nvSpPr>
            <p:spPr bwMode="auto">
              <a:xfrm>
                <a:off x="4084" y="3278"/>
                <a:ext cx="86"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66609" name="Rectangle 253"/>
              <p:cNvSpPr>
                <a:spLocks noChangeArrowheads="1"/>
              </p:cNvSpPr>
              <p:nvPr/>
            </p:nvSpPr>
            <p:spPr bwMode="auto">
              <a:xfrm>
                <a:off x="2981"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0" name="Rectangle 254"/>
              <p:cNvSpPr>
                <a:spLocks noChangeArrowheads="1"/>
              </p:cNvSpPr>
              <p:nvPr/>
            </p:nvSpPr>
            <p:spPr bwMode="auto">
              <a:xfrm>
                <a:off x="3018" y="3280"/>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1" name="Rectangle 255"/>
              <p:cNvSpPr>
                <a:spLocks noChangeArrowheads="1"/>
              </p:cNvSpPr>
              <p:nvPr/>
            </p:nvSpPr>
            <p:spPr bwMode="auto">
              <a:xfrm>
                <a:off x="3127"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2" name="Rectangle 256"/>
              <p:cNvSpPr>
                <a:spLocks noChangeArrowheads="1"/>
              </p:cNvSpPr>
              <p:nvPr/>
            </p:nvSpPr>
            <p:spPr bwMode="auto">
              <a:xfrm>
                <a:off x="3164"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3" name="Rectangle 257"/>
              <p:cNvSpPr>
                <a:spLocks noChangeArrowheads="1"/>
              </p:cNvSpPr>
              <p:nvPr/>
            </p:nvSpPr>
            <p:spPr bwMode="auto">
              <a:xfrm>
                <a:off x="3201"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4" name="Rectangle 258"/>
              <p:cNvSpPr>
                <a:spLocks noChangeArrowheads="1"/>
              </p:cNvSpPr>
              <p:nvPr/>
            </p:nvSpPr>
            <p:spPr bwMode="auto">
              <a:xfrm>
                <a:off x="3238" y="3280"/>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5" name="Rectangle 259"/>
              <p:cNvSpPr>
                <a:spLocks noChangeArrowheads="1"/>
              </p:cNvSpPr>
              <p:nvPr/>
            </p:nvSpPr>
            <p:spPr bwMode="auto">
              <a:xfrm>
                <a:off x="3347"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6" name="Rectangle 260"/>
              <p:cNvSpPr>
                <a:spLocks noChangeArrowheads="1"/>
              </p:cNvSpPr>
              <p:nvPr/>
            </p:nvSpPr>
            <p:spPr bwMode="auto">
              <a:xfrm>
                <a:off x="3384"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7" name="Rectangle 261"/>
              <p:cNvSpPr>
                <a:spLocks noChangeArrowheads="1"/>
              </p:cNvSpPr>
              <p:nvPr/>
            </p:nvSpPr>
            <p:spPr bwMode="auto">
              <a:xfrm>
                <a:off x="3421"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8" name="Rectangle 262"/>
              <p:cNvSpPr>
                <a:spLocks noChangeArrowheads="1"/>
              </p:cNvSpPr>
              <p:nvPr/>
            </p:nvSpPr>
            <p:spPr bwMode="auto">
              <a:xfrm>
                <a:off x="3458" y="3280"/>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19" name="Rectangle 263"/>
              <p:cNvSpPr>
                <a:spLocks noChangeArrowheads="1"/>
              </p:cNvSpPr>
              <p:nvPr/>
            </p:nvSpPr>
            <p:spPr bwMode="auto">
              <a:xfrm>
                <a:off x="3569"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0" name="Rectangle 264"/>
              <p:cNvSpPr>
                <a:spLocks noChangeArrowheads="1"/>
              </p:cNvSpPr>
              <p:nvPr/>
            </p:nvSpPr>
            <p:spPr bwMode="auto">
              <a:xfrm>
                <a:off x="3606"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1" name="Rectangle 265"/>
              <p:cNvSpPr>
                <a:spLocks noChangeArrowheads="1"/>
              </p:cNvSpPr>
              <p:nvPr/>
            </p:nvSpPr>
            <p:spPr bwMode="auto">
              <a:xfrm>
                <a:off x="3643"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2" name="Rectangle 266"/>
              <p:cNvSpPr>
                <a:spLocks noChangeArrowheads="1"/>
              </p:cNvSpPr>
              <p:nvPr/>
            </p:nvSpPr>
            <p:spPr bwMode="auto">
              <a:xfrm>
                <a:off x="3680" y="3280"/>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3" name="Rectangle 267"/>
              <p:cNvSpPr>
                <a:spLocks noChangeArrowheads="1"/>
              </p:cNvSpPr>
              <p:nvPr/>
            </p:nvSpPr>
            <p:spPr bwMode="auto">
              <a:xfrm>
                <a:off x="3789"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4" name="Rectangle 268"/>
              <p:cNvSpPr>
                <a:spLocks noChangeArrowheads="1"/>
              </p:cNvSpPr>
              <p:nvPr/>
            </p:nvSpPr>
            <p:spPr bwMode="auto">
              <a:xfrm>
                <a:off x="3826"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5" name="Rectangle 269"/>
              <p:cNvSpPr>
                <a:spLocks noChangeArrowheads="1"/>
              </p:cNvSpPr>
              <p:nvPr/>
            </p:nvSpPr>
            <p:spPr bwMode="auto">
              <a:xfrm>
                <a:off x="3862"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6" name="Rectangle 270"/>
              <p:cNvSpPr>
                <a:spLocks noChangeArrowheads="1"/>
              </p:cNvSpPr>
              <p:nvPr/>
            </p:nvSpPr>
            <p:spPr bwMode="auto">
              <a:xfrm>
                <a:off x="3899" y="3280"/>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7" name="Rectangle 271"/>
              <p:cNvSpPr>
                <a:spLocks noChangeArrowheads="1"/>
              </p:cNvSpPr>
              <p:nvPr/>
            </p:nvSpPr>
            <p:spPr bwMode="auto">
              <a:xfrm>
                <a:off x="4010"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8" name="Rectangle 272"/>
              <p:cNvSpPr>
                <a:spLocks noChangeArrowheads="1"/>
              </p:cNvSpPr>
              <p:nvPr/>
            </p:nvSpPr>
            <p:spPr bwMode="auto">
              <a:xfrm>
                <a:off x="4047" y="3280"/>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29" name="Rectangle 273"/>
              <p:cNvSpPr>
                <a:spLocks noChangeArrowheads="1"/>
              </p:cNvSpPr>
              <p:nvPr/>
            </p:nvSpPr>
            <p:spPr bwMode="auto">
              <a:xfrm>
                <a:off x="2979"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0" name="Rectangle 274"/>
              <p:cNvSpPr>
                <a:spLocks noChangeArrowheads="1"/>
              </p:cNvSpPr>
              <p:nvPr/>
            </p:nvSpPr>
            <p:spPr bwMode="auto">
              <a:xfrm>
                <a:off x="3016" y="3468"/>
                <a:ext cx="169"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0</a:t>
                </a:r>
                <a:endParaRPr lang="es-ES" altLang="es-MX"/>
              </a:p>
            </p:txBody>
          </p:sp>
          <p:sp>
            <p:nvSpPr>
              <p:cNvPr id="66631" name="Rectangle 275"/>
              <p:cNvSpPr>
                <a:spLocks noChangeArrowheads="1"/>
              </p:cNvSpPr>
              <p:nvPr/>
            </p:nvSpPr>
            <p:spPr bwMode="auto">
              <a:xfrm>
                <a:off x="3127"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2" name="Rectangle 276"/>
              <p:cNvSpPr>
                <a:spLocks noChangeArrowheads="1"/>
              </p:cNvSpPr>
              <p:nvPr/>
            </p:nvSpPr>
            <p:spPr bwMode="auto">
              <a:xfrm>
                <a:off x="3164"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3" name="Rectangle 277"/>
              <p:cNvSpPr>
                <a:spLocks noChangeArrowheads="1"/>
              </p:cNvSpPr>
              <p:nvPr/>
            </p:nvSpPr>
            <p:spPr bwMode="auto">
              <a:xfrm>
                <a:off x="3201"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4" name="Rectangle 278"/>
              <p:cNvSpPr>
                <a:spLocks noChangeArrowheads="1"/>
              </p:cNvSpPr>
              <p:nvPr/>
            </p:nvSpPr>
            <p:spPr bwMode="auto">
              <a:xfrm>
                <a:off x="3238" y="3468"/>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5" name="Rectangle 279"/>
              <p:cNvSpPr>
                <a:spLocks noChangeArrowheads="1"/>
              </p:cNvSpPr>
              <p:nvPr/>
            </p:nvSpPr>
            <p:spPr bwMode="auto">
              <a:xfrm>
                <a:off x="3347"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6" name="Rectangle 280"/>
              <p:cNvSpPr>
                <a:spLocks noChangeArrowheads="1"/>
              </p:cNvSpPr>
              <p:nvPr/>
            </p:nvSpPr>
            <p:spPr bwMode="auto">
              <a:xfrm>
                <a:off x="3384"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7" name="Rectangle 281"/>
              <p:cNvSpPr>
                <a:spLocks noChangeArrowheads="1"/>
              </p:cNvSpPr>
              <p:nvPr/>
            </p:nvSpPr>
            <p:spPr bwMode="auto">
              <a:xfrm>
                <a:off x="3421"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8" name="Rectangle 282"/>
              <p:cNvSpPr>
                <a:spLocks noChangeArrowheads="1"/>
              </p:cNvSpPr>
              <p:nvPr/>
            </p:nvSpPr>
            <p:spPr bwMode="auto">
              <a:xfrm>
                <a:off x="3458" y="3468"/>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39" name="Rectangle 283"/>
              <p:cNvSpPr>
                <a:spLocks noChangeArrowheads="1"/>
              </p:cNvSpPr>
              <p:nvPr/>
            </p:nvSpPr>
            <p:spPr bwMode="auto">
              <a:xfrm>
                <a:off x="3569"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0" name="Rectangle 284"/>
              <p:cNvSpPr>
                <a:spLocks noChangeArrowheads="1"/>
              </p:cNvSpPr>
              <p:nvPr/>
            </p:nvSpPr>
            <p:spPr bwMode="auto">
              <a:xfrm>
                <a:off x="3606"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1" name="Rectangle 285"/>
              <p:cNvSpPr>
                <a:spLocks noChangeArrowheads="1"/>
              </p:cNvSpPr>
              <p:nvPr/>
            </p:nvSpPr>
            <p:spPr bwMode="auto">
              <a:xfrm>
                <a:off x="3641"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2" name="Rectangle 286"/>
              <p:cNvSpPr>
                <a:spLocks noChangeArrowheads="1"/>
              </p:cNvSpPr>
              <p:nvPr/>
            </p:nvSpPr>
            <p:spPr bwMode="auto">
              <a:xfrm>
                <a:off x="3678" y="3468"/>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3" name="Rectangle 287"/>
              <p:cNvSpPr>
                <a:spLocks noChangeArrowheads="1"/>
              </p:cNvSpPr>
              <p:nvPr/>
            </p:nvSpPr>
            <p:spPr bwMode="auto">
              <a:xfrm>
                <a:off x="3789"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4" name="Rectangle 288"/>
              <p:cNvSpPr>
                <a:spLocks noChangeArrowheads="1"/>
              </p:cNvSpPr>
              <p:nvPr/>
            </p:nvSpPr>
            <p:spPr bwMode="auto">
              <a:xfrm>
                <a:off x="3826"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5" name="Rectangle 289"/>
              <p:cNvSpPr>
                <a:spLocks noChangeArrowheads="1"/>
              </p:cNvSpPr>
              <p:nvPr/>
            </p:nvSpPr>
            <p:spPr bwMode="auto">
              <a:xfrm>
                <a:off x="3882"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6" name="Rectangle 290"/>
              <p:cNvSpPr>
                <a:spLocks noChangeArrowheads="1"/>
              </p:cNvSpPr>
              <p:nvPr/>
            </p:nvSpPr>
            <p:spPr bwMode="auto">
              <a:xfrm>
                <a:off x="3919" y="3468"/>
                <a:ext cx="16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647" name="Rectangle 291"/>
              <p:cNvSpPr>
                <a:spLocks noChangeArrowheads="1"/>
              </p:cNvSpPr>
              <p:nvPr/>
            </p:nvSpPr>
            <p:spPr bwMode="auto">
              <a:xfrm>
                <a:off x="4028" y="3468"/>
                <a:ext cx="95"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grpSp>
        <p:nvGrpSpPr>
          <p:cNvPr id="9" name="Group 292"/>
          <p:cNvGrpSpPr>
            <a:grpSpLocks/>
          </p:cNvGrpSpPr>
          <p:nvPr/>
        </p:nvGrpSpPr>
        <p:grpSpPr bwMode="auto">
          <a:xfrm>
            <a:off x="5586413" y="2852738"/>
            <a:ext cx="3351212" cy="3541712"/>
            <a:chOff x="3519" y="1797"/>
            <a:chExt cx="2111" cy="2231"/>
          </a:xfrm>
        </p:grpSpPr>
        <p:sp>
          <p:nvSpPr>
            <p:cNvPr id="66569" name="Line 293"/>
            <p:cNvSpPr>
              <a:spLocks noChangeShapeType="1"/>
            </p:cNvSpPr>
            <p:nvPr/>
          </p:nvSpPr>
          <p:spPr bwMode="auto">
            <a:xfrm>
              <a:off x="3519" y="1797"/>
              <a:ext cx="1385" cy="954"/>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spAutoFit/>
            </a:bodyPr>
            <a:lstStyle/>
            <a:p>
              <a:endParaRPr lang="es-MX"/>
            </a:p>
          </p:txBody>
        </p:sp>
        <p:sp>
          <p:nvSpPr>
            <p:cNvPr id="66570" name="Text Box 294"/>
            <p:cNvSpPr txBox="1">
              <a:spLocks noChangeArrowheads="1"/>
            </p:cNvSpPr>
            <p:nvPr/>
          </p:nvSpPr>
          <p:spPr bwMode="auto">
            <a:xfrm>
              <a:off x="4621" y="3797"/>
              <a:ext cx="67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pPr>
              <a:r>
                <a:rPr kumimoji="1" lang="es-ES_tradnl" altLang="es-MX" sz="2000" b="1">
                  <a:latin typeface="Times New Roman" pitchFamily="18" charset="0"/>
                </a:rPr>
                <a:t>Rango 1</a:t>
              </a:r>
            </a:p>
          </p:txBody>
        </p:sp>
        <p:grpSp>
          <p:nvGrpSpPr>
            <p:cNvPr id="66571" name="Group 295"/>
            <p:cNvGrpSpPr>
              <a:grpSpLocks noChangeAspect="1"/>
            </p:cNvGrpSpPr>
            <p:nvPr/>
          </p:nvGrpSpPr>
          <p:grpSpPr bwMode="auto">
            <a:xfrm>
              <a:off x="4177" y="3363"/>
              <a:ext cx="1453" cy="381"/>
              <a:chOff x="4177" y="3363"/>
              <a:chExt cx="1453" cy="381"/>
            </a:xfrm>
          </p:grpSpPr>
          <p:sp>
            <p:nvSpPr>
              <p:cNvPr id="66572" name="AutoShape 296"/>
              <p:cNvSpPr>
                <a:spLocks noChangeAspect="1" noChangeArrowheads="1" noTextEdit="1"/>
              </p:cNvSpPr>
              <p:nvPr/>
            </p:nvSpPr>
            <p:spPr bwMode="auto">
              <a:xfrm>
                <a:off x="4177" y="3363"/>
                <a:ext cx="1453"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6573" name="Rectangle 297"/>
              <p:cNvSpPr>
                <a:spLocks noChangeArrowheads="1"/>
              </p:cNvSpPr>
              <p:nvPr/>
            </p:nvSpPr>
            <p:spPr bwMode="auto">
              <a:xfrm>
                <a:off x="4313" y="3440"/>
                <a:ext cx="90"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66574" name="Rectangle 298"/>
              <p:cNvSpPr>
                <a:spLocks noChangeArrowheads="1"/>
              </p:cNvSpPr>
              <p:nvPr/>
            </p:nvSpPr>
            <p:spPr bwMode="auto">
              <a:xfrm>
                <a:off x="4313" y="3371"/>
                <a:ext cx="90"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66575" name="Rectangle 299"/>
              <p:cNvSpPr>
                <a:spLocks noChangeArrowheads="1"/>
              </p:cNvSpPr>
              <p:nvPr/>
            </p:nvSpPr>
            <p:spPr bwMode="auto">
              <a:xfrm>
                <a:off x="5458" y="3440"/>
                <a:ext cx="90"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66576" name="Rectangle 300"/>
              <p:cNvSpPr>
                <a:spLocks noChangeArrowheads="1"/>
              </p:cNvSpPr>
              <p:nvPr/>
            </p:nvSpPr>
            <p:spPr bwMode="auto">
              <a:xfrm>
                <a:off x="5458" y="3371"/>
                <a:ext cx="90"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66577" name="Rectangle 301"/>
              <p:cNvSpPr>
                <a:spLocks noChangeArrowheads="1"/>
              </p:cNvSpPr>
              <p:nvPr/>
            </p:nvSpPr>
            <p:spPr bwMode="auto">
              <a:xfrm>
                <a:off x="4347"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78" name="Rectangle 302"/>
              <p:cNvSpPr>
                <a:spLocks noChangeArrowheads="1"/>
              </p:cNvSpPr>
              <p:nvPr/>
            </p:nvSpPr>
            <p:spPr bwMode="auto">
              <a:xfrm>
                <a:off x="4384" y="3374"/>
                <a:ext cx="172"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79" name="Rectangle 303"/>
              <p:cNvSpPr>
                <a:spLocks noChangeArrowheads="1"/>
              </p:cNvSpPr>
              <p:nvPr/>
            </p:nvSpPr>
            <p:spPr bwMode="auto">
              <a:xfrm>
                <a:off x="4494"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0" name="Rectangle 304"/>
              <p:cNvSpPr>
                <a:spLocks noChangeArrowheads="1"/>
              </p:cNvSpPr>
              <p:nvPr/>
            </p:nvSpPr>
            <p:spPr bwMode="auto">
              <a:xfrm>
                <a:off x="4531"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1" name="Rectangle 305"/>
              <p:cNvSpPr>
                <a:spLocks noChangeArrowheads="1"/>
              </p:cNvSpPr>
              <p:nvPr/>
            </p:nvSpPr>
            <p:spPr bwMode="auto">
              <a:xfrm>
                <a:off x="4569"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2" name="Rectangle 306"/>
              <p:cNvSpPr>
                <a:spLocks noChangeArrowheads="1"/>
              </p:cNvSpPr>
              <p:nvPr/>
            </p:nvSpPr>
            <p:spPr bwMode="auto">
              <a:xfrm>
                <a:off x="4606" y="3374"/>
                <a:ext cx="172"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3" name="Rectangle 307"/>
              <p:cNvSpPr>
                <a:spLocks noChangeArrowheads="1"/>
              </p:cNvSpPr>
              <p:nvPr/>
            </p:nvSpPr>
            <p:spPr bwMode="auto">
              <a:xfrm>
                <a:off x="4716"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4" name="Rectangle 308"/>
              <p:cNvSpPr>
                <a:spLocks noChangeArrowheads="1"/>
              </p:cNvSpPr>
              <p:nvPr/>
            </p:nvSpPr>
            <p:spPr bwMode="auto">
              <a:xfrm>
                <a:off x="4753"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5" name="Rectangle 309"/>
              <p:cNvSpPr>
                <a:spLocks noChangeArrowheads="1"/>
              </p:cNvSpPr>
              <p:nvPr/>
            </p:nvSpPr>
            <p:spPr bwMode="auto">
              <a:xfrm>
                <a:off x="4790"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6" name="Rectangle 310"/>
              <p:cNvSpPr>
                <a:spLocks noChangeArrowheads="1"/>
              </p:cNvSpPr>
              <p:nvPr/>
            </p:nvSpPr>
            <p:spPr bwMode="auto">
              <a:xfrm>
                <a:off x="4827" y="3374"/>
                <a:ext cx="172"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7" name="Rectangle 311"/>
              <p:cNvSpPr>
                <a:spLocks noChangeArrowheads="1"/>
              </p:cNvSpPr>
              <p:nvPr/>
            </p:nvSpPr>
            <p:spPr bwMode="auto">
              <a:xfrm>
                <a:off x="4939"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8" name="Rectangle 312"/>
              <p:cNvSpPr>
                <a:spLocks noChangeArrowheads="1"/>
              </p:cNvSpPr>
              <p:nvPr/>
            </p:nvSpPr>
            <p:spPr bwMode="auto">
              <a:xfrm>
                <a:off x="4976"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89" name="Rectangle 313"/>
              <p:cNvSpPr>
                <a:spLocks noChangeArrowheads="1"/>
              </p:cNvSpPr>
              <p:nvPr/>
            </p:nvSpPr>
            <p:spPr bwMode="auto">
              <a:xfrm>
                <a:off x="5013"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90" name="Rectangle 314"/>
              <p:cNvSpPr>
                <a:spLocks noChangeArrowheads="1"/>
              </p:cNvSpPr>
              <p:nvPr/>
            </p:nvSpPr>
            <p:spPr bwMode="auto">
              <a:xfrm>
                <a:off x="5051" y="3374"/>
                <a:ext cx="172"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91" name="Rectangle 315"/>
              <p:cNvSpPr>
                <a:spLocks noChangeArrowheads="1"/>
              </p:cNvSpPr>
              <p:nvPr/>
            </p:nvSpPr>
            <p:spPr bwMode="auto">
              <a:xfrm>
                <a:off x="5160"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92" name="Rectangle 316"/>
              <p:cNvSpPr>
                <a:spLocks noChangeArrowheads="1"/>
              </p:cNvSpPr>
              <p:nvPr/>
            </p:nvSpPr>
            <p:spPr bwMode="auto">
              <a:xfrm>
                <a:off x="5198"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93" name="Rectangle 317"/>
              <p:cNvSpPr>
                <a:spLocks noChangeArrowheads="1"/>
              </p:cNvSpPr>
              <p:nvPr/>
            </p:nvSpPr>
            <p:spPr bwMode="auto">
              <a:xfrm>
                <a:off x="5235"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94" name="Rectangle 318"/>
              <p:cNvSpPr>
                <a:spLocks noChangeArrowheads="1"/>
              </p:cNvSpPr>
              <p:nvPr/>
            </p:nvSpPr>
            <p:spPr bwMode="auto">
              <a:xfrm>
                <a:off x="5272" y="3374"/>
                <a:ext cx="172"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95" name="Rectangle 319"/>
              <p:cNvSpPr>
                <a:spLocks noChangeArrowheads="1"/>
              </p:cNvSpPr>
              <p:nvPr/>
            </p:nvSpPr>
            <p:spPr bwMode="auto">
              <a:xfrm>
                <a:off x="5384"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sp>
            <p:nvSpPr>
              <p:cNvPr id="66596" name="Rectangle 320"/>
              <p:cNvSpPr>
                <a:spLocks noChangeArrowheads="1"/>
              </p:cNvSpPr>
              <p:nvPr/>
            </p:nvSpPr>
            <p:spPr bwMode="auto">
              <a:xfrm>
                <a:off x="5421" y="3374"/>
                <a:ext cx="97"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2000">
                    <a:solidFill>
                      <a:srgbClr val="000000"/>
                    </a:solidFill>
                    <a:latin typeface="Times New Roman" pitchFamily="18" charset="0"/>
                  </a:rPr>
                  <a:t> </a:t>
                </a:r>
                <a:endParaRPr lang="es-ES" altLang="es-MX"/>
              </a:p>
            </p:txBody>
          </p:sp>
        </p:grpSp>
      </p:grpSp>
    </p:spTree>
    <p:extLst>
      <p:ext uri="{BB962C8B-B14F-4D97-AF65-F5344CB8AC3E}">
        <p14:creationId xmlns:p14="http://schemas.microsoft.com/office/powerpoint/2010/main" val="4031855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323"/>
                                        </p:tgtEl>
                                        <p:attrNameLst>
                                          <p:attrName>style.visibility</p:attrName>
                                        </p:attrNameLst>
                                      </p:cBhvr>
                                      <p:to>
                                        <p:strVal val="visible"/>
                                      </p:to>
                                    </p:set>
                                    <p:anim calcmode="lin" valueType="num">
                                      <p:cBhvr additive="base">
                                        <p:cTn id="7" dur="500" fill="hold"/>
                                        <p:tgtEl>
                                          <p:spTgt spid="56323"/>
                                        </p:tgtEl>
                                        <p:attrNameLst>
                                          <p:attrName>ppt_x</p:attrName>
                                        </p:attrNameLst>
                                      </p:cBhvr>
                                      <p:tavLst>
                                        <p:tav tm="0">
                                          <p:val>
                                            <p:strVal val="0-#ppt_w/2"/>
                                          </p:val>
                                        </p:tav>
                                        <p:tav tm="100000">
                                          <p:val>
                                            <p:strVal val="#ppt_x"/>
                                          </p:val>
                                        </p:tav>
                                      </p:tavLst>
                                    </p:anim>
                                    <p:anim calcmode="lin" valueType="num">
                                      <p:cBhvr additive="base">
                                        <p:cTn id="8" dur="500" fill="hold"/>
                                        <p:tgtEl>
                                          <p:spTgt spid="5632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descr="image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7813" y="1374775"/>
            <a:ext cx="3482975" cy="1046163"/>
          </a:xfrm>
          <a:prstGeom prst="rect">
            <a:avLst/>
          </a:prstGeom>
          <a:noFill/>
          <a:ln w="57150">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115715" name="Picture 3" descr="image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4508500"/>
            <a:ext cx="7993063" cy="1657350"/>
          </a:xfrm>
          <a:prstGeom prst="rect">
            <a:avLst/>
          </a:prstGeom>
          <a:noFill/>
          <a:ln w="57150">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67588" name="Text Box 4"/>
          <p:cNvSpPr txBox="1">
            <a:spLocks noChangeArrowheads="1"/>
          </p:cNvSpPr>
          <p:nvPr/>
        </p:nvSpPr>
        <p:spPr bwMode="auto">
          <a:xfrm>
            <a:off x="395288" y="115888"/>
            <a:ext cx="8353425" cy="954087"/>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Ejemplos del cálculo del rango de una matriz por el método de Gauss I</a:t>
            </a:r>
          </a:p>
        </p:txBody>
      </p:sp>
      <p:pic>
        <p:nvPicPr>
          <p:cNvPr id="115717" name="Picture 5" descr="Dibuj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2652713"/>
            <a:ext cx="7923212" cy="1639887"/>
          </a:xfrm>
          <a:prstGeom prst="rect">
            <a:avLst/>
          </a:prstGeom>
          <a:noFill/>
          <a:ln w="57150">
            <a:solidFill>
              <a:srgbClr val="FFC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202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15714"/>
                                        </p:tgtEl>
                                        <p:attrNameLst>
                                          <p:attrName>style.visibility</p:attrName>
                                        </p:attrNameLst>
                                      </p:cBhvr>
                                      <p:to>
                                        <p:strVal val="visible"/>
                                      </p:to>
                                    </p:set>
                                    <p:anim calcmode="lin" valueType="num">
                                      <p:cBhvr additive="base">
                                        <p:cTn id="7" dur="500" fill="hold"/>
                                        <p:tgtEl>
                                          <p:spTgt spid="115714"/>
                                        </p:tgtEl>
                                        <p:attrNameLst>
                                          <p:attrName>ppt_x</p:attrName>
                                        </p:attrNameLst>
                                      </p:cBhvr>
                                      <p:tavLst>
                                        <p:tav tm="0">
                                          <p:val>
                                            <p:strVal val="0-#ppt_w/2"/>
                                          </p:val>
                                        </p:tav>
                                        <p:tav tm="100000">
                                          <p:val>
                                            <p:strVal val="#ppt_x"/>
                                          </p:val>
                                        </p:tav>
                                      </p:tavLst>
                                    </p:anim>
                                    <p:anim calcmode="lin" valueType="num">
                                      <p:cBhvr additive="base">
                                        <p:cTn id="8" dur="500" fill="hold"/>
                                        <p:tgtEl>
                                          <p:spTgt spid="1157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15717"/>
                                        </p:tgtEl>
                                        <p:attrNameLst>
                                          <p:attrName>style.visibility</p:attrName>
                                        </p:attrNameLst>
                                      </p:cBhvr>
                                      <p:to>
                                        <p:strVal val="visible"/>
                                      </p:to>
                                    </p:set>
                                    <p:anim calcmode="lin" valueType="num">
                                      <p:cBhvr additive="base">
                                        <p:cTn id="13" dur="500" fill="hold"/>
                                        <p:tgtEl>
                                          <p:spTgt spid="115717"/>
                                        </p:tgtEl>
                                        <p:attrNameLst>
                                          <p:attrName>ppt_x</p:attrName>
                                        </p:attrNameLst>
                                      </p:cBhvr>
                                      <p:tavLst>
                                        <p:tav tm="0">
                                          <p:val>
                                            <p:strVal val="0-#ppt_w/2"/>
                                          </p:val>
                                        </p:tav>
                                        <p:tav tm="100000">
                                          <p:val>
                                            <p:strVal val="#ppt_x"/>
                                          </p:val>
                                        </p:tav>
                                      </p:tavLst>
                                    </p:anim>
                                    <p:anim calcmode="lin" valueType="num">
                                      <p:cBhvr additive="base">
                                        <p:cTn id="14" dur="500" fill="hold"/>
                                        <p:tgtEl>
                                          <p:spTgt spid="11571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15715"/>
                                        </p:tgtEl>
                                        <p:attrNameLst>
                                          <p:attrName>style.visibility</p:attrName>
                                        </p:attrNameLst>
                                      </p:cBhvr>
                                      <p:to>
                                        <p:strVal val="visible"/>
                                      </p:to>
                                    </p:set>
                                    <p:anim calcmode="lin" valueType="num">
                                      <p:cBhvr additive="base">
                                        <p:cTn id="19" dur="500" fill="hold"/>
                                        <p:tgtEl>
                                          <p:spTgt spid="115715"/>
                                        </p:tgtEl>
                                        <p:attrNameLst>
                                          <p:attrName>ppt_x</p:attrName>
                                        </p:attrNameLst>
                                      </p:cBhvr>
                                      <p:tavLst>
                                        <p:tav tm="0">
                                          <p:val>
                                            <p:strVal val="0-#ppt_w/2"/>
                                          </p:val>
                                        </p:tav>
                                        <p:tav tm="100000">
                                          <p:val>
                                            <p:strVal val="#ppt_x"/>
                                          </p:val>
                                        </p:tav>
                                      </p:tavLst>
                                    </p:anim>
                                    <p:anim calcmode="lin" valueType="num">
                                      <p:cBhvr additive="base">
                                        <p:cTn id="20" dur="500" fill="hold"/>
                                        <p:tgtEl>
                                          <p:spTgt spid="1157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8" name="Group 2"/>
          <p:cNvGraphicFramePr>
            <a:graphicFrameLocks noGrp="1"/>
          </p:cNvGraphicFramePr>
          <p:nvPr/>
        </p:nvGraphicFramePr>
        <p:xfrm>
          <a:off x="2017713" y="2528888"/>
          <a:ext cx="5108575" cy="1800226"/>
        </p:xfrm>
        <a:graphic>
          <a:graphicData uri="http://schemas.openxmlformats.org/drawingml/2006/table">
            <a:tbl>
              <a:tblPr/>
              <a:tblGrid>
                <a:gridCol w="5108575"/>
              </a:tblGrid>
              <a:tr h="900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rPr>
                        <a:t>  </a:t>
                      </a:r>
                      <a:r>
                        <a:rPr kumimoji="0" lang="es-ES" sz="4300" b="0" i="0" u="none" strike="noStrike" cap="none" normalizeH="0" baseline="0" smtClean="0">
                          <a:ln>
                            <a:noFill/>
                          </a:ln>
                          <a:solidFill>
                            <a:schemeClr val="tx1"/>
                          </a:solidFill>
                          <a:effectLst/>
                          <a:latin typeface="Arial" charset="0"/>
                        </a:rPr>
                        <a:t> </a:t>
                      </a:r>
                      <a:r>
                        <a:rPr kumimoji="0" lang="es-ES" sz="1000" b="0" i="0" u="none" strike="noStrike" cap="none" normalizeH="0" baseline="0" smtClean="0">
                          <a:ln>
                            <a:noFill/>
                          </a:ln>
                          <a:solidFill>
                            <a:schemeClr val="tx1"/>
                          </a:solidFill>
                          <a:effectLst/>
                          <a:latin typeface="Arial" charset="0"/>
                        </a:rPr>
                        <a:t>                                                                                                                                          </a:t>
                      </a:r>
                    </a:p>
                  </a:txBody>
                  <a:tcPr horzOverflow="overflow">
                    <a:lnL cap="flat">
                      <a:noFill/>
                    </a:lnL>
                    <a:lnR cap="flat">
                      <a:noFill/>
                    </a:lnR>
                    <a:lnT cap="flat">
                      <a:noFill/>
                    </a:lnT>
                    <a:lnB>
                      <a:noFill/>
                    </a:lnB>
                    <a:lnTlToBr>
                      <a:noFill/>
                    </a:lnTlToBr>
                    <a:lnBlToTr>
                      <a:noFill/>
                    </a:lnBlToTr>
                    <a:noFill/>
                  </a:tcPr>
                </a:tc>
              </a:tr>
              <a:tr h="900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rPr>
                        <a:t>  </a:t>
                      </a:r>
                      <a:r>
                        <a:rPr kumimoji="0" lang="es-ES" sz="4300" b="0" i="0" u="none" strike="noStrike" cap="none" normalizeH="0" baseline="0" smtClean="0">
                          <a:ln>
                            <a:noFill/>
                          </a:ln>
                          <a:solidFill>
                            <a:schemeClr val="tx1"/>
                          </a:solidFill>
                          <a:effectLst/>
                          <a:latin typeface="Arial" charset="0"/>
                        </a:rPr>
                        <a:t> </a:t>
                      </a:r>
                      <a:r>
                        <a:rPr kumimoji="0" lang="es-ES" sz="1000" b="0" i="0" u="none" strike="noStrike" cap="none" normalizeH="0" baseline="0" smtClean="0">
                          <a:ln>
                            <a:noFill/>
                          </a:ln>
                          <a:solidFill>
                            <a:schemeClr val="tx1"/>
                          </a:solidFill>
                          <a:effectLst/>
                          <a:latin typeface="Arial" charset="0"/>
                        </a:rPr>
                        <a:t>                                                                                            </a:t>
                      </a:r>
                    </a:p>
                  </a:txBody>
                  <a:tcPr horzOverflow="overflow">
                    <a:lnL cap="flat">
                      <a:noFill/>
                    </a:lnL>
                    <a:lnR cap="flat">
                      <a:noFill/>
                    </a:lnR>
                    <a:lnT>
                      <a:noFill/>
                    </a:lnT>
                    <a:lnB cap="flat">
                      <a:noFill/>
                    </a:lnB>
                    <a:lnTlToBr>
                      <a:noFill/>
                    </a:lnTlToBr>
                    <a:lnBlToTr>
                      <a:noFill/>
                    </a:lnBlToTr>
                    <a:noFill/>
                  </a:tcPr>
                </a:tc>
              </a:tr>
            </a:tbl>
          </a:graphicData>
        </a:graphic>
      </p:graphicFrame>
      <p:pic>
        <p:nvPicPr>
          <p:cNvPr id="116745" name="Picture 9" descr="image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205038"/>
            <a:ext cx="8534400" cy="1200150"/>
          </a:xfrm>
          <a:prstGeom prst="rect">
            <a:avLst/>
          </a:prstGeom>
          <a:noFill/>
          <a:ln w="57150">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116746" name="Picture 10" descr="image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1475" y="4292600"/>
            <a:ext cx="5883275" cy="1241425"/>
          </a:xfrm>
          <a:prstGeom prst="rect">
            <a:avLst/>
          </a:prstGeom>
          <a:noFill/>
          <a:ln w="57150">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68615" name="Text Box 11"/>
          <p:cNvSpPr txBox="1">
            <a:spLocks noChangeArrowheads="1"/>
          </p:cNvSpPr>
          <p:nvPr/>
        </p:nvSpPr>
        <p:spPr bwMode="auto">
          <a:xfrm>
            <a:off x="323850" y="620713"/>
            <a:ext cx="8424863" cy="954087"/>
          </a:xfrm>
          <a:prstGeom prst="rect">
            <a:avLst/>
          </a:prstGeom>
          <a:solidFill>
            <a:srgbClr val="FFFFCC"/>
          </a:solidFill>
          <a:ln w="57150">
            <a:solidFill>
              <a:srgbClr val="FFC000"/>
            </a:solidFill>
            <a:miter lim="800000"/>
            <a:headEnd/>
            <a:tailEnd/>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2800" b="1" i="1" dirty="0">
                <a:solidFill>
                  <a:srgbClr val="7030A0"/>
                </a:solidFill>
                <a:cs typeface="Arial" pitchFamily="34" charset="0"/>
              </a:rPr>
              <a:t>Ejemplos de cálculo del rango de una matriz por el método de Gauss II</a:t>
            </a:r>
          </a:p>
        </p:txBody>
      </p:sp>
    </p:spTree>
    <p:extLst>
      <p:ext uri="{BB962C8B-B14F-4D97-AF65-F5344CB8AC3E}">
        <p14:creationId xmlns:p14="http://schemas.microsoft.com/office/powerpoint/2010/main" val="4176300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16745"/>
                                        </p:tgtEl>
                                        <p:attrNameLst>
                                          <p:attrName>style.visibility</p:attrName>
                                        </p:attrNameLst>
                                      </p:cBhvr>
                                      <p:to>
                                        <p:strVal val="visible"/>
                                      </p:to>
                                    </p:set>
                                    <p:anim calcmode="lin" valueType="num">
                                      <p:cBhvr additive="base">
                                        <p:cTn id="7" dur="500" fill="hold"/>
                                        <p:tgtEl>
                                          <p:spTgt spid="116745"/>
                                        </p:tgtEl>
                                        <p:attrNameLst>
                                          <p:attrName>ppt_x</p:attrName>
                                        </p:attrNameLst>
                                      </p:cBhvr>
                                      <p:tavLst>
                                        <p:tav tm="0">
                                          <p:val>
                                            <p:strVal val="0-#ppt_w/2"/>
                                          </p:val>
                                        </p:tav>
                                        <p:tav tm="100000">
                                          <p:val>
                                            <p:strVal val="#ppt_x"/>
                                          </p:val>
                                        </p:tav>
                                      </p:tavLst>
                                    </p:anim>
                                    <p:anim calcmode="lin" valueType="num">
                                      <p:cBhvr additive="base">
                                        <p:cTn id="8" dur="500" fill="hold"/>
                                        <p:tgtEl>
                                          <p:spTgt spid="11674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16746"/>
                                        </p:tgtEl>
                                        <p:attrNameLst>
                                          <p:attrName>style.visibility</p:attrName>
                                        </p:attrNameLst>
                                      </p:cBhvr>
                                      <p:to>
                                        <p:strVal val="visible"/>
                                      </p:to>
                                    </p:set>
                                    <p:anim calcmode="lin" valueType="num">
                                      <p:cBhvr additive="base">
                                        <p:cTn id="13" dur="500" fill="hold"/>
                                        <p:tgtEl>
                                          <p:spTgt spid="116746"/>
                                        </p:tgtEl>
                                        <p:attrNameLst>
                                          <p:attrName>ppt_x</p:attrName>
                                        </p:attrNameLst>
                                      </p:cBhvr>
                                      <p:tavLst>
                                        <p:tav tm="0">
                                          <p:val>
                                            <p:strVal val="0-#ppt_w/2"/>
                                          </p:val>
                                        </p:tav>
                                        <p:tav tm="100000">
                                          <p:val>
                                            <p:strVal val="#ppt_x"/>
                                          </p:val>
                                        </p:tav>
                                      </p:tavLst>
                                    </p:anim>
                                    <p:anim calcmode="lin" valueType="num">
                                      <p:cBhvr additive="base">
                                        <p:cTn id="14" dur="500" fill="hold"/>
                                        <p:tgtEl>
                                          <p:spTgt spid="1167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2 Rectángulo"/>
          <p:cNvSpPr/>
          <p:nvPr/>
        </p:nvSpPr>
        <p:spPr>
          <a:xfrm>
            <a:off x="520253" y="1163638"/>
            <a:ext cx="7915151" cy="3633788"/>
          </a:xfrm>
          <a:prstGeom prst="rect">
            <a:avLst/>
          </a:prstGeom>
          <a:ln w="38100">
            <a:solidFill>
              <a:schemeClr val="accent3">
                <a:lumMod val="40000"/>
                <a:lumOff val="6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a:p>
        </p:txBody>
      </p:sp>
      <p:grpSp>
        <p:nvGrpSpPr>
          <p:cNvPr id="2" name="Group 137"/>
          <p:cNvGrpSpPr>
            <a:grpSpLocks/>
          </p:cNvGrpSpPr>
          <p:nvPr/>
        </p:nvGrpSpPr>
        <p:grpSpPr bwMode="auto">
          <a:xfrm>
            <a:off x="761429" y="3486150"/>
            <a:ext cx="7673975" cy="1311275"/>
            <a:chOff x="265" y="2248"/>
            <a:chExt cx="4834" cy="826"/>
          </a:xfrm>
        </p:grpSpPr>
        <p:grpSp>
          <p:nvGrpSpPr>
            <p:cNvPr id="69727" name="Group 136"/>
            <p:cNvGrpSpPr>
              <a:grpSpLocks/>
            </p:cNvGrpSpPr>
            <p:nvPr/>
          </p:nvGrpSpPr>
          <p:grpSpPr bwMode="auto">
            <a:xfrm>
              <a:off x="3094" y="2272"/>
              <a:ext cx="1894" cy="802"/>
              <a:chOff x="3127" y="2285"/>
              <a:chExt cx="1894" cy="802"/>
            </a:xfrm>
          </p:grpSpPr>
          <p:grpSp>
            <p:nvGrpSpPr>
              <p:cNvPr id="69764" name="Group 2"/>
              <p:cNvGrpSpPr>
                <a:grpSpLocks/>
              </p:cNvGrpSpPr>
              <p:nvPr/>
            </p:nvGrpSpPr>
            <p:grpSpPr bwMode="auto">
              <a:xfrm>
                <a:off x="3127" y="2621"/>
                <a:ext cx="1894" cy="466"/>
                <a:chOff x="3346" y="2873"/>
                <a:chExt cx="2050" cy="466"/>
              </a:xfrm>
            </p:grpSpPr>
            <p:grpSp>
              <p:nvGrpSpPr>
                <p:cNvPr id="69766" name="Group 3"/>
                <p:cNvGrpSpPr>
                  <a:grpSpLocks/>
                </p:cNvGrpSpPr>
                <p:nvPr/>
              </p:nvGrpSpPr>
              <p:grpSpPr bwMode="auto">
                <a:xfrm>
                  <a:off x="3346" y="2873"/>
                  <a:ext cx="718" cy="373"/>
                  <a:chOff x="3346" y="2873"/>
                  <a:chExt cx="718" cy="373"/>
                </a:xfrm>
              </p:grpSpPr>
              <p:sp>
                <p:nvSpPr>
                  <p:cNvPr id="69768" name="Rectangle 4"/>
                  <p:cNvSpPr>
                    <a:spLocks noChangeArrowheads="1"/>
                  </p:cNvSpPr>
                  <p:nvPr/>
                </p:nvSpPr>
                <p:spPr bwMode="auto">
                  <a:xfrm>
                    <a:off x="3346" y="2873"/>
                    <a:ext cx="536" cy="191"/>
                  </a:xfrm>
                  <a:prstGeom prst="rect">
                    <a:avLst/>
                  </a:prstGeom>
                  <a:solidFill>
                    <a:srgbClr val="91FF91"/>
                  </a:solidFill>
                  <a:ln w="28575">
                    <a:solidFill>
                      <a:srgbClr val="009900"/>
                    </a:solidFill>
                    <a:miter lim="800000"/>
                    <a:headEnd/>
                    <a:tailEnd/>
                  </a:ln>
                </p:spPr>
                <p:txBody>
                  <a:bodyPr wrap="none"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s-MX" altLang="es-MX"/>
                  </a:p>
                </p:txBody>
              </p:sp>
              <p:sp>
                <p:nvSpPr>
                  <p:cNvPr id="69769" name="Freeform 5"/>
                  <p:cNvSpPr>
                    <a:spLocks/>
                  </p:cNvSpPr>
                  <p:nvPr/>
                </p:nvSpPr>
                <p:spPr bwMode="auto">
                  <a:xfrm>
                    <a:off x="3573" y="3064"/>
                    <a:ext cx="491" cy="182"/>
                  </a:xfrm>
                  <a:custGeom>
                    <a:avLst/>
                    <a:gdLst>
                      <a:gd name="T0" fmla="*/ 0 w 491"/>
                      <a:gd name="T1" fmla="*/ 0 h 182"/>
                      <a:gd name="T2" fmla="*/ 0 w 491"/>
                      <a:gd name="T3" fmla="*/ 182 h 182"/>
                      <a:gd name="T4" fmla="*/ 491 w 491"/>
                      <a:gd name="T5" fmla="*/ 182 h 182"/>
                      <a:gd name="T6" fmla="*/ 0 60000 65536"/>
                      <a:gd name="T7" fmla="*/ 0 60000 65536"/>
                      <a:gd name="T8" fmla="*/ 0 60000 65536"/>
                      <a:gd name="T9" fmla="*/ 0 w 491"/>
                      <a:gd name="T10" fmla="*/ 0 h 182"/>
                      <a:gd name="T11" fmla="*/ 491 w 491"/>
                      <a:gd name="T12" fmla="*/ 182 h 182"/>
                    </a:gdLst>
                    <a:ahLst/>
                    <a:cxnLst>
                      <a:cxn ang="T6">
                        <a:pos x="T0" y="T1"/>
                      </a:cxn>
                      <a:cxn ang="T7">
                        <a:pos x="T2" y="T3"/>
                      </a:cxn>
                      <a:cxn ang="T8">
                        <a:pos x="T4" y="T5"/>
                      </a:cxn>
                    </a:cxnLst>
                    <a:rect l="T9" t="T10" r="T11" b="T12"/>
                    <a:pathLst>
                      <a:path w="491" h="182">
                        <a:moveTo>
                          <a:pt x="0" y="0"/>
                        </a:moveTo>
                        <a:lnTo>
                          <a:pt x="0" y="182"/>
                        </a:lnTo>
                        <a:lnTo>
                          <a:pt x="491" y="182"/>
                        </a:lnTo>
                      </a:path>
                    </a:pathLst>
                  </a:custGeom>
                  <a:noFill/>
                  <a:ln w="28575" cap="flat" cmpd="sng">
                    <a:solidFill>
                      <a:srgbClr val="0099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lIns="90000" tIns="46800" rIns="90000" bIns="46800" anchor="ctr">
                    <a:spAutoFit/>
                  </a:bodyPr>
                  <a:lstStyle/>
                  <a:p>
                    <a:endParaRPr lang="es-MX"/>
                  </a:p>
                </p:txBody>
              </p:sp>
            </p:grpSp>
            <p:sp>
              <p:nvSpPr>
                <p:cNvPr id="69767" name="Text Box 6"/>
                <p:cNvSpPr txBox="1">
                  <a:spLocks noChangeArrowheads="1"/>
                </p:cNvSpPr>
                <p:nvPr/>
              </p:nvSpPr>
              <p:spPr bwMode="auto">
                <a:xfrm>
                  <a:off x="4080" y="3140"/>
                  <a:ext cx="1316"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pPr>
                  <a:r>
                    <a:rPr kumimoji="1" lang="es-ES" altLang="es-MX" sz="1600" b="1" dirty="0">
                      <a:solidFill>
                        <a:srgbClr val="FFFF00"/>
                      </a:solidFill>
                      <a:cs typeface="Arial" pitchFamily="34" charset="0"/>
                    </a:rPr>
                    <a:t>A no es </a:t>
                  </a:r>
                  <a:r>
                    <a:rPr kumimoji="1" lang="es-ES" altLang="es-MX" sz="1600" b="1" dirty="0" err="1">
                      <a:solidFill>
                        <a:srgbClr val="FFFF00"/>
                      </a:solidFill>
                      <a:cs typeface="Arial" pitchFamily="34" charset="0"/>
                    </a:rPr>
                    <a:t>inversible</a:t>
                  </a:r>
                  <a:endParaRPr kumimoji="1" lang="es-ES" altLang="es-MX" sz="1600" b="1" dirty="0">
                    <a:solidFill>
                      <a:srgbClr val="FFFF00"/>
                    </a:solidFill>
                    <a:cs typeface="Arial" pitchFamily="34" charset="0"/>
                  </a:endParaRPr>
                </a:p>
              </p:txBody>
            </p:sp>
          </p:grpSp>
          <p:sp>
            <p:nvSpPr>
              <p:cNvPr id="69765" name="Line 107"/>
              <p:cNvSpPr>
                <a:spLocks noChangeShapeType="1"/>
              </p:cNvSpPr>
              <p:nvPr/>
            </p:nvSpPr>
            <p:spPr bwMode="auto">
              <a:xfrm>
                <a:off x="3668" y="2285"/>
                <a:ext cx="0" cy="51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spAutoFit/>
              </a:bodyPr>
              <a:lstStyle/>
              <a:p>
                <a:endParaRPr lang="es-MX"/>
              </a:p>
            </p:txBody>
          </p:sp>
        </p:grpSp>
        <p:grpSp>
          <p:nvGrpSpPr>
            <p:cNvPr id="69728" name="Group 35"/>
            <p:cNvGrpSpPr>
              <a:grpSpLocks noChangeAspect="1"/>
            </p:cNvGrpSpPr>
            <p:nvPr/>
          </p:nvGrpSpPr>
          <p:grpSpPr bwMode="auto">
            <a:xfrm>
              <a:off x="265" y="2248"/>
              <a:ext cx="4834" cy="567"/>
              <a:chOff x="265" y="2248"/>
              <a:chExt cx="4834" cy="567"/>
            </a:xfrm>
          </p:grpSpPr>
          <p:sp>
            <p:nvSpPr>
              <p:cNvPr id="69729" name="AutoShape 36"/>
              <p:cNvSpPr>
                <a:spLocks noChangeAspect="1" noChangeArrowheads="1" noTextEdit="1"/>
              </p:cNvSpPr>
              <p:nvPr/>
            </p:nvSpPr>
            <p:spPr bwMode="auto">
              <a:xfrm>
                <a:off x="265" y="2248"/>
                <a:ext cx="4834" cy="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9730" name="Rectangle 37"/>
              <p:cNvSpPr>
                <a:spLocks noChangeArrowheads="1"/>
              </p:cNvSpPr>
              <p:nvPr/>
            </p:nvSpPr>
            <p:spPr bwMode="auto">
              <a:xfrm>
                <a:off x="265" y="2472"/>
                <a:ext cx="111"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a:t>
                </a:r>
                <a:endParaRPr lang="es-ES" altLang="es-MX"/>
              </a:p>
            </p:txBody>
          </p:sp>
          <p:sp>
            <p:nvSpPr>
              <p:cNvPr id="69731" name="Rectangle 38"/>
              <p:cNvSpPr>
                <a:spLocks noChangeArrowheads="1"/>
              </p:cNvSpPr>
              <p:nvPr/>
            </p:nvSpPr>
            <p:spPr bwMode="auto">
              <a:xfrm>
                <a:off x="313" y="2484"/>
                <a:ext cx="74"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rPr>
                  <a:t> </a:t>
                </a:r>
                <a:endParaRPr lang="es-ES" altLang="es-MX"/>
              </a:p>
            </p:txBody>
          </p:sp>
          <p:sp>
            <p:nvSpPr>
              <p:cNvPr id="69732" name="Rectangle 39"/>
              <p:cNvSpPr>
                <a:spLocks noChangeArrowheads="1"/>
              </p:cNvSpPr>
              <p:nvPr/>
            </p:nvSpPr>
            <p:spPr bwMode="auto">
              <a:xfrm>
                <a:off x="399" y="2458"/>
                <a:ext cx="248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rPr>
                  <a:t>Restando a la segunda fila la primera por 4:</a:t>
                </a:r>
                <a:endParaRPr lang="es-ES" altLang="es-MX" sz="1600"/>
              </a:p>
            </p:txBody>
          </p:sp>
          <p:sp>
            <p:nvSpPr>
              <p:cNvPr id="69733" name="Rectangle 40"/>
              <p:cNvSpPr>
                <a:spLocks noChangeArrowheads="1"/>
              </p:cNvSpPr>
              <p:nvPr/>
            </p:nvSpPr>
            <p:spPr bwMode="auto">
              <a:xfrm>
                <a:off x="2996" y="2445"/>
                <a:ext cx="99"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34" name="Rectangle 41"/>
              <p:cNvSpPr>
                <a:spLocks noChangeArrowheads="1"/>
              </p:cNvSpPr>
              <p:nvPr/>
            </p:nvSpPr>
            <p:spPr bwMode="auto">
              <a:xfrm>
                <a:off x="3033" y="2613"/>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69735" name="Rectangle 42"/>
              <p:cNvSpPr>
                <a:spLocks noChangeArrowheads="1"/>
              </p:cNvSpPr>
              <p:nvPr/>
            </p:nvSpPr>
            <p:spPr bwMode="auto">
              <a:xfrm>
                <a:off x="3033" y="2496"/>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9736" name="Rectangle 43"/>
              <p:cNvSpPr>
                <a:spLocks noChangeArrowheads="1"/>
              </p:cNvSpPr>
              <p:nvPr/>
            </p:nvSpPr>
            <p:spPr bwMode="auto">
              <a:xfrm>
                <a:off x="3033" y="2370"/>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9737" name="Rectangle 44"/>
              <p:cNvSpPr>
                <a:spLocks noChangeArrowheads="1"/>
              </p:cNvSpPr>
              <p:nvPr/>
            </p:nvSpPr>
            <p:spPr bwMode="auto">
              <a:xfrm>
                <a:off x="3033" y="2254"/>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æ</a:t>
                </a:r>
                <a:endParaRPr lang="es-ES" altLang="es-MX"/>
              </a:p>
            </p:txBody>
          </p:sp>
          <p:sp>
            <p:nvSpPr>
              <p:cNvPr id="69738" name="Rectangle 45"/>
              <p:cNvSpPr>
                <a:spLocks noChangeArrowheads="1"/>
              </p:cNvSpPr>
              <p:nvPr/>
            </p:nvSpPr>
            <p:spPr bwMode="auto">
              <a:xfrm>
                <a:off x="4126" y="2613"/>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69739" name="Rectangle 46"/>
              <p:cNvSpPr>
                <a:spLocks noChangeArrowheads="1"/>
              </p:cNvSpPr>
              <p:nvPr/>
            </p:nvSpPr>
            <p:spPr bwMode="auto">
              <a:xfrm>
                <a:off x="4126" y="2496"/>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9740" name="Rectangle 47"/>
              <p:cNvSpPr>
                <a:spLocks noChangeArrowheads="1"/>
              </p:cNvSpPr>
              <p:nvPr/>
            </p:nvSpPr>
            <p:spPr bwMode="auto">
              <a:xfrm>
                <a:off x="4126" y="2370"/>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9741" name="Rectangle 48"/>
              <p:cNvSpPr>
                <a:spLocks noChangeArrowheads="1"/>
              </p:cNvSpPr>
              <p:nvPr/>
            </p:nvSpPr>
            <p:spPr bwMode="auto">
              <a:xfrm>
                <a:off x="4126" y="2254"/>
                <a:ext cx="133"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69742" name="Rectangle 49"/>
              <p:cNvSpPr>
                <a:spLocks noChangeArrowheads="1"/>
              </p:cNvSpPr>
              <p:nvPr/>
            </p:nvSpPr>
            <p:spPr bwMode="auto">
              <a:xfrm>
                <a:off x="3103" y="2356"/>
                <a:ext cx="251"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 </a:t>
                </a:r>
                <a:endParaRPr lang="es-ES" altLang="es-MX"/>
              </a:p>
            </p:txBody>
          </p:sp>
          <p:sp>
            <p:nvSpPr>
              <p:cNvPr id="69743" name="Rectangle 50"/>
              <p:cNvSpPr>
                <a:spLocks noChangeArrowheads="1"/>
              </p:cNvSpPr>
              <p:nvPr/>
            </p:nvSpPr>
            <p:spPr bwMode="auto">
              <a:xfrm>
                <a:off x="3307" y="2356"/>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44" name="Rectangle 51"/>
              <p:cNvSpPr>
                <a:spLocks noChangeArrowheads="1"/>
              </p:cNvSpPr>
              <p:nvPr/>
            </p:nvSpPr>
            <p:spPr bwMode="auto">
              <a:xfrm>
                <a:off x="3382" y="2356"/>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69745" name="Rectangle 52"/>
              <p:cNvSpPr>
                <a:spLocks noChangeArrowheads="1"/>
              </p:cNvSpPr>
              <p:nvPr/>
            </p:nvSpPr>
            <p:spPr bwMode="auto">
              <a:xfrm>
                <a:off x="3456" y="2356"/>
                <a:ext cx="99"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46" name="Rectangle 53"/>
              <p:cNvSpPr>
                <a:spLocks noChangeArrowheads="1"/>
              </p:cNvSpPr>
              <p:nvPr/>
            </p:nvSpPr>
            <p:spPr bwMode="auto">
              <a:xfrm>
                <a:off x="3494" y="2255"/>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1</a:t>
                </a:r>
                <a:endParaRPr lang="es-ES" altLang="es-MX"/>
              </a:p>
            </p:txBody>
          </p:sp>
          <p:sp>
            <p:nvSpPr>
              <p:cNvPr id="69747" name="Rectangle 54"/>
              <p:cNvSpPr>
                <a:spLocks noChangeArrowheads="1"/>
              </p:cNvSpPr>
              <p:nvPr/>
            </p:nvSpPr>
            <p:spPr bwMode="auto">
              <a:xfrm>
                <a:off x="3494" y="2429"/>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2</a:t>
                </a:r>
                <a:endParaRPr lang="es-ES" altLang="es-MX"/>
              </a:p>
            </p:txBody>
          </p:sp>
          <p:sp>
            <p:nvSpPr>
              <p:cNvPr id="69748" name="Line 55"/>
              <p:cNvSpPr>
                <a:spLocks noChangeShapeType="1"/>
              </p:cNvSpPr>
              <p:nvPr/>
            </p:nvSpPr>
            <p:spPr bwMode="auto">
              <a:xfrm>
                <a:off x="3494" y="2421"/>
                <a:ext cx="74"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9749" name="Rectangle 56"/>
              <p:cNvSpPr>
                <a:spLocks noChangeArrowheads="1"/>
              </p:cNvSpPr>
              <p:nvPr/>
            </p:nvSpPr>
            <p:spPr bwMode="auto">
              <a:xfrm>
                <a:off x="3568" y="2356"/>
                <a:ext cx="99"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50" name="Rectangle 57"/>
              <p:cNvSpPr>
                <a:spLocks noChangeArrowheads="1"/>
              </p:cNvSpPr>
              <p:nvPr/>
            </p:nvSpPr>
            <p:spPr bwMode="auto">
              <a:xfrm>
                <a:off x="3642" y="2356"/>
                <a:ext cx="175"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51" name="Rectangle 58"/>
              <p:cNvSpPr>
                <a:spLocks noChangeArrowheads="1"/>
              </p:cNvSpPr>
              <p:nvPr/>
            </p:nvSpPr>
            <p:spPr bwMode="auto">
              <a:xfrm>
                <a:off x="3753" y="2255"/>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1</a:t>
                </a:r>
                <a:endParaRPr lang="es-ES" altLang="es-MX"/>
              </a:p>
            </p:txBody>
          </p:sp>
          <p:sp>
            <p:nvSpPr>
              <p:cNvPr id="69752" name="Rectangle 59"/>
              <p:cNvSpPr>
                <a:spLocks noChangeArrowheads="1"/>
              </p:cNvSpPr>
              <p:nvPr/>
            </p:nvSpPr>
            <p:spPr bwMode="auto">
              <a:xfrm>
                <a:off x="3753" y="2429"/>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2</a:t>
                </a:r>
                <a:endParaRPr lang="es-ES" altLang="es-MX"/>
              </a:p>
            </p:txBody>
          </p:sp>
          <p:sp>
            <p:nvSpPr>
              <p:cNvPr id="69753" name="Line 60"/>
              <p:cNvSpPr>
                <a:spLocks noChangeShapeType="1"/>
              </p:cNvSpPr>
              <p:nvPr/>
            </p:nvSpPr>
            <p:spPr bwMode="auto">
              <a:xfrm>
                <a:off x="3754" y="2421"/>
                <a:ext cx="74"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9754" name="Rectangle 61"/>
              <p:cNvSpPr>
                <a:spLocks noChangeArrowheads="1"/>
              </p:cNvSpPr>
              <p:nvPr/>
            </p:nvSpPr>
            <p:spPr bwMode="auto">
              <a:xfrm>
                <a:off x="3828" y="2356"/>
                <a:ext cx="99"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55" name="Rectangle 62"/>
              <p:cNvSpPr>
                <a:spLocks noChangeArrowheads="1"/>
              </p:cNvSpPr>
              <p:nvPr/>
            </p:nvSpPr>
            <p:spPr bwMode="auto">
              <a:xfrm>
                <a:off x="3903" y="2356"/>
                <a:ext cx="288"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0  </a:t>
                </a:r>
                <a:endParaRPr lang="es-ES" altLang="es-MX"/>
              </a:p>
            </p:txBody>
          </p:sp>
          <p:sp>
            <p:nvSpPr>
              <p:cNvPr id="69756" name="Rectangle 63"/>
              <p:cNvSpPr>
                <a:spLocks noChangeArrowheads="1"/>
              </p:cNvSpPr>
              <p:nvPr/>
            </p:nvSpPr>
            <p:spPr bwMode="auto">
              <a:xfrm>
                <a:off x="3085" y="2608"/>
                <a:ext cx="288"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0  </a:t>
                </a:r>
                <a:endParaRPr lang="es-ES" altLang="es-MX"/>
              </a:p>
            </p:txBody>
          </p:sp>
          <p:sp>
            <p:nvSpPr>
              <p:cNvPr id="69757" name="Rectangle 64"/>
              <p:cNvSpPr>
                <a:spLocks noChangeArrowheads="1"/>
              </p:cNvSpPr>
              <p:nvPr/>
            </p:nvSpPr>
            <p:spPr bwMode="auto">
              <a:xfrm>
                <a:off x="3308" y="2608"/>
                <a:ext cx="365"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0  </a:t>
                </a:r>
                <a:endParaRPr lang="es-ES" altLang="es-MX"/>
              </a:p>
            </p:txBody>
          </p:sp>
          <p:sp>
            <p:nvSpPr>
              <p:cNvPr id="69758" name="Rectangle 65"/>
              <p:cNvSpPr>
                <a:spLocks noChangeArrowheads="1"/>
              </p:cNvSpPr>
              <p:nvPr/>
            </p:nvSpPr>
            <p:spPr bwMode="auto">
              <a:xfrm>
                <a:off x="3606" y="2608"/>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59" name="Rectangle 66"/>
              <p:cNvSpPr>
                <a:spLocks noChangeArrowheads="1"/>
              </p:cNvSpPr>
              <p:nvPr/>
            </p:nvSpPr>
            <p:spPr bwMode="auto">
              <a:xfrm>
                <a:off x="3681" y="2608"/>
                <a:ext cx="137"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69760" name="Rectangle 67"/>
              <p:cNvSpPr>
                <a:spLocks noChangeArrowheads="1"/>
              </p:cNvSpPr>
              <p:nvPr/>
            </p:nvSpPr>
            <p:spPr bwMode="auto">
              <a:xfrm>
                <a:off x="3755" y="2608"/>
                <a:ext cx="212"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2  </a:t>
                </a:r>
                <a:endParaRPr lang="es-ES" altLang="es-MX"/>
              </a:p>
            </p:txBody>
          </p:sp>
          <p:sp>
            <p:nvSpPr>
              <p:cNvPr id="69761" name="Rectangle 68"/>
              <p:cNvSpPr>
                <a:spLocks noChangeArrowheads="1"/>
              </p:cNvSpPr>
              <p:nvPr/>
            </p:nvSpPr>
            <p:spPr bwMode="auto">
              <a:xfrm>
                <a:off x="3903" y="2608"/>
                <a:ext cx="288"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  </a:t>
                </a:r>
                <a:endParaRPr lang="es-ES" altLang="es-MX"/>
              </a:p>
            </p:txBody>
          </p:sp>
          <p:sp>
            <p:nvSpPr>
              <p:cNvPr id="69762" name="Rectangle 69"/>
              <p:cNvSpPr>
                <a:spLocks noChangeArrowheads="1"/>
              </p:cNvSpPr>
              <p:nvPr/>
            </p:nvSpPr>
            <p:spPr bwMode="auto">
              <a:xfrm>
                <a:off x="4177" y="2445"/>
                <a:ext cx="99"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63" name="Rectangle 70"/>
              <p:cNvSpPr>
                <a:spLocks noChangeArrowheads="1"/>
              </p:cNvSpPr>
              <p:nvPr/>
            </p:nvSpPr>
            <p:spPr bwMode="auto">
              <a:xfrm>
                <a:off x="4215" y="2445"/>
                <a:ext cx="99"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grpSp>
      <p:sp>
        <p:nvSpPr>
          <p:cNvPr id="69635" name="Rectangle 108"/>
          <p:cNvSpPr>
            <a:spLocks noGrp="1" noChangeArrowheads="1"/>
          </p:cNvSpPr>
          <p:nvPr>
            <p:ph type="title"/>
          </p:nvPr>
        </p:nvSpPr>
        <p:spPr>
          <a:xfrm>
            <a:off x="0" y="404813"/>
            <a:ext cx="9144000" cy="609600"/>
          </a:xfrm>
          <a:solidFill>
            <a:srgbClr val="FFFFCC"/>
          </a:solidFill>
          <a:ln w="57150">
            <a:solidFill>
              <a:srgbClr val="FFC000"/>
            </a:solidFill>
          </a:ln>
        </p:spPr>
        <p:txBody>
          <a:bodyPr wrap="none"/>
          <a:lstStyle/>
          <a:p>
            <a:pPr marL="0" eaLnBrk="1" hangingPunct="1"/>
            <a:r>
              <a:rPr lang="es-ES" altLang="es-MX" sz="2800" b="1" dirty="0" smtClean="0">
                <a:solidFill>
                  <a:srgbClr val="7030A0"/>
                </a:solidFill>
                <a:latin typeface="Verdana" pitchFamily="34" charset="0"/>
              </a:rPr>
              <a:t>Condición para que una matriz sea invertible</a:t>
            </a:r>
          </a:p>
        </p:txBody>
      </p:sp>
      <p:grpSp>
        <p:nvGrpSpPr>
          <p:cNvPr id="7" name="Group 134"/>
          <p:cNvGrpSpPr>
            <a:grpSpLocks/>
          </p:cNvGrpSpPr>
          <p:nvPr/>
        </p:nvGrpSpPr>
        <p:grpSpPr bwMode="auto">
          <a:xfrm>
            <a:off x="767779" y="1844675"/>
            <a:ext cx="6534150" cy="727075"/>
            <a:chOff x="269" y="1299"/>
            <a:chExt cx="4116" cy="458"/>
          </a:xfrm>
        </p:grpSpPr>
        <p:grpSp>
          <p:nvGrpSpPr>
            <p:cNvPr id="69698" name="Group 7"/>
            <p:cNvGrpSpPr>
              <a:grpSpLocks noChangeAspect="1"/>
            </p:cNvGrpSpPr>
            <p:nvPr/>
          </p:nvGrpSpPr>
          <p:grpSpPr bwMode="auto">
            <a:xfrm>
              <a:off x="269" y="1299"/>
              <a:ext cx="4116" cy="458"/>
              <a:chOff x="277" y="1310"/>
              <a:chExt cx="4116" cy="458"/>
            </a:xfrm>
          </p:grpSpPr>
          <p:sp>
            <p:nvSpPr>
              <p:cNvPr id="69700" name="AutoShape 8"/>
              <p:cNvSpPr>
                <a:spLocks noChangeAspect="1" noChangeArrowheads="1" noTextEdit="1"/>
              </p:cNvSpPr>
              <p:nvPr/>
            </p:nvSpPr>
            <p:spPr bwMode="auto">
              <a:xfrm>
                <a:off x="277" y="1310"/>
                <a:ext cx="4116" cy="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9701" name="Rectangle 9"/>
              <p:cNvSpPr>
                <a:spLocks noChangeArrowheads="1"/>
              </p:cNvSpPr>
              <p:nvPr/>
            </p:nvSpPr>
            <p:spPr bwMode="auto">
              <a:xfrm>
                <a:off x="277" y="1446"/>
                <a:ext cx="48"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a:t>
                </a:r>
                <a:endParaRPr lang="es-ES" altLang="es-MX"/>
              </a:p>
            </p:txBody>
          </p:sp>
          <p:sp>
            <p:nvSpPr>
              <p:cNvPr id="69702" name="Rectangle 10"/>
              <p:cNvSpPr>
                <a:spLocks noChangeArrowheads="1"/>
              </p:cNvSpPr>
              <p:nvPr/>
            </p:nvSpPr>
            <p:spPr bwMode="auto">
              <a:xfrm>
                <a:off x="327" y="1458"/>
                <a:ext cx="2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rPr>
                  <a:t> </a:t>
                </a:r>
                <a:endParaRPr lang="es-ES" altLang="es-MX"/>
              </a:p>
            </p:txBody>
          </p:sp>
          <p:sp>
            <p:nvSpPr>
              <p:cNvPr id="69703" name="Rectangle 11"/>
              <p:cNvSpPr>
                <a:spLocks noChangeArrowheads="1"/>
              </p:cNvSpPr>
              <p:nvPr/>
            </p:nvSpPr>
            <p:spPr bwMode="auto">
              <a:xfrm>
                <a:off x="416" y="1431"/>
                <a:ext cx="262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rPr>
                  <a:t>Ampliamos la matriz A con la matriz identidad:</a:t>
                </a:r>
                <a:endParaRPr lang="es-ES" altLang="es-MX" sz="1600"/>
              </a:p>
            </p:txBody>
          </p:sp>
          <p:sp>
            <p:nvSpPr>
              <p:cNvPr id="69704" name="Rectangle 12"/>
              <p:cNvSpPr>
                <a:spLocks noChangeArrowheads="1"/>
              </p:cNvSpPr>
              <p:nvPr/>
            </p:nvSpPr>
            <p:spPr bwMode="auto">
              <a:xfrm>
                <a:off x="3276" y="141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05" name="Rectangle 13"/>
              <p:cNvSpPr>
                <a:spLocks noChangeArrowheads="1"/>
              </p:cNvSpPr>
              <p:nvPr/>
            </p:nvSpPr>
            <p:spPr bwMode="auto">
              <a:xfrm>
                <a:off x="3315" y="155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è</a:t>
                </a:r>
                <a:endParaRPr lang="es-ES" altLang="es-MX"/>
              </a:p>
            </p:txBody>
          </p:sp>
          <p:sp>
            <p:nvSpPr>
              <p:cNvPr id="69706" name="Rectangle 14"/>
              <p:cNvSpPr>
                <a:spLocks noChangeArrowheads="1"/>
              </p:cNvSpPr>
              <p:nvPr/>
            </p:nvSpPr>
            <p:spPr bwMode="auto">
              <a:xfrm>
                <a:off x="3315" y="147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69707" name="Rectangle 15"/>
              <p:cNvSpPr>
                <a:spLocks noChangeArrowheads="1"/>
              </p:cNvSpPr>
              <p:nvPr/>
            </p:nvSpPr>
            <p:spPr bwMode="auto">
              <a:xfrm>
                <a:off x="3315" y="139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ç</a:t>
                </a:r>
                <a:endParaRPr lang="es-ES" altLang="es-MX"/>
              </a:p>
            </p:txBody>
          </p:sp>
          <p:sp>
            <p:nvSpPr>
              <p:cNvPr id="69708" name="Rectangle 16"/>
              <p:cNvSpPr>
                <a:spLocks noChangeArrowheads="1"/>
              </p:cNvSpPr>
              <p:nvPr/>
            </p:nvSpPr>
            <p:spPr bwMode="auto">
              <a:xfrm>
                <a:off x="3315" y="1316"/>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æ</a:t>
                </a:r>
                <a:endParaRPr lang="es-ES" altLang="es-MX"/>
              </a:p>
            </p:txBody>
          </p:sp>
          <p:sp>
            <p:nvSpPr>
              <p:cNvPr id="69709" name="Rectangle 17"/>
              <p:cNvSpPr>
                <a:spLocks noChangeArrowheads="1"/>
              </p:cNvSpPr>
              <p:nvPr/>
            </p:nvSpPr>
            <p:spPr bwMode="auto">
              <a:xfrm>
                <a:off x="4087" y="1551"/>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ø</a:t>
                </a:r>
                <a:endParaRPr lang="es-ES" altLang="es-MX"/>
              </a:p>
            </p:txBody>
          </p:sp>
          <p:sp>
            <p:nvSpPr>
              <p:cNvPr id="69710" name="Rectangle 18"/>
              <p:cNvSpPr>
                <a:spLocks noChangeArrowheads="1"/>
              </p:cNvSpPr>
              <p:nvPr/>
            </p:nvSpPr>
            <p:spPr bwMode="auto">
              <a:xfrm>
                <a:off x="4087" y="1475"/>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69711" name="Rectangle 19"/>
              <p:cNvSpPr>
                <a:spLocks noChangeArrowheads="1"/>
              </p:cNvSpPr>
              <p:nvPr/>
            </p:nvSpPr>
            <p:spPr bwMode="auto">
              <a:xfrm>
                <a:off x="4087" y="1392"/>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a:t>
                </a:r>
                <a:endParaRPr lang="es-ES" altLang="es-MX"/>
              </a:p>
            </p:txBody>
          </p:sp>
          <p:sp>
            <p:nvSpPr>
              <p:cNvPr id="69712" name="Rectangle 20"/>
              <p:cNvSpPr>
                <a:spLocks noChangeArrowheads="1"/>
              </p:cNvSpPr>
              <p:nvPr/>
            </p:nvSpPr>
            <p:spPr bwMode="auto">
              <a:xfrm>
                <a:off x="4087" y="1316"/>
                <a:ext cx="3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100">
                    <a:solidFill>
                      <a:srgbClr val="000000"/>
                    </a:solidFill>
                    <a:latin typeface="Symbol" pitchFamily="18" charset="2"/>
                  </a:rPr>
                  <a:t>ö</a:t>
                </a:r>
                <a:endParaRPr lang="es-ES" altLang="es-MX"/>
              </a:p>
            </p:txBody>
          </p:sp>
          <p:sp>
            <p:nvSpPr>
              <p:cNvPr id="69713" name="Rectangle 21"/>
              <p:cNvSpPr>
                <a:spLocks noChangeArrowheads="1"/>
              </p:cNvSpPr>
              <p:nvPr/>
            </p:nvSpPr>
            <p:spPr bwMode="auto">
              <a:xfrm>
                <a:off x="3351" y="1317"/>
                <a:ext cx="19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2 </a:t>
                </a:r>
                <a:endParaRPr lang="es-ES" altLang="es-MX"/>
              </a:p>
            </p:txBody>
          </p:sp>
          <p:sp>
            <p:nvSpPr>
              <p:cNvPr id="69714" name="Rectangle 22"/>
              <p:cNvSpPr>
                <a:spLocks noChangeArrowheads="1"/>
              </p:cNvSpPr>
              <p:nvPr/>
            </p:nvSpPr>
            <p:spPr bwMode="auto">
              <a:xfrm>
                <a:off x="3545" y="1317"/>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15" name="Rectangle 23"/>
              <p:cNvSpPr>
                <a:spLocks noChangeArrowheads="1"/>
              </p:cNvSpPr>
              <p:nvPr/>
            </p:nvSpPr>
            <p:spPr bwMode="auto">
              <a:xfrm>
                <a:off x="3584" y="1317"/>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69716" name="Rectangle 24"/>
              <p:cNvSpPr>
                <a:spLocks noChangeArrowheads="1"/>
              </p:cNvSpPr>
              <p:nvPr/>
            </p:nvSpPr>
            <p:spPr bwMode="auto">
              <a:xfrm>
                <a:off x="3661" y="1317"/>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1 </a:t>
                </a:r>
                <a:endParaRPr lang="es-ES" altLang="es-MX"/>
              </a:p>
            </p:txBody>
          </p:sp>
          <p:sp>
            <p:nvSpPr>
              <p:cNvPr id="69717" name="Rectangle 25"/>
              <p:cNvSpPr>
                <a:spLocks noChangeArrowheads="1"/>
              </p:cNvSpPr>
              <p:nvPr/>
            </p:nvSpPr>
            <p:spPr bwMode="auto">
              <a:xfrm>
                <a:off x="3777" y="1317"/>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 </a:t>
                </a:r>
                <a:endParaRPr lang="es-ES" altLang="es-MX"/>
              </a:p>
            </p:txBody>
          </p:sp>
          <p:sp>
            <p:nvSpPr>
              <p:cNvPr id="69718" name="Rectangle 26"/>
              <p:cNvSpPr>
                <a:spLocks noChangeArrowheads="1"/>
              </p:cNvSpPr>
              <p:nvPr/>
            </p:nvSpPr>
            <p:spPr bwMode="auto">
              <a:xfrm>
                <a:off x="3932" y="1317"/>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0 </a:t>
                </a:r>
                <a:endParaRPr lang="es-ES" altLang="es-MX"/>
              </a:p>
            </p:txBody>
          </p:sp>
          <p:sp>
            <p:nvSpPr>
              <p:cNvPr id="69719" name="Rectangle 27"/>
              <p:cNvSpPr>
                <a:spLocks noChangeArrowheads="1"/>
              </p:cNvSpPr>
              <p:nvPr/>
            </p:nvSpPr>
            <p:spPr bwMode="auto">
              <a:xfrm>
                <a:off x="3369" y="1492"/>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4 </a:t>
                </a:r>
                <a:endParaRPr lang="es-ES" altLang="es-MX"/>
              </a:p>
            </p:txBody>
          </p:sp>
          <p:sp>
            <p:nvSpPr>
              <p:cNvPr id="69720" name="Rectangle 28"/>
              <p:cNvSpPr>
                <a:spLocks noChangeArrowheads="1"/>
              </p:cNvSpPr>
              <p:nvPr/>
            </p:nvSpPr>
            <p:spPr bwMode="auto">
              <a:xfrm>
                <a:off x="3544" y="1492"/>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21" name="Rectangle 29"/>
              <p:cNvSpPr>
                <a:spLocks noChangeArrowheads="1"/>
              </p:cNvSpPr>
              <p:nvPr/>
            </p:nvSpPr>
            <p:spPr bwMode="auto">
              <a:xfrm>
                <a:off x="3583" y="1492"/>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69722" name="Rectangle 30"/>
              <p:cNvSpPr>
                <a:spLocks noChangeArrowheads="1"/>
              </p:cNvSpPr>
              <p:nvPr/>
            </p:nvSpPr>
            <p:spPr bwMode="auto">
              <a:xfrm>
                <a:off x="3660" y="1492"/>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2 </a:t>
                </a:r>
                <a:endParaRPr lang="es-ES" altLang="es-MX"/>
              </a:p>
            </p:txBody>
          </p:sp>
          <p:sp>
            <p:nvSpPr>
              <p:cNvPr id="69723" name="Rectangle 31"/>
              <p:cNvSpPr>
                <a:spLocks noChangeArrowheads="1"/>
              </p:cNvSpPr>
              <p:nvPr/>
            </p:nvSpPr>
            <p:spPr bwMode="auto">
              <a:xfrm>
                <a:off x="3776" y="1492"/>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0 </a:t>
                </a:r>
                <a:endParaRPr lang="es-ES" altLang="es-MX"/>
              </a:p>
            </p:txBody>
          </p:sp>
          <p:sp>
            <p:nvSpPr>
              <p:cNvPr id="69724" name="Rectangle 32"/>
              <p:cNvSpPr>
                <a:spLocks noChangeArrowheads="1"/>
              </p:cNvSpPr>
              <p:nvPr/>
            </p:nvSpPr>
            <p:spPr bwMode="auto">
              <a:xfrm>
                <a:off x="3931" y="1492"/>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 </a:t>
                </a:r>
                <a:endParaRPr lang="es-ES" altLang="es-MX"/>
              </a:p>
            </p:txBody>
          </p:sp>
          <p:sp>
            <p:nvSpPr>
              <p:cNvPr id="69725" name="Rectangle 33"/>
              <p:cNvSpPr>
                <a:spLocks noChangeArrowheads="1"/>
              </p:cNvSpPr>
              <p:nvPr/>
            </p:nvSpPr>
            <p:spPr bwMode="auto">
              <a:xfrm>
                <a:off x="4122" y="141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726" name="Rectangle 34"/>
              <p:cNvSpPr>
                <a:spLocks noChangeArrowheads="1"/>
              </p:cNvSpPr>
              <p:nvPr/>
            </p:nvSpPr>
            <p:spPr bwMode="auto">
              <a:xfrm>
                <a:off x="4161" y="141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sp>
          <p:nvSpPr>
            <p:cNvPr id="69699" name="Line 109"/>
            <p:cNvSpPr>
              <a:spLocks noChangeShapeType="1"/>
            </p:cNvSpPr>
            <p:nvPr/>
          </p:nvSpPr>
          <p:spPr bwMode="auto">
            <a:xfrm>
              <a:off x="3792" y="1351"/>
              <a:ext cx="0" cy="27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spAutoFit/>
            </a:bodyPr>
            <a:lstStyle/>
            <a:p>
              <a:endParaRPr lang="es-MX"/>
            </a:p>
          </p:txBody>
        </p:sp>
      </p:grpSp>
      <p:grpSp>
        <p:nvGrpSpPr>
          <p:cNvPr id="9" name="Group 135"/>
          <p:cNvGrpSpPr>
            <a:grpSpLocks/>
          </p:cNvGrpSpPr>
          <p:nvPr/>
        </p:nvGrpSpPr>
        <p:grpSpPr bwMode="auto">
          <a:xfrm>
            <a:off x="761429" y="2565400"/>
            <a:ext cx="6821487" cy="1003300"/>
            <a:chOff x="265" y="1666"/>
            <a:chExt cx="4297" cy="632"/>
          </a:xfrm>
        </p:grpSpPr>
        <p:grpSp>
          <p:nvGrpSpPr>
            <p:cNvPr id="69661" name="Group 71"/>
            <p:cNvGrpSpPr>
              <a:grpSpLocks noChangeAspect="1"/>
            </p:cNvGrpSpPr>
            <p:nvPr/>
          </p:nvGrpSpPr>
          <p:grpSpPr bwMode="auto">
            <a:xfrm>
              <a:off x="265" y="1666"/>
              <a:ext cx="4297" cy="632"/>
              <a:chOff x="283" y="1666"/>
              <a:chExt cx="4297" cy="632"/>
            </a:xfrm>
          </p:grpSpPr>
          <p:sp>
            <p:nvSpPr>
              <p:cNvPr id="69663" name="AutoShape 72"/>
              <p:cNvSpPr>
                <a:spLocks noChangeAspect="1" noChangeArrowheads="1" noTextEdit="1"/>
              </p:cNvSpPr>
              <p:nvPr/>
            </p:nvSpPr>
            <p:spPr bwMode="auto">
              <a:xfrm>
                <a:off x="283" y="1666"/>
                <a:ext cx="4297" cy="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69664" name="Rectangle 73"/>
              <p:cNvSpPr>
                <a:spLocks noChangeArrowheads="1"/>
              </p:cNvSpPr>
              <p:nvPr/>
            </p:nvSpPr>
            <p:spPr bwMode="auto">
              <a:xfrm>
                <a:off x="283" y="1899"/>
                <a:ext cx="48"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latin typeface="Symbol" pitchFamily="18" charset="2"/>
                  </a:rPr>
                  <a:t>·</a:t>
                </a:r>
                <a:endParaRPr lang="es-ES" altLang="es-MX"/>
              </a:p>
            </p:txBody>
          </p:sp>
          <p:sp>
            <p:nvSpPr>
              <p:cNvPr id="69665" name="Rectangle 74"/>
              <p:cNvSpPr>
                <a:spLocks noChangeArrowheads="1"/>
              </p:cNvSpPr>
              <p:nvPr/>
            </p:nvSpPr>
            <p:spPr bwMode="auto">
              <a:xfrm>
                <a:off x="333" y="1910"/>
                <a:ext cx="2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300">
                    <a:solidFill>
                      <a:srgbClr val="000000"/>
                    </a:solidFill>
                  </a:rPr>
                  <a:t> </a:t>
                </a:r>
                <a:endParaRPr lang="es-ES" altLang="es-MX"/>
              </a:p>
            </p:txBody>
          </p:sp>
          <p:sp>
            <p:nvSpPr>
              <p:cNvPr id="69666" name="Rectangle 75"/>
              <p:cNvSpPr>
                <a:spLocks noChangeArrowheads="1"/>
              </p:cNvSpPr>
              <p:nvPr/>
            </p:nvSpPr>
            <p:spPr bwMode="auto">
              <a:xfrm>
                <a:off x="421" y="1882"/>
                <a:ext cx="176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rPr>
                  <a:t>Dividiendo la primera fila por 2:</a:t>
                </a:r>
                <a:endParaRPr lang="es-ES" altLang="es-MX" sz="1600"/>
              </a:p>
            </p:txBody>
          </p:sp>
          <p:sp>
            <p:nvSpPr>
              <p:cNvPr id="69667" name="Rectangle 76"/>
              <p:cNvSpPr>
                <a:spLocks noChangeArrowheads="1"/>
              </p:cNvSpPr>
              <p:nvPr/>
            </p:nvSpPr>
            <p:spPr bwMode="auto">
              <a:xfrm>
                <a:off x="2320" y="187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68" name="Rectangle 77"/>
              <p:cNvSpPr>
                <a:spLocks noChangeArrowheads="1"/>
              </p:cNvSpPr>
              <p:nvPr/>
            </p:nvSpPr>
            <p:spPr bwMode="auto">
              <a:xfrm>
                <a:off x="2359" y="2043"/>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è</a:t>
                </a:r>
                <a:endParaRPr lang="es-ES" altLang="es-MX"/>
              </a:p>
            </p:txBody>
          </p:sp>
          <p:sp>
            <p:nvSpPr>
              <p:cNvPr id="69669" name="Rectangle 78"/>
              <p:cNvSpPr>
                <a:spLocks noChangeArrowheads="1"/>
              </p:cNvSpPr>
              <p:nvPr/>
            </p:nvSpPr>
            <p:spPr bwMode="auto">
              <a:xfrm>
                <a:off x="2359" y="1922"/>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9670" name="Rectangle 79"/>
              <p:cNvSpPr>
                <a:spLocks noChangeArrowheads="1"/>
              </p:cNvSpPr>
              <p:nvPr/>
            </p:nvSpPr>
            <p:spPr bwMode="auto">
              <a:xfrm>
                <a:off x="2359" y="1791"/>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ç</a:t>
                </a:r>
                <a:endParaRPr lang="es-ES" altLang="es-MX"/>
              </a:p>
            </p:txBody>
          </p:sp>
          <p:sp>
            <p:nvSpPr>
              <p:cNvPr id="69671" name="Rectangle 80"/>
              <p:cNvSpPr>
                <a:spLocks noChangeArrowheads="1"/>
              </p:cNvSpPr>
              <p:nvPr/>
            </p:nvSpPr>
            <p:spPr bwMode="auto">
              <a:xfrm>
                <a:off x="2359" y="1672"/>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æ</a:t>
                </a:r>
                <a:endParaRPr lang="es-ES" altLang="es-MX"/>
              </a:p>
            </p:txBody>
          </p:sp>
          <p:sp>
            <p:nvSpPr>
              <p:cNvPr id="69672" name="Rectangle 81"/>
              <p:cNvSpPr>
                <a:spLocks noChangeArrowheads="1"/>
              </p:cNvSpPr>
              <p:nvPr/>
            </p:nvSpPr>
            <p:spPr bwMode="auto">
              <a:xfrm>
                <a:off x="3560" y="2043"/>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ø</a:t>
                </a:r>
                <a:endParaRPr lang="es-ES" altLang="es-MX"/>
              </a:p>
            </p:txBody>
          </p:sp>
          <p:sp>
            <p:nvSpPr>
              <p:cNvPr id="69673" name="Rectangle 82"/>
              <p:cNvSpPr>
                <a:spLocks noChangeArrowheads="1"/>
              </p:cNvSpPr>
              <p:nvPr/>
            </p:nvSpPr>
            <p:spPr bwMode="auto">
              <a:xfrm>
                <a:off x="3560" y="1922"/>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9674" name="Rectangle 83"/>
              <p:cNvSpPr>
                <a:spLocks noChangeArrowheads="1"/>
              </p:cNvSpPr>
              <p:nvPr/>
            </p:nvSpPr>
            <p:spPr bwMode="auto">
              <a:xfrm>
                <a:off x="3560" y="1791"/>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a:t>
                </a:r>
                <a:endParaRPr lang="es-ES" altLang="es-MX"/>
              </a:p>
            </p:txBody>
          </p:sp>
          <p:sp>
            <p:nvSpPr>
              <p:cNvPr id="69675" name="Rectangle 84"/>
              <p:cNvSpPr>
                <a:spLocks noChangeArrowheads="1"/>
              </p:cNvSpPr>
              <p:nvPr/>
            </p:nvSpPr>
            <p:spPr bwMode="auto">
              <a:xfrm>
                <a:off x="3560" y="1672"/>
                <a:ext cx="5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700">
                    <a:solidFill>
                      <a:srgbClr val="000000"/>
                    </a:solidFill>
                    <a:latin typeface="Symbol" pitchFamily="18" charset="2"/>
                  </a:rPr>
                  <a:t>ö</a:t>
                </a:r>
                <a:endParaRPr lang="es-ES" altLang="es-MX"/>
              </a:p>
            </p:txBody>
          </p:sp>
          <p:sp>
            <p:nvSpPr>
              <p:cNvPr id="69676" name="Rectangle 85"/>
              <p:cNvSpPr>
                <a:spLocks noChangeArrowheads="1"/>
              </p:cNvSpPr>
              <p:nvPr/>
            </p:nvSpPr>
            <p:spPr bwMode="auto">
              <a:xfrm>
                <a:off x="2449" y="1778"/>
                <a:ext cx="19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 </a:t>
                </a:r>
                <a:endParaRPr lang="es-ES" altLang="es-MX"/>
              </a:p>
            </p:txBody>
          </p:sp>
          <p:sp>
            <p:nvSpPr>
              <p:cNvPr id="69677" name="Rectangle 86"/>
              <p:cNvSpPr>
                <a:spLocks noChangeArrowheads="1"/>
              </p:cNvSpPr>
              <p:nvPr/>
            </p:nvSpPr>
            <p:spPr bwMode="auto">
              <a:xfrm>
                <a:off x="2716" y="1778"/>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78" name="Rectangle 87"/>
              <p:cNvSpPr>
                <a:spLocks noChangeArrowheads="1"/>
              </p:cNvSpPr>
              <p:nvPr/>
            </p:nvSpPr>
            <p:spPr bwMode="auto">
              <a:xfrm>
                <a:off x="2793" y="1778"/>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69679" name="Rectangle 88"/>
              <p:cNvSpPr>
                <a:spLocks noChangeArrowheads="1"/>
              </p:cNvSpPr>
              <p:nvPr/>
            </p:nvSpPr>
            <p:spPr bwMode="auto">
              <a:xfrm>
                <a:off x="2870" y="17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80" name="Rectangle 89"/>
              <p:cNvSpPr>
                <a:spLocks noChangeArrowheads="1"/>
              </p:cNvSpPr>
              <p:nvPr/>
            </p:nvSpPr>
            <p:spPr bwMode="auto">
              <a:xfrm>
                <a:off x="2908" y="1674"/>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1</a:t>
                </a:r>
                <a:endParaRPr lang="es-ES" altLang="es-MX"/>
              </a:p>
            </p:txBody>
          </p:sp>
          <p:sp>
            <p:nvSpPr>
              <p:cNvPr id="69681" name="Rectangle 90"/>
              <p:cNvSpPr>
                <a:spLocks noChangeArrowheads="1"/>
              </p:cNvSpPr>
              <p:nvPr/>
            </p:nvSpPr>
            <p:spPr bwMode="auto">
              <a:xfrm>
                <a:off x="2908" y="1854"/>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2</a:t>
                </a:r>
                <a:endParaRPr lang="es-ES" altLang="es-MX"/>
              </a:p>
            </p:txBody>
          </p:sp>
          <p:sp>
            <p:nvSpPr>
              <p:cNvPr id="69682" name="Line 91"/>
              <p:cNvSpPr>
                <a:spLocks noChangeShapeType="1"/>
              </p:cNvSpPr>
              <p:nvPr/>
            </p:nvSpPr>
            <p:spPr bwMode="auto">
              <a:xfrm>
                <a:off x="2908" y="1845"/>
                <a:ext cx="76"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9683" name="Rectangle 92"/>
              <p:cNvSpPr>
                <a:spLocks noChangeArrowheads="1"/>
              </p:cNvSpPr>
              <p:nvPr/>
            </p:nvSpPr>
            <p:spPr bwMode="auto">
              <a:xfrm>
                <a:off x="2984" y="17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84" name="Rectangle 93"/>
              <p:cNvSpPr>
                <a:spLocks noChangeArrowheads="1"/>
              </p:cNvSpPr>
              <p:nvPr/>
            </p:nvSpPr>
            <p:spPr bwMode="auto">
              <a:xfrm>
                <a:off x="3081" y="1778"/>
                <a:ext cx="11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85" name="Rectangle 94"/>
              <p:cNvSpPr>
                <a:spLocks noChangeArrowheads="1"/>
              </p:cNvSpPr>
              <p:nvPr/>
            </p:nvSpPr>
            <p:spPr bwMode="auto">
              <a:xfrm>
                <a:off x="3196" y="1674"/>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1</a:t>
                </a:r>
                <a:endParaRPr lang="es-ES" altLang="es-MX"/>
              </a:p>
            </p:txBody>
          </p:sp>
          <p:sp>
            <p:nvSpPr>
              <p:cNvPr id="69686" name="Rectangle 95"/>
              <p:cNvSpPr>
                <a:spLocks noChangeArrowheads="1"/>
              </p:cNvSpPr>
              <p:nvPr/>
            </p:nvSpPr>
            <p:spPr bwMode="auto">
              <a:xfrm>
                <a:off x="3195" y="1854"/>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2</a:t>
                </a:r>
                <a:endParaRPr lang="es-ES" altLang="es-MX"/>
              </a:p>
            </p:txBody>
          </p:sp>
          <p:sp>
            <p:nvSpPr>
              <p:cNvPr id="69687" name="Line 96"/>
              <p:cNvSpPr>
                <a:spLocks noChangeShapeType="1"/>
              </p:cNvSpPr>
              <p:nvPr/>
            </p:nvSpPr>
            <p:spPr bwMode="auto">
              <a:xfrm>
                <a:off x="3195" y="1845"/>
                <a:ext cx="77"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9688" name="Rectangle 97"/>
              <p:cNvSpPr>
                <a:spLocks noChangeArrowheads="1"/>
              </p:cNvSpPr>
              <p:nvPr/>
            </p:nvSpPr>
            <p:spPr bwMode="auto">
              <a:xfrm>
                <a:off x="3272" y="1778"/>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89" name="Rectangle 98"/>
              <p:cNvSpPr>
                <a:spLocks noChangeArrowheads="1"/>
              </p:cNvSpPr>
              <p:nvPr/>
            </p:nvSpPr>
            <p:spPr bwMode="auto">
              <a:xfrm>
                <a:off x="3329" y="1778"/>
                <a:ext cx="22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0  </a:t>
                </a:r>
                <a:endParaRPr lang="es-ES" altLang="es-MX"/>
              </a:p>
            </p:txBody>
          </p:sp>
          <p:sp>
            <p:nvSpPr>
              <p:cNvPr id="69690" name="Rectangle 99"/>
              <p:cNvSpPr>
                <a:spLocks noChangeArrowheads="1"/>
              </p:cNvSpPr>
              <p:nvPr/>
            </p:nvSpPr>
            <p:spPr bwMode="auto">
              <a:xfrm>
                <a:off x="2409" y="2039"/>
                <a:ext cx="26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4  </a:t>
                </a:r>
                <a:endParaRPr lang="es-ES" altLang="es-MX"/>
              </a:p>
            </p:txBody>
          </p:sp>
          <p:sp>
            <p:nvSpPr>
              <p:cNvPr id="69691" name="Rectangle 100"/>
              <p:cNvSpPr>
                <a:spLocks noChangeArrowheads="1"/>
              </p:cNvSpPr>
              <p:nvPr/>
            </p:nvSpPr>
            <p:spPr bwMode="auto">
              <a:xfrm>
                <a:off x="2678" y="2039"/>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92" name="Rectangle 101"/>
              <p:cNvSpPr>
                <a:spLocks noChangeArrowheads="1"/>
              </p:cNvSpPr>
              <p:nvPr/>
            </p:nvSpPr>
            <p:spPr bwMode="auto">
              <a:xfrm>
                <a:off x="2831" y="2039"/>
                <a:ext cx="7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a:t>
                </a:r>
                <a:endParaRPr lang="es-ES" altLang="es-MX"/>
              </a:p>
            </p:txBody>
          </p:sp>
          <p:sp>
            <p:nvSpPr>
              <p:cNvPr id="69693" name="Rectangle 102"/>
              <p:cNvSpPr>
                <a:spLocks noChangeArrowheads="1"/>
              </p:cNvSpPr>
              <p:nvPr/>
            </p:nvSpPr>
            <p:spPr bwMode="auto">
              <a:xfrm>
                <a:off x="2907" y="2039"/>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2  </a:t>
                </a:r>
                <a:endParaRPr lang="es-ES" altLang="es-MX"/>
              </a:p>
            </p:txBody>
          </p:sp>
          <p:sp>
            <p:nvSpPr>
              <p:cNvPr id="69694" name="Rectangle 103"/>
              <p:cNvSpPr>
                <a:spLocks noChangeArrowheads="1"/>
              </p:cNvSpPr>
              <p:nvPr/>
            </p:nvSpPr>
            <p:spPr bwMode="auto">
              <a:xfrm>
                <a:off x="3061" y="2039"/>
                <a:ext cx="26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0  </a:t>
                </a:r>
                <a:endParaRPr lang="es-ES" altLang="es-MX"/>
              </a:p>
            </p:txBody>
          </p:sp>
          <p:sp>
            <p:nvSpPr>
              <p:cNvPr id="69695" name="Rectangle 104"/>
              <p:cNvSpPr>
                <a:spLocks noChangeArrowheads="1"/>
              </p:cNvSpPr>
              <p:nvPr/>
            </p:nvSpPr>
            <p:spPr bwMode="auto">
              <a:xfrm>
                <a:off x="3328" y="2039"/>
                <a:ext cx="22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1  </a:t>
                </a:r>
                <a:endParaRPr lang="es-ES" altLang="es-MX"/>
              </a:p>
            </p:txBody>
          </p:sp>
          <p:sp>
            <p:nvSpPr>
              <p:cNvPr id="69696" name="Rectangle 105"/>
              <p:cNvSpPr>
                <a:spLocks noChangeArrowheads="1"/>
              </p:cNvSpPr>
              <p:nvPr/>
            </p:nvSpPr>
            <p:spPr bwMode="auto">
              <a:xfrm>
                <a:off x="3613" y="187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sp>
            <p:nvSpPr>
              <p:cNvPr id="69697" name="Rectangle 106"/>
              <p:cNvSpPr>
                <a:spLocks noChangeArrowheads="1"/>
              </p:cNvSpPr>
              <p:nvPr/>
            </p:nvSpPr>
            <p:spPr bwMode="auto">
              <a:xfrm>
                <a:off x="3651" y="187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900">
                    <a:solidFill>
                      <a:srgbClr val="000000"/>
                    </a:solidFill>
                    <a:latin typeface="Times New Roman" pitchFamily="18" charset="0"/>
                  </a:rPr>
                  <a:t> </a:t>
                </a:r>
                <a:endParaRPr lang="es-ES" altLang="es-MX"/>
              </a:p>
            </p:txBody>
          </p:sp>
        </p:grpSp>
        <p:sp>
          <p:nvSpPr>
            <p:cNvPr id="69662" name="Line 110"/>
            <p:cNvSpPr>
              <a:spLocks noChangeShapeType="1"/>
            </p:cNvSpPr>
            <p:nvPr/>
          </p:nvSpPr>
          <p:spPr bwMode="auto">
            <a:xfrm>
              <a:off x="3072" y="1680"/>
              <a:ext cx="0" cy="5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lIns="90000" tIns="46800" rIns="90000" bIns="46800" anchor="ctr">
              <a:spAutoFit/>
            </a:bodyPr>
            <a:lstStyle/>
            <a:p>
              <a:endParaRPr lang="es-MX"/>
            </a:p>
          </p:txBody>
        </p:sp>
      </p:grpSp>
      <p:sp>
        <p:nvSpPr>
          <p:cNvPr id="57455" name="Text Box 111"/>
          <p:cNvSpPr txBox="1">
            <a:spLocks noChangeArrowheads="1"/>
          </p:cNvSpPr>
          <p:nvPr/>
        </p:nvSpPr>
        <p:spPr bwMode="auto">
          <a:xfrm>
            <a:off x="323850" y="5045776"/>
            <a:ext cx="8135938" cy="1590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spAutoFit/>
          </a:bodyPr>
          <a:lstStyle>
            <a:lvl1pPr marL="187325" indent="-187325"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90000"/>
              </a:lnSpc>
              <a:buFontTx/>
              <a:buChar char="•"/>
            </a:pPr>
            <a:r>
              <a:rPr kumimoji="1" lang="es-ES" altLang="es-MX" dirty="0">
                <a:cs typeface="Arial" pitchFamily="34" charset="0"/>
              </a:rPr>
              <a:t>Al operar con las filas de A se ha llegado a una matriz de rango distinto a la dimensión de la matriz A.</a:t>
            </a:r>
          </a:p>
          <a:p>
            <a:pPr>
              <a:lnSpc>
                <a:spcPct val="90000"/>
              </a:lnSpc>
              <a:buFontTx/>
              <a:buChar char="•"/>
            </a:pPr>
            <a:r>
              <a:rPr kumimoji="1" lang="es-ES" altLang="es-MX" dirty="0" smtClean="0">
                <a:cs typeface="Arial" pitchFamily="34" charset="0"/>
              </a:rPr>
              <a:t>Por </a:t>
            </a:r>
            <a:r>
              <a:rPr kumimoji="1" lang="es-ES" altLang="es-MX" dirty="0">
                <a:cs typeface="Arial" pitchFamily="34" charset="0"/>
              </a:rPr>
              <a:t>tanto: </a:t>
            </a:r>
            <a:r>
              <a:rPr kumimoji="1" lang="es-ES" altLang="es-MX" b="1" dirty="0">
                <a:cs typeface="Arial" pitchFamily="34" charset="0"/>
              </a:rPr>
              <a:t>una matriz cuadrada A de orden n es </a:t>
            </a:r>
            <a:r>
              <a:rPr kumimoji="1" lang="es-ES" altLang="es-MX" b="1" dirty="0" err="1">
                <a:cs typeface="Arial" pitchFamily="34" charset="0"/>
              </a:rPr>
              <a:t>inversible</a:t>
            </a:r>
            <a:r>
              <a:rPr kumimoji="1" lang="es-ES" altLang="es-MX" b="1" dirty="0">
                <a:cs typeface="Arial" pitchFamily="34" charset="0"/>
              </a:rPr>
              <a:t> si y sólo si </a:t>
            </a:r>
            <a:r>
              <a:rPr kumimoji="1" lang="es-ES" altLang="es-MX" b="1" dirty="0" err="1">
                <a:cs typeface="Arial" pitchFamily="34" charset="0"/>
              </a:rPr>
              <a:t>rg</a:t>
            </a:r>
            <a:r>
              <a:rPr kumimoji="1" lang="es-ES" altLang="es-MX" b="1" dirty="0">
                <a:cs typeface="Arial" pitchFamily="34" charset="0"/>
              </a:rPr>
              <a:t> A = n.</a:t>
            </a:r>
          </a:p>
          <a:p>
            <a:pPr>
              <a:lnSpc>
                <a:spcPct val="90000"/>
              </a:lnSpc>
              <a:buFontTx/>
              <a:buChar char="•"/>
            </a:pPr>
            <a:r>
              <a:rPr kumimoji="1" lang="es-ES" altLang="es-MX" dirty="0" smtClean="0">
                <a:cs typeface="Arial" pitchFamily="34" charset="0"/>
              </a:rPr>
              <a:t>De </a:t>
            </a:r>
            <a:r>
              <a:rPr kumimoji="1" lang="es-ES" altLang="es-MX" dirty="0">
                <a:cs typeface="Arial" pitchFamily="34" charset="0"/>
              </a:rPr>
              <a:t>otra forma: </a:t>
            </a:r>
            <a:r>
              <a:rPr kumimoji="1" lang="es-ES" altLang="es-MX" b="1" dirty="0">
                <a:cs typeface="Arial" pitchFamily="34" charset="0"/>
              </a:rPr>
              <a:t>A es </a:t>
            </a:r>
            <a:r>
              <a:rPr kumimoji="1" lang="es-ES" altLang="es-MX" b="1" dirty="0" err="1">
                <a:cs typeface="Arial" pitchFamily="34" charset="0"/>
              </a:rPr>
              <a:t>inversible</a:t>
            </a:r>
            <a:r>
              <a:rPr kumimoji="1" lang="es-ES" altLang="es-MX" b="1" dirty="0">
                <a:cs typeface="Arial" pitchFamily="34" charset="0"/>
              </a:rPr>
              <a:t> si y sólo si sus filas (o sus columnas) son linealmente independientes.</a:t>
            </a:r>
          </a:p>
        </p:txBody>
      </p:sp>
      <p:sp>
        <p:nvSpPr>
          <p:cNvPr id="69639" name="AutoShape 113"/>
          <p:cNvSpPr>
            <a:spLocks noChangeAspect="1" noChangeArrowheads="1" noTextEdit="1"/>
          </p:cNvSpPr>
          <p:nvPr/>
        </p:nvSpPr>
        <p:spPr bwMode="auto">
          <a:xfrm>
            <a:off x="809054" y="1165225"/>
            <a:ext cx="8299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49160" name="Rectangle 114"/>
          <p:cNvSpPr>
            <a:spLocks noChangeArrowheads="1"/>
          </p:cNvSpPr>
          <p:nvPr/>
        </p:nvSpPr>
        <p:spPr bwMode="auto">
          <a:xfrm>
            <a:off x="809054" y="1163638"/>
            <a:ext cx="25400" cy="122237"/>
          </a:xfrm>
          <a:prstGeom prst="rect">
            <a:avLst/>
          </a:prstGeom>
          <a:solidFill>
            <a:srgbClr val="CCFFCC">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800">
                <a:solidFill>
                  <a:srgbClr val="000000"/>
                </a:solidFill>
                <a:latin typeface="Times New Roman" pitchFamily="18" charset="0"/>
              </a:rPr>
              <a:t> </a:t>
            </a:r>
            <a:endParaRPr lang="es-ES" altLang="es-MX"/>
          </a:p>
        </p:txBody>
      </p:sp>
      <p:sp>
        <p:nvSpPr>
          <p:cNvPr id="49161" name="Rectangle 115"/>
          <p:cNvSpPr>
            <a:spLocks noChangeArrowheads="1"/>
          </p:cNvSpPr>
          <p:nvPr/>
        </p:nvSpPr>
        <p:spPr bwMode="auto">
          <a:xfrm>
            <a:off x="951929" y="1341438"/>
            <a:ext cx="2327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600">
                <a:solidFill>
                  <a:srgbClr val="000000"/>
                </a:solidFill>
              </a:rPr>
              <a:t>Vamos a  estudiar si  A</a:t>
            </a:r>
            <a:r>
              <a:rPr lang="es-ES" altLang="es-MX">
                <a:solidFill>
                  <a:srgbClr val="000000"/>
                </a:solidFill>
              </a:rPr>
              <a:t> </a:t>
            </a:r>
            <a:r>
              <a:rPr lang="es-ES" altLang="es-MX" sz="1600">
                <a:solidFill>
                  <a:srgbClr val="000000"/>
                </a:solidFill>
              </a:rPr>
              <a:t>= </a:t>
            </a:r>
            <a:endParaRPr lang="es-ES" altLang="es-MX" sz="1600"/>
          </a:p>
        </p:txBody>
      </p:sp>
      <p:grpSp>
        <p:nvGrpSpPr>
          <p:cNvPr id="11" name="Group 138"/>
          <p:cNvGrpSpPr>
            <a:grpSpLocks/>
          </p:cNvGrpSpPr>
          <p:nvPr/>
        </p:nvGrpSpPr>
        <p:grpSpPr bwMode="auto">
          <a:xfrm>
            <a:off x="3222054" y="1196975"/>
            <a:ext cx="754062" cy="538163"/>
            <a:chOff x="1494" y="813"/>
            <a:chExt cx="475" cy="339"/>
          </a:xfrm>
        </p:grpSpPr>
        <p:sp>
          <p:nvSpPr>
            <p:cNvPr id="69645" name="Rectangle 116"/>
            <p:cNvSpPr>
              <a:spLocks noChangeArrowheads="1"/>
            </p:cNvSpPr>
            <p:nvPr/>
          </p:nvSpPr>
          <p:spPr bwMode="auto">
            <a:xfrm>
              <a:off x="1494" y="1022"/>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è</a:t>
              </a:r>
              <a:endParaRPr lang="es-ES" altLang="es-MX"/>
            </a:p>
          </p:txBody>
        </p:sp>
        <p:sp>
          <p:nvSpPr>
            <p:cNvPr id="69646" name="Rectangle 117"/>
            <p:cNvSpPr>
              <a:spLocks noChangeArrowheads="1"/>
            </p:cNvSpPr>
            <p:nvPr/>
          </p:nvSpPr>
          <p:spPr bwMode="auto">
            <a:xfrm>
              <a:off x="1494" y="961"/>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69647" name="Rectangle 118"/>
            <p:cNvSpPr>
              <a:spLocks noChangeArrowheads="1"/>
            </p:cNvSpPr>
            <p:nvPr/>
          </p:nvSpPr>
          <p:spPr bwMode="auto">
            <a:xfrm>
              <a:off x="1494" y="874"/>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ç</a:t>
              </a:r>
              <a:endParaRPr lang="es-ES" altLang="es-MX"/>
            </a:p>
          </p:txBody>
        </p:sp>
        <p:sp>
          <p:nvSpPr>
            <p:cNvPr id="69648" name="Rectangle 119"/>
            <p:cNvSpPr>
              <a:spLocks noChangeArrowheads="1"/>
            </p:cNvSpPr>
            <p:nvPr/>
          </p:nvSpPr>
          <p:spPr bwMode="auto">
            <a:xfrm>
              <a:off x="1494" y="813"/>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æ</a:t>
              </a:r>
              <a:endParaRPr lang="es-ES" altLang="es-MX"/>
            </a:p>
          </p:txBody>
        </p:sp>
        <p:sp>
          <p:nvSpPr>
            <p:cNvPr id="69649" name="Rectangle 120"/>
            <p:cNvSpPr>
              <a:spLocks noChangeArrowheads="1"/>
            </p:cNvSpPr>
            <p:nvPr/>
          </p:nvSpPr>
          <p:spPr bwMode="auto">
            <a:xfrm>
              <a:off x="1932" y="1022"/>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ø</a:t>
              </a:r>
              <a:endParaRPr lang="es-ES" altLang="es-MX"/>
            </a:p>
          </p:txBody>
        </p:sp>
        <p:sp>
          <p:nvSpPr>
            <p:cNvPr id="69650" name="Rectangle 121"/>
            <p:cNvSpPr>
              <a:spLocks noChangeArrowheads="1"/>
            </p:cNvSpPr>
            <p:nvPr/>
          </p:nvSpPr>
          <p:spPr bwMode="auto">
            <a:xfrm>
              <a:off x="1932" y="961"/>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69651" name="Rectangle 122"/>
            <p:cNvSpPr>
              <a:spLocks noChangeArrowheads="1"/>
            </p:cNvSpPr>
            <p:nvPr/>
          </p:nvSpPr>
          <p:spPr bwMode="auto">
            <a:xfrm>
              <a:off x="1932" y="874"/>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a:t>
              </a:r>
              <a:endParaRPr lang="es-ES" altLang="es-MX"/>
            </a:p>
          </p:txBody>
        </p:sp>
        <p:sp>
          <p:nvSpPr>
            <p:cNvPr id="69652" name="Rectangle 123"/>
            <p:cNvSpPr>
              <a:spLocks noChangeArrowheads="1"/>
            </p:cNvSpPr>
            <p:nvPr/>
          </p:nvSpPr>
          <p:spPr bwMode="auto">
            <a:xfrm>
              <a:off x="1932" y="813"/>
              <a:ext cx="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sz="1200">
                  <a:solidFill>
                    <a:srgbClr val="000000"/>
                  </a:solidFill>
                  <a:latin typeface="Symbol" pitchFamily="18" charset="2"/>
                </a:rPr>
                <a:t>ö</a:t>
              </a:r>
              <a:endParaRPr lang="es-ES" altLang="es-MX"/>
            </a:p>
          </p:txBody>
        </p:sp>
        <p:sp>
          <p:nvSpPr>
            <p:cNvPr id="69653" name="Rectangle 124"/>
            <p:cNvSpPr>
              <a:spLocks noChangeArrowheads="1"/>
            </p:cNvSpPr>
            <p:nvPr/>
          </p:nvSpPr>
          <p:spPr bwMode="auto">
            <a:xfrm>
              <a:off x="1528" y="815"/>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2 </a:t>
              </a:r>
              <a:endParaRPr lang="es-ES" altLang="es-MX"/>
            </a:p>
          </p:txBody>
        </p:sp>
        <p:sp>
          <p:nvSpPr>
            <p:cNvPr id="69654" name="Rectangle 125"/>
            <p:cNvSpPr>
              <a:spLocks noChangeArrowheads="1"/>
            </p:cNvSpPr>
            <p:nvPr/>
          </p:nvSpPr>
          <p:spPr bwMode="auto">
            <a:xfrm>
              <a:off x="1712" y="815"/>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69655" name="Rectangle 126"/>
            <p:cNvSpPr>
              <a:spLocks noChangeArrowheads="1"/>
            </p:cNvSpPr>
            <p:nvPr/>
          </p:nvSpPr>
          <p:spPr bwMode="auto">
            <a:xfrm>
              <a:off x="1749" y="815"/>
              <a:ext cx="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a:t>
              </a:r>
              <a:endParaRPr lang="es-ES" altLang="es-MX"/>
            </a:p>
          </p:txBody>
        </p:sp>
        <p:sp>
          <p:nvSpPr>
            <p:cNvPr id="69656" name="Rectangle 127"/>
            <p:cNvSpPr>
              <a:spLocks noChangeArrowheads="1"/>
            </p:cNvSpPr>
            <p:nvPr/>
          </p:nvSpPr>
          <p:spPr bwMode="auto">
            <a:xfrm>
              <a:off x="1823" y="815"/>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1 </a:t>
              </a:r>
              <a:endParaRPr lang="es-ES" altLang="es-MX"/>
            </a:p>
          </p:txBody>
        </p:sp>
        <p:sp>
          <p:nvSpPr>
            <p:cNvPr id="69657" name="Rectangle 128"/>
            <p:cNvSpPr>
              <a:spLocks noChangeArrowheads="1"/>
            </p:cNvSpPr>
            <p:nvPr/>
          </p:nvSpPr>
          <p:spPr bwMode="auto">
            <a:xfrm>
              <a:off x="1546" y="979"/>
              <a:ext cx="16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4 </a:t>
              </a:r>
              <a:endParaRPr lang="es-ES" altLang="es-MX"/>
            </a:p>
          </p:txBody>
        </p:sp>
        <p:sp>
          <p:nvSpPr>
            <p:cNvPr id="69658" name="Rectangle 129"/>
            <p:cNvSpPr>
              <a:spLocks noChangeArrowheads="1"/>
            </p:cNvSpPr>
            <p:nvPr/>
          </p:nvSpPr>
          <p:spPr bwMode="auto">
            <a:xfrm>
              <a:off x="1712" y="979"/>
              <a:ext cx="4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
          <p:nvSpPr>
            <p:cNvPr id="69659" name="Rectangle 130"/>
            <p:cNvSpPr>
              <a:spLocks noChangeArrowheads="1"/>
            </p:cNvSpPr>
            <p:nvPr/>
          </p:nvSpPr>
          <p:spPr bwMode="auto">
            <a:xfrm>
              <a:off x="1749" y="979"/>
              <a:ext cx="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a:t>
              </a:r>
              <a:endParaRPr lang="es-ES" altLang="es-MX"/>
            </a:p>
          </p:txBody>
        </p:sp>
        <p:sp>
          <p:nvSpPr>
            <p:cNvPr id="69660" name="Rectangle 131"/>
            <p:cNvSpPr>
              <a:spLocks noChangeArrowheads="1"/>
            </p:cNvSpPr>
            <p:nvPr/>
          </p:nvSpPr>
          <p:spPr bwMode="auto">
            <a:xfrm>
              <a:off x="1823" y="979"/>
              <a:ext cx="1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2 </a:t>
              </a:r>
              <a:endParaRPr lang="es-ES" altLang="es-MX"/>
            </a:p>
          </p:txBody>
        </p:sp>
      </p:grpSp>
      <p:sp>
        <p:nvSpPr>
          <p:cNvPr id="49163" name="Rectangle 132"/>
          <p:cNvSpPr>
            <a:spLocks noChangeArrowheads="1"/>
          </p:cNvSpPr>
          <p:nvPr/>
        </p:nvSpPr>
        <p:spPr bwMode="auto">
          <a:xfrm>
            <a:off x="4049141" y="1341438"/>
            <a:ext cx="1247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r>
              <a:rPr lang="es-ES" altLang="es-MX" sz="1600">
                <a:solidFill>
                  <a:srgbClr val="000000"/>
                </a:solidFill>
              </a:rPr>
              <a:t>es inversible:</a:t>
            </a:r>
            <a:endParaRPr lang="es-ES" altLang="es-MX" sz="1600"/>
          </a:p>
        </p:txBody>
      </p:sp>
      <p:sp>
        <p:nvSpPr>
          <p:cNvPr id="49164" name="Rectangle 133"/>
          <p:cNvSpPr>
            <a:spLocks noChangeArrowheads="1"/>
          </p:cNvSpPr>
          <p:nvPr/>
        </p:nvSpPr>
        <p:spPr bwMode="auto">
          <a:xfrm>
            <a:off x="4749229" y="1443038"/>
            <a:ext cx="63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 altLang="es-MX">
                <a:solidFill>
                  <a:srgbClr val="000000"/>
                </a:solidFill>
              </a:rPr>
              <a:t> </a:t>
            </a:r>
            <a:endParaRPr lang="es-ES" altLang="es-MX"/>
          </a:p>
        </p:txBody>
      </p:sp>
    </p:spTree>
    <p:extLst>
      <p:ext uri="{BB962C8B-B14F-4D97-AF65-F5344CB8AC3E}">
        <p14:creationId xmlns:p14="http://schemas.microsoft.com/office/powerpoint/2010/main" val="3214409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60"/>
                                        </p:tgtEl>
                                        <p:attrNameLst>
                                          <p:attrName>style.visibility</p:attrName>
                                        </p:attrNameLst>
                                      </p:cBhvr>
                                      <p:to>
                                        <p:strVal val="visible"/>
                                      </p:to>
                                    </p:set>
                                    <p:anim calcmode="lin" valueType="num">
                                      <p:cBhvr additive="base">
                                        <p:cTn id="7" dur="500" fill="hold"/>
                                        <p:tgtEl>
                                          <p:spTgt spid="49160"/>
                                        </p:tgtEl>
                                        <p:attrNameLst>
                                          <p:attrName>ppt_x</p:attrName>
                                        </p:attrNameLst>
                                      </p:cBhvr>
                                      <p:tavLst>
                                        <p:tav tm="0">
                                          <p:val>
                                            <p:strVal val="0-#ppt_w/2"/>
                                          </p:val>
                                        </p:tav>
                                        <p:tav tm="100000">
                                          <p:val>
                                            <p:strVal val="#ppt_x"/>
                                          </p:val>
                                        </p:tav>
                                      </p:tavLst>
                                    </p:anim>
                                    <p:anim calcmode="lin" valueType="num">
                                      <p:cBhvr additive="base">
                                        <p:cTn id="8" dur="500" fill="hold"/>
                                        <p:tgtEl>
                                          <p:spTgt spid="4916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161"/>
                                        </p:tgtEl>
                                        <p:attrNameLst>
                                          <p:attrName>style.visibility</p:attrName>
                                        </p:attrNameLst>
                                      </p:cBhvr>
                                      <p:to>
                                        <p:strVal val="visible"/>
                                      </p:to>
                                    </p:set>
                                    <p:anim calcmode="lin" valueType="num">
                                      <p:cBhvr additive="base">
                                        <p:cTn id="11" dur="500" fill="hold"/>
                                        <p:tgtEl>
                                          <p:spTgt spid="49161"/>
                                        </p:tgtEl>
                                        <p:attrNameLst>
                                          <p:attrName>ppt_x</p:attrName>
                                        </p:attrNameLst>
                                      </p:cBhvr>
                                      <p:tavLst>
                                        <p:tav tm="0">
                                          <p:val>
                                            <p:strVal val="0-#ppt_w/2"/>
                                          </p:val>
                                        </p:tav>
                                        <p:tav tm="100000">
                                          <p:val>
                                            <p:strVal val="#ppt_x"/>
                                          </p:val>
                                        </p:tav>
                                      </p:tavLst>
                                    </p:anim>
                                    <p:anim calcmode="lin" valueType="num">
                                      <p:cBhvr additive="base">
                                        <p:cTn id="12" dur="500" fill="hold"/>
                                        <p:tgtEl>
                                          <p:spTgt spid="491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9163"/>
                                        </p:tgtEl>
                                        <p:attrNameLst>
                                          <p:attrName>style.visibility</p:attrName>
                                        </p:attrNameLst>
                                      </p:cBhvr>
                                      <p:to>
                                        <p:strVal val="visible"/>
                                      </p:to>
                                    </p:set>
                                    <p:anim calcmode="lin" valueType="num">
                                      <p:cBhvr additive="base">
                                        <p:cTn id="15" dur="500" fill="hold"/>
                                        <p:tgtEl>
                                          <p:spTgt spid="49163"/>
                                        </p:tgtEl>
                                        <p:attrNameLst>
                                          <p:attrName>ppt_x</p:attrName>
                                        </p:attrNameLst>
                                      </p:cBhvr>
                                      <p:tavLst>
                                        <p:tav tm="0">
                                          <p:val>
                                            <p:strVal val="0-#ppt_w/2"/>
                                          </p:val>
                                        </p:tav>
                                        <p:tav tm="100000">
                                          <p:val>
                                            <p:strVal val="#ppt_x"/>
                                          </p:val>
                                        </p:tav>
                                      </p:tavLst>
                                    </p:anim>
                                    <p:anim calcmode="lin" valueType="num">
                                      <p:cBhvr additive="base">
                                        <p:cTn id="16" dur="500" fill="hold"/>
                                        <p:tgtEl>
                                          <p:spTgt spid="4916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9164"/>
                                        </p:tgtEl>
                                        <p:attrNameLst>
                                          <p:attrName>style.visibility</p:attrName>
                                        </p:attrNameLst>
                                      </p:cBhvr>
                                      <p:to>
                                        <p:strVal val="visible"/>
                                      </p:to>
                                    </p:set>
                                    <p:anim calcmode="lin" valueType="num">
                                      <p:cBhvr additive="base">
                                        <p:cTn id="23" dur="500" fill="hold"/>
                                        <p:tgtEl>
                                          <p:spTgt spid="49164"/>
                                        </p:tgtEl>
                                        <p:attrNameLst>
                                          <p:attrName>ppt_x</p:attrName>
                                        </p:attrNameLst>
                                      </p:cBhvr>
                                      <p:tavLst>
                                        <p:tav tm="0">
                                          <p:val>
                                            <p:strVal val="0-#ppt_w/2"/>
                                          </p:val>
                                        </p:tav>
                                        <p:tav tm="100000">
                                          <p:val>
                                            <p:strVal val="#ppt_x"/>
                                          </p:val>
                                        </p:tav>
                                      </p:tavLst>
                                    </p:anim>
                                    <p:anim calcmode="lin" valueType="num">
                                      <p:cBhvr additive="base">
                                        <p:cTn id="24" dur="500" fill="hold"/>
                                        <p:tgtEl>
                                          <p:spTgt spid="49164"/>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0-#ppt_w/2"/>
                                          </p:val>
                                        </p:tav>
                                        <p:tav tm="100000">
                                          <p:val>
                                            <p:strVal val="#ppt_x"/>
                                          </p:val>
                                        </p:tav>
                                      </p:tavLst>
                                    </p:anim>
                                    <p:anim calcmode="lin" valueType="num">
                                      <p:cBhvr additive="base">
                                        <p:cTn id="4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nodeType="clickEffect">
                                  <p:stCondLst>
                                    <p:cond delay="0"/>
                                  </p:stCondLst>
                                  <p:childTnLst>
                                    <p:set>
                                      <p:cBhvr>
                                        <p:cTn id="46" dur="1" fill="hold">
                                          <p:stCondLst>
                                            <p:cond delay="0"/>
                                          </p:stCondLst>
                                        </p:cTn>
                                        <p:tgtEl>
                                          <p:spTgt spid="57455">
                                            <p:txEl>
                                              <p:pRg st="0" end="0"/>
                                            </p:txEl>
                                          </p:spTgt>
                                        </p:tgtEl>
                                        <p:attrNameLst>
                                          <p:attrName>style.visibility</p:attrName>
                                        </p:attrNameLst>
                                      </p:cBhvr>
                                      <p:to>
                                        <p:strVal val="visible"/>
                                      </p:to>
                                    </p:set>
                                    <p:anim calcmode="lin" valueType="num">
                                      <p:cBhvr additive="base">
                                        <p:cTn id="47" dur="500" fill="hold"/>
                                        <p:tgtEl>
                                          <p:spTgt spid="57455">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74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8" fill="hold" nodeType="clickEffect">
                                  <p:stCondLst>
                                    <p:cond delay="0"/>
                                  </p:stCondLst>
                                  <p:childTnLst>
                                    <p:set>
                                      <p:cBhvr>
                                        <p:cTn id="52" dur="1" fill="hold">
                                          <p:stCondLst>
                                            <p:cond delay="0"/>
                                          </p:stCondLst>
                                        </p:cTn>
                                        <p:tgtEl>
                                          <p:spTgt spid="57455">
                                            <p:txEl>
                                              <p:pRg st="1" end="1"/>
                                            </p:txEl>
                                          </p:spTgt>
                                        </p:tgtEl>
                                        <p:attrNameLst>
                                          <p:attrName>style.visibility</p:attrName>
                                        </p:attrNameLst>
                                      </p:cBhvr>
                                      <p:to>
                                        <p:strVal val="visible"/>
                                      </p:to>
                                    </p:set>
                                    <p:anim calcmode="lin" valueType="num">
                                      <p:cBhvr additive="base">
                                        <p:cTn id="53" dur="500" fill="hold"/>
                                        <p:tgtEl>
                                          <p:spTgt spid="57455">
                                            <p:txEl>
                                              <p:pRg st="1" end="1"/>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574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8" fill="hold" nodeType="clickEffect">
                                  <p:stCondLst>
                                    <p:cond delay="0"/>
                                  </p:stCondLst>
                                  <p:childTnLst>
                                    <p:set>
                                      <p:cBhvr>
                                        <p:cTn id="58" dur="1" fill="hold">
                                          <p:stCondLst>
                                            <p:cond delay="0"/>
                                          </p:stCondLst>
                                        </p:cTn>
                                        <p:tgtEl>
                                          <p:spTgt spid="57455">
                                            <p:txEl>
                                              <p:pRg st="2" end="2"/>
                                            </p:txEl>
                                          </p:spTgt>
                                        </p:tgtEl>
                                        <p:attrNameLst>
                                          <p:attrName>style.visibility</p:attrName>
                                        </p:attrNameLst>
                                      </p:cBhvr>
                                      <p:to>
                                        <p:strVal val="visible"/>
                                      </p:to>
                                    </p:set>
                                    <p:anim calcmode="lin" valueType="num">
                                      <p:cBhvr additive="base">
                                        <p:cTn id="59" dur="500" fill="hold"/>
                                        <p:tgtEl>
                                          <p:spTgt spid="57455">
                                            <p:txEl>
                                              <p:pRg st="2" end="2"/>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5745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0" grpId="0" animBg="1"/>
      <p:bldP spid="49161" grpId="0"/>
      <p:bldP spid="49163" grpId="0"/>
      <p:bldP spid="4916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11188" y="1341438"/>
            <a:ext cx="2448644" cy="523875"/>
          </a:xfrm>
          <a:prstGeom prst="rect">
            <a:avLst/>
          </a:prstGeom>
          <a:solidFill>
            <a:srgbClr val="FFFFCC"/>
          </a:solidFill>
          <a:ln w="57150">
            <a:solidFill>
              <a:srgbClr val="FFC000"/>
            </a:solidFill>
          </a:ln>
        </p:spPr>
        <p:txBody>
          <a:bodyPr wrap="square">
            <a:spAutoFit/>
          </a:bodyPr>
          <a:lstStyle/>
          <a:p>
            <a:pPr>
              <a:spcBef>
                <a:spcPct val="20000"/>
              </a:spcBef>
              <a:buClr>
                <a:schemeClr val="hlink"/>
              </a:buClr>
              <a:buSzPct val="70000"/>
              <a:defRPr/>
            </a:pPr>
            <a:r>
              <a:rPr lang="es-MX" sz="2800" b="1" dirty="0">
                <a:solidFill>
                  <a:srgbClr val="FFC000"/>
                </a:solidFill>
                <a:effectLst>
                  <a:outerShdw blurRad="38100" dist="38100" dir="2700000" algn="tl">
                    <a:srgbClr val="000000">
                      <a:alpha val="43137"/>
                    </a:srgbClr>
                  </a:outerShdw>
                </a:effectLst>
                <a:cs typeface="Arial" charset="0"/>
              </a:rPr>
              <a:t>BIBLIOGAFÍA</a:t>
            </a:r>
            <a:endParaRPr lang="es-ES" sz="2800" b="1" dirty="0">
              <a:solidFill>
                <a:srgbClr val="FFC000"/>
              </a:solidFill>
              <a:effectLst>
                <a:outerShdw blurRad="38100" dist="38100" dir="2700000" algn="tl">
                  <a:srgbClr val="000000">
                    <a:alpha val="43137"/>
                  </a:srgbClr>
                </a:outerShdw>
              </a:effectLst>
              <a:cs typeface="Arial" charset="0"/>
            </a:endParaRPr>
          </a:p>
        </p:txBody>
      </p:sp>
      <p:sp>
        <p:nvSpPr>
          <p:cNvPr id="4" name="3 Rectángulo"/>
          <p:cNvSpPr/>
          <p:nvPr/>
        </p:nvSpPr>
        <p:spPr>
          <a:xfrm>
            <a:off x="611188" y="2420938"/>
            <a:ext cx="7848600" cy="2917722"/>
          </a:xfrm>
          <a:prstGeom prst="rect">
            <a:avLst/>
          </a:prstGeom>
          <a:ln/>
        </p:spPr>
        <p:style>
          <a:lnRef idx="1">
            <a:schemeClr val="accent3"/>
          </a:lnRef>
          <a:fillRef idx="3">
            <a:schemeClr val="accent3"/>
          </a:fillRef>
          <a:effectRef idx="2">
            <a:schemeClr val="accent3"/>
          </a:effectRef>
          <a:fontRef idx="minor">
            <a:schemeClr val="lt1"/>
          </a:fontRef>
        </p:style>
        <p:txBody>
          <a:bodyPr>
            <a:spAutoFit/>
          </a:bodyPr>
          <a:lstStyle/>
          <a:p>
            <a:pPr marL="266700" indent="-266700">
              <a:spcBef>
                <a:spcPct val="20000"/>
              </a:spcBef>
              <a:buClr>
                <a:schemeClr val="hlink"/>
              </a:buClr>
              <a:buSzPct val="70000"/>
              <a:buFont typeface="Wingdings" pitchFamily="2" charset="2"/>
              <a:buChar char="q"/>
              <a:defRPr/>
            </a:pPr>
            <a:r>
              <a:rPr lang="es-MX" b="1" dirty="0">
                <a:solidFill>
                  <a:schemeClr val="bg1"/>
                </a:solidFill>
                <a:effectLst>
                  <a:outerShdw blurRad="38100" dist="38100" dir="2700000" algn="tl">
                    <a:srgbClr val="000000">
                      <a:alpha val="43137"/>
                    </a:srgbClr>
                  </a:outerShdw>
                </a:effectLst>
                <a:cs typeface="Arial" charset="0"/>
              </a:rPr>
              <a:t>Federico París Carballo, 2006, Cálculo Matricial, Textos Universitarios </a:t>
            </a:r>
            <a:r>
              <a:rPr lang="es-MX" b="1" dirty="0" err="1">
                <a:solidFill>
                  <a:schemeClr val="bg1"/>
                </a:solidFill>
                <a:effectLst>
                  <a:outerShdw blurRad="38100" dist="38100" dir="2700000" algn="tl">
                    <a:srgbClr val="000000">
                      <a:alpha val="43137"/>
                    </a:srgbClr>
                  </a:outerShdw>
                </a:effectLst>
                <a:cs typeface="Arial" charset="0"/>
              </a:rPr>
              <a:t>Ediuno</a:t>
            </a:r>
            <a:r>
              <a:rPr lang="es-MX" b="1" dirty="0">
                <a:solidFill>
                  <a:schemeClr val="bg1"/>
                </a:solidFill>
                <a:effectLst>
                  <a:outerShdw blurRad="38100" dist="38100" dir="2700000" algn="tl">
                    <a:srgbClr val="000000">
                      <a:alpha val="43137"/>
                    </a:srgbClr>
                  </a:outerShdw>
                </a:effectLst>
                <a:cs typeface="Arial" charset="0"/>
              </a:rPr>
              <a:t>, Universidad de Oviedo, España</a:t>
            </a:r>
          </a:p>
          <a:p>
            <a:pPr marL="266700" indent="-266700">
              <a:spcBef>
                <a:spcPct val="20000"/>
              </a:spcBef>
              <a:buClr>
                <a:schemeClr val="hlink"/>
              </a:buClr>
              <a:buSzPct val="70000"/>
              <a:buFont typeface="Wingdings" pitchFamily="2" charset="2"/>
              <a:buChar char="q"/>
              <a:defRPr/>
            </a:pPr>
            <a:endParaRPr lang="es-MX" b="1" dirty="0">
              <a:solidFill>
                <a:schemeClr val="bg1"/>
              </a:solidFill>
              <a:effectLst>
                <a:outerShdw blurRad="38100" dist="38100" dir="2700000" algn="tl">
                  <a:srgbClr val="000000">
                    <a:alpha val="43137"/>
                  </a:srgbClr>
                </a:outerShdw>
              </a:effectLst>
              <a:cs typeface="Arial" charset="0"/>
            </a:endParaRPr>
          </a:p>
          <a:p>
            <a:pPr marL="266700" indent="-266700">
              <a:spcBef>
                <a:spcPct val="20000"/>
              </a:spcBef>
              <a:buClr>
                <a:schemeClr val="hlink"/>
              </a:buClr>
              <a:buSzPct val="70000"/>
              <a:buFont typeface="Wingdings" pitchFamily="2" charset="2"/>
              <a:buChar char="q"/>
              <a:defRPr/>
            </a:pPr>
            <a:r>
              <a:rPr lang="es-MX" b="1" dirty="0">
                <a:solidFill>
                  <a:schemeClr val="bg1"/>
                </a:solidFill>
                <a:effectLst>
                  <a:outerShdw blurRad="38100" dist="38100" dir="2700000" algn="tl">
                    <a:srgbClr val="000000">
                      <a:alpha val="43137"/>
                    </a:srgbClr>
                  </a:outerShdw>
                </a:effectLst>
                <a:cs typeface="Arial" charset="0"/>
              </a:rPr>
              <a:t>A.C. </a:t>
            </a:r>
            <a:r>
              <a:rPr lang="es-MX" b="1" dirty="0" err="1">
                <a:solidFill>
                  <a:schemeClr val="bg1"/>
                </a:solidFill>
                <a:effectLst>
                  <a:outerShdw blurRad="38100" dist="38100" dir="2700000" algn="tl">
                    <a:srgbClr val="000000">
                      <a:alpha val="43137"/>
                    </a:srgbClr>
                  </a:outerShdw>
                </a:effectLst>
                <a:cs typeface="Arial" charset="0"/>
              </a:rPr>
              <a:t>Aitken</a:t>
            </a:r>
            <a:r>
              <a:rPr lang="es-MX" b="1" dirty="0">
                <a:solidFill>
                  <a:schemeClr val="bg1"/>
                </a:solidFill>
                <a:effectLst>
                  <a:outerShdw blurRad="38100" dist="38100" dir="2700000" algn="tl">
                    <a:srgbClr val="000000">
                      <a:alpha val="43137"/>
                    </a:srgbClr>
                  </a:outerShdw>
                </a:effectLst>
                <a:cs typeface="Arial" charset="0"/>
              </a:rPr>
              <a:t>, 2012, </a:t>
            </a:r>
            <a:r>
              <a:rPr lang="es-MX" b="1" dirty="0" err="1">
                <a:solidFill>
                  <a:schemeClr val="bg1"/>
                </a:solidFill>
                <a:effectLst>
                  <a:outerShdw blurRad="38100" dist="38100" dir="2700000" algn="tl">
                    <a:srgbClr val="000000">
                      <a:alpha val="43137"/>
                    </a:srgbClr>
                  </a:outerShdw>
                </a:effectLst>
                <a:cs typeface="Arial" charset="0"/>
              </a:rPr>
              <a:t>Determinants</a:t>
            </a:r>
            <a:r>
              <a:rPr lang="es-MX" b="1" dirty="0">
                <a:solidFill>
                  <a:schemeClr val="bg1"/>
                </a:solidFill>
                <a:effectLst>
                  <a:outerShdw blurRad="38100" dist="38100" dir="2700000" algn="tl">
                    <a:srgbClr val="000000">
                      <a:alpha val="43137"/>
                    </a:srgbClr>
                  </a:outerShdw>
                </a:effectLst>
                <a:cs typeface="Arial" charset="0"/>
              </a:rPr>
              <a:t> and Matrices, </a:t>
            </a:r>
            <a:r>
              <a:rPr lang="es-ES" dirty="0">
                <a:solidFill>
                  <a:schemeClr val="bg1"/>
                </a:solidFill>
              </a:rPr>
              <a:t>BROUSSON </a:t>
            </a:r>
            <a:r>
              <a:rPr lang="es-ES" dirty="0" err="1">
                <a:solidFill>
                  <a:schemeClr val="bg1"/>
                </a:solidFill>
              </a:rPr>
              <a:t>Press</a:t>
            </a:r>
            <a:r>
              <a:rPr lang="es-ES" dirty="0">
                <a:solidFill>
                  <a:schemeClr val="bg1"/>
                </a:solidFill>
              </a:rPr>
              <a:t>,</a:t>
            </a:r>
          </a:p>
          <a:p>
            <a:pPr marL="266700" indent="-266700">
              <a:spcBef>
                <a:spcPct val="20000"/>
              </a:spcBef>
              <a:buClr>
                <a:schemeClr val="hlink"/>
              </a:buClr>
              <a:buSzPct val="70000"/>
              <a:buFont typeface="Wingdings" pitchFamily="2" charset="2"/>
              <a:buChar char="q"/>
              <a:defRPr/>
            </a:pPr>
            <a:endParaRPr lang="es-ES" dirty="0">
              <a:solidFill>
                <a:schemeClr val="bg1"/>
              </a:solidFill>
            </a:endParaRPr>
          </a:p>
          <a:p>
            <a:pPr marL="266700" indent="-266700">
              <a:spcBef>
                <a:spcPct val="20000"/>
              </a:spcBef>
              <a:buClr>
                <a:schemeClr val="hlink"/>
              </a:buClr>
              <a:buSzPct val="70000"/>
              <a:buFont typeface="Wingdings" pitchFamily="2" charset="2"/>
              <a:buChar char="q"/>
              <a:defRPr/>
            </a:pPr>
            <a:r>
              <a:rPr lang="es-MX" b="1" dirty="0">
                <a:solidFill>
                  <a:schemeClr val="bg1"/>
                </a:solidFill>
                <a:effectLst>
                  <a:outerShdw blurRad="38100" dist="38100" dir="2700000" algn="tl">
                    <a:srgbClr val="000000">
                      <a:alpha val="43137"/>
                    </a:srgbClr>
                  </a:outerShdw>
                </a:effectLst>
                <a:cs typeface="Arial" charset="0"/>
              </a:rPr>
              <a:t>C.C. </a:t>
            </a:r>
            <a:r>
              <a:rPr lang="es-MX" b="1" dirty="0" err="1">
                <a:solidFill>
                  <a:schemeClr val="bg1"/>
                </a:solidFill>
                <a:effectLst>
                  <a:outerShdw blurRad="38100" dist="38100" dir="2700000" algn="tl">
                    <a:srgbClr val="000000">
                      <a:alpha val="43137"/>
                    </a:srgbClr>
                  </a:outerShdw>
                </a:effectLst>
                <a:cs typeface="Arial" charset="0"/>
              </a:rPr>
              <a:t>MacDuffee</a:t>
            </a:r>
            <a:r>
              <a:rPr lang="es-MX" b="1" dirty="0">
                <a:solidFill>
                  <a:schemeClr val="bg1"/>
                </a:solidFill>
                <a:effectLst>
                  <a:outerShdw blurRad="38100" dist="38100" dir="2700000" algn="tl">
                    <a:srgbClr val="000000">
                      <a:alpha val="43137"/>
                    </a:srgbClr>
                  </a:outerShdw>
                </a:effectLst>
                <a:cs typeface="Arial" charset="0"/>
              </a:rPr>
              <a:t>, 2006, </a:t>
            </a:r>
            <a:r>
              <a:rPr lang="es-MX" b="1" dirty="0" err="1">
                <a:solidFill>
                  <a:schemeClr val="bg1"/>
                </a:solidFill>
                <a:effectLst>
                  <a:outerShdw blurRad="38100" dist="38100" dir="2700000" algn="tl">
                    <a:srgbClr val="000000">
                      <a:alpha val="43137"/>
                    </a:srgbClr>
                  </a:outerShdw>
                </a:effectLst>
                <a:cs typeface="Arial" charset="0"/>
              </a:rPr>
              <a:t>The</a:t>
            </a:r>
            <a:r>
              <a:rPr lang="es-MX" b="1" dirty="0">
                <a:solidFill>
                  <a:schemeClr val="bg1"/>
                </a:solidFill>
                <a:effectLst>
                  <a:outerShdw blurRad="38100" dist="38100" dir="2700000" algn="tl">
                    <a:srgbClr val="000000">
                      <a:alpha val="43137"/>
                    </a:srgbClr>
                  </a:outerShdw>
                </a:effectLst>
                <a:cs typeface="Arial" charset="0"/>
              </a:rPr>
              <a:t> </a:t>
            </a:r>
            <a:r>
              <a:rPr lang="es-MX" b="1" dirty="0" err="1">
                <a:solidFill>
                  <a:schemeClr val="bg1"/>
                </a:solidFill>
                <a:effectLst>
                  <a:outerShdw blurRad="38100" dist="38100" dir="2700000" algn="tl">
                    <a:srgbClr val="000000">
                      <a:alpha val="43137"/>
                    </a:srgbClr>
                  </a:outerShdw>
                </a:effectLst>
                <a:cs typeface="Arial" charset="0"/>
              </a:rPr>
              <a:t>Teory</a:t>
            </a:r>
            <a:r>
              <a:rPr lang="es-MX" b="1" dirty="0">
                <a:solidFill>
                  <a:schemeClr val="bg1"/>
                </a:solidFill>
                <a:effectLst>
                  <a:outerShdw blurRad="38100" dist="38100" dir="2700000" algn="tl">
                    <a:srgbClr val="000000">
                      <a:alpha val="43137"/>
                    </a:srgbClr>
                  </a:outerShdw>
                </a:effectLst>
                <a:cs typeface="Arial" charset="0"/>
              </a:rPr>
              <a:t> of Matrices, Dover</a:t>
            </a:r>
          </a:p>
          <a:p>
            <a:pPr marL="266700" indent="-266700">
              <a:spcBef>
                <a:spcPct val="20000"/>
              </a:spcBef>
              <a:buClr>
                <a:schemeClr val="hlink"/>
              </a:buClr>
              <a:buSzPct val="70000"/>
              <a:buFont typeface="Wingdings" pitchFamily="2" charset="2"/>
              <a:buChar char="q"/>
              <a:defRPr/>
            </a:pPr>
            <a:endParaRPr lang="es-MX" b="1" dirty="0">
              <a:solidFill>
                <a:schemeClr val="bg1"/>
              </a:solidFill>
              <a:effectLst>
                <a:outerShdw blurRad="38100" dist="38100" dir="2700000" algn="tl">
                  <a:srgbClr val="000000">
                    <a:alpha val="43137"/>
                  </a:srgbClr>
                </a:outerShdw>
              </a:effectLst>
              <a:cs typeface="Arial" charset="0"/>
            </a:endParaRPr>
          </a:p>
          <a:p>
            <a:pPr marL="266700" indent="-266700">
              <a:spcBef>
                <a:spcPct val="20000"/>
              </a:spcBef>
              <a:buClr>
                <a:schemeClr val="hlink"/>
              </a:buClr>
              <a:buSzPct val="70000"/>
              <a:buFont typeface="Wingdings" pitchFamily="2" charset="2"/>
              <a:buChar char="q"/>
              <a:defRPr/>
            </a:pPr>
            <a:r>
              <a:rPr lang="es-MX" b="1" dirty="0">
                <a:solidFill>
                  <a:schemeClr val="bg1"/>
                </a:solidFill>
                <a:effectLst>
                  <a:outerShdw blurRad="38100" dist="38100" dir="2700000" algn="tl">
                    <a:srgbClr val="000000">
                      <a:alpha val="43137"/>
                    </a:srgbClr>
                  </a:outerShdw>
                </a:effectLst>
                <a:cs typeface="Arial" charset="0"/>
              </a:rPr>
              <a:t>José Manuel </a:t>
            </a:r>
            <a:r>
              <a:rPr lang="es-MX" b="1" dirty="0" err="1">
                <a:solidFill>
                  <a:schemeClr val="bg1"/>
                </a:solidFill>
                <a:effectLst>
                  <a:outerShdw blurRad="38100" dist="38100" dir="2700000" algn="tl">
                    <a:srgbClr val="000000">
                      <a:alpha val="43137"/>
                    </a:srgbClr>
                  </a:outerShdw>
                </a:effectLst>
                <a:cs typeface="Arial" charset="0"/>
              </a:rPr>
              <a:t>Castelero</a:t>
            </a:r>
            <a:r>
              <a:rPr lang="es-MX" b="1" dirty="0">
                <a:solidFill>
                  <a:schemeClr val="bg1"/>
                </a:solidFill>
                <a:effectLst>
                  <a:outerShdw blurRad="38100" dist="38100" dir="2700000" algn="tl">
                    <a:srgbClr val="000000">
                      <a:alpha val="43137"/>
                    </a:srgbClr>
                  </a:outerShdw>
                </a:effectLst>
                <a:cs typeface="Arial" charset="0"/>
              </a:rPr>
              <a:t>, 2004, Introducción al Álgebra Lineal, ESIC, </a:t>
            </a:r>
            <a:r>
              <a:rPr lang="es-MX" b="1" dirty="0" smtClean="0">
                <a:solidFill>
                  <a:schemeClr val="bg1"/>
                </a:solidFill>
                <a:effectLst>
                  <a:outerShdw blurRad="38100" dist="38100" dir="2700000" algn="tl">
                    <a:srgbClr val="000000">
                      <a:alpha val="43137"/>
                    </a:srgbClr>
                  </a:outerShdw>
                </a:effectLst>
                <a:cs typeface="Arial" charset="0"/>
              </a:rPr>
              <a:t>Madrid</a:t>
            </a:r>
            <a:endParaRPr lang="es-MX" b="1" dirty="0">
              <a:solidFill>
                <a:schemeClr val="bg1"/>
              </a:solidFill>
              <a:effectLst>
                <a:outerShdw blurRad="38100" dist="38100" dir="2700000" algn="tl">
                  <a:srgbClr val="000000">
                    <a:alpha val="43137"/>
                  </a:srgbClr>
                </a:outerShdw>
              </a:effectLst>
              <a:cs typeface="Arial" charset="0"/>
            </a:endParaRPr>
          </a:p>
        </p:txBody>
      </p:sp>
    </p:spTree>
    <p:extLst>
      <p:ext uri="{BB962C8B-B14F-4D97-AF65-F5344CB8AC3E}">
        <p14:creationId xmlns:p14="http://schemas.microsoft.com/office/powerpoint/2010/main" val="2130963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C000"/>
                </a:solidFill>
              </a:rPr>
              <a:t>BIBLIOGRAFÍA</a:t>
            </a:r>
            <a:endParaRPr lang="es-MX" b="1" dirty="0">
              <a:solidFill>
                <a:srgbClr val="FFC000"/>
              </a:solidFill>
            </a:endParaRPr>
          </a:p>
        </p:txBody>
      </p:sp>
      <p:sp>
        <p:nvSpPr>
          <p:cNvPr id="3" name="2 Rectángulo"/>
          <p:cNvSpPr/>
          <p:nvPr/>
        </p:nvSpPr>
        <p:spPr>
          <a:xfrm>
            <a:off x="671086" y="1556792"/>
            <a:ext cx="7861354" cy="5078313"/>
          </a:xfrm>
          <a:prstGeom prst="rect">
            <a:avLst/>
          </a:prstGeom>
          <a:ln/>
        </p:spPr>
        <p:style>
          <a:lnRef idx="0">
            <a:schemeClr val="accent3"/>
          </a:lnRef>
          <a:fillRef idx="3">
            <a:schemeClr val="accent3"/>
          </a:fillRef>
          <a:effectRef idx="3">
            <a:schemeClr val="accent3"/>
          </a:effectRef>
          <a:fontRef idx="minor">
            <a:schemeClr val="lt1"/>
          </a:fontRef>
        </p:style>
        <p:txBody>
          <a:bodyPr wrap="square">
            <a:spAutoFit/>
          </a:bodyPr>
          <a:lstStyle/>
          <a:p>
            <a:pPr marL="342900" indent="-342900">
              <a:lnSpc>
                <a:spcPct val="150000"/>
              </a:lnSpc>
              <a:buFont typeface="Arial" panose="020B0604020202020204" pitchFamily="34" charset="0"/>
              <a:buChar char="•"/>
            </a:pPr>
            <a:r>
              <a:rPr lang="es-MX" sz="2400" b="1" dirty="0"/>
              <a:t>S. </a:t>
            </a:r>
            <a:r>
              <a:rPr lang="es-MX" sz="2400" b="1" dirty="0" err="1"/>
              <a:t>Lange</a:t>
            </a:r>
            <a:r>
              <a:rPr lang="es-MX" sz="2400" b="1" dirty="0"/>
              <a:t>, </a:t>
            </a:r>
            <a:r>
              <a:rPr lang="es-MX" sz="2400" b="1" dirty="0" smtClean="0"/>
              <a:t>(1991) Cálculo </a:t>
            </a:r>
            <a:r>
              <a:rPr lang="es-MX" sz="2400" b="1" dirty="0"/>
              <a:t>Vectorial</a:t>
            </a:r>
            <a:r>
              <a:rPr lang="es-MX" sz="2400" b="1" i="1" dirty="0" smtClean="0"/>
              <a:t>, Fondo </a:t>
            </a:r>
            <a:r>
              <a:rPr lang="es-MX" sz="2400" b="1" i="1" dirty="0"/>
              <a:t>Educativo </a:t>
            </a:r>
            <a:r>
              <a:rPr lang="es-MX" sz="2400" b="1" i="1" dirty="0" smtClean="0"/>
              <a:t>Interamericano</a:t>
            </a:r>
            <a:r>
              <a:rPr lang="es-MX" sz="2400" b="1" dirty="0" smtClean="0"/>
              <a:t>,</a:t>
            </a:r>
          </a:p>
          <a:p>
            <a:pPr marL="342900" indent="-342900">
              <a:lnSpc>
                <a:spcPct val="150000"/>
              </a:lnSpc>
              <a:buFont typeface="Arial" panose="020B0604020202020204" pitchFamily="34" charset="0"/>
              <a:buChar char="•"/>
            </a:pPr>
            <a:r>
              <a:rPr lang="es-MX" sz="2400" b="1" dirty="0" smtClean="0"/>
              <a:t>J</a:t>
            </a:r>
            <a:r>
              <a:rPr lang="es-MX" sz="2400" b="1" dirty="0"/>
              <a:t>. </a:t>
            </a:r>
            <a:r>
              <a:rPr lang="es-MX" sz="2400" b="1" dirty="0" err="1"/>
              <a:t>Marsden</a:t>
            </a:r>
            <a:r>
              <a:rPr lang="es-MX" sz="2400" b="1" dirty="0"/>
              <a:t> y A. Tromba, </a:t>
            </a:r>
            <a:r>
              <a:rPr lang="es-MX" sz="2400" b="1" dirty="0" smtClean="0"/>
              <a:t>(1981) Cálculo </a:t>
            </a:r>
            <a:r>
              <a:rPr lang="es-MX" sz="2400" b="1" dirty="0"/>
              <a:t>Vectorial, </a:t>
            </a:r>
            <a:r>
              <a:rPr lang="es-MX" sz="2400" b="1" i="1" dirty="0"/>
              <a:t>Fondo Educativo Interamericano</a:t>
            </a:r>
            <a:r>
              <a:rPr lang="es-MX" sz="2400" b="1" dirty="0"/>
              <a:t>, </a:t>
            </a:r>
            <a:endParaRPr lang="es-MX" sz="2400" b="1" dirty="0" smtClean="0"/>
          </a:p>
          <a:p>
            <a:pPr marL="342900" indent="-342900">
              <a:lnSpc>
                <a:spcPct val="150000"/>
              </a:lnSpc>
              <a:buFont typeface="Arial" panose="020B0604020202020204" pitchFamily="34" charset="0"/>
              <a:buChar char="•"/>
            </a:pPr>
            <a:r>
              <a:rPr lang="es-MX" sz="2400" b="1" dirty="0" smtClean="0"/>
              <a:t>R</a:t>
            </a:r>
            <a:r>
              <a:rPr lang="es-MX" sz="2400" b="1" dirty="0"/>
              <a:t>. </a:t>
            </a:r>
            <a:r>
              <a:rPr lang="es-MX" sz="2400" b="1" dirty="0" err="1"/>
              <a:t>Courant</a:t>
            </a:r>
            <a:r>
              <a:rPr lang="es-MX" sz="2400" b="1" dirty="0"/>
              <a:t> y F. John, Introducción al Cálculo y al Análisis Matemático, 2da. Ed. </a:t>
            </a:r>
            <a:r>
              <a:rPr lang="es-MX" sz="2400" b="1" i="1" dirty="0" err="1"/>
              <a:t>Limusa</a:t>
            </a:r>
            <a:r>
              <a:rPr lang="es-MX" sz="2400" b="1" dirty="0"/>
              <a:t>, </a:t>
            </a:r>
            <a:r>
              <a:rPr lang="es-MX" sz="2400" b="1" dirty="0" smtClean="0"/>
              <a:t>México</a:t>
            </a:r>
            <a:endParaRPr lang="es-MX" sz="2400" b="1" dirty="0"/>
          </a:p>
          <a:p>
            <a:pPr marL="342900" indent="-342900">
              <a:lnSpc>
                <a:spcPct val="150000"/>
              </a:lnSpc>
              <a:buFont typeface="Arial" panose="020B0604020202020204" pitchFamily="34" charset="0"/>
              <a:buChar char="•"/>
            </a:pPr>
            <a:r>
              <a:rPr lang="pt-BR" sz="2400" b="1" dirty="0"/>
              <a:t>T.M. </a:t>
            </a:r>
            <a:r>
              <a:rPr lang="pt-BR" sz="2400" b="1" dirty="0" err="1"/>
              <a:t>Apostol</a:t>
            </a:r>
            <a:r>
              <a:rPr lang="pt-BR" sz="2400" b="1" dirty="0"/>
              <a:t>, </a:t>
            </a:r>
            <a:r>
              <a:rPr lang="pt-BR" sz="2400" b="1" dirty="0" err="1" smtClean="0"/>
              <a:t>Calculus</a:t>
            </a:r>
            <a:r>
              <a:rPr lang="pt-BR" sz="2400" b="1" dirty="0"/>
              <a:t>, </a:t>
            </a:r>
            <a:r>
              <a:rPr lang="pt-BR" sz="2400" b="1" dirty="0" err="1"/>
              <a:t>Volumen</a:t>
            </a:r>
            <a:r>
              <a:rPr lang="pt-BR" sz="2400" b="1" dirty="0"/>
              <a:t> 2 </a:t>
            </a:r>
            <a:r>
              <a:rPr lang="pt-BR" sz="2400" b="1" dirty="0" smtClean="0"/>
              <a:t>, 2da </a:t>
            </a:r>
            <a:r>
              <a:rPr lang="pt-BR" sz="2400" b="1" dirty="0"/>
              <a:t>ed</a:t>
            </a:r>
            <a:r>
              <a:rPr lang="pt-BR" sz="2400" b="1" i="1" dirty="0"/>
              <a:t>. </a:t>
            </a:r>
            <a:r>
              <a:rPr lang="pt-BR" sz="2400" b="1" i="1" dirty="0" err="1"/>
              <a:t>Reverté</a:t>
            </a:r>
            <a:endParaRPr lang="pt-BR" sz="2400" b="1" i="1" dirty="0"/>
          </a:p>
          <a:p>
            <a:pPr marL="342900" indent="-342900">
              <a:lnSpc>
                <a:spcPct val="150000"/>
              </a:lnSpc>
              <a:buFont typeface="Arial" panose="020B0604020202020204" pitchFamily="34" charset="0"/>
              <a:buChar char="•"/>
            </a:pPr>
            <a:r>
              <a:rPr lang="es-MX" sz="2400" b="1" dirty="0"/>
              <a:t>W. Flux, </a:t>
            </a:r>
            <a:r>
              <a:rPr lang="es-MX" sz="2400" b="1" dirty="0" smtClean="0"/>
              <a:t>Cálculo </a:t>
            </a:r>
            <a:r>
              <a:rPr lang="es-MX" sz="2400" b="1" dirty="0"/>
              <a:t>Avanzado, </a:t>
            </a:r>
            <a:r>
              <a:rPr lang="es-MX" sz="2400" b="1" dirty="0" err="1" smtClean="0"/>
              <a:t>Limusa</a:t>
            </a:r>
            <a:endParaRPr lang="es-MX" sz="2400" b="1" dirty="0"/>
          </a:p>
        </p:txBody>
      </p:sp>
    </p:spTree>
    <p:extLst>
      <p:ext uri="{BB962C8B-B14F-4D97-AF65-F5344CB8AC3E}">
        <p14:creationId xmlns:p14="http://schemas.microsoft.com/office/powerpoint/2010/main" val="414903491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FFC000"/>
                </a:solidFill>
              </a:rPr>
              <a:t>BIBLIOGRAFÍA</a:t>
            </a:r>
            <a:endParaRPr lang="es-MX" dirty="0"/>
          </a:p>
        </p:txBody>
      </p:sp>
      <p:sp>
        <p:nvSpPr>
          <p:cNvPr id="3" name="2 Rectángulo"/>
          <p:cNvSpPr/>
          <p:nvPr/>
        </p:nvSpPr>
        <p:spPr>
          <a:xfrm>
            <a:off x="539552" y="1700808"/>
            <a:ext cx="7992888" cy="4524315"/>
          </a:xfrm>
          <a:prstGeom prst="rect">
            <a:avLst/>
          </a:prstGeom>
          <a:ln/>
        </p:spPr>
        <p:style>
          <a:lnRef idx="1">
            <a:schemeClr val="accent3"/>
          </a:lnRef>
          <a:fillRef idx="3">
            <a:schemeClr val="accent3"/>
          </a:fillRef>
          <a:effectRef idx="2">
            <a:schemeClr val="accent3"/>
          </a:effectRef>
          <a:fontRef idx="minor">
            <a:schemeClr val="lt1"/>
          </a:fontRef>
        </p:style>
        <p:txBody>
          <a:bodyPr wrap="square">
            <a:spAutoFit/>
          </a:bodyPr>
          <a:lstStyle/>
          <a:p>
            <a:pPr marL="342900" indent="-342900">
              <a:lnSpc>
                <a:spcPct val="150000"/>
              </a:lnSpc>
              <a:buFont typeface="Arial" panose="020B0604020202020204" pitchFamily="34" charset="0"/>
              <a:buChar char="•"/>
            </a:pPr>
            <a:r>
              <a:rPr lang="es-MX" sz="2400" b="1" dirty="0"/>
              <a:t>N.B. </a:t>
            </a:r>
            <a:r>
              <a:rPr lang="es-MX" sz="2400" b="1" dirty="0" err="1"/>
              <a:t>Hasser</a:t>
            </a:r>
            <a:r>
              <a:rPr lang="es-MX" sz="2400" b="1" dirty="0"/>
              <a:t>, J. P. </a:t>
            </a:r>
            <a:r>
              <a:rPr lang="es-MX" sz="2400" b="1" dirty="0" err="1"/>
              <a:t>LaSalle</a:t>
            </a:r>
            <a:r>
              <a:rPr lang="es-MX" sz="2400" b="1" dirty="0"/>
              <a:t>, J. A. Sullivan, </a:t>
            </a:r>
            <a:r>
              <a:rPr lang="es-MX" sz="2400" b="1" dirty="0" smtClean="0"/>
              <a:t>Análisis </a:t>
            </a:r>
            <a:r>
              <a:rPr lang="es-MX" sz="2400" b="1" dirty="0"/>
              <a:t>Matemático, Trillas.</a:t>
            </a:r>
          </a:p>
          <a:p>
            <a:pPr marL="342900" indent="-342900">
              <a:lnSpc>
                <a:spcPct val="150000"/>
              </a:lnSpc>
              <a:buFont typeface="Arial" panose="020B0604020202020204" pitchFamily="34" charset="0"/>
              <a:buChar char="•"/>
            </a:pPr>
            <a:r>
              <a:rPr lang="en-US" sz="2400" b="1" dirty="0"/>
              <a:t>V.I. Smirnov, (1964) A Course of </a:t>
            </a:r>
            <a:r>
              <a:rPr lang="en-US" sz="2400" b="1" dirty="0" err="1"/>
              <a:t>highes</a:t>
            </a:r>
            <a:r>
              <a:rPr lang="en-US" sz="2400" b="1" dirty="0"/>
              <a:t> mathematics, </a:t>
            </a:r>
            <a:r>
              <a:rPr lang="en-US" sz="2400" b="1" dirty="0" smtClean="0"/>
              <a:t>vols. I al V</a:t>
            </a:r>
            <a:r>
              <a:rPr lang="en-US" sz="2400" b="1" dirty="0"/>
              <a:t>, </a:t>
            </a:r>
            <a:r>
              <a:rPr lang="en-US" sz="2400" b="1" i="1" dirty="0" err="1"/>
              <a:t>Pergamon</a:t>
            </a:r>
            <a:r>
              <a:rPr lang="en-US" sz="2400" b="1" i="1" dirty="0"/>
              <a:t> Press</a:t>
            </a:r>
            <a:r>
              <a:rPr lang="en-US" sz="2400" b="1" dirty="0"/>
              <a:t>, N.Y. </a:t>
            </a:r>
          </a:p>
          <a:p>
            <a:pPr marL="342900" indent="-342900">
              <a:lnSpc>
                <a:spcPct val="150000"/>
              </a:lnSpc>
              <a:buFont typeface="Arial" panose="020B0604020202020204" pitchFamily="34" charset="0"/>
              <a:buChar char="•"/>
            </a:pPr>
            <a:r>
              <a:rPr lang="en-US" sz="2400" b="1" dirty="0"/>
              <a:t>B. </a:t>
            </a:r>
            <a:r>
              <a:rPr lang="en-US" sz="2400" b="1" dirty="0" err="1"/>
              <a:t>Demideovich</a:t>
            </a:r>
            <a:r>
              <a:rPr lang="en-US" sz="2400" b="1" dirty="0"/>
              <a:t>,  (1975) Problems in mathematical analysis, </a:t>
            </a:r>
            <a:r>
              <a:rPr lang="en-US" sz="2400" b="1" i="1" dirty="0" err="1"/>
              <a:t>Beekman</a:t>
            </a:r>
            <a:r>
              <a:rPr lang="en-US" sz="2400" b="1" i="1" dirty="0"/>
              <a:t> Pub</a:t>
            </a:r>
            <a:r>
              <a:rPr lang="en-US" sz="2400" b="1" dirty="0"/>
              <a:t>.</a:t>
            </a:r>
          </a:p>
          <a:p>
            <a:pPr marL="342900" indent="-342900">
              <a:lnSpc>
                <a:spcPct val="150000"/>
              </a:lnSpc>
              <a:buFont typeface="Arial" panose="020B0604020202020204" pitchFamily="34" charset="0"/>
              <a:buChar char="•"/>
            </a:pPr>
            <a:r>
              <a:rPr lang="es-MX" sz="2400" b="1" dirty="0"/>
              <a:t>B. </a:t>
            </a:r>
            <a:r>
              <a:rPr lang="es-MX" sz="2400" b="1" dirty="0" err="1"/>
              <a:t>Demidovich</a:t>
            </a:r>
            <a:r>
              <a:rPr lang="es-MX" sz="2400" b="1" dirty="0"/>
              <a:t>,  (1991)</a:t>
            </a:r>
            <a:r>
              <a:rPr lang="es-ES" sz="2400" b="1" dirty="0">
                <a:solidFill>
                  <a:schemeClr val="bg2">
                    <a:lumMod val="20000"/>
                    <a:lumOff val="80000"/>
                  </a:schemeClr>
                </a:solidFill>
              </a:rPr>
              <a:t> </a:t>
            </a:r>
            <a:r>
              <a:rPr lang="es-MX" sz="2400" b="1" dirty="0"/>
              <a:t>Problemas y ejercicios de análisis </a:t>
            </a:r>
            <a:r>
              <a:rPr lang="es-MX" sz="2400" b="1" dirty="0" smtClean="0"/>
              <a:t>matemático</a:t>
            </a:r>
            <a:r>
              <a:rPr lang="es-MX" sz="2400" b="1" dirty="0"/>
              <a:t>, Paraninfo</a:t>
            </a:r>
            <a:endParaRPr lang="es-ES" sz="2400" b="1" dirty="0">
              <a:solidFill>
                <a:schemeClr val="bg2">
                  <a:lumMod val="20000"/>
                  <a:lumOff val="80000"/>
                </a:schemeClr>
              </a:solidFill>
            </a:endParaRPr>
          </a:p>
        </p:txBody>
      </p:sp>
    </p:spTree>
    <p:extLst>
      <p:ext uri="{BB962C8B-B14F-4D97-AF65-F5344CB8AC3E}">
        <p14:creationId xmlns:p14="http://schemas.microsoft.com/office/powerpoint/2010/main" val="30683661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57200" y="627534"/>
            <a:ext cx="3106688" cy="1001266"/>
          </a:xfrm>
        </p:spPr>
        <p:txBody>
          <a:bodyPr>
            <a:normAutofit fontScale="90000"/>
          </a:bodyPr>
          <a:lstStyle/>
          <a:p>
            <a:r>
              <a:rPr lang="es-MX" sz="3200" b="1" dirty="0" smtClean="0">
                <a:solidFill>
                  <a:srgbClr val="FFC000"/>
                </a:solidFill>
              </a:rPr>
              <a:t>INDICE</a:t>
            </a:r>
            <a:br>
              <a:rPr lang="es-MX" sz="3200" b="1" dirty="0" smtClean="0">
                <a:solidFill>
                  <a:srgbClr val="FFC000"/>
                </a:solidFill>
              </a:rPr>
            </a:br>
            <a:r>
              <a:rPr lang="es-MX" sz="3200" b="1" dirty="0" smtClean="0">
                <a:solidFill>
                  <a:srgbClr val="FFC000"/>
                </a:solidFill>
              </a:rPr>
              <a:t>DE </a:t>
            </a:r>
            <a:r>
              <a:rPr lang="es-MX" sz="3200" b="1" dirty="0">
                <a:solidFill>
                  <a:srgbClr val="FFC000"/>
                </a:solidFill>
              </a:rPr>
              <a:t>CONTENIDO</a:t>
            </a:r>
          </a:p>
        </p:txBody>
      </p:sp>
      <p:graphicFrame>
        <p:nvGraphicFramePr>
          <p:cNvPr id="132125" name="Group 29"/>
          <p:cNvGraphicFramePr>
            <a:graphicFrameLocks noGrp="1"/>
          </p:cNvGraphicFramePr>
          <p:nvPr>
            <p:ph sz="half" idx="1"/>
            <p:extLst>
              <p:ext uri="{D42A27DB-BD31-4B8C-83A1-F6EECF244321}">
                <p14:modId xmlns:p14="http://schemas.microsoft.com/office/powerpoint/2010/main" val="1797189117"/>
              </p:ext>
            </p:extLst>
          </p:nvPr>
        </p:nvGraphicFramePr>
        <p:xfrm>
          <a:off x="4860032" y="1340768"/>
          <a:ext cx="3888680" cy="4950714"/>
        </p:xfrm>
        <a:graphic>
          <a:graphicData uri="http://schemas.openxmlformats.org/drawingml/2006/table">
            <a:tbl>
              <a:tblPr/>
              <a:tblGrid>
                <a:gridCol w="1045541"/>
                <a:gridCol w="2843139"/>
              </a:tblGrid>
              <a:tr h="6127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0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CLASIFICACIÓN DE MATRICES: ELEMENTOS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503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OPERACIONES CON MATRICES 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6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OPERACIONES CON MATRICES II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04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MATRIZ TRASPUESTA: EJEMPLO Y PROPIEDADES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04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OPERACIONES DE SUMA CON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204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_tradnl" sz="1800" b="1" dirty="0" smtClean="0">
                          <a:solidFill>
                            <a:srgbClr val="FFC000"/>
                          </a:solidFill>
                          <a:effectLst/>
                          <a:latin typeface="Arial" panose="020B0604020202020204" pitchFamily="34" charset="0"/>
                          <a:ea typeface="Calibri"/>
                          <a:cs typeface="Arial" panose="020B0604020202020204" pitchFamily="34" charset="0"/>
                        </a:rPr>
                        <a:t>SUMA DE MATRICES DE ORDEN 3</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2151" name="Group 55"/>
          <p:cNvGraphicFramePr>
            <a:graphicFrameLocks noGrp="1"/>
          </p:cNvGraphicFramePr>
          <p:nvPr>
            <p:ph sz="half" idx="2"/>
            <p:extLst>
              <p:ext uri="{D42A27DB-BD31-4B8C-83A1-F6EECF244321}">
                <p14:modId xmlns:p14="http://schemas.microsoft.com/office/powerpoint/2010/main" val="849900776"/>
              </p:ext>
            </p:extLst>
          </p:nvPr>
        </p:nvGraphicFramePr>
        <p:xfrm>
          <a:off x="539552" y="1872218"/>
          <a:ext cx="3816350" cy="4437102"/>
        </p:xfrm>
        <a:graphic>
          <a:graphicData uri="http://schemas.openxmlformats.org/drawingml/2006/table">
            <a:tbl>
              <a:tblPr/>
              <a:tblGrid>
                <a:gridCol w="936625"/>
                <a:gridCol w="287972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CONCEPTO DE IGUALDAD DE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EJEMPLO DE USO DE LAS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EJEMPLO DEL USO DE EXPRESIONES MATRICIALES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CLASIFICACIÓN DE MATRICES: FORMA</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CLASIFICACIÓN DE MATRICES: ELEMENTOS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9808683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57200" y="339502"/>
            <a:ext cx="3106688" cy="1001266"/>
          </a:xfrm>
        </p:spPr>
        <p:txBody>
          <a:bodyPr>
            <a:normAutofit fontScale="90000"/>
          </a:bodyPr>
          <a:lstStyle/>
          <a:p>
            <a:r>
              <a:rPr lang="es-MX" sz="3200" b="1" dirty="0" smtClean="0">
                <a:solidFill>
                  <a:srgbClr val="FFC000"/>
                </a:solidFill>
              </a:rPr>
              <a:t>INDICE</a:t>
            </a:r>
            <a:br>
              <a:rPr lang="es-MX" sz="3200" b="1" dirty="0" smtClean="0">
                <a:solidFill>
                  <a:srgbClr val="FFC000"/>
                </a:solidFill>
              </a:rPr>
            </a:br>
            <a:r>
              <a:rPr lang="es-MX" sz="3200" b="1" dirty="0" smtClean="0">
                <a:solidFill>
                  <a:srgbClr val="FFC000"/>
                </a:solidFill>
              </a:rPr>
              <a:t>DE </a:t>
            </a:r>
            <a:r>
              <a:rPr lang="es-MX" sz="3200" b="1" dirty="0">
                <a:solidFill>
                  <a:srgbClr val="FFC000"/>
                </a:solidFill>
              </a:rPr>
              <a:t>CONTENIDO</a:t>
            </a:r>
          </a:p>
        </p:txBody>
      </p:sp>
      <p:graphicFrame>
        <p:nvGraphicFramePr>
          <p:cNvPr id="132151" name="Group 55"/>
          <p:cNvGraphicFramePr>
            <a:graphicFrameLocks noGrp="1"/>
          </p:cNvGraphicFramePr>
          <p:nvPr>
            <p:ph sz="half" idx="2"/>
            <p:extLst>
              <p:ext uri="{D42A27DB-BD31-4B8C-83A1-F6EECF244321}">
                <p14:modId xmlns:p14="http://schemas.microsoft.com/office/powerpoint/2010/main" val="2946624521"/>
              </p:ext>
            </p:extLst>
          </p:nvPr>
        </p:nvGraphicFramePr>
        <p:xfrm>
          <a:off x="539552" y="1556792"/>
          <a:ext cx="3816350" cy="5068038"/>
        </p:xfrm>
        <a:graphic>
          <a:graphicData uri="http://schemas.openxmlformats.org/drawingml/2006/table">
            <a:tbl>
              <a:tblPr/>
              <a:tblGrid>
                <a:gridCol w="936625"/>
                <a:gridCol w="287972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_tradnl" sz="1800" b="1" dirty="0" smtClean="0">
                          <a:solidFill>
                            <a:srgbClr val="FFC000"/>
                          </a:solidFill>
                          <a:effectLst/>
                          <a:latin typeface="Arial" panose="020B0604020202020204" pitchFamily="34" charset="0"/>
                          <a:ea typeface="Calibri"/>
                          <a:cs typeface="Arial" panose="020B0604020202020204" pitchFamily="34" charset="0"/>
                        </a:rPr>
                        <a:t>PROPIEDADES DE LA ADICIÓN DE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_tradnl" sz="1800" b="1" dirty="0" smtClean="0">
                          <a:solidFill>
                            <a:srgbClr val="FFC000"/>
                          </a:solidFill>
                          <a:effectLst/>
                          <a:latin typeface="Arial" panose="020B0604020202020204" pitchFamily="34" charset="0"/>
                          <a:ea typeface="Calibri"/>
                          <a:cs typeface="Arial" panose="020B0604020202020204" pitchFamily="34" charset="0"/>
                        </a:rPr>
                        <a:t>OPERACIONES DE MATRICES POR ESCALARES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_tradnl" sz="1800" b="1" dirty="0" smtClean="0">
                          <a:solidFill>
                            <a:srgbClr val="FFC000"/>
                          </a:solidFill>
                          <a:effectLst/>
                          <a:latin typeface="Arial" panose="020B0604020202020204" pitchFamily="34" charset="0"/>
                          <a:ea typeface="Calibri"/>
                          <a:cs typeface="Arial" panose="020B0604020202020204" pitchFamily="34" charset="0"/>
                        </a:rPr>
                        <a:t>SUMA Y PRODUCTO DE MATRICES POR UN NÚMERO</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OPERACIONES DE MULTIPLICACIÓN CON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¿CU</a:t>
                      </a:r>
                      <a:r>
                        <a:rPr lang="es-ES_tradnl" sz="1800" b="1" dirty="0" smtClean="0">
                          <a:solidFill>
                            <a:srgbClr val="FFC000"/>
                          </a:solidFill>
                          <a:effectLst/>
                          <a:latin typeface="Arial" panose="020B0604020202020204" pitchFamily="34" charset="0"/>
                          <a:ea typeface="Calibri"/>
                          <a:cs typeface="Arial" panose="020B0604020202020204" pitchFamily="34" charset="0"/>
                        </a:rPr>
                        <a:t>Á</a:t>
                      </a:r>
                      <a:r>
                        <a:rPr lang="es-ES" sz="1800" b="1" dirty="0" smtClean="0">
                          <a:solidFill>
                            <a:srgbClr val="FFC000"/>
                          </a:solidFill>
                          <a:effectLst/>
                          <a:latin typeface="Arial" panose="020B0604020202020204" pitchFamily="34" charset="0"/>
                          <a:ea typeface="Calibri"/>
                          <a:cs typeface="Arial" panose="020B0604020202020204" pitchFamily="34" charset="0"/>
                        </a:rPr>
                        <a:t>NDO ES POSIBLE EL PRODUCTO DE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 name="Group 55"/>
          <p:cNvGraphicFramePr>
            <a:graphicFrameLocks noGrp="1"/>
          </p:cNvGraphicFramePr>
          <p:nvPr>
            <p:ph sz="half" idx="2"/>
            <p:extLst>
              <p:ext uri="{D42A27DB-BD31-4B8C-83A1-F6EECF244321}">
                <p14:modId xmlns:p14="http://schemas.microsoft.com/office/powerpoint/2010/main" val="4177337651"/>
              </p:ext>
            </p:extLst>
          </p:nvPr>
        </p:nvGraphicFramePr>
        <p:xfrm>
          <a:off x="4932040" y="1457306"/>
          <a:ext cx="3816350" cy="5068038"/>
        </p:xfrm>
        <a:graphic>
          <a:graphicData uri="http://schemas.openxmlformats.org/drawingml/2006/table">
            <a:tbl>
              <a:tblPr/>
              <a:tblGrid>
                <a:gridCol w="936625"/>
                <a:gridCol w="287972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DESARROLLO DEL PRODUCTO DE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EJEMPLO DE PRODUCTO DE MATRICES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PROPIEDADES DEL PRODUCTO DE MATRICES (I)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PROPIEDADES DEL PRODUCTO DE MATRICES (II)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POTENCIA DE UNA MATRIZ</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357916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339502"/>
            <a:ext cx="3106688" cy="1001266"/>
          </a:xfrm>
          <a:prstGeom prst="rect">
            <a:avLst/>
          </a:prstGeom>
        </p:spPr>
        <p:txBody>
          <a:bodyPr>
            <a:normAutofit fontScale="82500" lnSpcReduction="10000"/>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s-MX" sz="3200" b="1" dirty="0" smtClean="0">
                <a:solidFill>
                  <a:srgbClr val="FFC000"/>
                </a:solidFill>
              </a:rPr>
              <a:t>INDICE</a:t>
            </a:r>
            <a:br>
              <a:rPr lang="es-MX" sz="3200" b="1" dirty="0" smtClean="0">
                <a:solidFill>
                  <a:srgbClr val="FFC000"/>
                </a:solidFill>
              </a:rPr>
            </a:br>
            <a:r>
              <a:rPr lang="es-MX" sz="3200" b="1" dirty="0" smtClean="0">
                <a:solidFill>
                  <a:srgbClr val="FFC000"/>
                </a:solidFill>
              </a:rPr>
              <a:t>DE CONTENIDO</a:t>
            </a:r>
            <a:endParaRPr lang="es-MX" sz="3200" b="1" dirty="0">
              <a:solidFill>
                <a:srgbClr val="FFC000"/>
              </a:solidFill>
            </a:endParaRPr>
          </a:p>
        </p:txBody>
      </p:sp>
      <p:graphicFrame>
        <p:nvGraphicFramePr>
          <p:cNvPr id="3" name="Group 55"/>
          <p:cNvGraphicFramePr>
            <a:graphicFrameLocks/>
          </p:cNvGraphicFramePr>
          <p:nvPr>
            <p:extLst>
              <p:ext uri="{D42A27DB-BD31-4B8C-83A1-F6EECF244321}">
                <p14:modId xmlns:p14="http://schemas.microsoft.com/office/powerpoint/2010/main" val="2127675604"/>
              </p:ext>
            </p:extLst>
          </p:nvPr>
        </p:nvGraphicFramePr>
        <p:xfrm>
          <a:off x="539552" y="1672299"/>
          <a:ext cx="3816350" cy="4752570"/>
        </p:xfrm>
        <a:graphic>
          <a:graphicData uri="http://schemas.openxmlformats.org/drawingml/2006/table">
            <a:tbl>
              <a:tblPr/>
              <a:tblGrid>
                <a:gridCol w="936625"/>
                <a:gridCol w="287972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INVERSA DE UNA MATRIZ</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MÉTODOS DE CÁLCULO DE LA MATRIZ INVERSA</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CÁLCULO DIRECTO DE LA INVERSA DE UNA MATRIZ</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COMBINACIÓN LINEAL ENTRE FILAS Y COLUMNAS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DEPENDENCIA LINEAL ENTRE FILAS Y COLUMNAS</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 name="Group 55"/>
          <p:cNvGraphicFramePr>
            <a:graphicFrameLocks/>
          </p:cNvGraphicFramePr>
          <p:nvPr>
            <p:extLst>
              <p:ext uri="{D42A27DB-BD31-4B8C-83A1-F6EECF244321}">
                <p14:modId xmlns:p14="http://schemas.microsoft.com/office/powerpoint/2010/main" val="795648653"/>
              </p:ext>
            </p:extLst>
          </p:nvPr>
        </p:nvGraphicFramePr>
        <p:xfrm>
          <a:off x="4788024" y="188640"/>
          <a:ext cx="3816350" cy="6329910"/>
        </p:xfrm>
        <a:graphic>
          <a:graphicData uri="http://schemas.openxmlformats.org/drawingml/2006/table">
            <a:tbl>
              <a:tblPr/>
              <a:tblGrid>
                <a:gridCol w="936625"/>
                <a:gridCol w="2879725"/>
              </a:tblGrid>
              <a:tr h="78547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dirty="0" smtClean="0">
                          <a:solidFill>
                            <a:srgbClr val="FFC000"/>
                          </a:solidFill>
                          <a:effectLst/>
                          <a:latin typeface="Arial" panose="020B0604020202020204" pitchFamily="34" charset="0"/>
                          <a:ea typeface="Calibri"/>
                          <a:cs typeface="Arial" panose="020B0604020202020204" pitchFamily="34" charset="0"/>
                        </a:rPr>
                        <a:t>MÉTODO DE GAUSS-JORDAN PARA EL CÁLCULO DE LA MATRIZ INVERSA</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MATRIZ INVERSA POR EL MÉTODO DE GAUSS–JORDAN</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EJEMPLO DE CÁLCULO DE LA MATRIZ INVERSA POR EL MÉTODO DE GAUSS–JORDAN</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EJEMPLO EN EL CUAL NO EXISTE LA MATRIZ INVERSA</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340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cap="none" normalizeH="0" baseline="0" dirty="0" smtClean="0">
                          <a:ln>
                            <a:noFill/>
                          </a:ln>
                          <a:solidFill>
                            <a:srgbClr val="FFC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15000"/>
                        </a:lnSpc>
                        <a:spcAft>
                          <a:spcPts val="0"/>
                        </a:spcAft>
                      </a:pPr>
                      <a:r>
                        <a:rPr lang="es-ES" sz="1800" b="1" i="1" dirty="0" smtClean="0">
                          <a:solidFill>
                            <a:srgbClr val="FFC000"/>
                          </a:solidFill>
                          <a:effectLst/>
                          <a:latin typeface="Arial" panose="020B0604020202020204" pitchFamily="34" charset="0"/>
                          <a:ea typeface="Calibri"/>
                          <a:cs typeface="Arial" panose="020B0604020202020204" pitchFamily="34" charset="0"/>
                        </a:rPr>
                        <a:t>CÁLCULO DE LA MATRIZ INVERSA POR EL MÉTODO DE GAUSS–JORDAN I</a:t>
                      </a:r>
                      <a:endParaRPr lang="es-MX" sz="1800" dirty="0">
                        <a:solidFill>
                          <a:srgbClr val="FFC000"/>
                        </a:solidFill>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0245959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2300</TotalTime>
  <Words>7976</Words>
  <Application>Microsoft Office PowerPoint</Application>
  <PresentationFormat>Presentación en pantalla (4:3)</PresentationFormat>
  <Paragraphs>2968</Paragraphs>
  <Slides>68</Slides>
  <Notes>3</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68</vt:i4>
      </vt:variant>
    </vt:vector>
  </HeadingPairs>
  <TitlesOfParts>
    <vt:vector size="72" baseType="lpstr">
      <vt:lpstr>Brío</vt:lpstr>
      <vt:lpstr>Imagen de mapa de bits</vt:lpstr>
      <vt:lpstr>Ecuación</vt:lpstr>
      <vt:lpstr>Equation</vt:lpstr>
      <vt:lpstr>Presentación de PowerPoint</vt:lpstr>
      <vt:lpstr>SECUENCIA DIDÁCTICA</vt:lpstr>
      <vt:lpstr>MAPA CURRICULAR</vt:lpstr>
      <vt:lpstr>MAPA CURRICULAR</vt:lpstr>
      <vt:lpstr>INDICE DE CONTENIDO</vt:lpstr>
      <vt:lpstr>INDICE DE CONTENIDO</vt:lpstr>
      <vt:lpstr>INDICE DE CONTENIDO</vt:lpstr>
      <vt:lpstr>INDICE DE CONTENIDO</vt:lpstr>
      <vt:lpstr>Presentación de PowerPoint</vt:lpstr>
      <vt:lpstr>Presentación de PowerPoint</vt:lpstr>
      <vt:lpstr>Presentación de PowerPoint</vt:lpstr>
      <vt:lpstr>GUIÓN EXPLICATIVO</vt:lpstr>
      <vt:lpstr>GUIÓN EXPLICATIVO</vt:lpstr>
      <vt:lpstr>GUIÓN EXPLICATIVO</vt:lpstr>
      <vt:lpstr>GUIÓN EXPLICATIVO</vt:lpstr>
      <vt:lpstr>GUIÓN EXPLICATIVO</vt:lpstr>
      <vt:lpstr>Presentación de PowerPoint</vt:lpstr>
      <vt:lpstr>Presentación de PowerPoint</vt:lpstr>
      <vt:lpstr>Presentación de PowerPoint</vt:lpstr>
      <vt:lpstr>OBJETIVO DEL CURSO (obtenido del Plan Curricular vigente de la Licenciatura de Físico)</vt:lpstr>
      <vt:lpstr>Presentación de PowerPoint</vt:lpstr>
      <vt:lpstr>Definición de matriz</vt:lpstr>
      <vt:lpstr>Concepto de Igualdad de Matrices</vt:lpstr>
      <vt:lpstr>Ejemplo de uso de las Matrices </vt:lpstr>
      <vt:lpstr>Ejemplo del uso de Expresiones Matriciales</vt:lpstr>
      <vt:lpstr>Clasificación de matrices: Forma</vt:lpstr>
      <vt:lpstr>Clasificación de matrices: Elementos</vt:lpstr>
      <vt:lpstr>Presentación de PowerPoint</vt:lpstr>
      <vt:lpstr>Operaciones con matrices I</vt:lpstr>
      <vt:lpstr>Operaciones con matrices II</vt:lpstr>
      <vt:lpstr>Matriz traspuesta: ejemplo y propiedades</vt:lpstr>
      <vt:lpstr>Operaciones de suma con matrices</vt:lpstr>
      <vt:lpstr>Suma de matrices de orden 3</vt:lpstr>
      <vt:lpstr>Propiedades de la adición de matrices</vt:lpstr>
      <vt:lpstr>Operaciones de matrices por escalares</vt:lpstr>
      <vt:lpstr>Suma y producto de matrices por un número</vt:lpstr>
      <vt:lpstr>Operaciones de multiplicación con matrices </vt:lpstr>
      <vt:lpstr>¿Cuando es posible el producto de matrices?</vt:lpstr>
      <vt:lpstr>Desarrollo del Producto de matrices</vt:lpstr>
      <vt:lpstr>Ejemplo de producto de matrices</vt:lpstr>
      <vt:lpstr>Propiedades del producto de matrices (I)</vt:lpstr>
      <vt:lpstr>Propiedades del producto de matrices (II)</vt:lpstr>
      <vt:lpstr>Potencia de una matriz</vt:lpstr>
      <vt:lpstr>Propiedades de la matriz inversa</vt:lpstr>
      <vt:lpstr>Presentación de PowerPoint</vt:lpstr>
      <vt:lpstr>Cálculo directo de la inversa de una matriz</vt:lpstr>
      <vt:lpstr>Combinación lineal entre filas y columnas</vt:lpstr>
      <vt:lpstr>Dependencia lineal entre filas y columnas</vt:lpstr>
      <vt:lpstr>Presentación de PowerPoint</vt:lpstr>
      <vt:lpstr>Presentación de PowerPoint</vt:lpstr>
      <vt:lpstr>Presentación de PowerPoint</vt:lpstr>
      <vt:lpstr>Presentación de PowerPoint</vt:lpstr>
      <vt:lpstr>Presentación de PowerPoint</vt:lpstr>
      <vt:lpstr>Presentación de PowerPoint</vt:lpstr>
      <vt:lpstr>Rango de una matriz</vt:lpstr>
      <vt:lpstr>Presentación de PowerPoint</vt:lpstr>
      <vt:lpstr>Presentación de PowerPoint</vt:lpstr>
      <vt:lpstr>Ejemplos de rango de una matriz escalonada</vt:lpstr>
      <vt:lpstr>Presentación de PowerPoint</vt:lpstr>
      <vt:lpstr>Presentación de PowerPoint</vt:lpstr>
      <vt:lpstr>Proceso para el cálculo del rango de una matriz: Método de Gauss</vt:lpstr>
      <vt:lpstr>Cálculo del rango de una matriz</vt:lpstr>
      <vt:lpstr>Presentación de PowerPoint</vt:lpstr>
      <vt:lpstr>Presentación de PowerPoint</vt:lpstr>
      <vt:lpstr>Condición para que una matriz sea invertible</vt:lpstr>
      <vt:lpstr>Presentación de PowerPoint</vt:lpstr>
      <vt:lpstr>BIBLIOGRAFÍA</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Aplicaciones del Cálculo Vectorial</dc:title>
  <dc:creator>a</dc:creator>
  <cp:lastModifiedBy>a</cp:lastModifiedBy>
  <cp:revision>278</cp:revision>
  <dcterms:created xsi:type="dcterms:W3CDTF">2014-03-17T02:49:12Z</dcterms:created>
  <dcterms:modified xsi:type="dcterms:W3CDTF">2015-10-03T04:40:54Z</dcterms:modified>
</cp:coreProperties>
</file>