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6" r:id="rId1"/>
  </p:sldMasterIdLst>
  <p:notesMasterIdLst>
    <p:notesMasterId r:id="rId47"/>
  </p:notesMasterIdLst>
  <p:sldIdLst>
    <p:sldId id="303" r:id="rId2"/>
    <p:sldId id="304" r:id="rId3"/>
    <p:sldId id="305" r:id="rId4"/>
    <p:sldId id="306" r:id="rId5"/>
    <p:sldId id="307" r:id="rId6"/>
    <p:sldId id="308" r:id="rId7"/>
    <p:sldId id="256" r:id="rId8"/>
    <p:sldId id="301" r:id="rId9"/>
    <p:sldId id="257" r:id="rId10"/>
    <p:sldId id="258" r:id="rId11"/>
    <p:sldId id="259" r:id="rId12"/>
    <p:sldId id="260" r:id="rId13"/>
    <p:sldId id="261" r:id="rId14"/>
    <p:sldId id="262" r:id="rId15"/>
    <p:sldId id="263" r:id="rId16"/>
    <p:sldId id="275" r:id="rId17"/>
    <p:sldId id="264" r:id="rId18"/>
    <p:sldId id="273" r:id="rId19"/>
    <p:sldId id="265" r:id="rId20"/>
    <p:sldId id="266" r:id="rId21"/>
    <p:sldId id="271" r:id="rId22"/>
    <p:sldId id="268" r:id="rId23"/>
    <p:sldId id="272" r:id="rId24"/>
    <p:sldId id="276"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5" r:id="rId40"/>
    <p:sldId id="297" r:id="rId41"/>
    <p:sldId id="298" r:id="rId42"/>
    <p:sldId id="299" r:id="rId43"/>
    <p:sldId id="300" r:id="rId44"/>
    <p:sldId id="309" r:id="rId45"/>
    <p:sldId id="310"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FFFF00"/>
    <a:srgbClr val="CCFF66"/>
    <a:srgbClr val="006600"/>
    <a:srgbClr val="FFFF99"/>
    <a:srgbClr val="283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25" autoAdjust="0"/>
    <p:restoredTop sz="94660"/>
  </p:normalViewPr>
  <p:slideViewPr>
    <p:cSldViewPr>
      <p:cViewPr varScale="1">
        <p:scale>
          <a:sx n="70" d="100"/>
          <a:sy n="70" d="100"/>
        </p:scale>
        <p:origin x="420" y="2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123BC3-EC63-4F29-8E34-6051298FCAC3}"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s-MX"/>
        </a:p>
      </dgm:t>
    </dgm:pt>
    <dgm:pt modelId="{A9AC7CEB-7E96-41BF-8866-23F27DA83C27}">
      <dgm:prSet custT="1"/>
      <dgm:spPr/>
      <dgm:t>
        <a:bodyPr/>
        <a:lstStyle/>
        <a:p>
          <a:pPr rtl="0"/>
          <a:endParaRPr lang="es-ES" sz="2200" b="1" dirty="0" smtClean="0"/>
        </a:p>
        <a:p>
          <a:pPr rtl="0"/>
          <a:r>
            <a:rPr lang="es-ES" sz="2200" b="1" dirty="0" smtClean="0">
              <a:effectLst>
                <a:outerShdw blurRad="38100" dist="38100" dir="2700000" algn="tl">
                  <a:srgbClr val="000000">
                    <a:alpha val="43137"/>
                  </a:srgbClr>
                </a:outerShdw>
              </a:effectLst>
            </a:rPr>
            <a:t>Nombre de la UA: </a:t>
          </a:r>
          <a:r>
            <a:rPr lang="es-ES" sz="2200" b="1" dirty="0" smtClean="0">
              <a:effectLst>
                <a:outerShdw blurRad="38100" dist="38100" dir="2700000" algn="tl">
                  <a:srgbClr val="000000">
                    <a:alpha val="43137"/>
                  </a:srgbClr>
                </a:outerShdw>
              </a:effectLst>
            </a:rPr>
            <a:t>Evaluación Profesional I </a:t>
          </a:r>
          <a:r>
            <a:rPr lang="es-MX" sz="2200" b="1" dirty="0" smtClean="0">
              <a:effectLst>
                <a:outerShdw blurRad="38100" dist="38100" dir="2700000" algn="tl">
                  <a:srgbClr val="000000">
                    <a:alpha val="43137"/>
                  </a:srgbClr>
                </a:outerShdw>
              </a:effectLst>
            </a:rPr>
            <a:t/>
          </a:r>
          <a:br>
            <a:rPr lang="es-MX" sz="2200" b="1" dirty="0" smtClean="0">
              <a:effectLst>
                <a:outerShdw blurRad="38100" dist="38100" dir="2700000" algn="tl">
                  <a:srgbClr val="000000">
                    <a:alpha val="43137"/>
                  </a:srgbClr>
                </a:outerShdw>
              </a:effectLst>
            </a:rPr>
          </a:br>
          <a:endParaRPr lang="es-MX" sz="2200" dirty="0">
            <a:effectLst>
              <a:outerShdw blurRad="38100" dist="38100" dir="2700000" algn="tl">
                <a:srgbClr val="000000">
                  <a:alpha val="43137"/>
                </a:srgbClr>
              </a:outerShdw>
            </a:effectLst>
          </a:endParaRPr>
        </a:p>
      </dgm:t>
    </dgm:pt>
    <dgm:pt modelId="{3A6C8D1A-55FF-4216-9C8B-228AC30EECDA}" type="parTrans" cxnId="{25BEC86D-2B45-4992-8966-9E1A05AA18D9}">
      <dgm:prSet/>
      <dgm:spPr/>
      <dgm:t>
        <a:bodyPr/>
        <a:lstStyle/>
        <a:p>
          <a:endParaRPr lang="es-MX"/>
        </a:p>
      </dgm:t>
    </dgm:pt>
    <dgm:pt modelId="{6D52CDB8-9B0A-4793-B85F-A129EE9C90D8}" type="sibTrans" cxnId="{25BEC86D-2B45-4992-8966-9E1A05AA18D9}">
      <dgm:prSet/>
      <dgm:spPr/>
      <dgm:t>
        <a:bodyPr/>
        <a:lstStyle/>
        <a:p>
          <a:endParaRPr lang="es-MX"/>
        </a:p>
      </dgm:t>
    </dgm:pt>
    <dgm:pt modelId="{1975DC40-F059-41CB-B10E-A5929FEF2DA3}" type="pres">
      <dgm:prSet presAssocID="{33123BC3-EC63-4F29-8E34-6051298FCAC3}" presName="linear" presStyleCnt="0">
        <dgm:presLayoutVars>
          <dgm:animLvl val="lvl"/>
          <dgm:resizeHandles val="exact"/>
        </dgm:presLayoutVars>
      </dgm:prSet>
      <dgm:spPr/>
      <dgm:t>
        <a:bodyPr/>
        <a:lstStyle/>
        <a:p>
          <a:endParaRPr lang="es-MX"/>
        </a:p>
      </dgm:t>
    </dgm:pt>
    <dgm:pt modelId="{8B69F744-3584-4718-AF3B-3776360BD934}" type="pres">
      <dgm:prSet presAssocID="{A9AC7CEB-7E96-41BF-8866-23F27DA83C27}" presName="parentText" presStyleLbl="node1" presStyleIdx="0" presStyleCnt="1" custLinFactNeighborY="40739">
        <dgm:presLayoutVars>
          <dgm:chMax val="0"/>
          <dgm:bulletEnabled val="1"/>
        </dgm:presLayoutVars>
      </dgm:prSet>
      <dgm:spPr/>
      <dgm:t>
        <a:bodyPr/>
        <a:lstStyle/>
        <a:p>
          <a:endParaRPr lang="es-MX"/>
        </a:p>
      </dgm:t>
    </dgm:pt>
  </dgm:ptLst>
  <dgm:cxnLst>
    <dgm:cxn modelId="{287BB49C-82A1-4A95-9507-44EBB42070B5}" type="presOf" srcId="{33123BC3-EC63-4F29-8E34-6051298FCAC3}" destId="{1975DC40-F059-41CB-B10E-A5929FEF2DA3}" srcOrd="0" destOrd="0" presId="urn:microsoft.com/office/officeart/2005/8/layout/vList2"/>
    <dgm:cxn modelId="{25BEC86D-2B45-4992-8966-9E1A05AA18D9}" srcId="{33123BC3-EC63-4F29-8E34-6051298FCAC3}" destId="{A9AC7CEB-7E96-41BF-8866-23F27DA83C27}" srcOrd="0" destOrd="0" parTransId="{3A6C8D1A-55FF-4216-9C8B-228AC30EECDA}" sibTransId="{6D52CDB8-9B0A-4793-B85F-A129EE9C90D8}"/>
    <dgm:cxn modelId="{1F104AFE-65DF-445C-8AD7-D0E8FA24D0B5}" type="presOf" srcId="{A9AC7CEB-7E96-41BF-8866-23F27DA83C27}" destId="{8B69F744-3584-4718-AF3B-3776360BD934}" srcOrd="0" destOrd="0" presId="urn:microsoft.com/office/officeart/2005/8/layout/vList2"/>
    <dgm:cxn modelId="{CA29527A-4ADA-430E-A06C-60CED7675C38}" type="presParOf" srcId="{1975DC40-F059-41CB-B10E-A5929FEF2DA3}" destId="{8B69F744-3584-4718-AF3B-3776360BD934}"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B22C4E-48CC-4FA0-8A32-0C7C7AC7CB22}"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es-MX"/>
        </a:p>
      </dgm:t>
    </dgm:pt>
    <dgm:pt modelId="{1EBAA2CA-2F1D-4085-AD0A-FA8F717AD269}">
      <dgm:prSet/>
      <dgm:spPr/>
      <dgm:t>
        <a:bodyPr/>
        <a:lstStyle/>
        <a:p>
          <a:pPr rtl="0"/>
          <a:r>
            <a:rPr lang="es-ES" b="1" dirty="0" smtClean="0">
              <a:effectLst>
                <a:outerShdw blurRad="38100" dist="38100" dir="2700000" algn="tl">
                  <a:srgbClr val="000000">
                    <a:alpha val="43137"/>
                  </a:srgbClr>
                </a:outerShdw>
              </a:effectLst>
            </a:rPr>
            <a:t>Clave: </a:t>
          </a:r>
          <a:r>
            <a:rPr lang="es-ES" b="1" dirty="0" smtClean="0">
              <a:effectLst>
                <a:outerShdw blurRad="38100" dist="38100" dir="2700000" algn="tl">
                  <a:srgbClr val="000000">
                    <a:alpha val="43137"/>
                  </a:srgbClr>
                </a:outerShdw>
              </a:effectLst>
            </a:rPr>
            <a:t>L31888</a:t>
          </a:r>
          <a:endParaRPr lang="es-MX" b="1" dirty="0">
            <a:effectLst>
              <a:outerShdw blurRad="38100" dist="38100" dir="2700000" algn="tl">
                <a:srgbClr val="000000">
                  <a:alpha val="43137"/>
                </a:srgbClr>
              </a:outerShdw>
            </a:effectLst>
          </a:endParaRPr>
        </a:p>
      </dgm:t>
    </dgm:pt>
    <dgm:pt modelId="{C3709A13-7574-46CC-8C72-8CC66B47BD00}" type="parTrans" cxnId="{07ACD261-ACA3-4344-BA73-3A3DB9C88A2E}">
      <dgm:prSet/>
      <dgm:spPr/>
      <dgm:t>
        <a:bodyPr/>
        <a:lstStyle/>
        <a:p>
          <a:endParaRPr lang="es-MX"/>
        </a:p>
      </dgm:t>
    </dgm:pt>
    <dgm:pt modelId="{15CE137B-757B-4E26-AAB7-9CDDF04527FD}" type="sibTrans" cxnId="{07ACD261-ACA3-4344-BA73-3A3DB9C88A2E}">
      <dgm:prSet/>
      <dgm:spPr/>
      <dgm:t>
        <a:bodyPr/>
        <a:lstStyle/>
        <a:p>
          <a:endParaRPr lang="es-MX"/>
        </a:p>
      </dgm:t>
    </dgm:pt>
    <dgm:pt modelId="{FD684A64-EFAA-4F19-8868-8CF8B37A8CE6}">
      <dgm:prSet/>
      <dgm:spPr/>
      <dgm:t>
        <a:bodyPr/>
        <a:lstStyle/>
        <a:p>
          <a:pPr rtl="0"/>
          <a:r>
            <a:rPr lang="es-ES" b="1" dirty="0" smtClean="0">
              <a:effectLst>
                <a:outerShdw blurRad="38100" dist="38100" dir="2700000" algn="tl">
                  <a:srgbClr val="000000">
                    <a:alpha val="43137"/>
                  </a:srgbClr>
                </a:outerShdw>
              </a:effectLst>
            </a:rPr>
            <a:t>Créditos:  </a:t>
          </a:r>
          <a:r>
            <a:rPr lang="es-ES" b="1" dirty="0" smtClean="0">
              <a:effectLst>
                <a:outerShdw blurRad="38100" dist="38100" dir="2700000" algn="tl">
                  <a:srgbClr val="000000">
                    <a:alpha val="43137"/>
                  </a:srgbClr>
                </a:outerShdw>
              </a:effectLst>
            </a:rPr>
            <a:t>8</a:t>
          </a:r>
          <a:endParaRPr lang="es-MX" b="1" dirty="0">
            <a:effectLst>
              <a:outerShdw blurRad="38100" dist="38100" dir="2700000" algn="tl">
                <a:srgbClr val="000000">
                  <a:alpha val="43137"/>
                </a:srgbClr>
              </a:outerShdw>
            </a:effectLst>
          </a:endParaRPr>
        </a:p>
      </dgm:t>
    </dgm:pt>
    <dgm:pt modelId="{02BB946C-3BE9-42D1-BF97-89D35385F2A8}" type="parTrans" cxnId="{F197543E-D5A4-4918-A844-B08911FA7FBA}">
      <dgm:prSet/>
      <dgm:spPr/>
      <dgm:t>
        <a:bodyPr/>
        <a:lstStyle/>
        <a:p>
          <a:endParaRPr lang="es-MX"/>
        </a:p>
      </dgm:t>
    </dgm:pt>
    <dgm:pt modelId="{60F6440B-DD61-495E-8CB9-08B1A8BF5916}" type="sibTrans" cxnId="{F197543E-D5A4-4918-A844-B08911FA7FBA}">
      <dgm:prSet/>
      <dgm:spPr/>
      <dgm:t>
        <a:bodyPr/>
        <a:lstStyle/>
        <a:p>
          <a:endParaRPr lang="es-MX"/>
        </a:p>
      </dgm:t>
    </dgm:pt>
    <dgm:pt modelId="{CFB9E4E2-C802-4F50-A376-F701652EB94A}">
      <dgm:prSet/>
      <dgm:spPr/>
      <dgm:t>
        <a:bodyPr/>
        <a:lstStyle/>
        <a:p>
          <a:pPr rtl="0"/>
          <a:r>
            <a:rPr lang="es-ES" b="1" dirty="0" smtClean="0">
              <a:effectLst>
                <a:outerShdw blurRad="38100" dist="38100" dir="2700000" algn="tl">
                  <a:srgbClr val="000000">
                    <a:alpha val="43137"/>
                  </a:srgbClr>
                </a:outerShdw>
              </a:effectLst>
            </a:rPr>
            <a:t>Tipo de la UA: </a:t>
          </a:r>
          <a:r>
            <a:rPr lang="es-ES" b="1" dirty="0" smtClean="0">
              <a:effectLst>
                <a:outerShdw blurRad="38100" dist="38100" dir="2700000" algn="tl">
                  <a:srgbClr val="000000">
                    <a:alpha val="43137"/>
                  </a:srgbClr>
                </a:outerShdw>
              </a:effectLst>
            </a:rPr>
            <a:t>Curso</a:t>
          </a:r>
          <a:endParaRPr lang="es-MX" b="1" dirty="0">
            <a:effectLst>
              <a:outerShdw blurRad="38100" dist="38100" dir="2700000" algn="tl">
                <a:srgbClr val="000000">
                  <a:alpha val="43137"/>
                </a:srgbClr>
              </a:outerShdw>
            </a:effectLst>
          </a:endParaRPr>
        </a:p>
      </dgm:t>
    </dgm:pt>
    <dgm:pt modelId="{2C8EBD62-F788-4BCA-B7B8-A1E2EF885F66}" type="parTrans" cxnId="{6D7BAF63-8AA8-49BA-BC25-C9E9DCEF2BAD}">
      <dgm:prSet/>
      <dgm:spPr/>
      <dgm:t>
        <a:bodyPr/>
        <a:lstStyle/>
        <a:p>
          <a:endParaRPr lang="es-MX"/>
        </a:p>
      </dgm:t>
    </dgm:pt>
    <dgm:pt modelId="{44FAD982-7616-469E-9104-9C9197ED9F8B}" type="sibTrans" cxnId="{6D7BAF63-8AA8-49BA-BC25-C9E9DCEF2BAD}">
      <dgm:prSet/>
      <dgm:spPr/>
      <dgm:t>
        <a:bodyPr/>
        <a:lstStyle/>
        <a:p>
          <a:endParaRPr lang="es-MX"/>
        </a:p>
      </dgm:t>
    </dgm:pt>
    <dgm:pt modelId="{DCB1F4DE-C427-4FCA-91FD-06A736B66A23}">
      <dgm:prSet/>
      <dgm:spPr/>
      <dgm:t>
        <a:bodyPr/>
        <a:lstStyle/>
        <a:p>
          <a:pPr rtl="0"/>
          <a:r>
            <a:rPr lang="es-ES" b="1" dirty="0" smtClean="0">
              <a:effectLst>
                <a:outerShdw blurRad="38100" dist="38100" dir="2700000" algn="tl">
                  <a:srgbClr val="000000">
                    <a:alpha val="43137"/>
                  </a:srgbClr>
                </a:outerShdw>
              </a:effectLst>
            </a:rPr>
            <a:t>Carácter de la UA: </a:t>
          </a:r>
          <a:r>
            <a:rPr lang="es-ES" b="1" dirty="0" smtClean="0">
              <a:effectLst>
                <a:outerShdw blurRad="38100" dist="38100" dir="2700000" algn="tl">
                  <a:srgbClr val="000000">
                    <a:alpha val="43137"/>
                  </a:srgbClr>
                </a:outerShdw>
              </a:effectLst>
            </a:rPr>
            <a:t>Obligatoria </a:t>
          </a:r>
          <a:endParaRPr lang="es-MX" b="1" dirty="0">
            <a:effectLst>
              <a:outerShdw blurRad="38100" dist="38100" dir="2700000" algn="tl">
                <a:srgbClr val="000000">
                  <a:alpha val="43137"/>
                </a:srgbClr>
              </a:outerShdw>
            </a:effectLst>
          </a:endParaRPr>
        </a:p>
      </dgm:t>
    </dgm:pt>
    <dgm:pt modelId="{9E7AEFAF-B11E-4D1F-B7C2-113105D7CE0F}" type="parTrans" cxnId="{178FD074-C210-4444-816D-649C0FA73ADA}">
      <dgm:prSet/>
      <dgm:spPr/>
      <dgm:t>
        <a:bodyPr/>
        <a:lstStyle/>
        <a:p>
          <a:endParaRPr lang="es-MX"/>
        </a:p>
      </dgm:t>
    </dgm:pt>
    <dgm:pt modelId="{C1A6F27B-4BEE-4C18-A3D0-958EEC543403}" type="sibTrans" cxnId="{178FD074-C210-4444-816D-649C0FA73ADA}">
      <dgm:prSet/>
      <dgm:spPr/>
      <dgm:t>
        <a:bodyPr/>
        <a:lstStyle/>
        <a:p>
          <a:endParaRPr lang="es-MX"/>
        </a:p>
      </dgm:t>
    </dgm:pt>
    <dgm:pt modelId="{EC1BCEB0-02DD-4D7C-9358-79E584DE692B}">
      <dgm:prSet/>
      <dgm:spPr/>
      <dgm:t>
        <a:bodyPr/>
        <a:lstStyle/>
        <a:p>
          <a:pPr rtl="0"/>
          <a:r>
            <a:rPr lang="es-ES" b="1" dirty="0" smtClean="0"/>
            <a:t>Núcleo de Formación Sustantivo Profesional</a:t>
          </a:r>
          <a:endParaRPr lang="es-MX" b="1" dirty="0"/>
        </a:p>
      </dgm:t>
    </dgm:pt>
    <dgm:pt modelId="{8EAD54AB-0B52-4383-BE3F-207F5CB3D265}" type="parTrans" cxnId="{DBAB5E60-5110-40C4-A0FB-0B2F21A89AAA}">
      <dgm:prSet/>
      <dgm:spPr/>
      <dgm:t>
        <a:bodyPr/>
        <a:lstStyle/>
        <a:p>
          <a:endParaRPr lang="es-MX"/>
        </a:p>
      </dgm:t>
    </dgm:pt>
    <dgm:pt modelId="{4BF0F503-D3E2-42CF-9A3D-588A8F6DC3C3}" type="sibTrans" cxnId="{DBAB5E60-5110-40C4-A0FB-0B2F21A89AAA}">
      <dgm:prSet/>
      <dgm:spPr/>
      <dgm:t>
        <a:bodyPr/>
        <a:lstStyle/>
        <a:p>
          <a:endParaRPr lang="es-MX"/>
        </a:p>
      </dgm:t>
    </dgm:pt>
    <dgm:pt modelId="{DF424144-8F4A-4D0F-B007-27E3117BCAAB}">
      <dgm:prSet/>
      <dgm:spPr/>
      <dgm:t>
        <a:bodyPr/>
        <a:lstStyle/>
        <a:p>
          <a:pPr rtl="0"/>
          <a:r>
            <a:rPr lang="es-ES" b="1" dirty="0" smtClean="0">
              <a:effectLst>
                <a:outerShdw blurRad="38100" dist="38100" dir="2700000" algn="tl">
                  <a:srgbClr val="000000">
                    <a:alpha val="43137"/>
                  </a:srgbClr>
                </a:outerShdw>
              </a:effectLst>
            </a:rPr>
            <a:t>Duración Total del Curso: </a:t>
          </a:r>
          <a:r>
            <a:rPr lang="es-ES" b="1" dirty="0" smtClean="0">
              <a:effectLst>
                <a:outerShdw blurRad="38100" dist="38100" dir="2700000" algn="tl">
                  <a:srgbClr val="000000">
                    <a:alpha val="43137"/>
                  </a:srgbClr>
                </a:outerShdw>
              </a:effectLst>
            </a:rPr>
            <a:t>64 </a:t>
          </a:r>
          <a:r>
            <a:rPr lang="es-ES" b="1" dirty="0" smtClean="0">
              <a:effectLst>
                <a:outerShdw blurRad="38100" dist="38100" dir="2700000" algn="tl">
                  <a:srgbClr val="000000">
                    <a:alpha val="43137"/>
                  </a:srgbClr>
                </a:outerShdw>
              </a:effectLst>
            </a:rPr>
            <a:t>Horas </a:t>
          </a:r>
          <a:endParaRPr lang="es-MX" b="1" dirty="0">
            <a:effectLst>
              <a:outerShdw blurRad="38100" dist="38100" dir="2700000" algn="tl">
                <a:srgbClr val="000000">
                  <a:alpha val="43137"/>
                </a:srgbClr>
              </a:outerShdw>
            </a:effectLst>
          </a:endParaRPr>
        </a:p>
      </dgm:t>
    </dgm:pt>
    <dgm:pt modelId="{DBCA5894-2982-4103-96CC-CF94F199177B}" type="parTrans" cxnId="{E693752F-57C4-4269-BF55-DCD8713905DF}">
      <dgm:prSet/>
      <dgm:spPr/>
      <dgm:t>
        <a:bodyPr/>
        <a:lstStyle/>
        <a:p>
          <a:endParaRPr lang="es-MX"/>
        </a:p>
      </dgm:t>
    </dgm:pt>
    <dgm:pt modelId="{DE3B1D24-69ED-44C4-80B9-C2108F61EFC7}" type="sibTrans" cxnId="{E693752F-57C4-4269-BF55-DCD8713905DF}">
      <dgm:prSet/>
      <dgm:spPr/>
      <dgm:t>
        <a:bodyPr/>
        <a:lstStyle/>
        <a:p>
          <a:endParaRPr lang="es-MX"/>
        </a:p>
      </dgm:t>
    </dgm:pt>
    <dgm:pt modelId="{4199C667-27A0-4354-9A95-133DCE48CC8E}">
      <dgm:prSet/>
      <dgm:spPr/>
      <dgm:t>
        <a:bodyPr/>
        <a:lstStyle/>
        <a:p>
          <a:pPr rtl="0"/>
          <a:r>
            <a:rPr lang="es-ES" b="1" dirty="0" smtClean="0">
              <a:effectLst>
                <a:outerShdw blurRad="38100" dist="38100" dir="2700000" algn="tl">
                  <a:srgbClr val="000000">
                    <a:alpha val="43137"/>
                  </a:srgbClr>
                </a:outerShdw>
              </a:effectLst>
            </a:rPr>
            <a:t>Programa Educativo: Licenciatura en Psicología</a:t>
          </a:r>
          <a:endParaRPr lang="es-MX" b="1" dirty="0">
            <a:effectLst>
              <a:outerShdw blurRad="38100" dist="38100" dir="2700000" algn="tl">
                <a:srgbClr val="000000">
                  <a:alpha val="43137"/>
                </a:srgbClr>
              </a:outerShdw>
            </a:effectLst>
          </a:endParaRPr>
        </a:p>
      </dgm:t>
    </dgm:pt>
    <dgm:pt modelId="{2924FD26-8BA3-470F-95E1-B314D5B8F600}" type="parTrans" cxnId="{854F227D-8CA8-426A-818C-8C2F9ECF73D8}">
      <dgm:prSet/>
      <dgm:spPr/>
      <dgm:t>
        <a:bodyPr/>
        <a:lstStyle/>
        <a:p>
          <a:endParaRPr lang="es-MX"/>
        </a:p>
      </dgm:t>
    </dgm:pt>
    <dgm:pt modelId="{ED9D7ABA-762E-48A9-BBB1-98637A1E26A1}" type="sibTrans" cxnId="{854F227D-8CA8-426A-818C-8C2F9ECF73D8}">
      <dgm:prSet/>
      <dgm:spPr/>
      <dgm:t>
        <a:bodyPr/>
        <a:lstStyle/>
        <a:p>
          <a:endParaRPr lang="es-MX"/>
        </a:p>
      </dgm:t>
    </dgm:pt>
    <dgm:pt modelId="{32579195-1B53-412C-AA61-75B8364FD959}" type="pres">
      <dgm:prSet presAssocID="{05B22C4E-48CC-4FA0-8A32-0C7C7AC7CB22}" presName="linear" presStyleCnt="0">
        <dgm:presLayoutVars>
          <dgm:animLvl val="lvl"/>
          <dgm:resizeHandles val="exact"/>
        </dgm:presLayoutVars>
      </dgm:prSet>
      <dgm:spPr/>
      <dgm:t>
        <a:bodyPr/>
        <a:lstStyle/>
        <a:p>
          <a:endParaRPr lang="es-MX"/>
        </a:p>
      </dgm:t>
    </dgm:pt>
    <dgm:pt modelId="{FDD88C67-BD1E-487D-AC8E-1697F39A0BB0}" type="pres">
      <dgm:prSet presAssocID="{1EBAA2CA-2F1D-4085-AD0A-FA8F717AD269}" presName="parentText" presStyleLbl="node1" presStyleIdx="0" presStyleCnt="7">
        <dgm:presLayoutVars>
          <dgm:chMax val="0"/>
          <dgm:bulletEnabled val="1"/>
        </dgm:presLayoutVars>
      </dgm:prSet>
      <dgm:spPr/>
      <dgm:t>
        <a:bodyPr/>
        <a:lstStyle/>
        <a:p>
          <a:endParaRPr lang="es-MX"/>
        </a:p>
      </dgm:t>
    </dgm:pt>
    <dgm:pt modelId="{EFD05D36-BB62-4B47-9606-EA77D4452B0B}" type="pres">
      <dgm:prSet presAssocID="{15CE137B-757B-4E26-AAB7-9CDDF04527FD}" presName="spacer" presStyleCnt="0"/>
      <dgm:spPr/>
      <dgm:t>
        <a:bodyPr/>
        <a:lstStyle/>
        <a:p>
          <a:endParaRPr lang="es-MX"/>
        </a:p>
      </dgm:t>
    </dgm:pt>
    <dgm:pt modelId="{93904CCF-3204-4100-9655-40512F0256FD}" type="pres">
      <dgm:prSet presAssocID="{FD684A64-EFAA-4F19-8868-8CF8B37A8CE6}" presName="parentText" presStyleLbl="node1" presStyleIdx="1" presStyleCnt="7">
        <dgm:presLayoutVars>
          <dgm:chMax val="0"/>
          <dgm:bulletEnabled val="1"/>
        </dgm:presLayoutVars>
      </dgm:prSet>
      <dgm:spPr/>
      <dgm:t>
        <a:bodyPr/>
        <a:lstStyle/>
        <a:p>
          <a:endParaRPr lang="es-MX"/>
        </a:p>
      </dgm:t>
    </dgm:pt>
    <dgm:pt modelId="{894ECFB5-E52F-49E5-950D-CD8B779E62B3}" type="pres">
      <dgm:prSet presAssocID="{60F6440B-DD61-495E-8CB9-08B1A8BF5916}" presName="spacer" presStyleCnt="0"/>
      <dgm:spPr/>
      <dgm:t>
        <a:bodyPr/>
        <a:lstStyle/>
        <a:p>
          <a:endParaRPr lang="es-MX"/>
        </a:p>
      </dgm:t>
    </dgm:pt>
    <dgm:pt modelId="{D1142372-6479-4242-B2F8-A9A8C0D37F56}" type="pres">
      <dgm:prSet presAssocID="{CFB9E4E2-C802-4F50-A376-F701652EB94A}" presName="parentText" presStyleLbl="node1" presStyleIdx="2" presStyleCnt="7">
        <dgm:presLayoutVars>
          <dgm:chMax val="0"/>
          <dgm:bulletEnabled val="1"/>
        </dgm:presLayoutVars>
      </dgm:prSet>
      <dgm:spPr/>
      <dgm:t>
        <a:bodyPr/>
        <a:lstStyle/>
        <a:p>
          <a:endParaRPr lang="es-MX"/>
        </a:p>
      </dgm:t>
    </dgm:pt>
    <dgm:pt modelId="{24F76A2A-A373-483A-814D-C516E6E27DEE}" type="pres">
      <dgm:prSet presAssocID="{44FAD982-7616-469E-9104-9C9197ED9F8B}" presName="spacer" presStyleCnt="0"/>
      <dgm:spPr/>
      <dgm:t>
        <a:bodyPr/>
        <a:lstStyle/>
        <a:p>
          <a:endParaRPr lang="es-MX"/>
        </a:p>
      </dgm:t>
    </dgm:pt>
    <dgm:pt modelId="{2516105C-2852-49E0-A457-E2D3E873AA42}" type="pres">
      <dgm:prSet presAssocID="{DCB1F4DE-C427-4FCA-91FD-06A736B66A23}" presName="parentText" presStyleLbl="node1" presStyleIdx="3" presStyleCnt="7">
        <dgm:presLayoutVars>
          <dgm:chMax val="0"/>
          <dgm:bulletEnabled val="1"/>
        </dgm:presLayoutVars>
      </dgm:prSet>
      <dgm:spPr/>
      <dgm:t>
        <a:bodyPr/>
        <a:lstStyle/>
        <a:p>
          <a:endParaRPr lang="es-MX"/>
        </a:p>
      </dgm:t>
    </dgm:pt>
    <dgm:pt modelId="{E9543B15-F11F-43F3-BB94-573335DBA29A}" type="pres">
      <dgm:prSet presAssocID="{C1A6F27B-4BEE-4C18-A3D0-958EEC543403}" presName="spacer" presStyleCnt="0"/>
      <dgm:spPr/>
      <dgm:t>
        <a:bodyPr/>
        <a:lstStyle/>
        <a:p>
          <a:endParaRPr lang="es-MX"/>
        </a:p>
      </dgm:t>
    </dgm:pt>
    <dgm:pt modelId="{F8EF0411-A725-479A-9D70-2488EDFAA808}" type="pres">
      <dgm:prSet presAssocID="{EC1BCEB0-02DD-4D7C-9358-79E584DE692B}" presName="parentText" presStyleLbl="node1" presStyleIdx="4" presStyleCnt="7">
        <dgm:presLayoutVars>
          <dgm:chMax val="0"/>
          <dgm:bulletEnabled val="1"/>
        </dgm:presLayoutVars>
      </dgm:prSet>
      <dgm:spPr/>
      <dgm:t>
        <a:bodyPr/>
        <a:lstStyle/>
        <a:p>
          <a:endParaRPr lang="es-MX"/>
        </a:p>
      </dgm:t>
    </dgm:pt>
    <dgm:pt modelId="{C1B86C95-10B5-43B2-B4CF-9B18D9E74576}" type="pres">
      <dgm:prSet presAssocID="{4BF0F503-D3E2-42CF-9A3D-588A8F6DC3C3}" presName="spacer" presStyleCnt="0"/>
      <dgm:spPr/>
      <dgm:t>
        <a:bodyPr/>
        <a:lstStyle/>
        <a:p>
          <a:endParaRPr lang="es-MX"/>
        </a:p>
      </dgm:t>
    </dgm:pt>
    <dgm:pt modelId="{66F0A638-8453-4D16-BC39-3C6A9C2DC1A9}" type="pres">
      <dgm:prSet presAssocID="{DF424144-8F4A-4D0F-B007-27E3117BCAAB}" presName="parentText" presStyleLbl="node1" presStyleIdx="5" presStyleCnt="7">
        <dgm:presLayoutVars>
          <dgm:chMax val="0"/>
          <dgm:bulletEnabled val="1"/>
        </dgm:presLayoutVars>
      </dgm:prSet>
      <dgm:spPr/>
      <dgm:t>
        <a:bodyPr/>
        <a:lstStyle/>
        <a:p>
          <a:endParaRPr lang="es-MX"/>
        </a:p>
      </dgm:t>
    </dgm:pt>
    <dgm:pt modelId="{90891E40-27BF-4C21-971A-3D75417C96AF}" type="pres">
      <dgm:prSet presAssocID="{DE3B1D24-69ED-44C4-80B9-C2108F61EFC7}" presName="spacer" presStyleCnt="0"/>
      <dgm:spPr/>
      <dgm:t>
        <a:bodyPr/>
        <a:lstStyle/>
        <a:p>
          <a:endParaRPr lang="es-MX"/>
        </a:p>
      </dgm:t>
    </dgm:pt>
    <dgm:pt modelId="{8511733E-1BB1-48D0-AD3A-CB44725617B4}" type="pres">
      <dgm:prSet presAssocID="{4199C667-27A0-4354-9A95-133DCE48CC8E}" presName="parentText" presStyleLbl="node1" presStyleIdx="6" presStyleCnt="7">
        <dgm:presLayoutVars>
          <dgm:chMax val="0"/>
          <dgm:bulletEnabled val="1"/>
        </dgm:presLayoutVars>
      </dgm:prSet>
      <dgm:spPr/>
      <dgm:t>
        <a:bodyPr/>
        <a:lstStyle/>
        <a:p>
          <a:endParaRPr lang="es-MX"/>
        </a:p>
      </dgm:t>
    </dgm:pt>
  </dgm:ptLst>
  <dgm:cxnLst>
    <dgm:cxn modelId="{178FD074-C210-4444-816D-649C0FA73ADA}" srcId="{05B22C4E-48CC-4FA0-8A32-0C7C7AC7CB22}" destId="{DCB1F4DE-C427-4FCA-91FD-06A736B66A23}" srcOrd="3" destOrd="0" parTransId="{9E7AEFAF-B11E-4D1F-B7C2-113105D7CE0F}" sibTransId="{C1A6F27B-4BEE-4C18-A3D0-958EEC543403}"/>
    <dgm:cxn modelId="{E693752F-57C4-4269-BF55-DCD8713905DF}" srcId="{05B22C4E-48CC-4FA0-8A32-0C7C7AC7CB22}" destId="{DF424144-8F4A-4D0F-B007-27E3117BCAAB}" srcOrd="5" destOrd="0" parTransId="{DBCA5894-2982-4103-96CC-CF94F199177B}" sibTransId="{DE3B1D24-69ED-44C4-80B9-C2108F61EFC7}"/>
    <dgm:cxn modelId="{90F30F37-492C-4C26-925B-41639E6CA685}" type="presOf" srcId="{DF424144-8F4A-4D0F-B007-27E3117BCAAB}" destId="{66F0A638-8453-4D16-BC39-3C6A9C2DC1A9}" srcOrd="0" destOrd="0" presId="urn:microsoft.com/office/officeart/2005/8/layout/vList2"/>
    <dgm:cxn modelId="{94BEB9DA-9BA3-4DCA-9A98-1CF519FF946F}" type="presOf" srcId="{4199C667-27A0-4354-9A95-133DCE48CC8E}" destId="{8511733E-1BB1-48D0-AD3A-CB44725617B4}" srcOrd="0" destOrd="0" presId="urn:microsoft.com/office/officeart/2005/8/layout/vList2"/>
    <dgm:cxn modelId="{760C9556-6CA1-41DD-9B68-1C447BB2DF0B}" type="presOf" srcId="{FD684A64-EFAA-4F19-8868-8CF8B37A8CE6}" destId="{93904CCF-3204-4100-9655-40512F0256FD}" srcOrd="0" destOrd="0" presId="urn:microsoft.com/office/officeart/2005/8/layout/vList2"/>
    <dgm:cxn modelId="{75B3C7DC-D185-4B09-A469-09449CCC1B17}" type="presOf" srcId="{05B22C4E-48CC-4FA0-8A32-0C7C7AC7CB22}" destId="{32579195-1B53-412C-AA61-75B8364FD959}" srcOrd="0" destOrd="0" presId="urn:microsoft.com/office/officeart/2005/8/layout/vList2"/>
    <dgm:cxn modelId="{855368CF-08A5-4103-9E06-95C4ACE6BAD2}" type="presOf" srcId="{DCB1F4DE-C427-4FCA-91FD-06A736B66A23}" destId="{2516105C-2852-49E0-A457-E2D3E873AA42}" srcOrd="0" destOrd="0" presId="urn:microsoft.com/office/officeart/2005/8/layout/vList2"/>
    <dgm:cxn modelId="{07ACD261-ACA3-4344-BA73-3A3DB9C88A2E}" srcId="{05B22C4E-48CC-4FA0-8A32-0C7C7AC7CB22}" destId="{1EBAA2CA-2F1D-4085-AD0A-FA8F717AD269}" srcOrd="0" destOrd="0" parTransId="{C3709A13-7574-46CC-8C72-8CC66B47BD00}" sibTransId="{15CE137B-757B-4E26-AAB7-9CDDF04527FD}"/>
    <dgm:cxn modelId="{F197543E-D5A4-4918-A844-B08911FA7FBA}" srcId="{05B22C4E-48CC-4FA0-8A32-0C7C7AC7CB22}" destId="{FD684A64-EFAA-4F19-8868-8CF8B37A8CE6}" srcOrd="1" destOrd="0" parTransId="{02BB946C-3BE9-42D1-BF97-89D35385F2A8}" sibTransId="{60F6440B-DD61-495E-8CB9-08B1A8BF5916}"/>
    <dgm:cxn modelId="{B93F8B94-5D94-43A2-8B50-26890D16FAC0}" type="presOf" srcId="{1EBAA2CA-2F1D-4085-AD0A-FA8F717AD269}" destId="{FDD88C67-BD1E-487D-AC8E-1697F39A0BB0}" srcOrd="0" destOrd="0" presId="urn:microsoft.com/office/officeart/2005/8/layout/vList2"/>
    <dgm:cxn modelId="{4ED858F1-0E53-439A-9547-A9EA33030F76}" type="presOf" srcId="{EC1BCEB0-02DD-4D7C-9358-79E584DE692B}" destId="{F8EF0411-A725-479A-9D70-2488EDFAA808}" srcOrd="0" destOrd="0" presId="urn:microsoft.com/office/officeart/2005/8/layout/vList2"/>
    <dgm:cxn modelId="{6D7BAF63-8AA8-49BA-BC25-C9E9DCEF2BAD}" srcId="{05B22C4E-48CC-4FA0-8A32-0C7C7AC7CB22}" destId="{CFB9E4E2-C802-4F50-A376-F701652EB94A}" srcOrd="2" destOrd="0" parTransId="{2C8EBD62-F788-4BCA-B7B8-A1E2EF885F66}" sibTransId="{44FAD982-7616-469E-9104-9C9197ED9F8B}"/>
    <dgm:cxn modelId="{DBAB5E60-5110-40C4-A0FB-0B2F21A89AAA}" srcId="{05B22C4E-48CC-4FA0-8A32-0C7C7AC7CB22}" destId="{EC1BCEB0-02DD-4D7C-9358-79E584DE692B}" srcOrd="4" destOrd="0" parTransId="{8EAD54AB-0B52-4383-BE3F-207F5CB3D265}" sibTransId="{4BF0F503-D3E2-42CF-9A3D-588A8F6DC3C3}"/>
    <dgm:cxn modelId="{CB7BAD85-B753-44D8-A92E-D9F50FE52F25}" type="presOf" srcId="{CFB9E4E2-C802-4F50-A376-F701652EB94A}" destId="{D1142372-6479-4242-B2F8-A9A8C0D37F56}" srcOrd="0" destOrd="0" presId="urn:microsoft.com/office/officeart/2005/8/layout/vList2"/>
    <dgm:cxn modelId="{854F227D-8CA8-426A-818C-8C2F9ECF73D8}" srcId="{05B22C4E-48CC-4FA0-8A32-0C7C7AC7CB22}" destId="{4199C667-27A0-4354-9A95-133DCE48CC8E}" srcOrd="6" destOrd="0" parTransId="{2924FD26-8BA3-470F-95E1-B314D5B8F600}" sibTransId="{ED9D7ABA-762E-48A9-BBB1-98637A1E26A1}"/>
    <dgm:cxn modelId="{A244E609-D909-4487-8243-2F85F308EEE3}" type="presParOf" srcId="{32579195-1B53-412C-AA61-75B8364FD959}" destId="{FDD88C67-BD1E-487D-AC8E-1697F39A0BB0}" srcOrd="0" destOrd="0" presId="urn:microsoft.com/office/officeart/2005/8/layout/vList2"/>
    <dgm:cxn modelId="{D8DB0659-5D2D-4B3F-9217-8002AA58C5B5}" type="presParOf" srcId="{32579195-1B53-412C-AA61-75B8364FD959}" destId="{EFD05D36-BB62-4B47-9606-EA77D4452B0B}" srcOrd="1" destOrd="0" presId="urn:microsoft.com/office/officeart/2005/8/layout/vList2"/>
    <dgm:cxn modelId="{B22B4FB0-291D-43BE-89EB-C6FF355064E4}" type="presParOf" srcId="{32579195-1B53-412C-AA61-75B8364FD959}" destId="{93904CCF-3204-4100-9655-40512F0256FD}" srcOrd="2" destOrd="0" presId="urn:microsoft.com/office/officeart/2005/8/layout/vList2"/>
    <dgm:cxn modelId="{590DB25F-AE0B-4E89-8070-00CE15168E00}" type="presParOf" srcId="{32579195-1B53-412C-AA61-75B8364FD959}" destId="{894ECFB5-E52F-49E5-950D-CD8B779E62B3}" srcOrd="3" destOrd="0" presId="urn:microsoft.com/office/officeart/2005/8/layout/vList2"/>
    <dgm:cxn modelId="{00143B5F-016F-4B43-8AD3-C67FBE74A471}" type="presParOf" srcId="{32579195-1B53-412C-AA61-75B8364FD959}" destId="{D1142372-6479-4242-B2F8-A9A8C0D37F56}" srcOrd="4" destOrd="0" presId="urn:microsoft.com/office/officeart/2005/8/layout/vList2"/>
    <dgm:cxn modelId="{91751100-A0A5-4AC4-8179-1FD5A6EBF960}" type="presParOf" srcId="{32579195-1B53-412C-AA61-75B8364FD959}" destId="{24F76A2A-A373-483A-814D-C516E6E27DEE}" srcOrd="5" destOrd="0" presId="urn:microsoft.com/office/officeart/2005/8/layout/vList2"/>
    <dgm:cxn modelId="{225B0A5F-DC2B-4B4B-9C00-A0978AA117FF}" type="presParOf" srcId="{32579195-1B53-412C-AA61-75B8364FD959}" destId="{2516105C-2852-49E0-A457-E2D3E873AA42}" srcOrd="6" destOrd="0" presId="urn:microsoft.com/office/officeart/2005/8/layout/vList2"/>
    <dgm:cxn modelId="{4E9BE702-241C-47B5-9177-99ED0CFB969F}" type="presParOf" srcId="{32579195-1B53-412C-AA61-75B8364FD959}" destId="{E9543B15-F11F-43F3-BB94-573335DBA29A}" srcOrd="7" destOrd="0" presId="urn:microsoft.com/office/officeart/2005/8/layout/vList2"/>
    <dgm:cxn modelId="{411341A1-79C8-473D-99A2-8E7CC3B1115F}" type="presParOf" srcId="{32579195-1B53-412C-AA61-75B8364FD959}" destId="{F8EF0411-A725-479A-9D70-2488EDFAA808}" srcOrd="8" destOrd="0" presId="urn:microsoft.com/office/officeart/2005/8/layout/vList2"/>
    <dgm:cxn modelId="{592BB268-7229-4B0C-A55A-BF8189D97146}" type="presParOf" srcId="{32579195-1B53-412C-AA61-75B8364FD959}" destId="{C1B86C95-10B5-43B2-B4CF-9B18D9E74576}" srcOrd="9" destOrd="0" presId="urn:microsoft.com/office/officeart/2005/8/layout/vList2"/>
    <dgm:cxn modelId="{314E92F8-4DC8-4478-BF3C-D9A123170D5D}" type="presParOf" srcId="{32579195-1B53-412C-AA61-75B8364FD959}" destId="{66F0A638-8453-4D16-BC39-3C6A9C2DC1A9}" srcOrd="10" destOrd="0" presId="urn:microsoft.com/office/officeart/2005/8/layout/vList2"/>
    <dgm:cxn modelId="{8F100662-5712-4EF7-B41D-7394BBA948CA}" type="presParOf" srcId="{32579195-1B53-412C-AA61-75B8364FD959}" destId="{90891E40-27BF-4C21-971A-3D75417C96AF}" srcOrd="11" destOrd="0" presId="urn:microsoft.com/office/officeart/2005/8/layout/vList2"/>
    <dgm:cxn modelId="{B1B42548-B6E1-4875-A2ED-A10A0B6E849E}" type="presParOf" srcId="{32579195-1B53-412C-AA61-75B8364FD959}" destId="{8511733E-1BB1-48D0-AD3A-CB44725617B4}" srcOrd="1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9F744-3584-4718-AF3B-3776360BD934}">
      <dsp:nvSpPr>
        <dsp:cNvPr id="0" name=""/>
        <dsp:cNvSpPr/>
      </dsp:nvSpPr>
      <dsp:spPr>
        <a:xfrm>
          <a:off x="0" y="127"/>
          <a:ext cx="7124700" cy="923797"/>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endParaRPr lang="es-ES" sz="2200" b="1" kern="1200" dirty="0" smtClean="0"/>
        </a:p>
        <a:p>
          <a:pPr lvl="0" algn="l" defTabSz="977900" rtl="0">
            <a:lnSpc>
              <a:spcPct val="90000"/>
            </a:lnSpc>
            <a:spcBef>
              <a:spcPct val="0"/>
            </a:spcBef>
            <a:spcAft>
              <a:spcPct val="35000"/>
            </a:spcAft>
          </a:pPr>
          <a:r>
            <a:rPr lang="es-ES" sz="2200" b="1" kern="1200" dirty="0" smtClean="0">
              <a:effectLst>
                <a:outerShdw blurRad="38100" dist="38100" dir="2700000" algn="tl">
                  <a:srgbClr val="000000">
                    <a:alpha val="43137"/>
                  </a:srgbClr>
                </a:outerShdw>
              </a:effectLst>
            </a:rPr>
            <a:t>Nombre de la UA: </a:t>
          </a:r>
          <a:r>
            <a:rPr lang="es-ES" sz="2200" b="1" kern="1200" dirty="0" smtClean="0">
              <a:effectLst>
                <a:outerShdw blurRad="38100" dist="38100" dir="2700000" algn="tl">
                  <a:srgbClr val="000000">
                    <a:alpha val="43137"/>
                  </a:srgbClr>
                </a:outerShdw>
              </a:effectLst>
            </a:rPr>
            <a:t>Evaluación Profesional I </a:t>
          </a:r>
          <a:r>
            <a:rPr lang="es-MX" sz="2200" b="1" kern="1200" dirty="0" smtClean="0">
              <a:effectLst>
                <a:outerShdw blurRad="38100" dist="38100" dir="2700000" algn="tl">
                  <a:srgbClr val="000000">
                    <a:alpha val="43137"/>
                  </a:srgbClr>
                </a:outerShdw>
              </a:effectLst>
            </a:rPr>
            <a:t/>
          </a:r>
          <a:br>
            <a:rPr lang="es-MX" sz="2200" b="1" kern="1200" dirty="0" smtClean="0">
              <a:effectLst>
                <a:outerShdw blurRad="38100" dist="38100" dir="2700000" algn="tl">
                  <a:srgbClr val="000000">
                    <a:alpha val="43137"/>
                  </a:srgbClr>
                </a:outerShdw>
              </a:effectLst>
            </a:rPr>
          </a:br>
          <a:endParaRPr lang="es-MX" sz="2200" kern="1200" dirty="0">
            <a:effectLst>
              <a:outerShdw blurRad="38100" dist="38100" dir="2700000" algn="tl">
                <a:srgbClr val="000000">
                  <a:alpha val="43137"/>
                </a:srgbClr>
              </a:outerShdw>
            </a:effectLst>
          </a:endParaRPr>
        </a:p>
      </dsp:txBody>
      <dsp:txXfrm>
        <a:off x="45096" y="45223"/>
        <a:ext cx="7034508" cy="833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D88C67-BD1E-487D-AC8E-1697F39A0BB0}">
      <dsp:nvSpPr>
        <dsp:cNvPr id="0" name=""/>
        <dsp:cNvSpPr/>
      </dsp:nvSpPr>
      <dsp:spPr>
        <a:xfrm>
          <a:off x="0" y="82106"/>
          <a:ext cx="7124700" cy="503685"/>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b="1" kern="1200" dirty="0" smtClean="0">
              <a:effectLst>
                <a:outerShdw blurRad="38100" dist="38100" dir="2700000" algn="tl">
                  <a:srgbClr val="000000">
                    <a:alpha val="43137"/>
                  </a:srgbClr>
                </a:outerShdw>
              </a:effectLst>
            </a:rPr>
            <a:t>Clave: </a:t>
          </a:r>
          <a:r>
            <a:rPr lang="es-ES" sz="2100" b="1" kern="1200" dirty="0" smtClean="0">
              <a:effectLst>
                <a:outerShdw blurRad="38100" dist="38100" dir="2700000" algn="tl">
                  <a:srgbClr val="000000">
                    <a:alpha val="43137"/>
                  </a:srgbClr>
                </a:outerShdw>
              </a:effectLst>
            </a:rPr>
            <a:t>L31888</a:t>
          </a:r>
          <a:endParaRPr lang="es-MX" sz="2100" b="1" kern="1200" dirty="0">
            <a:effectLst>
              <a:outerShdw blurRad="38100" dist="38100" dir="2700000" algn="tl">
                <a:srgbClr val="000000">
                  <a:alpha val="43137"/>
                </a:srgbClr>
              </a:outerShdw>
            </a:effectLst>
          </a:endParaRPr>
        </a:p>
      </dsp:txBody>
      <dsp:txXfrm>
        <a:off x="24588" y="106694"/>
        <a:ext cx="7075524" cy="454509"/>
      </dsp:txXfrm>
    </dsp:sp>
    <dsp:sp modelId="{93904CCF-3204-4100-9655-40512F0256FD}">
      <dsp:nvSpPr>
        <dsp:cNvPr id="0" name=""/>
        <dsp:cNvSpPr/>
      </dsp:nvSpPr>
      <dsp:spPr>
        <a:xfrm>
          <a:off x="0" y="646271"/>
          <a:ext cx="7124700" cy="503685"/>
        </a:xfrm>
        <a:prstGeom prst="roundRect">
          <a:avLst/>
        </a:prstGeom>
        <a:gradFill rotWithShape="0">
          <a:gsLst>
            <a:gs pos="0">
              <a:schemeClr val="accent2">
                <a:hueOff val="4454"/>
                <a:satOff val="-12621"/>
                <a:lumOff val="784"/>
                <a:alphaOff val="0"/>
                <a:tint val="98000"/>
                <a:lumMod val="114000"/>
              </a:schemeClr>
            </a:gs>
            <a:gs pos="100000">
              <a:schemeClr val="accent2">
                <a:hueOff val="4454"/>
                <a:satOff val="-12621"/>
                <a:lumOff val="784"/>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b="1" kern="1200" dirty="0" smtClean="0">
              <a:effectLst>
                <a:outerShdw blurRad="38100" dist="38100" dir="2700000" algn="tl">
                  <a:srgbClr val="000000">
                    <a:alpha val="43137"/>
                  </a:srgbClr>
                </a:outerShdw>
              </a:effectLst>
            </a:rPr>
            <a:t>Créditos:  </a:t>
          </a:r>
          <a:r>
            <a:rPr lang="es-ES" sz="2100" b="1" kern="1200" dirty="0" smtClean="0">
              <a:effectLst>
                <a:outerShdw blurRad="38100" dist="38100" dir="2700000" algn="tl">
                  <a:srgbClr val="000000">
                    <a:alpha val="43137"/>
                  </a:srgbClr>
                </a:outerShdw>
              </a:effectLst>
            </a:rPr>
            <a:t>8</a:t>
          </a:r>
          <a:endParaRPr lang="es-MX" sz="2100" b="1" kern="1200" dirty="0">
            <a:effectLst>
              <a:outerShdw blurRad="38100" dist="38100" dir="2700000" algn="tl">
                <a:srgbClr val="000000">
                  <a:alpha val="43137"/>
                </a:srgbClr>
              </a:outerShdw>
            </a:effectLst>
          </a:endParaRPr>
        </a:p>
      </dsp:txBody>
      <dsp:txXfrm>
        <a:off x="24588" y="670859"/>
        <a:ext cx="7075524" cy="454509"/>
      </dsp:txXfrm>
    </dsp:sp>
    <dsp:sp modelId="{D1142372-6479-4242-B2F8-A9A8C0D37F56}">
      <dsp:nvSpPr>
        <dsp:cNvPr id="0" name=""/>
        <dsp:cNvSpPr/>
      </dsp:nvSpPr>
      <dsp:spPr>
        <a:xfrm>
          <a:off x="0" y="1210436"/>
          <a:ext cx="7124700" cy="503685"/>
        </a:xfrm>
        <a:prstGeom prst="roundRect">
          <a:avLst/>
        </a:prstGeom>
        <a:gradFill rotWithShape="0">
          <a:gsLst>
            <a:gs pos="0">
              <a:schemeClr val="accent2">
                <a:hueOff val="8908"/>
                <a:satOff val="-25242"/>
                <a:lumOff val="1569"/>
                <a:alphaOff val="0"/>
                <a:tint val="98000"/>
                <a:lumMod val="114000"/>
              </a:schemeClr>
            </a:gs>
            <a:gs pos="100000">
              <a:schemeClr val="accent2">
                <a:hueOff val="8908"/>
                <a:satOff val="-25242"/>
                <a:lumOff val="1569"/>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b="1" kern="1200" dirty="0" smtClean="0">
              <a:effectLst>
                <a:outerShdw blurRad="38100" dist="38100" dir="2700000" algn="tl">
                  <a:srgbClr val="000000">
                    <a:alpha val="43137"/>
                  </a:srgbClr>
                </a:outerShdw>
              </a:effectLst>
            </a:rPr>
            <a:t>Tipo de la UA: </a:t>
          </a:r>
          <a:r>
            <a:rPr lang="es-ES" sz="2100" b="1" kern="1200" dirty="0" smtClean="0">
              <a:effectLst>
                <a:outerShdw blurRad="38100" dist="38100" dir="2700000" algn="tl">
                  <a:srgbClr val="000000">
                    <a:alpha val="43137"/>
                  </a:srgbClr>
                </a:outerShdw>
              </a:effectLst>
            </a:rPr>
            <a:t>Curso</a:t>
          </a:r>
          <a:endParaRPr lang="es-MX" sz="2100" b="1" kern="1200" dirty="0">
            <a:effectLst>
              <a:outerShdw blurRad="38100" dist="38100" dir="2700000" algn="tl">
                <a:srgbClr val="000000">
                  <a:alpha val="43137"/>
                </a:srgbClr>
              </a:outerShdw>
            </a:effectLst>
          </a:endParaRPr>
        </a:p>
      </dsp:txBody>
      <dsp:txXfrm>
        <a:off x="24588" y="1235024"/>
        <a:ext cx="7075524" cy="454509"/>
      </dsp:txXfrm>
    </dsp:sp>
    <dsp:sp modelId="{2516105C-2852-49E0-A457-E2D3E873AA42}">
      <dsp:nvSpPr>
        <dsp:cNvPr id="0" name=""/>
        <dsp:cNvSpPr/>
      </dsp:nvSpPr>
      <dsp:spPr>
        <a:xfrm>
          <a:off x="0" y="1774601"/>
          <a:ext cx="7124700" cy="503685"/>
        </a:xfrm>
        <a:prstGeom prst="roundRect">
          <a:avLst/>
        </a:prstGeom>
        <a:gradFill rotWithShape="0">
          <a:gsLst>
            <a:gs pos="0">
              <a:schemeClr val="accent2">
                <a:hueOff val="13361"/>
                <a:satOff val="-37863"/>
                <a:lumOff val="2353"/>
                <a:alphaOff val="0"/>
                <a:tint val="98000"/>
                <a:lumMod val="114000"/>
              </a:schemeClr>
            </a:gs>
            <a:gs pos="100000">
              <a:schemeClr val="accent2">
                <a:hueOff val="13361"/>
                <a:satOff val="-37863"/>
                <a:lumOff val="2353"/>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b="1" kern="1200" dirty="0" smtClean="0">
              <a:effectLst>
                <a:outerShdw blurRad="38100" dist="38100" dir="2700000" algn="tl">
                  <a:srgbClr val="000000">
                    <a:alpha val="43137"/>
                  </a:srgbClr>
                </a:outerShdw>
              </a:effectLst>
            </a:rPr>
            <a:t>Carácter de la UA: </a:t>
          </a:r>
          <a:r>
            <a:rPr lang="es-ES" sz="2100" b="1" kern="1200" dirty="0" smtClean="0">
              <a:effectLst>
                <a:outerShdw blurRad="38100" dist="38100" dir="2700000" algn="tl">
                  <a:srgbClr val="000000">
                    <a:alpha val="43137"/>
                  </a:srgbClr>
                </a:outerShdw>
              </a:effectLst>
            </a:rPr>
            <a:t>Obligatoria </a:t>
          </a:r>
          <a:endParaRPr lang="es-MX" sz="2100" b="1" kern="1200" dirty="0">
            <a:effectLst>
              <a:outerShdw blurRad="38100" dist="38100" dir="2700000" algn="tl">
                <a:srgbClr val="000000">
                  <a:alpha val="43137"/>
                </a:srgbClr>
              </a:outerShdw>
            </a:effectLst>
          </a:endParaRPr>
        </a:p>
      </dsp:txBody>
      <dsp:txXfrm>
        <a:off x="24588" y="1799189"/>
        <a:ext cx="7075524" cy="454509"/>
      </dsp:txXfrm>
    </dsp:sp>
    <dsp:sp modelId="{F8EF0411-A725-479A-9D70-2488EDFAA808}">
      <dsp:nvSpPr>
        <dsp:cNvPr id="0" name=""/>
        <dsp:cNvSpPr/>
      </dsp:nvSpPr>
      <dsp:spPr>
        <a:xfrm>
          <a:off x="0" y="2338766"/>
          <a:ext cx="7124700" cy="503685"/>
        </a:xfrm>
        <a:prstGeom prst="roundRect">
          <a:avLst/>
        </a:prstGeom>
        <a:gradFill rotWithShape="0">
          <a:gsLst>
            <a:gs pos="0">
              <a:schemeClr val="accent2">
                <a:hueOff val="17815"/>
                <a:satOff val="-50484"/>
                <a:lumOff val="3137"/>
                <a:alphaOff val="0"/>
                <a:tint val="98000"/>
                <a:lumMod val="114000"/>
              </a:schemeClr>
            </a:gs>
            <a:gs pos="100000">
              <a:schemeClr val="accent2">
                <a:hueOff val="17815"/>
                <a:satOff val="-50484"/>
                <a:lumOff val="3137"/>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b="1" kern="1200" dirty="0" smtClean="0"/>
            <a:t>Núcleo de Formación Sustantivo Profesional</a:t>
          </a:r>
          <a:endParaRPr lang="es-MX" sz="2100" b="1" kern="1200" dirty="0"/>
        </a:p>
      </dsp:txBody>
      <dsp:txXfrm>
        <a:off x="24588" y="2363354"/>
        <a:ext cx="7075524" cy="454509"/>
      </dsp:txXfrm>
    </dsp:sp>
    <dsp:sp modelId="{66F0A638-8453-4D16-BC39-3C6A9C2DC1A9}">
      <dsp:nvSpPr>
        <dsp:cNvPr id="0" name=""/>
        <dsp:cNvSpPr/>
      </dsp:nvSpPr>
      <dsp:spPr>
        <a:xfrm>
          <a:off x="0" y="2902931"/>
          <a:ext cx="7124700" cy="503685"/>
        </a:xfrm>
        <a:prstGeom prst="roundRect">
          <a:avLst/>
        </a:prstGeom>
        <a:gradFill rotWithShape="0">
          <a:gsLst>
            <a:gs pos="0">
              <a:schemeClr val="accent2">
                <a:hueOff val="22269"/>
                <a:satOff val="-63105"/>
                <a:lumOff val="3922"/>
                <a:alphaOff val="0"/>
                <a:tint val="98000"/>
                <a:lumMod val="114000"/>
              </a:schemeClr>
            </a:gs>
            <a:gs pos="100000">
              <a:schemeClr val="accent2">
                <a:hueOff val="22269"/>
                <a:satOff val="-63105"/>
                <a:lumOff val="3922"/>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b="1" kern="1200" dirty="0" smtClean="0">
              <a:effectLst>
                <a:outerShdw blurRad="38100" dist="38100" dir="2700000" algn="tl">
                  <a:srgbClr val="000000">
                    <a:alpha val="43137"/>
                  </a:srgbClr>
                </a:outerShdw>
              </a:effectLst>
            </a:rPr>
            <a:t>Duración Total del Curso: </a:t>
          </a:r>
          <a:r>
            <a:rPr lang="es-ES" sz="2100" b="1" kern="1200" dirty="0" smtClean="0">
              <a:effectLst>
                <a:outerShdw blurRad="38100" dist="38100" dir="2700000" algn="tl">
                  <a:srgbClr val="000000">
                    <a:alpha val="43137"/>
                  </a:srgbClr>
                </a:outerShdw>
              </a:effectLst>
            </a:rPr>
            <a:t>64 </a:t>
          </a:r>
          <a:r>
            <a:rPr lang="es-ES" sz="2100" b="1" kern="1200" dirty="0" smtClean="0">
              <a:effectLst>
                <a:outerShdw blurRad="38100" dist="38100" dir="2700000" algn="tl">
                  <a:srgbClr val="000000">
                    <a:alpha val="43137"/>
                  </a:srgbClr>
                </a:outerShdw>
              </a:effectLst>
            </a:rPr>
            <a:t>Horas </a:t>
          </a:r>
          <a:endParaRPr lang="es-MX" sz="2100" b="1" kern="1200" dirty="0">
            <a:effectLst>
              <a:outerShdw blurRad="38100" dist="38100" dir="2700000" algn="tl">
                <a:srgbClr val="000000">
                  <a:alpha val="43137"/>
                </a:srgbClr>
              </a:outerShdw>
            </a:effectLst>
          </a:endParaRPr>
        </a:p>
      </dsp:txBody>
      <dsp:txXfrm>
        <a:off x="24588" y="2927519"/>
        <a:ext cx="7075524" cy="454509"/>
      </dsp:txXfrm>
    </dsp:sp>
    <dsp:sp modelId="{8511733E-1BB1-48D0-AD3A-CB44725617B4}">
      <dsp:nvSpPr>
        <dsp:cNvPr id="0" name=""/>
        <dsp:cNvSpPr/>
      </dsp:nvSpPr>
      <dsp:spPr>
        <a:xfrm>
          <a:off x="0" y="3467096"/>
          <a:ext cx="7124700" cy="503685"/>
        </a:xfrm>
        <a:prstGeom prst="roundRect">
          <a:avLst/>
        </a:prstGeom>
        <a:gradFill rotWithShape="0">
          <a:gsLst>
            <a:gs pos="0">
              <a:schemeClr val="accent2">
                <a:hueOff val="26723"/>
                <a:satOff val="-75726"/>
                <a:lumOff val="4706"/>
                <a:alphaOff val="0"/>
                <a:tint val="98000"/>
                <a:lumMod val="114000"/>
              </a:schemeClr>
            </a:gs>
            <a:gs pos="100000">
              <a:schemeClr val="accent2">
                <a:hueOff val="26723"/>
                <a:satOff val="-75726"/>
                <a:lumOff val="4706"/>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b="1" kern="1200" dirty="0" smtClean="0">
              <a:effectLst>
                <a:outerShdw blurRad="38100" dist="38100" dir="2700000" algn="tl">
                  <a:srgbClr val="000000">
                    <a:alpha val="43137"/>
                  </a:srgbClr>
                </a:outerShdw>
              </a:effectLst>
            </a:rPr>
            <a:t>Programa Educativo: Licenciatura en Psicología</a:t>
          </a:r>
          <a:endParaRPr lang="es-MX" sz="2100" b="1" kern="1200" dirty="0">
            <a:effectLst>
              <a:outerShdw blurRad="38100" dist="38100" dir="2700000" algn="tl">
                <a:srgbClr val="000000">
                  <a:alpha val="43137"/>
                </a:srgbClr>
              </a:outerShdw>
            </a:effectLst>
          </a:endParaRPr>
        </a:p>
      </dsp:txBody>
      <dsp:txXfrm>
        <a:off x="24588" y="3491684"/>
        <a:ext cx="7075524" cy="45450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9908FD-D6EC-453E-B20A-782EF2D0095D}"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04C9CD-F962-4E4D-BA9C-3DCBB50506B0}" type="slidenum">
              <a:rPr lang="es-MX" smtClean="0"/>
              <a:t>‹Nº›</a:t>
            </a:fld>
            <a:endParaRPr lang="es-MX"/>
          </a:p>
        </p:txBody>
      </p:sp>
    </p:spTree>
    <p:extLst>
      <p:ext uri="{BB962C8B-B14F-4D97-AF65-F5344CB8AC3E}">
        <p14:creationId xmlns:p14="http://schemas.microsoft.com/office/powerpoint/2010/main" val="2691995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7172" name="Marcador de pie de página 3"/>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MX" altLang="es-MX" sz="1200" smtClean="0"/>
          </a:p>
        </p:txBody>
      </p:sp>
      <p:sp>
        <p:nvSpPr>
          <p:cNvPr id="7173" name="Marcador de número de diapositiva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50DB723-88D5-4B3C-915A-72ABB8952F93}" type="slidenum">
              <a:rPr lang="es-MX" altLang="es-MX" sz="1200" smtClean="0"/>
              <a:pPr/>
              <a:t>1</a:t>
            </a:fld>
            <a:endParaRPr lang="es-MX" altLang="es-MX" sz="1200" smtClean="0"/>
          </a:p>
        </p:txBody>
      </p:sp>
    </p:spTree>
    <p:extLst>
      <p:ext uri="{BB962C8B-B14F-4D97-AF65-F5344CB8AC3E}">
        <p14:creationId xmlns:p14="http://schemas.microsoft.com/office/powerpoint/2010/main" val="887991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10244" name="Marcador de pie de página 3"/>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MX" altLang="es-MX" sz="1200" smtClean="0"/>
          </a:p>
        </p:txBody>
      </p:sp>
      <p:sp>
        <p:nvSpPr>
          <p:cNvPr id="10245" name="Marcador de número de diapositiva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A06E90A-B12E-4C57-8076-A8BC5A342F07}" type="slidenum">
              <a:rPr lang="es-MX" altLang="es-MX" sz="1200" smtClean="0"/>
              <a:pPr/>
              <a:t>3</a:t>
            </a:fld>
            <a:endParaRPr lang="es-MX" altLang="es-MX" sz="1200" smtClean="0"/>
          </a:p>
        </p:txBody>
      </p:sp>
    </p:spTree>
    <p:extLst>
      <p:ext uri="{BB962C8B-B14F-4D97-AF65-F5344CB8AC3E}">
        <p14:creationId xmlns:p14="http://schemas.microsoft.com/office/powerpoint/2010/main" val="3509656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12292" name="Marcador de pie de página 3"/>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MX" altLang="es-MX" sz="1200" smtClean="0"/>
          </a:p>
        </p:txBody>
      </p:sp>
      <p:sp>
        <p:nvSpPr>
          <p:cNvPr id="12293" name="Marcador de número de diapositiva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5A02202-5753-4FE7-9E1B-61F0B09DB618}" type="slidenum">
              <a:rPr lang="es-MX" altLang="es-MX" sz="1200" smtClean="0"/>
              <a:pPr/>
              <a:t>4</a:t>
            </a:fld>
            <a:endParaRPr lang="es-MX" altLang="es-MX" sz="1200" smtClean="0"/>
          </a:p>
        </p:txBody>
      </p:sp>
    </p:spTree>
    <p:extLst>
      <p:ext uri="{BB962C8B-B14F-4D97-AF65-F5344CB8AC3E}">
        <p14:creationId xmlns:p14="http://schemas.microsoft.com/office/powerpoint/2010/main" val="3103271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14340" name="Marcador de pie de página 3"/>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MX" altLang="es-MX" sz="1200" smtClean="0"/>
          </a:p>
        </p:txBody>
      </p:sp>
      <p:sp>
        <p:nvSpPr>
          <p:cNvPr id="14341" name="Marcador de número de diapositiva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D7500B0-AD6E-44BD-BFD1-8CB930AC12CE}" type="slidenum">
              <a:rPr lang="es-MX" altLang="es-MX" sz="1200" smtClean="0"/>
              <a:pPr/>
              <a:t>5</a:t>
            </a:fld>
            <a:endParaRPr lang="es-MX" altLang="es-MX" sz="1200" smtClean="0"/>
          </a:p>
        </p:txBody>
      </p:sp>
    </p:spTree>
    <p:extLst>
      <p:ext uri="{BB962C8B-B14F-4D97-AF65-F5344CB8AC3E}">
        <p14:creationId xmlns:p14="http://schemas.microsoft.com/office/powerpoint/2010/main" val="640039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A04C9CD-F962-4E4D-BA9C-3DCBB50506B0}" type="slidenum">
              <a:rPr lang="es-MX" smtClean="0"/>
              <a:t>6</a:t>
            </a:fld>
            <a:endParaRPr lang="es-MX"/>
          </a:p>
        </p:txBody>
      </p:sp>
    </p:spTree>
    <p:extLst>
      <p:ext uri="{BB962C8B-B14F-4D97-AF65-F5344CB8AC3E}">
        <p14:creationId xmlns:p14="http://schemas.microsoft.com/office/powerpoint/2010/main" val="936865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754B002-BFA4-4454-816F-7C43DA094B49}"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3800734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1783469-BCA0-47E3-8A33-99EE076B36E2}" type="datetime1">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2588304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CEBFB8A-4C54-4B09-931D-7EE2AB4535CE}"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176626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448177" y="3771174"/>
            <a:ext cx="5540814"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2585252-9AC2-4C4A-8767-51CFA3C59EDD}"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
        <p:nvSpPr>
          <p:cNvPr id="11" name="TextBox 10"/>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6212485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2" y="3124201"/>
            <a:ext cx="6620968"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9850790-398E-4BC4-8446-E659D7025D1F}"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1789484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1448C15-E256-4A08-89A4-07BFBD413E76}" type="datetime1">
              <a:rPr lang="es-MX" smtClean="0"/>
              <a:t>02/10/2015</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38881886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B2422D2-8F7E-4EDB-8823-DDD0EB76E805}" type="datetime1">
              <a:rPr lang="es-MX" smtClean="0"/>
              <a:t>02/10/2015</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3332627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A81F0E0-2702-4324-AA26-8415C3C80AB9}"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3269679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8B29F98-7862-4B8B-AFF2-5957628C8D4D}"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1104166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D0E95E-F285-41DB-BE9A-8E32F6E47DF3}"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3899849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DA24AE5-6C45-4A02-9A55-CD7A54F87A46}" type="datetime1">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2781084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16CF9BF-660E-4BCF-A615-ADCEEF972B37}" type="datetime1">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3672583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0954420-F029-4CB4-B39B-E429F5513CEF}" type="datetime1">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3582619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28601D00-D7EE-4914-B46E-14D41398CAEE}" type="datetime1">
              <a:rPr lang="es-MX" smtClean="0"/>
              <a:t>02/10/2015</a:t>
            </a:fld>
            <a:endParaRPr lang="es-MX"/>
          </a:p>
        </p:txBody>
      </p:sp>
      <p:sp>
        <p:nvSpPr>
          <p:cNvPr id="5" name="Footer Placeholder 3"/>
          <p:cNvSpPr>
            <a:spLocks noGrp="1"/>
          </p:cNvSpPr>
          <p:nvPr>
            <p:ph type="ftr" sz="quarter" idx="11"/>
          </p:nvPr>
        </p:nvSpPr>
        <p:spPr/>
        <p:txBody>
          <a:bodyPr/>
          <a:lstStyle/>
          <a:p>
            <a:endParaRPr lang="es-MX"/>
          </a:p>
        </p:txBody>
      </p:sp>
      <p:sp>
        <p:nvSpPr>
          <p:cNvPr id="6" name="Slide Number Placeholder 4"/>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4057703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A989814-0157-4950-A0D6-76712CC7877C}" type="datetime1">
              <a:rPr lang="es-MX" smtClean="0"/>
              <a:t>02/10/2015</a:t>
            </a:fld>
            <a:endParaRPr lang="es-MX"/>
          </a:p>
        </p:txBody>
      </p:sp>
      <p:sp>
        <p:nvSpPr>
          <p:cNvPr id="5" name="Footer Placeholder 2"/>
          <p:cNvSpPr>
            <a:spLocks noGrp="1"/>
          </p:cNvSpPr>
          <p:nvPr>
            <p:ph type="ftr" sz="quarter" idx="11"/>
          </p:nvPr>
        </p:nvSpPr>
        <p:spPr/>
        <p:txBody>
          <a:bodyPr/>
          <a:lstStyle/>
          <a:p>
            <a:endParaRPr lang="es-MX"/>
          </a:p>
        </p:txBody>
      </p:sp>
      <p:sp>
        <p:nvSpPr>
          <p:cNvPr id="6" name="Slide Number Placeholder 3"/>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2068125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9FCE8043-31DB-4EE9-AE54-3B4EBD3F7291}" type="datetime1">
              <a:rPr lang="es-MX" smtClean="0"/>
              <a:t>02/10/2015</a:t>
            </a:fld>
            <a:endParaRPr lang="es-MX"/>
          </a:p>
        </p:txBody>
      </p:sp>
      <p:sp>
        <p:nvSpPr>
          <p:cNvPr id="5" name="Footer Placeholder 5"/>
          <p:cNvSpPr>
            <a:spLocks noGrp="1"/>
          </p:cNvSpPr>
          <p:nvPr>
            <p:ph type="ftr" sz="quarter" idx="11"/>
          </p:nvPr>
        </p:nvSpPr>
        <p:spPr/>
        <p:txBody>
          <a:bodyPr/>
          <a:lstStyle/>
          <a:p>
            <a:endParaRPr lang="es-MX"/>
          </a:p>
        </p:txBody>
      </p:sp>
      <p:sp>
        <p:nvSpPr>
          <p:cNvPr id="6" name="Slide Number Placeholder 6"/>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2929797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DC5C4C1-38F1-4FA7-B17F-8B3D242BF932}" type="datetime1">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96D5872-4333-447D-9A4E-13C9674B924D}" type="slidenum">
              <a:rPr lang="es-MX" smtClean="0"/>
              <a:t>‹Nº›</a:t>
            </a:fld>
            <a:endParaRPr lang="es-MX"/>
          </a:p>
        </p:txBody>
      </p:sp>
    </p:spTree>
    <p:extLst>
      <p:ext uri="{BB962C8B-B14F-4D97-AF65-F5344CB8AC3E}">
        <p14:creationId xmlns:p14="http://schemas.microsoft.com/office/powerpoint/2010/main" val="642202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9FC67BD-A2B5-4A19-BADF-DCEE0A2858BC}" type="datetime1">
              <a:rPr lang="es-MX" smtClean="0"/>
              <a:t>02/10/2015</a:t>
            </a:fld>
            <a:endParaRPr lang="es-MX"/>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396D5872-4333-447D-9A4E-13C9674B924D}" type="slidenum">
              <a:rPr lang="es-MX" smtClean="0"/>
              <a:t>‹Nº›</a:t>
            </a:fld>
            <a:endParaRPr lang="es-MX"/>
          </a:p>
        </p:txBody>
      </p:sp>
    </p:spTree>
    <p:extLst>
      <p:ext uri="{BB962C8B-B14F-4D97-AF65-F5344CB8AC3E}">
        <p14:creationId xmlns:p14="http://schemas.microsoft.com/office/powerpoint/2010/main" val="1398104789"/>
      </p:ext>
    </p:extLst>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611188" y="204788"/>
          <a:ext cx="7921625" cy="841375"/>
        </p:xfrm>
        <a:graphic>
          <a:graphicData uri="http://schemas.openxmlformats.org/drawingml/2006/table">
            <a:tbl>
              <a:tblPr/>
              <a:tblGrid>
                <a:gridCol w="1070275"/>
                <a:gridCol w="5745781"/>
                <a:gridCol w="1105569"/>
              </a:tblGrid>
              <a:tr h="841375">
                <a:tc>
                  <a:txBody>
                    <a:bodyPr/>
                    <a:lstStyle/>
                    <a:p>
                      <a:pPr algn="ctr">
                        <a:lnSpc>
                          <a:spcPct val="115000"/>
                        </a:lnSpc>
                        <a:spcAft>
                          <a:spcPts val="0"/>
                        </a:spcAft>
                      </a:pPr>
                      <a:endParaRPr lang="es-MX" sz="1100" b="1" kern="0" dirty="0">
                        <a:effectLst/>
                        <a:latin typeface="Calibri"/>
                        <a:ea typeface="Times New Roman"/>
                        <a:cs typeface="Times New Roman"/>
                      </a:endParaRPr>
                    </a:p>
                  </a:txBody>
                  <a:tcPr marL="44454" marR="44454" marT="0" marB="0">
                    <a:lnL>
                      <a:noFill/>
                    </a:lnL>
                    <a:lnR>
                      <a:noFill/>
                    </a:lnR>
                    <a:lnT>
                      <a:noFill/>
                    </a:lnT>
                    <a:lnB>
                      <a:noFill/>
                    </a:lnB>
                  </a:tcPr>
                </a:tc>
                <a:tc>
                  <a:txBody>
                    <a:bodyPr/>
                    <a:lstStyle/>
                    <a:p>
                      <a:pPr algn="ctr">
                        <a:lnSpc>
                          <a:spcPct val="115000"/>
                        </a:lnSpc>
                        <a:spcAft>
                          <a:spcPts val="0"/>
                        </a:spcAft>
                      </a:pPr>
                      <a:r>
                        <a:rPr lang="es-MX" sz="1200" b="1" kern="0" dirty="0">
                          <a:effectLst/>
                          <a:latin typeface="Calibri"/>
                          <a:ea typeface="Times New Roman"/>
                          <a:cs typeface="Times New Roman"/>
                        </a:rPr>
                        <a:t> </a:t>
                      </a:r>
                      <a:endParaRPr lang="es-MX" sz="1100" b="1" kern="0" dirty="0">
                        <a:effectLst/>
                        <a:latin typeface="Calibri"/>
                        <a:ea typeface="Times New Roman"/>
                        <a:cs typeface="Times New Roman"/>
                      </a:endParaRPr>
                    </a:p>
                    <a:p>
                      <a:pPr algn="ctr">
                        <a:lnSpc>
                          <a:spcPct val="115000"/>
                        </a:lnSpc>
                        <a:spcAft>
                          <a:spcPts val="0"/>
                        </a:spcAft>
                      </a:pPr>
                      <a:r>
                        <a:rPr lang="es-MX" sz="1800" b="1" kern="0" dirty="0">
                          <a:solidFill>
                            <a:schemeClr val="bg1"/>
                          </a:solidFill>
                          <a:effectLst>
                            <a:outerShdw blurRad="38100" dist="38100" dir="2700000" algn="tl">
                              <a:srgbClr val="000000">
                                <a:alpha val="43137"/>
                              </a:srgbClr>
                            </a:outerShdw>
                          </a:effectLst>
                          <a:latin typeface="Calibri"/>
                          <a:ea typeface="Times New Roman"/>
                          <a:cs typeface="Times New Roman"/>
                        </a:rPr>
                        <a:t>UNIVERSIDAD AUTÓNOMA DEL ESTADO DE MÉXICO</a:t>
                      </a:r>
                    </a:p>
                    <a:p>
                      <a:pPr algn="ctr">
                        <a:lnSpc>
                          <a:spcPct val="115000"/>
                        </a:lnSpc>
                        <a:spcAft>
                          <a:spcPts val="0"/>
                        </a:spcAft>
                      </a:pPr>
                      <a:r>
                        <a:rPr lang="es-MX" sz="1800" b="1" dirty="0">
                          <a:solidFill>
                            <a:schemeClr val="bg1"/>
                          </a:solidFill>
                          <a:effectLst>
                            <a:outerShdw blurRad="38100" dist="38100" dir="2700000" algn="tl">
                              <a:srgbClr val="000000">
                                <a:alpha val="43137"/>
                              </a:srgbClr>
                            </a:outerShdw>
                          </a:effectLst>
                          <a:latin typeface="Calibri" panose="020F0502020204030204" pitchFamily="34" charset="0"/>
                          <a:ea typeface="Times New Roman"/>
                        </a:rPr>
                        <a:t>FACULTAD DE CIENCIAS DE LA CONDUCTA</a:t>
                      </a:r>
                    </a:p>
                  </a:txBody>
                  <a:tcPr marL="44454" marR="44454" marT="0" marB="0">
                    <a:lnL>
                      <a:noFill/>
                    </a:lnL>
                    <a:lnR>
                      <a:noFill/>
                    </a:lnR>
                    <a:lnT>
                      <a:noFill/>
                    </a:lnT>
                    <a:lnB>
                      <a:noFill/>
                    </a:lnB>
                  </a:tcPr>
                </a:tc>
                <a:tc>
                  <a:txBody>
                    <a:bodyPr/>
                    <a:lstStyle/>
                    <a:p>
                      <a:pPr algn="ctr">
                        <a:lnSpc>
                          <a:spcPct val="115000"/>
                        </a:lnSpc>
                        <a:spcAft>
                          <a:spcPts val="0"/>
                        </a:spcAft>
                      </a:pPr>
                      <a:endParaRPr lang="es-MX" sz="1100" b="1" kern="0" dirty="0">
                        <a:effectLst/>
                        <a:latin typeface="Calibri"/>
                        <a:ea typeface="Times New Roman"/>
                        <a:cs typeface="Times New Roman"/>
                      </a:endParaRPr>
                    </a:p>
                  </a:txBody>
                  <a:tcPr marL="44454" marR="44454" marT="0" marB="0">
                    <a:lnL>
                      <a:noFill/>
                    </a:lnL>
                    <a:lnR>
                      <a:noFill/>
                    </a:lnR>
                    <a:lnT>
                      <a:noFill/>
                    </a:lnT>
                    <a:lnB>
                      <a:noFill/>
                    </a:lnB>
                  </a:tcPr>
                </a:tc>
              </a:tr>
            </a:tbl>
          </a:graphicData>
        </a:graphic>
      </p:graphicFrame>
      <p:sp>
        <p:nvSpPr>
          <p:cNvPr id="3" name="Rectangle 3"/>
          <p:cNvSpPr>
            <a:spLocks noChangeArrowheads="1"/>
          </p:cNvSpPr>
          <p:nvPr/>
        </p:nvSpPr>
        <p:spPr bwMode="auto">
          <a:xfrm>
            <a:off x="611188" y="1365378"/>
            <a:ext cx="7627361" cy="487825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endParaRPr lang="es-ES" altLang="es-MX" sz="2000" b="1" dirty="0">
              <a:ln/>
              <a:solidFill>
                <a:schemeClr val="accent3"/>
              </a:solidFill>
              <a:latin typeface="Arial" pitchFamily="34" charset="0"/>
              <a:ea typeface="Times New Roman" pitchFamily="18" charset="0"/>
              <a:cs typeface="Arial" pitchFamily="34" charset="0"/>
            </a:endParaRPr>
          </a:p>
          <a:p>
            <a:pPr algn="ctr">
              <a:defRPr/>
            </a:pPr>
            <a:endParaRPr lang="es-ES" altLang="es-MX" sz="2000" b="1" dirty="0">
              <a:ln/>
              <a:solidFill>
                <a:schemeClr val="accent3"/>
              </a:solidFill>
              <a:latin typeface="Arial" pitchFamily="34" charset="0"/>
              <a:ea typeface="Times New Roman" pitchFamily="18" charset="0"/>
              <a:cs typeface="Arial" pitchFamily="34" charset="0"/>
            </a:endParaRPr>
          </a:p>
          <a:p>
            <a:pPr algn="ctr">
              <a:defRPr/>
            </a:pPr>
            <a:r>
              <a:rPr lang="es-ES" altLang="es-MX" sz="3200" b="1" dirty="0" smtClean="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rPr>
              <a:t>EVALUACIÓN PROFESIONAL I</a:t>
            </a:r>
            <a:endParaRPr lang="es-ES" altLang="es-MX" sz="3200" b="1" dirty="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endParaRPr>
          </a:p>
          <a:p>
            <a:pPr algn="ctr">
              <a:defRPr/>
            </a:pPr>
            <a:endParaRPr lang="es-ES" altLang="es-MX" sz="3200" b="1" dirty="0" smtClean="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endParaRPr>
          </a:p>
          <a:p>
            <a:pPr algn="ctr">
              <a:defRPr/>
            </a:pPr>
            <a:r>
              <a:rPr lang="es-ES" altLang="es-MX" sz="3200" b="1" dirty="0" smtClean="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rPr>
              <a:t>UNIDAD II</a:t>
            </a:r>
            <a:r>
              <a:rPr lang="es-ES" altLang="es-MX" sz="3200" b="1" dirty="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rPr>
              <a:t>. </a:t>
            </a:r>
          </a:p>
          <a:p>
            <a:pPr algn="ctr">
              <a:defRPr/>
            </a:pPr>
            <a:r>
              <a:rPr lang="es-ES" altLang="es-MX" sz="3200" b="1" dirty="0" smtClean="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rPr>
              <a:t>ELABORACIÓN DEL MARCO REFERENCIAL</a:t>
            </a:r>
            <a:endParaRPr lang="es-ES" altLang="es-MX" sz="3200" b="1" dirty="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endParaRPr>
          </a:p>
          <a:p>
            <a:pPr algn="ctr">
              <a:defRPr/>
            </a:pPr>
            <a:endParaRPr lang="es-ES" altLang="es-MX" sz="3200" b="1" dirty="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endParaRPr>
          </a:p>
          <a:p>
            <a:pPr algn="ctr">
              <a:defRPr/>
            </a:pPr>
            <a:endParaRPr lang="es-MX" altLang="es-MX" sz="3200" b="1" dirty="0">
              <a:solidFill>
                <a:schemeClr val="tx1">
                  <a:lumMod val="95000"/>
                </a:schemeClr>
              </a:solidFill>
              <a:effectLst>
                <a:outerShdw blurRad="38100" dist="38100" dir="2700000" algn="tl">
                  <a:srgbClr val="000000">
                    <a:alpha val="43137"/>
                  </a:srgbClr>
                </a:outerShdw>
              </a:effectLst>
              <a:latin typeface="+mj-lt"/>
            </a:endParaRPr>
          </a:p>
          <a:p>
            <a:pPr algn="ctr">
              <a:defRPr/>
            </a:pPr>
            <a:r>
              <a:rPr lang="es-ES" altLang="es-MX" sz="3200" b="1" dirty="0">
                <a:solidFill>
                  <a:schemeClr val="tx1">
                    <a:lumMod val="95000"/>
                  </a:schemeClr>
                </a:solidFill>
                <a:effectLst>
                  <a:outerShdw blurRad="38100" dist="38100" dir="2700000" algn="tl">
                    <a:srgbClr val="000000">
                      <a:alpha val="43137"/>
                    </a:srgbClr>
                  </a:outerShdw>
                </a:effectLst>
                <a:latin typeface="+mj-lt"/>
                <a:ea typeface="Times New Roman" pitchFamily="18" charset="0"/>
                <a:cs typeface="Arial" pitchFamily="34" charset="0"/>
              </a:rPr>
              <a:t>DRA. AIDA MERCADO MAYA</a:t>
            </a:r>
          </a:p>
          <a:p>
            <a:pPr algn="ctr">
              <a:defRPr/>
            </a:pPr>
            <a:endParaRPr lang="es-ES" altLang="es-MX" b="1" dirty="0">
              <a:ln/>
              <a:solidFill>
                <a:schemeClr val="tx1">
                  <a:lumMod val="95000"/>
                </a:schemeClr>
              </a:solidFill>
            </a:endParaRPr>
          </a:p>
        </p:txBody>
      </p:sp>
      <p:sp>
        <p:nvSpPr>
          <p:cNvPr id="6151" name="Marcador de número de diapositiva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spcAft>
                <a:spcPts val="600"/>
              </a:spcAft>
              <a:buClr>
                <a:srgbClr val="404040"/>
              </a:buClr>
              <a:buFont typeface="Wingdings 2" panose="05020102010507070707" pitchFamily="18" charset="2"/>
              <a:buChar char=""/>
              <a:defRPr>
                <a:solidFill>
                  <a:srgbClr val="404040"/>
                </a:solidFill>
                <a:latin typeface="Verdana" panose="020B0604030504040204" pitchFamily="34" charset="0"/>
              </a:defRPr>
            </a:lvl1pPr>
            <a:lvl2pPr marL="742950" indent="-285750">
              <a:spcBef>
                <a:spcPct val="20000"/>
              </a:spcBef>
              <a:spcAft>
                <a:spcPts val="600"/>
              </a:spcAft>
              <a:buClr>
                <a:srgbClr val="404040"/>
              </a:buClr>
              <a:buFont typeface="Wingdings 2" panose="05020102010507070707" pitchFamily="18" charset="2"/>
              <a:buChar char=""/>
              <a:defRPr sz="1600">
                <a:solidFill>
                  <a:srgbClr val="404040"/>
                </a:solidFill>
                <a:latin typeface="Verdana" panose="020B0604030504040204" pitchFamily="34" charset="0"/>
              </a:defRPr>
            </a:lvl2pPr>
            <a:lvl3pPr marL="1143000" indent="-228600">
              <a:spcBef>
                <a:spcPct val="20000"/>
              </a:spcBef>
              <a:spcAft>
                <a:spcPts val="600"/>
              </a:spcAft>
              <a:buClr>
                <a:srgbClr val="404040"/>
              </a:buClr>
              <a:buFont typeface="Wingdings 2" panose="05020102010507070707" pitchFamily="18" charset="2"/>
              <a:buChar char=""/>
              <a:defRPr sz="1400">
                <a:solidFill>
                  <a:srgbClr val="404040"/>
                </a:solidFill>
                <a:latin typeface="Verdana" panose="020B0604030504040204" pitchFamily="34" charset="0"/>
              </a:defRPr>
            </a:lvl3pPr>
            <a:lvl4pPr marL="16002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4pPr>
            <a:lvl5pPr marL="20574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5pPr>
            <a:lvl6pPr marL="25146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6pPr>
            <a:lvl7pPr marL="29718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7pPr>
            <a:lvl8pPr marL="34290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8pPr>
            <a:lvl9pPr marL="38862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9pPr>
          </a:lstStyle>
          <a:p>
            <a:pPr>
              <a:spcBef>
                <a:spcPct val="0"/>
              </a:spcBef>
              <a:spcAft>
                <a:spcPct val="0"/>
              </a:spcAft>
              <a:buClrTx/>
              <a:buFontTx/>
              <a:buNone/>
            </a:pPr>
            <a:fld id="{49027F48-4A87-466A-A153-3C75F788EA0E}" type="slidenum">
              <a:rPr lang="es-ES" altLang="es-MX" smtClean="0">
                <a:latin typeface="Times New Roman" panose="02020603050405020304" pitchFamily="18" charset="0"/>
              </a:rPr>
              <a:pPr>
                <a:spcBef>
                  <a:spcPct val="0"/>
                </a:spcBef>
                <a:spcAft>
                  <a:spcPct val="0"/>
                </a:spcAft>
                <a:buClrTx/>
                <a:buFontTx/>
                <a:buNone/>
              </a:pPr>
              <a:t>1</a:t>
            </a:fld>
            <a:endParaRPr lang="es-ES" altLang="es-MX" smtClean="0">
              <a:latin typeface="Times New Roman" panose="02020603050405020304" pitchFamily="18" charset="0"/>
            </a:endParaRPr>
          </a:p>
        </p:txBody>
      </p:sp>
      <p:pic>
        <p:nvPicPr>
          <p:cNvPr id="6152" name="Imagen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888" y="204788"/>
            <a:ext cx="1533525"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Imagen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69213" y="204788"/>
            <a:ext cx="12192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83018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55837" y="804835"/>
            <a:ext cx="7055380" cy="1248090"/>
          </a:xfrm>
        </p:spPr>
        <p:txBody>
          <a:bodyPr/>
          <a:lstStyle/>
          <a:p>
            <a:r>
              <a:rPr lang="es-MX" sz="3200" b="1" dirty="0" smtClean="0">
                <a:solidFill>
                  <a:schemeClr val="tx1">
                    <a:lumMod val="95000"/>
                  </a:schemeClr>
                </a:solidFill>
              </a:rPr>
              <a:t>Cita </a:t>
            </a:r>
            <a:r>
              <a:rPr lang="es-MX" sz="3200" b="1" dirty="0" smtClean="0">
                <a:solidFill>
                  <a:schemeClr val="tx1">
                    <a:lumMod val="95000"/>
                  </a:schemeClr>
                </a:solidFill>
              </a:rPr>
              <a:t>indirecta o </a:t>
            </a:r>
            <a:r>
              <a:rPr lang="es-MX" sz="3200" b="1" dirty="0" smtClean="0">
                <a:solidFill>
                  <a:schemeClr val="tx1">
                    <a:lumMod val="95000"/>
                  </a:schemeClr>
                </a:solidFill>
              </a:rPr>
              <a:t>paráfrasis: </a:t>
            </a:r>
            <a:endParaRPr lang="es-MX" sz="3200" b="1" dirty="0">
              <a:solidFill>
                <a:schemeClr val="tx1">
                  <a:lumMod val="95000"/>
                </a:schemeClr>
              </a:solidFill>
            </a:endParaRPr>
          </a:p>
        </p:txBody>
      </p:sp>
      <p:sp>
        <p:nvSpPr>
          <p:cNvPr id="3" name="2 Marcador de contenido"/>
          <p:cNvSpPr>
            <a:spLocks noGrp="1"/>
          </p:cNvSpPr>
          <p:nvPr>
            <p:ph idx="1"/>
          </p:nvPr>
        </p:nvSpPr>
        <p:spPr>
          <a:xfrm>
            <a:off x="655837" y="1836901"/>
            <a:ext cx="6711654" cy="2744227"/>
          </a:xfrm>
        </p:spPr>
        <p:txBody>
          <a:bodyPr/>
          <a:lstStyle/>
          <a:p>
            <a:r>
              <a:rPr lang="es-MX" b="1" dirty="0" smtClean="0"/>
              <a:t>Consiste en reproducir la idea de un  autor  expresándola con otras palabras.</a:t>
            </a:r>
          </a:p>
          <a:p>
            <a:r>
              <a:rPr lang="es-MX" b="1" dirty="0" smtClean="0"/>
              <a:t>Use la cita indirecta cuando desee utilizar una idea pero no las mismas palabras  del autor.</a:t>
            </a:r>
          </a:p>
          <a:p>
            <a:r>
              <a:rPr lang="es-MX" b="1" dirty="0" smtClean="0"/>
              <a:t>Al parafrasear a otro autor, darle el crédito indicando el apellido y año de publicación.</a:t>
            </a:r>
            <a:endParaRPr lang="es-MX" b="1"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10</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2094" y="4115410"/>
            <a:ext cx="2976289" cy="2581097"/>
          </a:xfrm>
          <a:prstGeom prst="rect">
            <a:avLst/>
          </a:prstGeom>
          <a:ln>
            <a:noFill/>
          </a:ln>
          <a:effectLst>
            <a:softEdge rad="112500"/>
          </a:effectLst>
        </p:spPr>
      </p:pic>
    </p:spTree>
    <p:extLst>
      <p:ext uri="{BB962C8B-B14F-4D97-AF65-F5344CB8AC3E}">
        <p14:creationId xmlns:p14="http://schemas.microsoft.com/office/powerpoint/2010/main" val="1073264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effectLst>
                  <a:outerShdw blurRad="38100" dist="38100" dir="2700000" algn="tl">
                    <a:srgbClr val="000000">
                      <a:alpha val="43137"/>
                    </a:srgbClr>
                  </a:outerShdw>
                </a:effectLst>
              </a:rPr>
              <a:t>Citas indirectas: un solo autor</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r>
              <a:rPr lang="es-MX" b="1" dirty="0" smtClean="0"/>
              <a:t>Si el apellido del autor forma parte de la oración, se incluye solo el año de la publicación entre paréntesis.</a:t>
            </a:r>
          </a:p>
          <a:p>
            <a:endParaRPr lang="es-MX" dirty="0" smtClean="0"/>
          </a:p>
          <a:p>
            <a:endParaRPr lang="es-MX" dirty="0"/>
          </a:p>
          <a:p>
            <a:pPr marL="68580" indent="0">
              <a:buNone/>
            </a:pPr>
            <a:r>
              <a:rPr lang="es-MX" dirty="0" smtClean="0"/>
              <a:t>Ejemplo:</a:t>
            </a:r>
          </a:p>
          <a:p>
            <a:pPr marL="68580" indent="0">
              <a:buNone/>
            </a:pPr>
            <a:endParaRPr lang="es-MX" dirty="0" smtClean="0"/>
          </a:p>
          <a:p>
            <a:pPr marL="68580" indent="0">
              <a:buNone/>
            </a:pPr>
            <a:r>
              <a:rPr lang="es-MX" dirty="0" smtClean="0"/>
              <a:t>Frankl (2001) encontró que el vacío existencial…</a:t>
            </a:r>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11</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59" y="2636912"/>
            <a:ext cx="2460653" cy="2304256"/>
          </a:xfrm>
          <a:prstGeom prst="rect">
            <a:avLst/>
          </a:prstGeom>
        </p:spPr>
      </p:pic>
    </p:spTree>
    <p:extLst>
      <p:ext uri="{BB962C8B-B14F-4D97-AF65-F5344CB8AC3E}">
        <p14:creationId xmlns:p14="http://schemas.microsoft.com/office/powerpoint/2010/main" val="488972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effectLst>
                  <a:outerShdw blurRad="38100" dist="38100" dir="2700000" algn="tl">
                    <a:srgbClr val="000000">
                      <a:alpha val="43137"/>
                    </a:srgbClr>
                  </a:outerShdw>
                </a:effectLst>
              </a:rPr>
              <a:t>Citas </a:t>
            </a:r>
            <a:r>
              <a:rPr lang="es-MX" sz="3200" b="1" dirty="0" smtClean="0">
                <a:effectLst>
                  <a:outerShdw blurRad="38100" dist="38100" dir="2700000" algn="tl">
                    <a:srgbClr val="000000">
                      <a:alpha val="43137"/>
                    </a:srgbClr>
                  </a:outerShdw>
                </a:effectLst>
              </a:rPr>
              <a:t>indirectas: </a:t>
            </a:r>
            <a:r>
              <a:rPr lang="es-MX" sz="3200" b="1" dirty="0" smtClean="0">
                <a:effectLst>
                  <a:outerShdw blurRad="38100" dist="38100" dir="2700000" algn="tl">
                    <a:srgbClr val="000000">
                      <a:alpha val="43137"/>
                    </a:srgbClr>
                  </a:outerShdw>
                </a:effectLst>
              </a:rPr>
              <a:t>Un solo autor</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r>
              <a:rPr lang="es-MX" b="1" dirty="0" smtClean="0"/>
              <a:t>Si el apellido del autor y la fecha de publicación no forman parte de la oración, ambos se incluyen entre paréntesis separados por una coma.</a:t>
            </a:r>
          </a:p>
          <a:p>
            <a:endParaRPr lang="es-MX" dirty="0" smtClean="0"/>
          </a:p>
          <a:p>
            <a:pPr marL="68580" indent="0">
              <a:buNone/>
            </a:pPr>
            <a:r>
              <a:rPr lang="es-MX" dirty="0" smtClean="0"/>
              <a:t>Ejemplo</a:t>
            </a:r>
          </a:p>
          <a:p>
            <a:pPr marL="68580" indent="0" algn="just">
              <a:buNone/>
            </a:pPr>
            <a:endParaRPr lang="es-MX" dirty="0" smtClean="0"/>
          </a:p>
          <a:p>
            <a:pPr marL="68580" indent="0" algn="just">
              <a:buNone/>
            </a:pPr>
            <a:r>
              <a:rPr lang="es-MX" dirty="0" smtClean="0"/>
              <a:t>En una investigación reciente sobre vacío existencial  efectuada con adultos mayores (García, 2006) se encontró…</a:t>
            </a:r>
            <a:endParaRPr lang="es-MX" dirty="0"/>
          </a:p>
          <a:p>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12</a:t>
            </a:fld>
            <a:endParaRPr lang="es-MX"/>
          </a:p>
        </p:txBody>
      </p:sp>
    </p:spTree>
    <p:extLst>
      <p:ext uri="{BB962C8B-B14F-4D97-AF65-F5344CB8AC3E}">
        <p14:creationId xmlns:p14="http://schemas.microsoft.com/office/powerpoint/2010/main" val="3841519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effectLst>
                  <a:outerShdw blurRad="38100" dist="38100" dir="2700000" algn="tl">
                    <a:srgbClr val="000000">
                      <a:alpha val="43137"/>
                    </a:srgbClr>
                  </a:outerShdw>
                </a:effectLst>
              </a:rPr>
              <a:t>Citas indirectas. Un solo </a:t>
            </a:r>
            <a:r>
              <a:rPr lang="es-MX" sz="3200" b="1" dirty="0" smtClean="0">
                <a:effectLst>
                  <a:outerShdw blurRad="38100" dist="38100" dir="2700000" algn="tl">
                    <a:srgbClr val="000000">
                      <a:alpha val="43137"/>
                    </a:srgbClr>
                  </a:outerShdw>
                </a:effectLst>
              </a:rPr>
              <a:t>autor:</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827700" y="2052925"/>
            <a:ext cx="4608396" cy="4195481"/>
          </a:xfrm>
        </p:spPr>
        <p:txBody>
          <a:bodyPr>
            <a:normAutofit/>
          </a:bodyPr>
          <a:lstStyle/>
          <a:p>
            <a:r>
              <a:rPr lang="es-MX" b="1" dirty="0" smtClean="0"/>
              <a:t>Si el apellido del autor y la fecha de publicación son parte de la oración, no se usa el paréntesis. </a:t>
            </a:r>
          </a:p>
          <a:p>
            <a:endParaRPr lang="es-MX" dirty="0"/>
          </a:p>
          <a:p>
            <a:pPr marL="68580" indent="0">
              <a:buNone/>
            </a:pPr>
            <a:r>
              <a:rPr lang="es-MX" dirty="0" smtClean="0"/>
              <a:t>Ejemplo:</a:t>
            </a:r>
          </a:p>
          <a:p>
            <a:pPr marL="68580" indent="0">
              <a:buNone/>
            </a:pPr>
            <a:endParaRPr lang="es-MX" dirty="0"/>
          </a:p>
          <a:p>
            <a:pPr marL="68580" indent="0" algn="just">
              <a:buNone/>
            </a:pPr>
            <a:r>
              <a:rPr lang="es-MX" dirty="0" smtClean="0"/>
              <a:t>En el 2006, García estudio el vacío existencial en adultos mayores  y encontró que…</a:t>
            </a:r>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13</a:t>
            </a:fld>
            <a:endParaRPr lang="es-MX"/>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2204864"/>
            <a:ext cx="3190509" cy="25922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86184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20688"/>
            <a:ext cx="7024744" cy="792088"/>
          </a:xfrm>
        </p:spPr>
        <p:txBody>
          <a:bodyPr>
            <a:normAutofit/>
          </a:bodyPr>
          <a:lstStyle/>
          <a:p>
            <a:r>
              <a:rPr lang="es-MX" sz="3200" b="1" dirty="0" smtClean="0">
                <a:effectLst>
                  <a:outerShdw blurRad="38100" dist="38100" dir="2700000" algn="tl">
                    <a:srgbClr val="000000">
                      <a:alpha val="43137"/>
                    </a:srgbClr>
                  </a:outerShdw>
                </a:effectLst>
              </a:rPr>
              <a:t>Citas indirectas: un solo autor</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043492" y="1628800"/>
            <a:ext cx="6777317" cy="4203829"/>
          </a:xfrm>
        </p:spPr>
        <p:txBody>
          <a:bodyPr>
            <a:normAutofit fontScale="92500" lnSpcReduction="10000"/>
          </a:bodyPr>
          <a:lstStyle/>
          <a:p>
            <a:r>
              <a:rPr lang="es-MX" b="1" dirty="0" smtClean="0"/>
              <a:t>Si el apellido del autor y la fecha de publicación no forman parte de la oración, ambos se incluyen entre paréntesis separados por una coma.</a:t>
            </a:r>
          </a:p>
          <a:p>
            <a:endParaRPr lang="es-MX" dirty="0" smtClean="0"/>
          </a:p>
          <a:p>
            <a:pPr marL="68580" indent="0">
              <a:buNone/>
            </a:pPr>
            <a:r>
              <a:rPr lang="es-MX" dirty="0" smtClean="0"/>
              <a:t>Ejemplo</a:t>
            </a:r>
          </a:p>
          <a:p>
            <a:pPr marL="68580" indent="0" algn="just">
              <a:buNone/>
            </a:pPr>
            <a:endParaRPr lang="es-MX" dirty="0" smtClean="0"/>
          </a:p>
          <a:p>
            <a:pPr marL="68580" indent="0" algn="just">
              <a:buNone/>
            </a:pPr>
            <a:r>
              <a:rPr lang="es-MX" dirty="0" smtClean="0"/>
              <a:t>En una investigación reciente sobre vacío existencial  efectuada con adultos mayores de la ciudad de Buenos Aires en Argentina (García, 2006) se encontró…</a:t>
            </a:r>
          </a:p>
          <a:p>
            <a:pPr marL="68580" indent="0" algn="just">
              <a:buNone/>
            </a:pPr>
            <a:endParaRPr lang="es-MX" dirty="0" smtClean="0"/>
          </a:p>
          <a:p>
            <a:pPr algn="just">
              <a:buFont typeface="Wingdings" pitchFamily="2" charset="2"/>
              <a:buChar char="§"/>
            </a:pPr>
            <a:r>
              <a:rPr lang="es-MX" dirty="0" smtClean="0"/>
              <a:t>Aunque aceptado, este formato es menos común en APA.</a:t>
            </a:r>
          </a:p>
          <a:p>
            <a:pPr marL="68580" indent="0" algn="just">
              <a:buNone/>
            </a:pPr>
            <a:endParaRPr lang="es-MX" dirty="0" smtClean="0"/>
          </a:p>
          <a:p>
            <a:pPr marL="68580" indent="0" algn="just">
              <a:buNone/>
            </a:pPr>
            <a:endParaRPr lang="es-MX" dirty="0"/>
          </a:p>
          <a:p>
            <a:pPr marL="68580" indent="0" algn="just">
              <a:buNone/>
            </a:pPr>
            <a:endParaRPr lang="es-MX" dirty="0"/>
          </a:p>
          <a:p>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14</a:t>
            </a:fld>
            <a:endParaRPr lang="es-MX"/>
          </a:p>
        </p:txBody>
      </p:sp>
    </p:spTree>
    <p:extLst>
      <p:ext uri="{BB962C8B-B14F-4D97-AF65-F5344CB8AC3E}">
        <p14:creationId xmlns:p14="http://schemas.microsoft.com/office/powerpoint/2010/main" val="3086184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92696"/>
            <a:ext cx="7024744" cy="504056"/>
          </a:xfrm>
        </p:spPr>
        <p:txBody>
          <a:bodyPr>
            <a:noAutofit/>
          </a:bodyPr>
          <a:lstStyle/>
          <a:p>
            <a:r>
              <a:rPr lang="es-MX" sz="3200" b="1" dirty="0" smtClean="0">
                <a:effectLst>
                  <a:outerShdw blurRad="38100" dist="38100" dir="2700000" algn="tl">
                    <a:srgbClr val="000000">
                      <a:alpha val="43137"/>
                    </a:srgbClr>
                  </a:outerShdw>
                </a:effectLst>
              </a:rPr>
              <a:t>Citas indirectas: dos autores</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043492" y="1340768"/>
            <a:ext cx="6777317" cy="4491861"/>
          </a:xfrm>
        </p:spPr>
        <p:txBody>
          <a:bodyPr>
            <a:noAutofit/>
          </a:bodyPr>
          <a:lstStyle/>
          <a:p>
            <a:r>
              <a:rPr lang="es-MX" sz="1800" b="1" dirty="0" smtClean="0"/>
              <a:t>Cuando un trabajo tenga dos autores, siempre cítelos a ambos cada vez  que se presente la referencia en el texto.</a:t>
            </a:r>
          </a:p>
          <a:p>
            <a:r>
              <a:rPr lang="es-MX" sz="1800" b="1" dirty="0" smtClean="0"/>
              <a:t>Use el símbolo &amp;para unir los apellidos al citar dentro del paréntesis.</a:t>
            </a:r>
          </a:p>
          <a:p>
            <a:pPr marL="68580" indent="0">
              <a:buNone/>
            </a:pPr>
            <a:endParaRPr lang="es-MX" sz="1800" b="1" dirty="0" smtClean="0"/>
          </a:p>
          <a:p>
            <a:pPr marL="68580" indent="0">
              <a:buNone/>
            </a:pPr>
            <a:r>
              <a:rPr lang="es-MX" sz="1800" b="1" dirty="0" smtClean="0"/>
              <a:t>Ejemplo</a:t>
            </a:r>
            <a:r>
              <a:rPr lang="es-MX" sz="1800" b="1" dirty="0" smtClean="0"/>
              <a:t>:</a:t>
            </a:r>
          </a:p>
          <a:p>
            <a:pPr marL="68580" indent="0">
              <a:buNone/>
            </a:pPr>
            <a:r>
              <a:rPr lang="es-MX" sz="1800" b="1" dirty="0" smtClean="0"/>
              <a:t>En una investigación reciente sobre vacío existencial  (</a:t>
            </a:r>
            <a:r>
              <a:rPr lang="es-MX" sz="1800" b="1" dirty="0" err="1" smtClean="0"/>
              <a:t>Lukas</a:t>
            </a:r>
            <a:r>
              <a:rPr lang="es-MX" sz="1800" b="1" dirty="0" smtClean="0"/>
              <a:t>  </a:t>
            </a:r>
            <a:r>
              <a:rPr lang="es-MX" sz="1800" b="1" dirty="0" smtClean="0"/>
              <a:t>y </a:t>
            </a:r>
            <a:r>
              <a:rPr lang="es-MX" sz="1800" b="1" dirty="0" smtClean="0"/>
              <a:t>García, 2004) se encontró que…</a:t>
            </a:r>
          </a:p>
          <a:p>
            <a:pPr marL="68580" indent="0">
              <a:buNone/>
            </a:pPr>
            <a:r>
              <a:rPr lang="es-MX" sz="1800" b="1" dirty="0" smtClean="0"/>
              <a:t>Utilice </a:t>
            </a:r>
            <a:r>
              <a:rPr lang="es-MX" sz="1800" b="1" u="sng" dirty="0" smtClean="0">
                <a:solidFill>
                  <a:srgbClr val="FFFF99"/>
                </a:solidFill>
                <a:effectLst>
                  <a:outerShdw blurRad="38100" dist="38100" dir="2700000" algn="tl">
                    <a:srgbClr val="000000">
                      <a:alpha val="43137"/>
                    </a:srgbClr>
                  </a:outerShdw>
                </a:effectLst>
              </a:rPr>
              <a:t>y</a:t>
            </a:r>
            <a:r>
              <a:rPr lang="es-MX" sz="1800" b="1" dirty="0" smtClean="0"/>
              <a:t>, en los siguientes casos:</a:t>
            </a:r>
          </a:p>
          <a:p>
            <a:pPr>
              <a:buFont typeface="Wingdings" pitchFamily="2" charset="2"/>
              <a:buChar char="§"/>
            </a:pPr>
            <a:r>
              <a:rPr lang="es-MX" sz="1800" b="1" dirty="0" smtClean="0"/>
              <a:t>Lukas y García (2004) encontraron que el vacío existencial</a:t>
            </a:r>
          </a:p>
          <a:p>
            <a:pPr>
              <a:buFont typeface="Wingdings" pitchFamily="2" charset="2"/>
              <a:buChar char="§"/>
            </a:pPr>
            <a:r>
              <a:rPr lang="es-MX" sz="1800" b="1" dirty="0" smtClean="0"/>
              <a:t>En </a:t>
            </a:r>
            <a:r>
              <a:rPr lang="es-MX" sz="1800" b="1" dirty="0" smtClean="0"/>
              <a:t>2004, Lukas y García  estudiaron el vacío existencial  y encontraron que…</a:t>
            </a:r>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15</a:t>
            </a:fld>
            <a:endParaRPr lang="es-MX"/>
          </a:p>
        </p:txBody>
      </p:sp>
    </p:spTree>
    <p:extLst>
      <p:ext uri="{BB962C8B-B14F-4D97-AF65-F5344CB8AC3E}">
        <p14:creationId xmlns:p14="http://schemas.microsoft.com/office/powerpoint/2010/main" val="3086184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458888"/>
            <a:ext cx="6777317" cy="2808312"/>
          </a:xfrm>
        </p:spPr>
        <p:txBody>
          <a:bodyPr>
            <a:normAutofit/>
          </a:bodyPr>
          <a:lstStyle/>
          <a:p>
            <a:pPr>
              <a:buFont typeface="Wingdings" pitchFamily="2" charset="2"/>
              <a:buChar char="q"/>
            </a:pPr>
            <a:r>
              <a:rPr lang="es-MX" sz="2800" b="1" dirty="0"/>
              <a:t>Formato entre paréntesis primera cita </a:t>
            </a:r>
            <a:r>
              <a:rPr lang="es-MX" sz="2800" b="1" dirty="0" smtClean="0"/>
              <a:t> y subsecuentes </a:t>
            </a:r>
            <a:endParaRPr lang="es-MX" sz="2800" dirty="0" smtClean="0"/>
          </a:p>
          <a:p>
            <a:pPr marL="68580" indent="0">
              <a:buNone/>
            </a:pPr>
            <a:endParaRPr lang="es-MX" sz="2800" dirty="0" smtClean="0"/>
          </a:p>
          <a:p>
            <a:pPr marL="68580" indent="0">
              <a:buNone/>
            </a:pPr>
            <a:r>
              <a:rPr lang="es-MX" sz="2800" dirty="0" smtClean="0"/>
              <a:t>(</a:t>
            </a:r>
            <a:r>
              <a:rPr lang="es-MX" sz="2800" dirty="0" err="1" smtClean="0"/>
              <a:t>Lukas</a:t>
            </a:r>
            <a:r>
              <a:rPr lang="es-MX" sz="2800" dirty="0" smtClean="0"/>
              <a:t> </a:t>
            </a:r>
            <a:r>
              <a:rPr lang="es-MX" sz="2800" dirty="0" smtClean="0"/>
              <a:t>y </a:t>
            </a:r>
            <a:r>
              <a:rPr lang="es-MX" sz="2800" dirty="0" smtClean="0"/>
              <a:t>García,  2004)</a:t>
            </a:r>
            <a:endParaRPr lang="es-MX" sz="2800" dirty="0"/>
          </a:p>
          <a:p>
            <a:endParaRPr lang="es-MX" sz="2800" dirty="0"/>
          </a:p>
          <a:p>
            <a:pPr>
              <a:buFont typeface="Wingdings" pitchFamily="2" charset="2"/>
              <a:buChar char="q"/>
            </a:pPr>
            <a:endParaRPr lang="es-MX" b="1" dirty="0"/>
          </a:p>
          <a:p>
            <a:pPr>
              <a:buFont typeface="Wingdings" pitchFamily="2" charset="2"/>
              <a:buChar char="q"/>
            </a:pPr>
            <a:endParaRPr lang="es-MX" b="1" dirty="0" smtClean="0"/>
          </a:p>
          <a:p>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16</a:t>
            </a:fld>
            <a:endParaRPr lang="es-MX"/>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6250" y="3645024"/>
            <a:ext cx="2733675" cy="1676400"/>
          </a:xfrm>
          <a:prstGeom prst="rect">
            <a:avLst/>
          </a:prstGeom>
        </p:spPr>
      </p:pic>
    </p:spTree>
    <p:extLst>
      <p:ext uri="{BB962C8B-B14F-4D97-AF65-F5344CB8AC3E}">
        <p14:creationId xmlns:p14="http://schemas.microsoft.com/office/powerpoint/2010/main" val="36446423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89322"/>
            <a:ext cx="7240650" cy="673144"/>
          </a:xfrm>
        </p:spPr>
        <p:txBody>
          <a:bodyPr>
            <a:normAutofit fontScale="90000"/>
          </a:bodyPr>
          <a:lstStyle/>
          <a:p>
            <a:r>
              <a:rPr lang="es-MX" sz="3200" b="1" dirty="0" smtClean="0">
                <a:effectLst>
                  <a:outerShdw blurRad="38100" dist="38100" dir="2700000" algn="tl">
                    <a:srgbClr val="000000">
                      <a:alpha val="43137"/>
                    </a:srgbClr>
                  </a:outerShdw>
                </a:effectLst>
              </a:rPr>
              <a:t>Citas indirectas tres a cinco </a:t>
            </a:r>
            <a:r>
              <a:rPr lang="es-MX" sz="3200" b="1" dirty="0" smtClean="0">
                <a:effectLst>
                  <a:outerShdw blurRad="38100" dist="38100" dir="2700000" algn="tl">
                    <a:srgbClr val="000000">
                      <a:alpha val="43137"/>
                    </a:srgbClr>
                  </a:outerShdw>
                </a:effectLst>
              </a:rPr>
              <a:t>autores: </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973002" y="1466033"/>
            <a:ext cx="6777317" cy="3672408"/>
          </a:xfrm>
        </p:spPr>
        <p:txBody>
          <a:bodyPr>
            <a:normAutofit/>
          </a:bodyPr>
          <a:lstStyle/>
          <a:p>
            <a:r>
              <a:rPr lang="es-MX" b="1" dirty="0" smtClean="0"/>
              <a:t>Primera cita  en el texto refiera a todos los autores:</a:t>
            </a:r>
          </a:p>
          <a:p>
            <a:endParaRPr lang="es-MX" dirty="0"/>
          </a:p>
          <a:p>
            <a:pPr marL="68580" indent="0">
              <a:buNone/>
            </a:pPr>
            <a:r>
              <a:rPr lang="es-MX" dirty="0" smtClean="0"/>
              <a:t>Hernández, Fernández y Baptista  (2010)</a:t>
            </a:r>
          </a:p>
          <a:p>
            <a:endParaRPr lang="es-MX" dirty="0"/>
          </a:p>
          <a:p>
            <a:r>
              <a:rPr lang="es-MX" b="1" dirty="0" smtClean="0"/>
              <a:t>Citas subsecuentes en el texto  colocar solo al primer autor seguido de et al.</a:t>
            </a:r>
          </a:p>
          <a:p>
            <a:endParaRPr lang="es-MX" dirty="0"/>
          </a:p>
          <a:p>
            <a:pPr marL="68580" indent="0">
              <a:buNone/>
            </a:pPr>
            <a:r>
              <a:rPr lang="es-MX" dirty="0" smtClean="0"/>
              <a:t>Ejemplo: Hernández et al. (2010)</a:t>
            </a:r>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17</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557" y="5013176"/>
            <a:ext cx="4996687" cy="1431032"/>
          </a:xfrm>
          <a:prstGeom prst="rect">
            <a:avLst/>
          </a:prstGeom>
        </p:spPr>
      </p:pic>
    </p:spTree>
    <p:extLst>
      <p:ext uri="{BB962C8B-B14F-4D97-AF65-F5344CB8AC3E}">
        <p14:creationId xmlns:p14="http://schemas.microsoft.com/office/powerpoint/2010/main" val="2053237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4649" y="1297571"/>
            <a:ext cx="7416824" cy="745152"/>
          </a:xfrm>
        </p:spPr>
        <p:txBody>
          <a:bodyPr>
            <a:noAutofit/>
          </a:bodyPr>
          <a:lstStyle/>
          <a:p>
            <a:r>
              <a:rPr lang="es-MX" sz="3200" b="1" dirty="0">
                <a:effectLst>
                  <a:outerShdw blurRad="38100" dist="38100" dir="2700000" algn="tl">
                    <a:srgbClr val="000000">
                      <a:alpha val="43137"/>
                    </a:srgbClr>
                  </a:outerShdw>
                </a:effectLst>
              </a:rPr>
              <a:t>Citas indirectas tres a cinco </a:t>
            </a:r>
            <a:r>
              <a:rPr lang="es-MX" sz="3200" b="1" dirty="0" smtClean="0">
                <a:effectLst>
                  <a:outerShdw blurRad="38100" dist="38100" dir="2700000" algn="tl">
                    <a:srgbClr val="000000">
                      <a:alpha val="43137"/>
                    </a:srgbClr>
                  </a:outerShdw>
                </a:effectLst>
              </a:rPr>
              <a:t>autores:</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044403" y="2276872"/>
            <a:ext cx="6777317" cy="4203829"/>
          </a:xfrm>
        </p:spPr>
        <p:txBody>
          <a:bodyPr>
            <a:normAutofit fontScale="92500"/>
          </a:bodyPr>
          <a:lstStyle/>
          <a:p>
            <a:pPr>
              <a:buFont typeface="Wingdings" pitchFamily="2" charset="2"/>
              <a:buChar char="q"/>
            </a:pPr>
            <a:r>
              <a:rPr lang="es-MX" sz="2800" b="1" dirty="0"/>
              <a:t>Formato entre paréntesis primera cita </a:t>
            </a:r>
            <a:endParaRPr lang="es-MX" sz="2800" b="1" dirty="0" smtClean="0"/>
          </a:p>
          <a:p>
            <a:pPr marL="68580" indent="0">
              <a:buNone/>
            </a:pPr>
            <a:endParaRPr lang="es-MX" sz="2800" dirty="0" smtClean="0"/>
          </a:p>
          <a:p>
            <a:pPr marL="68580" indent="0">
              <a:buNone/>
            </a:pPr>
            <a:r>
              <a:rPr lang="es-MX" sz="2800" dirty="0" smtClean="0"/>
              <a:t>(Hernández</a:t>
            </a:r>
            <a:r>
              <a:rPr lang="es-MX" sz="2800" dirty="0"/>
              <a:t>, Fernández </a:t>
            </a:r>
            <a:r>
              <a:rPr lang="es-MX" sz="2800" dirty="0" smtClean="0"/>
              <a:t> &amp; </a:t>
            </a:r>
            <a:r>
              <a:rPr lang="es-MX" sz="2800" dirty="0"/>
              <a:t>Baptista </a:t>
            </a:r>
            <a:r>
              <a:rPr lang="es-MX" sz="2800" dirty="0" smtClean="0"/>
              <a:t>, 2010</a:t>
            </a:r>
            <a:r>
              <a:rPr lang="es-MX" sz="2800" dirty="0"/>
              <a:t>)</a:t>
            </a:r>
          </a:p>
          <a:p>
            <a:endParaRPr lang="es-MX" sz="2800" dirty="0"/>
          </a:p>
          <a:p>
            <a:r>
              <a:rPr lang="es-MX" sz="2800" b="1" dirty="0"/>
              <a:t>Citas </a:t>
            </a:r>
            <a:r>
              <a:rPr lang="es-MX" sz="2800" b="1" dirty="0" smtClean="0"/>
              <a:t>subsecuentes</a:t>
            </a:r>
            <a:endParaRPr lang="es-MX" sz="2800" b="1" dirty="0"/>
          </a:p>
          <a:p>
            <a:endParaRPr lang="es-MX" sz="2800" dirty="0"/>
          </a:p>
          <a:p>
            <a:pPr marL="68580" indent="0">
              <a:buNone/>
            </a:pPr>
            <a:r>
              <a:rPr lang="es-MX" sz="2800" dirty="0" smtClean="0"/>
              <a:t>(Hernández </a:t>
            </a:r>
            <a:r>
              <a:rPr lang="es-MX" sz="2800" dirty="0"/>
              <a:t>et al</a:t>
            </a:r>
            <a:r>
              <a:rPr lang="es-MX" sz="2800" dirty="0" smtClean="0"/>
              <a:t>., 2010</a:t>
            </a:r>
            <a:r>
              <a:rPr lang="es-MX" sz="2800" dirty="0"/>
              <a:t>)</a:t>
            </a:r>
          </a:p>
          <a:p>
            <a:pPr>
              <a:buFont typeface="Wingdings" pitchFamily="2" charset="2"/>
              <a:buChar char="q"/>
            </a:pPr>
            <a:endParaRPr lang="es-MX" b="1" dirty="0"/>
          </a:p>
          <a:p>
            <a:pPr>
              <a:buFont typeface="Wingdings" pitchFamily="2" charset="2"/>
              <a:buChar char="q"/>
            </a:pPr>
            <a:endParaRPr lang="es-MX" b="1" dirty="0" smtClean="0"/>
          </a:p>
          <a:p>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18</a:t>
            </a:fld>
            <a:endParaRPr lang="es-MX"/>
          </a:p>
        </p:txBody>
      </p:sp>
    </p:spTree>
    <p:extLst>
      <p:ext uri="{BB962C8B-B14F-4D97-AF65-F5344CB8AC3E}">
        <p14:creationId xmlns:p14="http://schemas.microsoft.com/office/powerpoint/2010/main" val="2004748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541439"/>
            <a:ext cx="7240650" cy="673144"/>
          </a:xfrm>
        </p:spPr>
        <p:txBody>
          <a:bodyPr>
            <a:normAutofit/>
          </a:bodyPr>
          <a:lstStyle/>
          <a:p>
            <a:r>
              <a:rPr lang="es-MX" sz="3200" b="1" dirty="0" smtClean="0">
                <a:effectLst>
                  <a:outerShdw blurRad="38100" dist="38100" dir="2700000" algn="tl">
                    <a:srgbClr val="000000">
                      <a:alpha val="43137"/>
                    </a:srgbClr>
                  </a:outerShdw>
                </a:effectLst>
              </a:rPr>
              <a:t>Citas indirectas: seis o más </a:t>
            </a:r>
            <a:r>
              <a:rPr lang="es-MX" sz="3200" b="1" dirty="0" smtClean="0">
                <a:effectLst>
                  <a:outerShdw blurRad="38100" dist="38100" dir="2700000" algn="tl">
                    <a:srgbClr val="000000">
                      <a:alpha val="43137"/>
                    </a:srgbClr>
                  </a:outerShdw>
                </a:effectLst>
              </a:rPr>
              <a:t>autores: </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755576" y="1412776"/>
            <a:ext cx="4292176" cy="4635877"/>
          </a:xfrm>
        </p:spPr>
        <p:txBody>
          <a:bodyPr>
            <a:normAutofit fontScale="92500" lnSpcReduction="20000"/>
          </a:bodyPr>
          <a:lstStyle/>
          <a:p>
            <a:r>
              <a:rPr lang="es-MX" sz="2200" b="1" dirty="0" smtClean="0"/>
              <a:t>Cite el apellido del primer autor seguido de et al.  Y el año tanto para la primera cita como para las subsiguientes.</a:t>
            </a:r>
          </a:p>
          <a:p>
            <a:endParaRPr lang="es-MX" sz="2200" dirty="0" smtClean="0"/>
          </a:p>
          <a:p>
            <a:pPr marL="68580" indent="0">
              <a:buNone/>
            </a:pPr>
            <a:r>
              <a:rPr lang="es-MX" sz="2200" dirty="0" smtClean="0"/>
              <a:t>Ejemplo:</a:t>
            </a:r>
            <a:endParaRPr lang="es-MX" sz="2200" dirty="0"/>
          </a:p>
          <a:p>
            <a:pPr marL="68580" indent="0">
              <a:buNone/>
            </a:pPr>
            <a:r>
              <a:rPr lang="es-MX" sz="2200" dirty="0" smtClean="0"/>
              <a:t>En un estudio llevado a cabo por Rivera et. al. (2009) se encontró que…</a:t>
            </a:r>
          </a:p>
          <a:p>
            <a:pPr marL="68580" indent="0">
              <a:buNone/>
            </a:pPr>
            <a:endParaRPr lang="es-MX" sz="2200" dirty="0" smtClean="0"/>
          </a:p>
          <a:p>
            <a:pPr>
              <a:buFont typeface="Wingdings" pitchFamily="2" charset="2"/>
              <a:buChar char="q"/>
            </a:pPr>
            <a:r>
              <a:rPr lang="es-MX" sz="2200" b="1" dirty="0" smtClean="0"/>
              <a:t>Formato </a:t>
            </a:r>
            <a:r>
              <a:rPr lang="es-MX" sz="2200" b="1" dirty="0"/>
              <a:t>entre paréntesis primera cita y subsecuentes:</a:t>
            </a:r>
          </a:p>
          <a:p>
            <a:pPr marL="68580" indent="0">
              <a:buNone/>
            </a:pPr>
            <a:endParaRPr lang="es-MX" sz="2200" dirty="0"/>
          </a:p>
          <a:p>
            <a:pPr marL="68580" indent="0">
              <a:buNone/>
            </a:pPr>
            <a:r>
              <a:rPr lang="es-MX" sz="2200" dirty="0" smtClean="0"/>
              <a:t>(</a:t>
            </a:r>
            <a:r>
              <a:rPr lang="es-MX" sz="2200" dirty="0"/>
              <a:t>Rivera </a:t>
            </a:r>
            <a:r>
              <a:rPr lang="es-MX" sz="2200" dirty="0" smtClean="0"/>
              <a:t>et </a:t>
            </a:r>
            <a:r>
              <a:rPr lang="es-MX" sz="2200" dirty="0"/>
              <a:t>al</a:t>
            </a:r>
            <a:r>
              <a:rPr lang="es-MX" sz="2200" dirty="0" smtClean="0"/>
              <a:t>., 2009</a:t>
            </a:r>
            <a:r>
              <a:rPr lang="es-MX" sz="2200" dirty="0"/>
              <a:t>) </a:t>
            </a:r>
          </a:p>
          <a:p>
            <a:pPr marL="68580" indent="0">
              <a:buNone/>
            </a:pPr>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19</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2204864"/>
            <a:ext cx="2913112" cy="2913112"/>
          </a:xfrm>
          <a:prstGeom prst="rect">
            <a:avLst/>
          </a:prstGeom>
        </p:spPr>
      </p:pic>
    </p:spTree>
    <p:extLst>
      <p:ext uri="{BB962C8B-B14F-4D97-AF65-F5344CB8AC3E}">
        <p14:creationId xmlns:p14="http://schemas.microsoft.com/office/powerpoint/2010/main" val="1704024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9250" y="1628775"/>
            <a:ext cx="6072188" cy="4052888"/>
          </a:xfrm>
        </p:spPr>
        <p:txBody>
          <a:bodyPr>
            <a:normAutofit fontScale="92500" lnSpcReduction="20000"/>
          </a:bodyPr>
          <a:lstStyle/>
          <a:p>
            <a:pPr marL="0" indent="0" algn="just">
              <a:buFont typeface="Wingdings 2" panose="05020102010507070707" pitchFamily="18" charset="2"/>
              <a:buNone/>
              <a:defRPr/>
            </a:pPr>
            <a:r>
              <a:rPr lang="es-ES" b="1" dirty="0">
                <a:solidFill>
                  <a:srgbClr val="FFFFCC"/>
                </a:solidFill>
                <a:effectLst>
                  <a:outerShdw blurRad="38100" dist="38100" dir="2700000" algn="tl">
                    <a:srgbClr val="000000">
                      <a:alpha val="43137"/>
                    </a:srgbClr>
                  </a:outerShdw>
                </a:effectLst>
                <a:cs typeface="Arial" panose="020B0604020202020204" pitchFamily="34" charset="0"/>
              </a:rPr>
              <a:t>Hablar con quienes atraviesan un proceso de enfermedad y/o muerte es en ocasiones una habilidad paradójica; muchas personas temen no ser capaces de encontrar las palabras apropiadas en el momento oportuno. Tal temor tiene que ver con la concepción muy generalizada de que las personas que asisten al proceso de ir-muriéndose tienen que decir </a:t>
            </a:r>
            <a:r>
              <a:rPr lang="es-ES" b="1" i="1" dirty="0">
                <a:solidFill>
                  <a:srgbClr val="FFFFCC"/>
                </a:solidFill>
                <a:effectLst>
                  <a:outerShdw blurRad="38100" dist="38100" dir="2700000" algn="tl">
                    <a:srgbClr val="000000">
                      <a:alpha val="43137"/>
                    </a:srgbClr>
                  </a:outerShdw>
                </a:effectLst>
                <a:cs typeface="Arial" panose="020B0604020202020204" pitchFamily="34" charset="0"/>
              </a:rPr>
              <a:t>aquello</a:t>
            </a:r>
            <a:r>
              <a:rPr lang="es-ES" b="1" dirty="0">
                <a:solidFill>
                  <a:srgbClr val="FFFFCC"/>
                </a:solidFill>
                <a:effectLst>
                  <a:outerShdw blurRad="38100" dist="38100" dir="2700000" algn="tl">
                    <a:srgbClr val="000000">
                      <a:alpha val="43137"/>
                    </a:srgbClr>
                  </a:outerShdw>
                </a:effectLst>
                <a:cs typeface="Arial" panose="020B0604020202020204" pitchFamily="34" charset="0"/>
              </a:rPr>
              <a:t> o al menos </a:t>
            </a:r>
            <a:r>
              <a:rPr lang="es-ES" b="1" i="1" dirty="0">
                <a:solidFill>
                  <a:srgbClr val="FFFFCC"/>
                </a:solidFill>
                <a:effectLst>
                  <a:outerShdw blurRad="38100" dist="38100" dir="2700000" algn="tl">
                    <a:srgbClr val="000000">
                      <a:alpha val="43137"/>
                    </a:srgbClr>
                  </a:outerShdw>
                </a:effectLst>
                <a:cs typeface="Arial" panose="020B0604020202020204" pitchFamily="34" charset="0"/>
              </a:rPr>
              <a:t>algo</a:t>
            </a:r>
            <a:r>
              <a:rPr lang="es-ES" b="1" dirty="0">
                <a:solidFill>
                  <a:srgbClr val="FFFFCC"/>
                </a:solidFill>
                <a:effectLst>
                  <a:outerShdw blurRad="38100" dist="38100" dir="2700000" algn="tl">
                    <a:srgbClr val="000000">
                      <a:alpha val="43137"/>
                    </a:srgbClr>
                  </a:outerShdw>
                </a:effectLst>
                <a:cs typeface="Arial" panose="020B0604020202020204" pitchFamily="34" charset="0"/>
              </a:rPr>
              <a:t>; concepción que es, por supuesto, errónea. No sólo por que en ocasiones las preguntas más expresas no se formulan como demanda de una respuesta sino como manifestación de una sensación, sino porque prácticamente todos los estudios empíricos enfatizan la capacidad para escuchar por encima de la capacidad para decir </a:t>
            </a:r>
            <a:r>
              <a:rPr lang="es-ES" b="1" dirty="0" smtClean="0">
                <a:solidFill>
                  <a:srgbClr val="FFFFCC"/>
                </a:solidFill>
                <a:effectLst>
                  <a:outerShdw blurRad="38100" dist="38100" dir="2700000" algn="tl">
                    <a:srgbClr val="000000">
                      <a:alpha val="43137"/>
                    </a:srgbClr>
                  </a:outerShdw>
                </a:effectLst>
                <a:cs typeface="Arial" panose="020B0604020202020204" pitchFamily="34" charset="0"/>
              </a:rPr>
              <a:t>algo.</a:t>
            </a:r>
            <a:endParaRPr lang="es-MX" b="1" dirty="0">
              <a:solidFill>
                <a:srgbClr val="FFFFCC"/>
              </a:solidFill>
              <a:effectLst>
                <a:outerShdw blurRad="38100" dist="38100" dir="2700000" algn="tl">
                  <a:srgbClr val="000000">
                    <a:alpha val="43137"/>
                  </a:srgbClr>
                </a:outerShdw>
              </a:effectLst>
              <a:cs typeface="Arial" panose="020B0604020202020204" pitchFamily="34" charset="0"/>
            </a:endParaRPr>
          </a:p>
        </p:txBody>
      </p:sp>
      <p:sp>
        <p:nvSpPr>
          <p:cNvPr id="8195" name="Marcador de número de diapositiva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spcAft>
                <a:spcPts val="600"/>
              </a:spcAft>
              <a:buClr>
                <a:srgbClr val="404040"/>
              </a:buClr>
              <a:buFont typeface="Wingdings 2" panose="05020102010507070707" pitchFamily="18" charset="2"/>
              <a:buChar char=""/>
              <a:defRPr>
                <a:solidFill>
                  <a:srgbClr val="404040"/>
                </a:solidFill>
                <a:latin typeface="Verdana" panose="020B0604030504040204" pitchFamily="34" charset="0"/>
              </a:defRPr>
            </a:lvl1pPr>
            <a:lvl2pPr marL="742950" indent="-285750">
              <a:spcBef>
                <a:spcPct val="20000"/>
              </a:spcBef>
              <a:spcAft>
                <a:spcPts val="600"/>
              </a:spcAft>
              <a:buClr>
                <a:srgbClr val="404040"/>
              </a:buClr>
              <a:buFont typeface="Wingdings 2" panose="05020102010507070707" pitchFamily="18" charset="2"/>
              <a:buChar char=""/>
              <a:defRPr sz="1600">
                <a:solidFill>
                  <a:srgbClr val="404040"/>
                </a:solidFill>
                <a:latin typeface="Verdana" panose="020B0604030504040204" pitchFamily="34" charset="0"/>
              </a:defRPr>
            </a:lvl2pPr>
            <a:lvl3pPr marL="1143000" indent="-228600">
              <a:spcBef>
                <a:spcPct val="20000"/>
              </a:spcBef>
              <a:spcAft>
                <a:spcPts val="600"/>
              </a:spcAft>
              <a:buClr>
                <a:srgbClr val="404040"/>
              </a:buClr>
              <a:buFont typeface="Wingdings 2" panose="05020102010507070707" pitchFamily="18" charset="2"/>
              <a:buChar char=""/>
              <a:defRPr sz="1400">
                <a:solidFill>
                  <a:srgbClr val="404040"/>
                </a:solidFill>
                <a:latin typeface="Verdana" panose="020B0604030504040204" pitchFamily="34" charset="0"/>
              </a:defRPr>
            </a:lvl3pPr>
            <a:lvl4pPr marL="16002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4pPr>
            <a:lvl5pPr marL="20574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5pPr>
            <a:lvl6pPr marL="25146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6pPr>
            <a:lvl7pPr marL="29718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7pPr>
            <a:lvl8pPr marL="34290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8pPr>
            <a:lvl9pPr marL="38862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9pPr>
          </a:lstStyle>
          <a:p>
            <a:pPr>
              <a:spcBef>
                <a:spcPct val="0"/>
              </a:spcBef>
              <a:spcAft>
                <a:spcPct val="0"/>
              </a:spcAft>
              <a:buClrTx/>
              <a:buFontTx/>
              <a:buNone/>
            </a:pPr>
            <a:fld id="{3D8DE645-4C99-406C-8C3E-BB1A9F823D66}" type="slidenum">
              <a:rPr lang="es-ES" altLang="es-MX" smtClean="0">
                <a:latin typeface="Times New Roman" panose="02020603050405020304" pitchFamily="18" charset="0"/>
              </a:rPr>
              <a:pPr>
                <a:spcBef>
                  <a:spcPct val="0"/>
                </a:spcBef>
                <a:spcAft>
                  <a:spcPct val="0"/>
                </a:spcAft>
                <a:buClrTx/>
                <a:buFontTx/>
                <a:buNone/>
              </a:pPr>
              <a:t>2</a:t>
            </a:fld>
            <a:endParaRPr lang="es-ES" altLang="es-MX" smtClean="0">
              <a:latin typeface="Times New Roman" panose="02020603050405020304" pitchFamily="18" charset="0"/>
            </a:endParaRPr>
          </a:p>
        </p:txBody>
      </p:sp>
      <p:sp>
        <p:nvSpPr>
          <p:cNvPr id="8196" name="Rectángulo 5"/>
          <p:cNvSpPr>
            <a:spLocks noChangeArrowheads="1"/>
          </p:cNvSpPr>
          <p:nvPr/>
        </p:nvSpPr>
        <p:spPr bwMode="auto">
          <a:xfrm>
            <a:off x="8134350" y="6065838"/>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rgbClr val="404040"/>
              </a:buClr>
              <a:buFont typeface="Wingdings 2" panose="05020102010507070707" pitchFamily="18" charset="2"/>
              <a:buChar char=""/>
              <a:defRPr>
                <a:solidFill>
                  <a:srgbClr val="404040"/>
                </a:solidFill>
                <a:latin typeface="Verdana" panose="020B0604030504040204" pitchFamily="34" charset="0"/>
              </a:defRPr>
            </a:lvl1pPr>
            <a:lvl2pPr marL="742950" indent="-285750">
              <a:spcBef>
                <a:spcPct val="20000"/>
              </a:spcBef>
              <a:spcAft>
                <a:spcPts val="600"/>
              </a:spcAft>
              <a:buClr>
                <a:srgbClr val="404040"/>
              </a:buClr>
              <a:buFont typeface="Wingdings 2" panose="05020102010507070707" pitchFamily="18" charset="2"/>
              <a:buChar char=""/>
              <a:defRPr sz="1600">
                <a:solidFill>
                  <a:srgbClr val="404040"/>
                </a:solidFill>
                <a:latin typeface="Verdana" panose="020B0604030504040204" pitchFamily="34" charset="0"/>
              </a:defRPr>
            </a:lvl2pPr>
            <a:lvl3pPr marL="1143000" indent="-228600">
              <a:spcBef>
                <a:spcPct val="20000"/>
              </a:spcBef>
              <a:spcAft>
                <a:spcPts val="600"/>
              </a:spcAft>
              <a:buClr>
                <a:srgbClr val="404040"/>
              </a:buClr>
              <a:buFont typeface="Wingdings 2" panose="05020102010507070707" pitchFamily="18" charset="2"/>
              <a:buChar char=""/>
              <a:defRPr sz="1400">
                <a:solidFill>
                  <a:srgbClr val="404040"/>
                </a:solidFill>
                <a:latin typeface="Verdana" panose="020B0604030504040204" pitchFamily="34" charset="0"/>
              </a:defRPr>
            </a:lvl3pPr>
            <a:lvl4pPr marL="16002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4pPr>
            <a:lvl5pPr marL="20574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5pPr>
            <a:lvl6pPr marL="25146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6pPr>
            <a:lvl7pPr marL="29718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7pPr>
            <a:lvl8pPr marL="34290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8pPr>
            <a:lvl9pPr marL="38862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9pPr>
          </a:lstStyle>
          <a:p>
            <a:pPr>
              <a:spcBef>
                <a:spcPct val="0"/>
              </a:spcBef>
              <a:spcAft>
                <a:spcPct val="0"/>
              </a:spcAft>
              <a:buClrTx/>
              <a:buFontTx/>
              <a:buNone/>
            </a:pPr>
            <a:r>
              <a:rPr lang="es-MX" altLang="es-MX" sz="1800">
                <a:solidFill>
                  <a:schemeClr val="bg1"/>
                </a:solidFill>
                <a:latin typeface="Arial" panose="020B0604020202020204" pitchFamily="34" charset="0"/>
                <a:cs typeface="Arial" panose="020B0604020202020204" pitchFamily="34" charset="0"/>
              </a:rPr>
              <a:t>4</a:t>
            </a:r>
          </a:p>
        </p:txBody>
      </p:sp>
      <p:graphicFrame>
        <p:nvGraphicFramePr>
          <p:cNvPr id="5" name="4 Tabla"/>
          <p:cNvGraphicFramePr>
            <a:graphicFrameLocks noGrp="1"/>
          </p:cNvGraphicFramePr>
          <p:nvPr>
            <p:extLst>
              <p:ext uri="{D42A27DB-BD31-4B8C-83A1-F6EECF244321}">
                <p14:modId xmlns:p14="http://schemas.microsoft.com/office/powerpoint/2010/main" val="64924904"/>
              </p:ext>
            </p:extLst>
          </p:nvPr>
        </p:nvGraphicFramePr>
        <p:xfrm>
          <a:off x="0" y="2"/>
          <a:ext cx="9144000" cy="6857999"/>
        </p:xfrm>
        <a:graphic>
          <a:graphicData uri="http://schemas.openxmlformats.org/drawingml/2006/table">
            <a:tbl>
              <a:tblPr/>
              <a:tblGrid>
                <a:gridCol w="7293441"/>
                <a:gridCol w="1850559"/>
              </a:tblGrid>
              <a:tr h="388594">
                <a:tc>
                  <a:txBody>
                    <a:bodyPr/>
                    <a:lstStyle/>
                    <a:p>
                      <a:pPr algn="l">
                        <a:lnSpc>
                          <a:spcPct val="115000"/>
                        </a:lnSpc>
                        <a:spcAft>
                          <a:spcPts val="0"/>
                        </a:spcAft>
                      </a:pPr>
                      <a:r>
                        <a:rPr lang="es-ES" sz="1800" b="1" kern="1200" dirty="0" smtClean="0">
                          <a:solidFill>
                            <a:schemeClr val="tx1"/>
                          </a:solidFill>
                          <a:effectLst>
                            <a:outerShdw blurRad="38100" dist="38100" dir="2700000" algn="tl">
                              <a:srgbClr val="000000">
                                <a:alpha val="43137"/>
                              </a:srgbClr>
                            </a:outerShdw>
                          </a:effectLst>
                          <a:latin typeface="Verdana"/>
                          <a:ea typeface="Times New Roman"/>
                          <a:cs typeface="Arial"/>
                        </a:rPr>
                        <a:t>Contenido</a:t>
                      </a:r>
                      <a:endParaRPr lang="es-MX" sz="1800" b="1"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27746" marR="27746" marT="5725" marB="0">
                    <a:lnL>
                      <a:noFill/>
                    </a:lnL>
                    <a:lnR>
                      <a:noFill/>
                    </a:lnR>
                    <a:lnT>
                      <a:noFill/>
                    </a:lnT>
                    <a:lnB>
                      <a:noFill/>
                    </a:lnB>
                    <a:gradFill flip="none" rotWithShape="1">
                      <a:gsLst>
                        <a:gs pos="78000">
                          <a:srgbClr val="990000"/>
                        </a:gs>
                        <a:gs pos="100000">
                          <a:schemeClr val="accent4">
                            <a:lumMod val="40000"/>
                            <a:lumOff val="60000"/>
                            <a:shade val="100000"/>
                            <a:satMod val="115000"/>
                          </a:schemeClr>
                        </a:gs>
                      </a:gsLst>
                      <a:lin ang="5400000" scaled="1"/>
                      <a:tileRect/>
                    </a:gradFill>
                  </a:tcPr>
                </a:tc>
                <a:tc>
                  <a:txBody>
                    <a:bodyPr/>
                    <a:lstStyle/>
                    <a:p>
                      <a:pPr algn="l">
                        <a:lnSpc>
                          <a:spcPct val="115000"/>
                        </a:lnSpc>
                        <a:spcAft>
                          <a:spcPts val="0"/>
                        </a:spcAft>
                      </a:pPr>
                      <a:r>
                        <a:rPr lang="es-ES" sz="1800" b="1" kern="1200" dirty="0">
                          <a:solidFill>
                            <a:schemeClr val="tx1"/>
                          </a:solidFill>
                          <a:effectLst>
                            <a:outerShdw blurRad="38100" dist="38100" dir="2700000" algn="tl">
                              <a:srgbClr val="000000">
                                <a:alpha val="43137"/>
                              </a:srgbClr>
                            </a:outerShdw>
                          </a:effectLst>
                          <a:latin typeface="Verdana"/>
                          <a:ea typeface="Times New Roman"/>
                          <a:cs typeface="Arial"/>
                        </a:rPr>
                        <a:t>Diapositiva</a:t>
                      </a:r>
                      <a:endParaRPr lang="es-MX" sz="1800" b="1"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27746" marR="27746" marT="5725" marB="0">
                    <a:lnL>
                      <a:noFill/>
                    </a:lnL>
                    <a:lnR>
                      <a:noFill/>
                    </a:lnR>
                    <a:lnT>
                      <a:noFill/>
                    </a:lnT>
                    <a:lnB>
                      <a:noFill/>
                    </a:lnB>
                    <a:gradFill flip="none" rotWithShape="1">
                      <a:gsLst>
                        <a:gs pos="78000">
                          <a:srgbClr val="990000"/>
                        </a:gs>
                        <a:gs pos="100000">
                          <a:schemeClr val="accent4">
                            <a:lumMod val="40000"/>
                            <a:lumOff val="60000"/>
                            <a:shade val="100000"/>
                            <a:satMod val="115000"/>
                          </a:schemeClr>
                        </a:gs>
                      </a:gsLst>
                      <a:lin ang="5400000" scaled="1"/>
                      <a:tileRect/>
                    </a:gradFill>
                  </a:tcPr>
                </a:tc>
              </a:tr>
              <a:tr h="458208">
                <a:tc>
                  <a:txBody>
                    <a:bodyPr/>
                    <a:lstStyle/>
                    <a:p>
                      <a:pPr algn="l">
                        <a:lnSpc>
                          <a:spcPct val="150000"/>
                        </a:lnSpc>
                        <a:spcAft>
                          <a:spcPts val="0"/>
                        </a:spcAft>
                      </a:pPr>
                      <a:r>
                        <a:rPr lang="es-ES" sz="1800" b="1" kern="1200" dirty="0">
                          <a:solidFill>
                            <a:schemeClr val="bg1"/>
                          </a:solidFill>
                          <a:effectLst>
                            <a:outerShdw blurRad="38100" dist="38100" dir="2700000" algn="tl">
                              <a:srgbClr val="000000">
                                <a:alpha val="43137"/>
                              </a:srgbClr>
                            </a:outerShdw>
                          </a:effectLst>
                          <a:latin typeface="+mj-lt"/>
                          <a:ea typeface="Times New Roman"/>
                          <a:cs typeface="Arial"/>
                        </a:rPr>
                        <a:t>Portada</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ES" sz="1800" b="1" kern="1200" dirty="0">
                          <a:solidFill>
                            <a:schemeClr val="bg1"/>
                          </a:solidFill>
                          <a:effectLst>
                            <a:outerShdw blurRad="38100" dist="38100" dir="2700000" algn="tl">
                              <a:srgbClr val="000000">
                                <a:alpha val="43137"/>
                              </a:srgbClr>
                            </a:outerShdw>
                          </a:effectLst>
                          <a:latin typeface="+mj-lt"/>
                          <a:ea typeface="Times New Roman"/>
                          <a:cs typeface="Arial"/>
                        </a:rPr>
                        <a:t>1</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marL="1033145" indent="-1033145" algn="l">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Contenido</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2</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marL="1033145" indent="-1033145" algn="l">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Créditos institucionales</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3</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marL="1033145" indent="-1033145" algn="l">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Presentación </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4</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marL="1033145" indent="-1033145" algn="l">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Objetivo de </a:t>
                      </a:r>
                      <a:r>
                        <a:rPr lang="es-ES" sz="1800" b="1" kern="1200" dirty="0">
                          <a:solidFill>
                            <a:schemeClr val="bg1"/>
                          </a:solidFill>
                          <a:effectLst>
                            <a:outerShdw blurRad="38100" dist="38100" dir="2700000" algn="tl">
                              <a:srgbClr val="000000">
                                <a:alpha val="43137"/>
                              </a:srgbClr>
                            </a:outerShdw>
                          </a:effectLst>
                          <a:latin typeface="+mj-lt"/>
                          <a:ea typeface="Times New Roman"/>
                          <a:cs typeface="Arial"/>
                        </a:rPr>
                        <a:t>la </a:t>
                      </a: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Unidad de Aprendizaje</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5</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marL="1033145" indent="-1033145" algn="l">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Objetivo de la</a:t>
                      </a:r>
                      <a:r>
                        <a:rPr lang="es-ES" sz="1800" b="1" kern="1200" baseline="0" dirty="0" smtClean="0">
                          <a:solidFill>
                            <a:schemeClr val="bg1"/>
                          </a:solidFill>
                          <a:effectLst>
                            <a:outerShdw blurRad="38100" dist="38100" dir="2700000" algn="tl">
                              <a:srgbClr val="000000">
                                <a:alpha val="43137"/>
                              </a:srgbClr>
                            </a:outerShdw>
                          </a:effectLst>
                          <a:latin typeface="+mj-lt"/>
                          <a:ea typeface="Times New Roman"/>
                          <a:cs typeface="Arial"/>
                        </a:rPr>
                        <a:t> </a:t>
                      </a: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Unidad </a:t>
                      </a: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II</a:t>
                      </a:r>
                      <a:r>
                        <a:rPr lang="es-ES" sz="1800" b="1" kern="1200" dirty="0">
                          <a:solidFill>
                            <a:schemeClr val="bg1"/>
                          </a:solidFill>
                          <a:effectLst>
                            <a:outerShdw blurRad="38100" dist="38100" dir="2700000" algn="tl">
                              <a:srgbClr val="000000">
                                <a:alpha val="43137"/>
                              </a:srgbClr>
                            </a:outerShdw>
                          </a:effectLst>
                          <a:latin typeface="+mj-lt"/>
                          <a:ea typeface="Times New Roman"/>
                          <a:cs typeface="Arial"/>
                        </a:rPr>
                        <a:t>. </a:t>
                      </a: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Elaboración del Marco referencial </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6</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49530">
                <a:tc>
                  <a:txBody>
                    <a:bodyPr/>
                    <a:lstStyle/>
                    <a:p>
                      <a:pPr algn="l">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1.</a:t>
                      </a:r>
                      <a:r>
                        <a:rPr lang="es-ES" sz="1800" b="1" kern="1200" baseline="0" dirty="0" smtClean="0">
                          <a:solidFill>
                            <a:schemeClr val="bg1"/>
                          </a:solidFill>
                          <a:effectLst>
                            <a:outerShdw blurRad="38100" dist="38100" dir="2700000" algn="tl">
                              <a:srgbClr val="000000">
                                <a:alpha val="43137"/>
                              </a:srgbClr>
                            </a:outerShdw>
                          </a:effectLst>
                          <a:latin typeface="+mj-lt"/>
                          <a:ea typeface="Times New Roman"/>
                          <a:cs typeface="Arial"/>
                        </a:rPr>
                        <a:t> Introducción al Sistema de Citación de la APA, 2010</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8</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49530">
                <a:tc>
                  <a:txBody>
                    <a:bodyPr/>
                    <a:lstStyle/>
                    <a:p>
                      <a:pPr algn="l">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2.</a:t>
                      </a:r>
                      <a:r>
                        <a:rPr lang="es-ES" sz="1800" b="1" kern="1200" baseline="0" dirty="0" smtClean="0">
                          <a:solidFill>
                            <a:schemeClr val="bg1"/>
                          </a:solidFill>
                          <a:effectLst>
                            <a:outerShdw blurRad="38100" dist="38100" dir="2700000" algn="tl">
                              <a:srgbClr val="000000">
                                <a:alpha val="43137"/>
                              </a:srgbClr>
                            </a:outerShdw>
                          </a:effectLst>
                          <a:latin typeface="+mj-lt"/>
                          <a:ea typeface="Times New Roman"/>
                          <a:cs typeface="Arial"/>
                        </a:rPr>
                        <a:t> Tipos de Citas</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9-38</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49530">
                <a:tc>
                  <a:txBody>
                    <a:bodyPr/>
                    <a:lstStyle/>
                    <a:p>
                      <a:pPr algn="l">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3. Uso de Cursivas </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39</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algn="l">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4.</a:t>
                      </a:r>
                      <a:r>
                        <a:rPr lang="es-ES" sz="1800" b="1" kern="1200" baseline="0" dirty="0" smtClean="0">
                          <a:solidFill>
                            <a:schemeClr val="bg1"/>
                          </a:solidFill>
                          <a:effectLst>
                            <a:outerShdw blurRad="38100" dist="38100" dir="2700000" algn="tl">
                              <a:srgbClr val="000000">
                                <a:alpha val="43137"/>
                              </a:srgbClr>
                            </a:outerShdw>
                          </a:effectLst>
                          <a:latin typeface="+mj-lt"/>
                          <a:ea typeface="Times New Roman"/>
                          <a:cs typeface="Arial"/>
                        </a:rPr>
                        <a:t> Forma de Listar</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40</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538735">
                <a:tc>
                  <a:txBody>
                    <a:bodyPr/>
                    <a:lstStyle/>
                    <a:p>
                      <a:pPr algn="l">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5. Presentación Cuadros</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41</a:t>
                      </a:r>
                      <a:endPar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algn="l">
                        <a:lnSpc>
                          <a:spcPct val="150000"/>
                        </a:lnSpc>
                        <a:spcAft>
                          <a:spcPts val="0"/>
                        </a:spcAft>
                      </a:pPr>
                      <a:r>
                        <a:rPr lang="es-MX" sz="1800" b="1" dirty="0" smtClean="0">
                          <a:solidFill>
                            <a:schemeClr val="bg1"/>
                          </a:solidFill>
                          <a:effectLst>
                            <a:outerShdw blurRad="38100" dist="38100" dir="2700000" algn="tl">
                              <a:srgbClr val="000000">
                                <a:alpha val="43137"/>
                              </a:srgbClr>
                            </a:outerShdw>
                          </a:effectLst>
                          <a:latin typeface="+mj-lt"/>
                          <a:ea typeface="Calibri"/>
                          <a:cs typeface="Times New Roman"/>
                        </a:rPr>
                        <a:t>6. Presentación Figuras</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42-43</a:t>
                      </a:r>
                      <a:endPar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marL="0" marR="0" indent="0" algn="l" defTabSz="457200" rtl="0" eaLnBrk="1" fontAlgn="auto" latinLnBrk="0" hangingPunct="1">
                        <a:lnSpc>
                          <a:spcPct val="150000"/>
                        </a:lnSpc>
                        <a:spcBef>
                          <a:spcPts val="0"/>
                        </a:spcBef>
                        <a:spcAft>
                          <a:spcPts val="0"/>
                        </a:spcAft>
                        <a:buClrTx/>
                        <a:buSzTx/>
                        <a:buFontTx/>
                        <a:buNone/>
                        <a:tabLst/>
                        <a:defRPr/>
                      </a:pPr>
                      <a:r>
                        <a:rPr lang="es-MX" sz="1800" b="1" kern="1200" dirty="0" smtClean="0">
                          <a:solidFill>
                            <a:schemeClr val="bg1"/>
                          </a:solidFill>
                          <a:effectLst>
                            <a:outerShdw blurRad="38100" dist="38100" dir="2700000" algn="tl">
                              <a:srgbClr val="000000">
                                <a:alpha val="43137"/>
                              </a:srgbClr>
                            </a:outerShdw>
                          </a:effectLst>
                          <a:latin typeface="+mn-lt"/>
                          <a:ea typeface="Calibri"/>
                          <a:cs typeface="Times New Roman"/>
                        </a:rPr>
                        <a:t>Referencias</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44</a:t>
                      </a:r>
                      <a:endPar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r h="458208">
                <a:tc>
                  <a:txBody>
                    <a:bodyPr/>
                    <a:lstStyle/>
                    <a:p>
                      <a:pPr marL="0" marR="0" indent="0" algn="l" defTabSz="457200" rtl="0" eaLnBrk="1" fontAlgn="auto" latinLnBrk="0" hangingPunct="1">
                        <a:lnSpc>
                          <a:spcPct val="150000"/>
                        </a:lnSpc>
                        <a:spcBef>
                          <a:spcPts val="0"/>
                        </a:spcBef>
                        <a:spcAft>
                          <a:spcPts val="0"/>
                        </a:spcAft>
                        <a:buClrTx/>
                        <a:buSzTx/>
                        <a:buFontTx/>
                        <a:buNone/>
                        <a:tabLst/>
                        <a:defRPr/>
                      </a:pPr>
                      <a:r>
                        <a:rPr lang="es-MX" sz="1800" b="1" kern="1200" dirty="0" smtClean="0">
                          <a:solidFill>
                            <a:schemeClr val="bg1"/>
                          </a:solidFill>
                          <a:effectLst>
                            <a:outerShdw blurRad="38100" dist="38100" dir="2700000" algn="tl">
                              <a:srgbClr val="000000">
                                <a:alpha val="43137"/>
                              </a:srgbClr>
                            </a:outerShdw>
                          </a:effectLst>
                          <a:latin typeface="+mn-lt"/>
                          <a:ea typeface="Calibri"/>
                          <a:cs typeface="Times New Roman"/>
                        </a:rPr>
                        <a:t>Guion explicativo </a:t>
                      </a:r>
                      <a:endParaRPr lang="es-MX" sz="1800" b="1" dirty="0">
                        <a:solidFill>
                          <a:schemeClr val="bg1"/>
                        </a:solidFill>
                        <a:effectLst>
                          <a:outerShdw blurRad="38100" dist="38100" dir="2700000" algn="tl">
                            <a:srgbClr val="000000">
                              <a:alpha val="43137"/>
                            </a:srgbClr>
                          </a:outerShdw>
                        </a:effectLst>
                        <a:latin typeface="+mj-lt"/>
                        <a:ea typeface="Calibri"/>
                        <a:cs typeface="Times New Roman"/>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c>
                  <a:txBody>
                    <a:bodyPr/>
                    <a:lstStyle/>
                    <a:p>
                      <a:pPr algn="ctr">
                        <a:lnSpc>
                          <a:spcPct val="150000"/>
                        </a:lnSpc>
                        <a:spcAft>
                          <a:spcPts val="0"/>
                        </a:spcAft>
                      </a:pPr>
                      <a:r>
                        <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rPr>
                        <a:t>45</a:t>
                      </a:r>
                      <a:endParaRPr lang="es-ES" sz="1800" b="1" kern="1200" dirty="0" smtClean="0">
                        <a:solidFill>
                          <a:schemeClr val="bg1"/>
                        </a:solidFill>
                        <a:effectLst>
                          <a:outerShdw blurRad="38100" dist="38100" dir="2700000" algn="tl">
                            <a:srgbClr val="000000">
                              <a:alpha val="43137"/>
                            </a:srgbClr>
                          </a:outerShdw>
                        </a:effectLst>
                        <a:latin typeface="+mj-lt"/>
                        <a:ea typeface="Times New Roman"/>
                        <a:cs typeface="Arial"/>
                      </a:endParaRPr>
                    </a:p>
                  </a:txBody>
                  <a:tcPr marL="27746" marR="27746" marT="5725" marB="0">
                    <a:lnL>
                      <a:noFill/>
                    </a:lnL>
                    <a:lnR>
                      <a:noFill/>
                    </a:lnR>
                    <a:lnT>
                      <a:noFill/>
                    </a:lnT>
                    <a:lnB>
                      <a:noFill/>
                    </a:lnB>
                    <a:gradFill flip="none" rotWithShape="1">
                      <a:gsLst>
                        <a:gs pos="99000">
                          <a:schemeClr val="bg1">
                            <a:lumMod val="65000"/>
                            <a:lumOff val="35000"/>
                          </a:schemeClr>
                        </a:gs>
                        <a:gs pos="80000">
                          <a:schemeClr val="tx1"/>
                        </a:gs>
                      </a:gsLst>
                      <a:lin ang="5400000" scaled="1"/>
                      <a:tileRect/>
                    </a:gradFill>
                  </a:tcPr>
                </a:tc>
              </a:tr>
            </a:tbl>
          </a:graphicData>
        </a:graphic>
      </p:graphicFrame>
    </p:spTree>
    <p:extLst>
      <p:ext uri="{BB962C8B-B14F-4D97-AF65-F5344CB8AC3E}">
        <p14:creationId xmlns:p14="http://schemas.microsoft.com/office/powerpoint/2010/main" val="2092611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0275" y="997446"/>
            <a:ext cx="7240650" cy="936104"/>
          </a:xfrm>
        </p:spPr>
        <p:txBody>
          <a:bodyPr>
            <a:noAutofit/>
          </a:bodyPr>
          <a:lstStyle/>
          <a:p>
            <a:r>
              <a:rPr lang="es-MX" sz="2800" b="1" dirty="0" smtClean="0"/>
              <a:t>Grupos como autores  (identificados a través de abreviaturas</a:t>
            </a:r>
            <a:r>
              <a:rPr lang="es-MX" sz="2800" b="1" dirty="0" smtClean="0"/>
              <a:t>):</a:t>
            </a:r>
            <a:endParaRPr lang="es-MX" sz="2800" b="1" dirty="0"/>
          </a:p>
        </p:txBody>
      </p:sp>
      <p:sp>
        <p:nvSpPr>
          <p:cNvPr id="3" name="2 Marcador de contenido"/>
          <p:cNvSpPr>
            <a:spLocks noGrp="1"/>
          </p:cNvSpPr>
          <p:nvPr>
            <p:ph idx="1"/>
          </p:nvPr>
        </p:nvSpPr>
        <p:spPr>
          <a:xfrm>
            <a:off x="1043608" y="2060848"/>
            <a:ext cx="6777317" cy="4347845"/>
          </a:xfrm>
        </p:spPr>
        <p:txBody>
          <a:bodyPr>
            <a:normAutofit/>
          </a:bodyPr>
          <a:lstStyle/>
          <a:p>
            <a:r>
              <a:rPr lang="es-MX" b="1" dirty="0" smtClean="0"/>
              <a:t>Corporaciones, asociaciones, instituciones gubernamentales y grupos de estudio.</a:t>
            </a:r>
          </a:p>
          <a:p>
            <a:endParaRPr lang="es-MX" b="1" dirty="0"/>
          </a:p>
          <a:p>
            <a:r>
              <a:rPr lang="es-MX" b="1" dirty="0" smtClean="0"/>
              <a:t>Si el nombre es extenso  y laborioso de manejar, y si la abreviatura es conocida o fácilmente entendible, se puede abreviar el nombre a partir de la segunda cita.  </a:t>
            </a:r>
          </a:p>
          <a:p>
            <a:endParaRPr lang="es-MX" b="1" dirty="0"/>
          </a:p>
          <a:p>
            <a:r>
              <a:rPr lang="es-MX" b="1" dirty="0" smtClean="0"/>
              <a:t>Si el nombre es corto o la abreviatura no resultara fácilmente entendible, escriba el nombre completo cada vez que se presente.</a:t>
            </a:r>
            <a:endParaRPr lang="es-MX" b="1"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20</a:t>
            </a:fld>
            <a:endParaRPr lang="es-MX"/>
          </a:p>
        </p:txBody>
      </p:sp>
    </p:spTree>
    <p:extLst>
      <p:ext uri="{BB962C8B-B14F-4D97-AF65-F5344CB8AC3E}">
        <p14:creationId xmlns:p14="http://schemas.microsoft.com/office/powerpoint/2010/main" val="1049193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5" y="1628800"/>
            <a:ext cx="4536504" cy="4104456"/>
          </a:xfrm>
        </p:spPr>
        <p:txBody>
          <a:bodyPr>
            <a:normAutofit/>
          </a:bodyPr>
          <a:lstStyle/>
          <a:p>
            <a:r>
              <a:rPr lang="es-MX" sz="2800" b="1" dirty="0" smtClean="0"/>
              <a:t>Primera cita:</a:t>
            </a:r>
          </a:p>
          <a:p>
            <a:pPr marL="68580" indent="0">
              <a:buNone/>
            </a:pPr>
            <a:r>
              <a:rPr lang="es-MX" sz="2800" dirty="0" err="1" smtClean="0"/>
              <a:t>National</a:t>
            </a:r>
            <a:r>
              <a:rPr lang="es-MX" sz="2800" dirty="0" smtClean="0"/>
              <a:t>  </a:t>
            </a:r>
            <a:r>
              <a:rPr lang="es-MX" sz="2800" dirty="0" err="1" smtClean="0"/>
              <a:t>Institute</a:t>
            </a:r>
            <a:r>
              <a:rPr lang="es-MX" sz="2800" dirty="0" smtClean="0"/>
              <a:t> of Mental </a:t>
            </a:r>
            <a:r>
              <a:rPr lang="es-MX" sz="2800" dirty="0" err="1" smtClean="0"/>
              <a:t>Health</a:t>
            </a:r>
            <a:r>
              <a:rPr lang="es-MX" sz="2800" dirty="0" smtClean="0"/>
              <a:t> (NIMH, 2003)</a:t>
            </a:r>
          </a:p>
          <a:p>
            <a:pPr marL="68580" indent="0">
              <a:buNone/>
            </a:pPr>
            <a:endParaRPr lang="es-MX" sz="2800" dirty="0"/>
          </a:p>
          <a:p>
            <a:r>
              <a:rPr lang="es-MX" sz="2800" b="1" dirty="0" smtClean="0"/>
              <a:t>A  partir de la segunda cita:</a:t>
            </a:r>
          </a:p>
          <a:p>
            <a:pPr marL="68580" indent="0">
              <a:buNone/>
            </a:pPr>
            <a:r>
              <a:rPr lang="es-MX" sz="2800" dirty="0" smtClean="0"/>
              <a:t>NIMH (2003)</a:t>
            </a:r>
          </a:p>
          <a:p>
            <a:pPr marL="68580" indent="0">
              <a:buNone/>
            </a:pPr>
            <a:endParaRPr lang="es-MX" dirty="0"/>
          </a:p>
          <a:p>
            <a:pPr marL="68580" indent="0">
              <a:buNone/>
            </a:pPr>
            <a:endParaRPr lang="es-MX" dirty="0" smtClean="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21</a:t>
            </a:fld>
            <a:endParaRPr lang="es-MX"/>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9" y="2204864"/>
            <a:ext cx="3168351" cy="3168351"/>
          </a:xfrm>
          <a:prstGeom prst="rect">
            <a:avLst/>
          </a:prstGeom>
        </p:spPr>
      </p:pic>
    </p:spTree>
    <p:extLst>
      <p:ext uri="{BB962C8B-B14F-4D97-AF65-F5344CB8AC3E}">
        <p14:creationId xmlns:p14="http://schemas.microsoft.com/office/powerpoint/2010/main" val="3906478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15892" y="1628800"/>
            <a:ext cx="6777317" cy="4347845"/>
          </a:xfrm>
        </p:spPr>
        <p:txBody>
          <a:bodyPr>
            <a:normAutofit/>
          </a:bodyPr>
          <a:lstStyle/>
          <a:p>
            <a:pPr>
              <a:buFont typeface="Wingdings" pitchFamily="2" charset="2"/>
              <a:buChar char="q"/>
            </a:pPr>
            <a:r>
              <a:rPr lang="es-MX" b="1" dirty="0" smtClean="0"/>
              <a:t>Formato </a:t>
            </a:r>
            <a:r>
              <a:rPr lang="es-MX" b="1" dirty="0"/>
              <a:t>entre paréntesis primera cita en el </a:t>
            </a:r>
            <a:r>
              <a:rPr lang="es-MX" b="1" dirty="0" smtClean="0"/>
              <a:t>texto:</a:t>
            </a:r>
            <a:endParaRPr lang="es-MX" b="1" dirty="0"/>
          </a:p>
          <a:p>
            <a:pPr marL="68580" indent="0">
              <a:buNone/>
            </a:pPr>
            <a:endParaRPr lang="es-MX" dirty="0" smtClean="0"/>
          </a:p>
          <a:p>
            <a:pPr marL="68580" indent="0">
              <a:buNone/>
            </a:pPr>
            <a:r>
              <a:rPr lang="es-MX" dirty="0" smtClean="0"/>
              <a:t>(</a:t>
            </a:r>
            <a:r>
              <a:rPr lang="es-MX" dirty="0" err="1" smtClean="0"/>
              <a:t>National</a:t>
            </a:r>
            <a:r>
              <a:rPr lang="es-MX" dirty="0" smtClean="0"/>
              <a:t> </a:t>
            </a:r>
            <a:r>
              <a:rPr lang="es-MX" dirty="0" err="1"/>
              <a:t>Institute</a:t>
            </a:r>
            <a:r>
              <a:rPr lang="es-MX" dirty="0"/>
              <a:t> of Mental </a:t>
            </a:r>
            <a:r>
              <a:rPr lang="es-MX" dirty="0" err="1"/>
              <a:t>Health</a:t>
            </a:r>
            <a:r>
              <a:rPr lang="es-MX" dirty="0"/>
              <a:t>  </a:t>
            </a:r>
            <a:r>
              <a:rPr lang="es-MX" dirty="0" smtClean="0"/>
              <a:t>[NIMH], </a:t>
            </a:r>
            <a:r>
              <a:rPr lang="es-MX" dirty="0"/>
              <a:t>2003)</a:t>
            </a:r>
          </a:p>
          <a:p>
            <a:pPr marL="68580" indent="0">
              <a:buNone/>
            </a:pPr>
            <a:endParaRPr lang="es-MX" dirty="0" smtClean="0"/>
          </a:p>
          <a:p>
            <a:pPr>
              <a:buFont typeface="Wingdings" pitchFamily="2" charset="2"/>
              <a:buChar char="q"/>
            </a:pPr>
            <a:r>
              <a:rPr lang="es-MX" b="1" dirty="0"/>
              <a:t>Formato entre paréntesis </a:t>
            </a:r>
            <a:r>
              <a:rPr lang="es-MX" b="1" dirty="0" smtClean="0"/>
              <a:t>citas subsecuentes en </a:t>
            </a:r>
            <a:r>
              <a:rPr lang="es-MX" b="1" dirty="0"/>
              <a:t>el texto</a:t>
            </a:r>
            <a:r>
              <a:rPr lang="es-MX" b="1" dirty="0" smtClean="0"/>
              <a:t>:</a:t>
            </a:r>
          </a:p>
          <a:p>
            <a:pPr marL="68580" indent="0">
              <a:buNone/>
            </a:pPr>
            <a:endParaRPr lang="es-MX" dirty="0"/>
          </a:p>
          <a:p>
            <a:pPr marL="68580" indent="0">
              <a:buNone/>
            </a:pPr>
            <a:r>
              <a:rPr lang="es-MX" dirty="0" smtClean="0"/>
              <a:t>(NIMH, </a:t>
            </a:r>
            <a:r>
              <a:rPr lang="es-MX" dirty="0"/>
              <a:t>2003)</a:t>
            </a:r>
          </a:p>
          <a:p>
            <a:pPr marL="68580" indent="0">
              <a:buNone/>
            </a:pPr>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22</a:t>
            </a:fld>
            <a:endParaRPr lang="es-MX"/>
          </a:p>
        </p:txBody>
      </p:sp>
    </p:spTree>
    <p:extLst>
      <p:ext uri="{BB962C8B-B14F-4D97-AF65-F5344CB8AC3E}">
        <p14:creationId xmlns:p14="http://schemas.microsoft.com/office/powerpoint/2010/main" val="1049193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5260" y="1124744"/>
            <a:ext cx="7240650" cy="936104"/>
          </a:xfrm>
        </p:spPr>
        <p:txBody>
          <a:bodyPr>
            <a:noAutofit/>
          </a:bodyPr>
          <a:lstStyle/>
          <a:p>
            <a:r>
              <a:rPr lang="es-MX" sz="2800" b="1" dirty="0" smtClean="0"/>
              <a:t>Grupos (sin abreviaturas como </a:t>
            </a:r>
            <a:r>
              <a:rPr lang="es-MX" sz="2800" b="1" dirty="0" smtClean="0"/>
              <a:t>autores):</a:t>
            </a:r>
            <a:endParaRPr lang="es-MX" sz="2800" b="1" dirty="0"/>
          </a:p>
        </p:txBody>
      </p:sp>
      <p:sp>
        <p:nvSpPr>
          <p:cNvPr id="3" name="2 Marcador de contenido"/>
          <p:cNvSpPr>
            <a:spLocks noGrp="1"/>
          </p:cNvSpPr>
          <p:nvPr>
            <p:ph idx="1"/>
          </p:nvPr>
        </p:nvSpPr>
        <p:spPr>
          <a:xfrm>
            <a:off x="746926" y="1988840"/>
            <a:ext cx="6777317" cy="4347845"/>
          </a:xfrm>
        </p:spPr>
        <p:txBody>
          <a:bodyPr>
            <a:normAutofit/>
          </a:bodyPr>
          <a:lstStyle/>
          <a:p>
            <a:r>
              <a:rPr lang="es-MX" b="1" dirty="0" smtClean="0"/>
              <a:t>Primera cita y subsecuentes:</a:t>
            </a:r>
            <a:endParaRPr lang="es-MX" b="1" dirty="0"/>
          </a:p>
          <a:p>
            <a:pPr marL="68580" indent="0">
              <a:buNone/>
            </a:pPr>
            <a:r>
              <a:rPr lang="es-MX" dirty="0" err="1" smtClean="0"/>
              <a:t>University</a:t>
            </a:r>
            <a:r>
              <a:rPr lang="es-MX" dirty="0" smtClean="0"/>
              <a:t> of </a:t>
            </a:r>
            <a:r>
              <a:rPr lang="es-MX" dirty="0" err="1" smtClean="0"/>
              <a:t>Pisttburgh</a:t>
            </a:r>
            <a:r>
              <a:rPr lang="es-MX" dirty="0" smtClean="0"/>
              <a:t> (2005)</a:t>
            </a:r>
            <a:endParaRPr lang="es-MX" dirty="0"/>
          </a:p>
          <a:p>
            <a:pPr marL="68580" indent="0">
              <a:buNone/>
            </a:pPr>
            <a:endParaRPr lang="es-MX" dirty="0" smtClean="0"/>
          </a:p>
          <a:p>
            <a:pPr>
              <a:buFont typeface="Wingdings" pitchFamily="2" charset="2"/>
              <a:buChar char="q"/>
            </a:pPr>
            <a:r>
              <a:rPr lang="es-MX" b="1" dirty="0" smtClean="0"/>
              <a:t>Formato </a:t>
            </a:r>
            <a:r>
              <a:rPr lang="es-MX" b="1" dirty="0"/>
              <a:t>entre paréntesis primera </a:t>
            </a:r>
            <a:r>
              <a:rPr lang="es-MX" b="1" dirty="0" smtClean="0"/>
              <a:t>cita y subsecuentes:</a:t>
            </a:r>
            <a:endParaRPr lang="es-MX" b="1" dirty="0"/>
          </a:p>
          <a:p>
            <a:pPr marL="68580" indent="0">
              <a:buNone/>
            </a:pPr>
            <a:endParaRPr lang="es-MX" dirty="0"/>
          </a:p>
          <a:p>
            <a:pPr marL="68580" indent="0">
              <a:buNone/>
            </a:pPr>
            <a:r>
              <a:rPr lang="es-MX" dirty="0" smtClean="0"/>
              <a:t>(</a:t>
            </a:r>
            <a:r>
              <a:rPr lang="es-MX" dirty="0" err="1"/>
              <a:t>University</a:t>
            </a:r>
            <a:r>
              <a:rPr lang="es-MX" dirty="0"/>
              <a:t> of </a:t>
            </a:r>
            <a:r>
              <a:rPr lang="es-MX" dirty="0" err="1"/>
              <a:t>Pisttburgh</a:t>
            </a:r>
            <a:r>
              <a:rPr lang="es-MX" dirty="0"/>
              <a:t> </a:t>
            </a:r>
            <a:r>
              <a:rPr lang="es-MX" dirty="0" smtClean="0"/>
              <a:t>, 2005)</a:t>
            </a:r>
            <a:endParaRPr lang="es-MX" dirty="0"/>
          </a:p>
          <a:p>
            <a:pPr marL="68580" indent="0">
              <a:buNone/>
            </a:pPr>
            <a:endParaRPr lang="es-MX" dirty="0"/>
          </a:p>
          <a:p>
            <a:pPr marL="68580" indent="0">
              <a:buNone/>
            </a:pPr>
            <a:endParaRPr lang="es-MX" dirty="0"/>
          </a:p>
          <a:p>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23</a:t>
            </a:fld>
            <a:endParaRPr lang="es-MX"/>
          </a:p>
        </p:txBody>
      </p:sp>
    </p:spTree>
    <p:extLst>
      <p:ext uri="{BB962C8B-B14F-4D97-AF65-F5344CB8AC3E}">
        <p14:creationId xmlns:p14="http://schemas.microsoft.com/office/powerpoint/2010/main" val="2123957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t>Dos o más trabajos en el mismo </a:t>
            </a:r>
            <a:r>
              <a:rPr lang="es-MX" sz="3200" b="1" dirty="0" smtClean="0"/>
              <a:t>paréntesis: </a:t>
            </a:r>
            <a:endParaRPr lang="es-MX" sz="3200" b="1" dirty="0"/>
          </a:p>
        </p:txBody>
      </p:sp>
      <p:sp>
        <p:nvSpPr>
          <p:cNvPr id="3" name="2 Marcador de contenido"/>
          <p:cNvSpPr>
            <a:spLocks noGrp="1"/>
          </p:cNvSpPr>
          <p:nvPr>
            <p:ph idx="1"/>
          </p:nvPr>
        </p:nvSpPr>
        <p:spPr>
          <a:xfrm>
            <a:off x="656573" y="1870826"/>
            <a:ext cx="4275467" cy="4195481"/>
          </a:xfrm>
        </p:spPr>
        <p:txBody>
          <a:bodyPr>
            <a:normAutofit lnSpcReduction="10000"/>
          </a:bodyPr>
          <a:lstStyle/>
          <a:p>
            <a:r>
              <a:rPr lang="es-MX" b="1" dirty="0" smtClean="0"/>
              <a:t>Al citar trabajos de diferentes autores, escriba los apellidos separados por punto y coma dentro de un mismo paréntesis.</a:t>
            </a:r>
          </a:p>
          <a:p>
            <a:r>
              <a:rPr lang="es-MX" b="1" dirty="0" smtClean="0"/>
              <a:t>Escriba las citas por orden alfabético por el apellido del primer autor.</a:t>
            </a:r>
          </a:p>
          <a:p>
            <a:pPr marL="68580" indent="0">
              <a:buNone/>
            </a:pPr>
            <a:endParaRPr lang="es-MX" dirty="0"/>
          </a:p>
          <a:p>
            <a:pPr marL="68580" indent="0">
              <a:buNone/>
            </a:pPr>
            <a:r>
              <a:rPr lang="es-MX" dirty="0" smtClean="0"/>
              <a:t>Ejemplo:</a:t>
            </a:r>
          </a:p>
          <a:p>
            <a:pPr marL="68580" indent="0">
              <a:buNone/>
            </a:pPr>
            <a:r>
              <a:rPr lang="es-MX" dirty="0" smtClean="0"/>
              <a:t>Diversos estudios (García,  2001; Frankl, 1998; Lukas, 2003 &amp; </a:t>
            </a:r>
            <a:r>
              <a:rPr lang="es-MX" dirty="0" err="1" smtClean="0"/>
              <a:t>Unikel</a:t>
            </a:r>
            <a:r>
              <a:rPr lang="es-MX" dirty="0" smtClean="0"/>
              <a:t>, 2009) coinciden en …</a:t>
            </a:r>
            <a:endParaRPr lang="es-MX" dirty="0"/>
          </a:p>
        </p:txBody>
      </p:sp>
      <p:sp>
        <p:nvSpPr>
          <p:cNvPr id="4" name="3 Marcador de número de diapositiva"/>
          <p:cNvSpPr>
            <a:spLocks noGrp="1"/>
          </p:cNvSpPr>
          <p:nvPr>
            <p:ph type="sldNum" sz="quarter" idx="12"/>
          </p:nvPr>
        </p:nvSpPr>
        <p:spPr/>
        <p:txBody>
          <a:bodyPr/>
          <a:lstStyle/>
          <a:p>
            <a:fld id="{396D5872-4333-447D-9A4E-13C9674B924D}" type="slidenum">
              <a:rPr lang="es-MX" smtClean="0"/>
              <a:t>24</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2564904"/>
            <a:ext cx="3720414" cy="2232248"/>
          </a:xfrm>
          <a:prstGeom prst="rect">
            <a:avLst/>
          </a:prstGeom>
          <a:ln>
            <a:noFill/>
          </a:ln>
          <a:effectLst>
            <a:softEdge rad="112500"/>
          </a:effectLst>
        </p:spPr>
      </p:pic>
    </p:spTree>
    <p:extLst>
      <p:ext uri="{BB962C8B-B14F-4D97-AF65-F5344CB8AC3E}">
        <p14:creationId xmlns:p14="http://schemas.microsoft.com/office/powerpoint/2010/main" val="1871479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2 Marcador de contenido"/>
          <p:cNvSpPr>
            <a:spLocks noGrp="1"/>
          </p:cNvSpPr>
          <p:nvPr>
            <p:ph idx="1"/>
          </p:nvPr>
        </p:nvSpPr>
        <p:spPr>
          <a:xfrm>
            <a:off x="785786" y="1857364"/>
            <a:ext cx="7715304" cy="4095742"/>
          </a:xfrm>
        </p:spPr>
        <p:txBody>
          <a:bodyPr>
            <a:normAutofit/>
          </a:bodyPr>
          <a:lstStyle/>
          <a:p>
            <a:pPr eaLnBrk="1" hangingPunct="1">
              <a:buNone/>
            </a:pPr>
            <a:r>
              <a:rPr lang="es-MX" sz="2000" b="1" dirty="0" smtClean="0">
                <a:solidFill>
                  <a:schemeClr val="tx2">
                    <a:lumMod val="50000"/>
                  </a:schemeClr>
                </a:solidFill>
              </a:rPr>
              <a:t>	</a:t>
            </a:r>
            <a:r>
              <a:rPr lang="es-MX" sz="3200" b="1" dirty="0" smtClean="0">
                <a:solidFill>
                  <a:schemeClr val="tx1">
                    <a:lumMod val="95000"/>
                  </a:schemeClr>
                </a:solidFill>
                <a:effectLst>
                  <a:outerShdw blurRad="38100" dist="38100" dir="2700000" algn="tl">
                    <a:srgbClr val="000000">
                      <a:alpha val="43137"/>
                    </a:srgbClr>
                  </a:outerShdw>
                </a:effectLst>
              </a:rPr>
              <a:t>Citas textuales menores de 40 palabras:</a:t>
            </a:r>
          </a:p>
          <a:p>
            <a:r>
              <a:rPr lang="es-MX" sz="3200" b="1" dirty="0" smtClean="0">
                <a:solidFill>
                  <a:schemeClr val="tx1">
                    <a:lumMod val="75000"/>
                    <a:lumOff val="25000"/>
                  </a:schemeClr>
                </a:solidFill>
              </a:rPr>
              <a:t>Van dentro del párrafo u oración y se les añaden comillas al principio y al final.  </a:t>
            </a:r>
          </a:p>
          <a:p>
            <a:pPr eaLnBrk="1" hangingPunct="1">
              <a:buFontTx/>
              <a:buNone/>
            </a:pPr>
            <a:endParaRPr lang="es-MX" sz="3200" b="1" dirty="0" smtClean="0">
              <a:solidFill>
                <a:schemeClr val="tx2">
                  <a:lumMod val="50000"/>
                </a:schemeClr>
              </a:solidFill>
            </a:endParaRPr>
          </a:p>
          <a:p>
            <a:pPr eaLnBrk="1" hangingPunct="1">
              <a:buNone/>
            </a:pPr>
            <a:r>
              <a:rPr lang="es-MX" sz="2800" b="1" dirty="0" smtClean="0">
                <a:solidFill>
                  <a:schemeClr val="tx2">
                    <a:lumMod val="50000"/>
                  </a:schemeClr>
                </a:solidFill>
              </a:rPr>
              <a:t>	</a:t>
            </a:r>
            <a:endParaRPr lang="es-MX" sz="2800" dirty="0" smtClean="0"/>
          </a:p>
        </p:txBody>
      </p:sp>
      <p:sp>
        <p:nvSpPr>
          <p:cNvPr id="57348" name="3 Marcador de número de diapositiva"/>
          <p:cNvSpPr>
            <a:spLocks noGrp="1"/>
          </p:cNvSpPr>
          <p:nvPr>
            <p:ph type="sldNum" sz="quarter" idx="12"/>
          </p:nvPr>
        </p:nvSpPr>
        <p:spPr>
          <a:noFill/>
        </p:spPr>
        <p:txBody>
          <a:bodyPr/>
          <a:lstStyle/>
          <a:p>
            <a:fld id="{E2D90AD9-C905-4AFD-A027-ED38BE50EC33}" type="slidenum">
              <a:rPr lang="es-ES" smtClean="0"/>
              <a:pPr/>
              <a:t>25</a:t>
            </a:fld>
            <a:endParaRPr lang="es-ES" smtClean="0"/>
          </a:p>
        </p:txBody>
      </p:sp>
    </p:spTree>
    <p:extLst>
      <p:ext uri="{BB962C8B-B14F-4D97-AF65-F5344CB8AC3E}">
        <p14:creationId xmlns:p14="http://schemas.microsoft.com/office/powerpoint/2010/main" val="39405142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7000" r="-27000"/>
          </a:stretch>
        </a:blipFill>
        <a:effectLst/>
      </p:bgPr>
    </p:bg>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259632" y="2060848"/>
            <a:ext cx="6711654" cy="2888243"/>
          </a:xfrm>
        </p:spPr>
        <p:txBody>
          <a:bodyPr/>
          <a:lstStyle/>
          <a:p>
            <a:pPr algn="just"/>
            <a:r>
              <a:rPr lang="es-ES" sz="2800" b="1" dirty="0">
                <a:solidFill>
                  <a:srgbClr val="CCFF66"/>
                </a:solidFill>
                <a:effectLst>
                  <a:outerShdw blurRad="38100" dist="38100" dir="2700000" algn="tl">
                    <a:srgbClr val="000000">
                      <a:alpha val="43137"/>
                    </a:srgbClr>
                  </a:outerShdw>
                </a:effectLst>
              </a:rPr>
              <a:t>García (2003), desde el marco de la logoterapia, escribe lo siguiente: “La palabra </a:t>
            </a:r>
            <a:r>
              <a:rPr lang="es-ES" sz="2800" b="1" i="1" dirty="0">
                <a:solidFill>
                  <a:srgbClr val="CCFF66"/>
                </a:solidFill>
                <a:effectLst>
                  <a:outerShdw blurRad="38100" dist="38100" dir="2700000" algn="tl">
                    <a:srgbClr val="000000">
                      <a:alpha val="43137"/>
                    </a:srgbClr>
                  </a:outerShdw>
                </a:effectLst>
              </a:rPr>
              <a:t>vejez</a:t>
            </a:r>
            <a:r>
              <a:rPr lang="es-ES" sz="2800" b="1" dirty="0">
                <a:solidFill>
                  <a:srgbClr val="CCFF66"/>
                </a:solidFill>
                <a:effectLst>
                  <a:outerShdw blurRad="38100" dist="38100" dir="2700000" algn="tl">
                    <a:srgbClr val="000000">
                      <a:alpha val="43137"/>
                    </a:srgbClr>
                  </a:outerShdw>
                </a:effectLst>
              </a:rPr>
              <a:t> surge de la voz latina </a:t>
            </a:r>
            <a:r>
              <a:rPr lang="es-ES" sz="2800" b="1" i="1" dirty="0" err="1">
                <a:solidFill>
                  <a:srgbClr val="CCFF66"/>
                </a:solidFill>
                <a:effectLst>
                  <a:outerShdw blurRad="38100" dist="38100" dir="2700000" algn="tl">
                    <a:srgbClr val="000000">
                      <a:alpha val="43137"/>
                    </a:srgbClr>
                  </a:outerShdw>
                </a:effectLst>
              </a:rPr>
              <a:t>vetus</a:t>
            </a:r>
            <a:r>
              <a:rPr lang="es-ES" sz="2800" b="1" dirty="0">
                <a:solidFill>
                  <a:srgbClr val="CCFF66"/>
                </a:solidFill>
                <a:effectLst>
                  <a:outerShdw blurRad="38100" dist="38100" dir="2700000" algn="tl">
                    <a:srgbClr val="000000">
                      <a:alpha val="43137"/>
                    </a:srgbClr>
                  </a:outerShdw>
                </a:effectLst>
              </a:rPr>
              <a:t>, que se deriva, a la vez, de la raíz griega </a:t>
            </a:r>
            <a:r>
              <a:rPr lang="es-ES" sz="2800" b="1" i="1" dirty="0" err="1">
                <a:solidFill>
                  <a:srgbClr val="CCFF66"/>
                </a:solidFill>
                <a:effectLst>
                  <a:outerShdw blurRad="38100" dist="38100" dir="2700000" algn="tl">
                    <a:srgbClr val="000000">
                      <a:alpha val="43137"/>
                    </a:srgbClr>
                  </a:outerShdw>
                </a:effectLst>
              </a:rPr>
              <a:t>etos</a:t>
            </a:r>
            <a:r>
              <a:rPr lang="es-ES" sz="2800" b="1" dirty="0">
                <a:solidFill>
                  <a:srgbClr val="CCFF66"/>
                </a:solidFill>
                <a:effectLst>
                  <a:outerShdw blurRad="38100" dist="38100" dir="2700000" algn="tl">
                    <a:srgbClr val="000000">
                      <a:alpha val="43137"/>
                    </a:srgbClr>
                  </a:outerShdw>
                </a:effectLst>
              </a:rPr>
              <a:t> que significa </a:t>
            </a:r>
            <a:r>
              <a:rPr lang="es-ES" sz="2800" b="1" i="1" dirty="0">
                <a:solidFill>
                  <a:srgbClr val="CCFF66"/>
                </a:solidFill>
                <a:effectLst>
                  <a:outerShdw blurRad="38100" dist="38100" dir="2700000" algn="tl">
                    <a:srgbClr val="000000">
                      <a:alpha val="43137"/>
                    </a:srgbClr>
                  </a:outerShdw>
                </a:effectLst>
              </a:rPr>
              <a:t>años, añejo</a:t>
            </a:r>
            <a:r>
              <a:rPr lang="es-ES" sz="2800" b="1" dirty="0" smtClean="0">
                <a:solidFill>
                  <a:srgbClr val="CCFF66"/>
                </a:solidFill>
                <a:effectLst>
                  <a:outerShdw blurRad="38100" dist="38100" dir="2700000" algn="tl">
                    <a:srgbClr val="000000">
                      <a:alpha val="43137"/>
                    </a:srgbClr>
                  </a:outerShdw>
                </a:effectLst>
              </a:rPr>
              <a:t>”</a:t>
            </a:r>
            <a:r>
              <a:rPr lang="es-ES" sz="2800" b="1" i="1" dirty="0" smtClean="0">
                <a:solidFill>
                  <a:srgbClr val="CCFF66"/>
                </a:solidFill>
                <a:effectLst>
                  <a:outerShdw blurRad="38100" dist="38100" dir="2700000" algn="tl">
                    <a:srgbClr val="000000">
                      <a:alpha val="43137"/>
                    </a:srgbClr>
                  </a:outerShdw>
                </a:effectLst>
              </a:rPr>
              <a:t> </a:t>
            </a:r>
            <a:r>
              <a:rPr lang="es-ES" sz="2800" b="1" dirty="0">
                <a:solidFill>
                  <a:srgbClr val="CCFF66"/>
                </a:solidFill>
                <a:effectLst>
                  <a:outerShdw blurRad="38100" dist="38100" dir="2700000" algn="tl">
                    <a:srgbClr val="000000">
                      <a:alpha val="43137"/>
                    </a:srgbClr>
                  </a:outerShdw>
                </a:effectLst>
              </a:rPr>
              <a:t>(p. 92).</a:t>
            </a:r>
            <a:endParaRPr lang="es-MX" sz="2800" b="1" dirty="0">
              <a:solidFill>
                <a:srgbClr val="CCFF66"/>
              </a:solidFill>
              <a:effectLst>
                <a:outerShdw blurRad="38100" dist="38100" dir="2700000" algn="tl">
                  <a:srgbClr val="000000">
                    <a:alpha val="43137"/>
                  </a:srgbClr>
                </a:outerShdw>
              </a:effectLst>
            </a:endParaRPr>
          </a:p>
          <a:p>
            <a:endParaRPr lang="es-MX" dirty="0"/>
          </a:p>
        </p:txBody>
      </p:sp>
      <p:sp>
        <p:nvSpPr>
          <p:cNvPr id="3" name="2 Marcador de número de diapositiva"/>
          <p:cNvSpPr>
            <a:spLocks noGrp="1"/>
          </p:cNvSpPr>
          <p:nvPr>
            <p:ph type="sldNum" sz="quarter" idx="12"/>
          </p:nvPr>
        </p:nvSpPr>
        <p:spPr/>
        <p:txBody>
          <a:bodyPr/>
          <a:lstStyle/>
          <a:p>
            <a:pPr>
              <a:defRPr/>
            </a:pPr>
            <a:fld id="{7809D01B-0B0C-4479-9CC7-D5E081EDFEB5}" type="slidenum">
              <a:rPr lang="es-ES" smtClean="0"/>
              <a:pPr>
                <a:defRPr/>
              </a:pPr>
              <a:t>26</a:t>
            </a:fld>
            <a:endParaRPr lang="es-ES"/>
          </a:p>
        </p:txBody>
      </p:sp>
    </p:spTree>
    <p:extLst>
      <p:ext uri="{BB962C8B-B14F-4D97-AF65-F5344CB8AC3E}">
        <p14:creationId xmlns:p14="http://schemas.microsoft.com/office/powerpoint/2010/main" val="19003567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E364BCC0-D277-4520-A76A-14C9A491E454}" type="slidenum">
              <a:rPr lang="es-ES" smtClean="0"/>
              <a:pPr>
                <a:defRPr/>
              </a:pPr>
              <a:t>27</a:t>
            </a:fld>
            <a:endParaRPr lang="es-ES"/>
          </a:p>
        </p:txBody>
      </p:sp>
      <p:sp>
        <p:nvSpPr>
          <p:cNvPr id="3" name="2 Rectángulo"/>
          <p:cNvSpPr/>
          <p:nvPr/>
        </p:nvSpPr>
        <p:spPr>
          <a:xfrm>
            <a:off x="650170" y="1340768"/>
            <a:ext cx="8001056" cy="4401205"/>
          </a:xfrm>
          <a:prstGeom prst="rect">
            <a:avLst/>
          </a:prstGeom>
        </p:spPr>
        <p:txBody>
          <a:bodyPr wrap="square">
            <a:spAutoFit/>
          </a:bodyPr>
          <a:lstStyle/>
          <a:p>
            <a:pPr marL="630238" indent="-268288">
              <a:buClr>
                <a:schemeClr val="bg2">
                  <a:lumMod val="10000"/>
                </a:schemeClr>
              </a:buClr>
              <a:tabLst>
                <a:tab pos="630238" algn="l"/>
              </a:tabLst>
            </a:pPr>
            <a:r>
              <a:rPr lang="es-MX" sz="2800" dirty="0" smtClean="0">
                <a:solidFill>
                  <a:schemeClr val="tx2">
                    <a:lumMod val="50000"/>
                  </a:schemeClr>
                </a:solidFill>
              </a:rPr>
              <a:t>	</a:t>
            </a:r>
          </a:p>
          <a:p>
            <a:pPr marL="933450" indent="-571500">
              <a:buClr>
                <a:schemeClr val="tx1"/>
              </a:buClr>
              <a:buFont typeface="Wingdings" panose="05000000000000000000" pitchFamily="2" charset="2"/>
              <a:buChar char="v"/>
              <a:tabLst>
                <a:tab pos="630238" algn="l"/>
              </a:tabLst>
            </a:pPr>
            <a:r>
              <a:rPr lang="es-MX" sz="3600" dirty="0" smtClean="0">
                <a:solidFill>
                  <a:schemeClr val="tx1">
                    <a:lumMod val="75000"/>
                    <a:lumOff val="25000"/>
                  </a:schemeClr>
                </a:solidFill>
              </a:rPr>
              <a:t>Use tres puntos suspensivos (…) dentro de una cita para indicar que se ha omitido material de la oración original.   </a:t>
            </a:r>
          </a:p>
          <a:p>
            <a:pPr marL="933450" indent="-571500">
              <a:buClr>
                <a:schemeClr val="tx1"/>
              </a:buClr>
              <a:buFont typeface="Wingdings" panose="05000000000000000000" pitchFamily="2" charset="2"/>
              <a:buChar char="v"/>
              <a:tabLst>
                <a:tab pos="630238" algn="l"/>
              </a:tabLst>
            </a:pPr>
            <a:r>
              <a:rPr lang="es-MX" sz="3600" dirty="0" smtClean="0">
                <a:solidFill>
                  <a:schemeClr val="tx1">
                    <a:lumMod val="75000"/>
                    <a:lumOff val="25000"/>
                  </a:schemeClr>
                </a:solidFill>
              </a:rPr>
              <a:t>Ya sea al inicio o al final de la cita, según corresponda.</a:t>
            </a:r>
          </a:p>
        </p:txBody>
      </p:sp>
    </p:spTree>
    <p:extLst>
      <p:ext uri="{BB962C8B-B14F-4D97-AF65-F5344CB8AC3E}">
        <p14:creationId xmlns:p14="http://schemas.microsoft.com/office/powerpoint/2010/main" val="16860438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0452B8AC-6C1D-4AE1-9359-E68167C530A3}" type="slidenum">
              <a:rPr lang="es-ES" smtClean="0"/>
              <a:pPr>
                <a:defRPr/>
              </a:pPr>
              <a:t>28</a:t>
            </a:fld>
            <a:endParaRPr lang="es-ES"/>
          </a:p>
        </p:txBody>
      </p:sp>
      <p:sp>
        <p:nvSpPr>
          <p:cNvPr id="5" name="4 Rectángulo"/>
          <p:cNvSpPr/>
          <p:nvPr/>
        </p:nvSpPr>
        <p:spPr>
          <a:xfrm>
            <a:off x="971600" y="1700808"/>
            <a:ext cx="7632848" cy="2246769"/>
          </a:xfrm>
          <a:prstGeom prst="rect">
            <a:avLst/>
          </a:prstGeom>
        </p:spPr>
        <p:txBody>
          <a:bodyPr wrap="square">
            <a:spAutoFit/>
          </a:bodyPr>
          <a:lstStyle/>
          <a:p>
            <a:pPr algn="just"/>
            <a:r>
              <a:rPr lang="es-ES" sz="2800" dirty="0">
                <a:effectLst>
                  <a:outerShdw blurRad="38100" dist="38100" dir="2700000" algn="tl">
                    <a:srgbClr val="000000">
                      <a:alpha val="43137"/>
                    </a:srgbClr>
                  </a:outerShdw>
                </a:effectLst>
              </a:rPr>
              <a:t>Se presenta de manera breve qué se entiende por análisis existencial. De acuerdo con Längle (1994), éste es: </a:t>
            </a:r>
            <a:r>
              <a:rPr lang="es-ES" sz="2800" dirty="0" smtClean="0">
                <a:effectLst>
                  <a:outerShdw blurRad="38100" dist="38100" dir="2700000" algn="tl">
                    <a:srgbClr val="000000">
                      <a:alpha val="43137"/>
                    </a:srgbClr>
                  </a:outerShdw>
                </a:effectLst>
              </a:rPr>
              <a:t>“(…) </a:t>
            </a:r>
            <a:r>
              <a:rPr lang="es-ES" sz="2800" dirty="0">
                <a:effectLst>
                  <a:outerShdw blurRad="38100" dist="38100" dir="2700000" algn="tl">
                    <a:srgbClr val="000000">
                      <a:alpha val="43137"/>
                    </a:srgbClr>
                  </a:outerShdw>
                </a:effectLst>
              </a:rPr>
              <a:t>un método psicoterapéutico de carácter fenomenológico centrado en torno a la persona</a:t>
            </a:r>
            <a:r>
              <a:rPr lang="es-ES" sz="2800" dirty="0" smtClean="0">
                <a:effectLst>
                  <a:outerShdw blurRad="38100" dist="38100" dir="2700000" algn="tl">
                    <a:srgbClr val="000000">
                      <a:alpha val="43137"/>
                    </a:srgbClr>
                  </a:outerShdw>
                </a:effectLst>
              </a:rPr>
              <a:t>” </a:t>
            </a:r>
            <a:r>
              <a:rPr lang="es-ES" sz="2800" dirty="0">
                <a:effectLst>
                  <a:outerShdw blurRad="38100" dist="38100" dir="2700000" algn="tl">
                    <a:srgbClr val="000000">
                      <a:alpha val="43137"/>
                    </a:srgbClr>
                  </a:outerShdw>
                </a:effectLst>
              </a:rPr>
              <a:t>(p. </a:t>
            </a:r>
            <a:r>
              <a:rPr lang="es-ES" sz="2800" dirty="0" smtClean="0">
                <a:effectLst>
                  <a:outerShdw blurRad="38100" dist="38100" dir="2700000" algn="tl">
                    <a:srgbClr val="000000">
                      <a:alpha val="43137"/>
                    </a:srgbClr>
                  </a:outerShdw>
                </a:effectLst>
              </a:rPr>
              <a:t>187).</a:t>
            </a:r>
            <a:endParaRPr lang="es-MX" dirty="0">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4077072"/>
            <a:ext cx="3782899" cy="2526859"/>
          </a:xfrm>
          <a:prstGeom prst="rect">
            <a:avLst/>
          </a:prstGeom>
          <a:ln>
            <a:noFill/>
          </a:ln>
          <a:effectLst>
            <a:softEdge rad="112500"/>
          </a:effectLst>
        </p:spPr>
      </p:pic>
    </p:spTree>
    <p:extLst>
      <p:ext uri="{BB962C8B-B14F-4D97-AF65-F5344CB8AC3E}">
        <p14:creationId xmlns:p14="http://schemas.microsoft.com/office/powerpoint/2010/main" val="20039509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pPr>
              <a:defRPr/>
            </a:pPr>
            <a:fld id="{7809D01B-0B0C-4479-9CC7-D5E081EDFEB5}" type="slidenum">
              <a:rPr lang="es-ES" smtClean="0"/>
              <a:pPr>
                <a:defRPr/>
              </a:pPr>
              <a:t>29</a:t>
            </a:fld>
            <a:endParaRPr lang="es-ES" dirty="0"/>
          </a:p>
        </p:txBody>
      </p:sp>
      <p:sp>
        <p:nvSpPr>
          <p:cNvPr id="2" name="1 Marcador de contenido"/>
          <p:cNvSpPr>
            <a:spLocks noGrp="1"/>
          </p:cNvSpPr>
          <p:nvPr>
            <p:ph idx="4294967295"/>
          </p:nvPr>
        </p:nvSpPr>
        <p:spPr>
          <a:xfrm>
            <a:off x="539552" y="1196752"/>
            <a:ext cx="8229600" cy="4032448"/>
          </a:xfrm>
        </p:spPr>
        <p:txBody>
          <a:bodyPr>
            <a:normAutofit/>
          </a:bodyPr>
          <a:lstStyle/>
          <a:p>
            <a:pPr algn="just"/>
            <a:r>
              <a:rPr lang="es-ES" sz="3200" dirty="0"/>
              <a:t>Fernández (2000) señala al respecto: </a:t>
            </a:r>
            <a:r>
              <a:rPr lang="es-ES" sz="3200" dirty="0" smtClean="0"/>
              <a:t>“(…) </a:t>
            </a:r>
            <a:r>
              <a:rPr lang="es-ES" sz="3200" dirty="0"/>
              <a:t>viejo es un individuo </a:t>
            </a:r>
            <a:r>
              <a:rPr lang="es-ES" sz="3200" dirty="0" err="1"/>
              <a:t>envejeciente</a:t>
            </a:r>
            <a:r>
              <a:rPr lang="es-ES" sz="3200" dirty="0"/>
              <a:t> </a:t>
            </a:r>
            <a:r>
              <a:rPr lang="es-ES" sz="3200" dirty="0" smtClean="0"/>
              <a:t>(…) </a:t>
            </a:r>
            <a:r>
              <a:rPr lang="es-ES" sz="3200" dirty="0"/>
              <a:t>la vejez un estado del individuo </a:t>
            </a:r>
            <a:r>
              <a:rPr lang="es-ES" sz="3200" dirty="0" smtClean="0"/>
              <a:t>(…) </a:t>
            </a:r>
            <a:r>
              <a:rPr lang="es-ES" sz="3200" dirty="0"/>
              <a:t>una etapa de la vida: la última […] el envejecimiento es un largo proceso que ocurre desde el nacimiento hasta la muerte</a:t>
            </a:r>
            <a:r>
              <a:rPr lang="es-ES" sz="3200" dirty="0" smtClean="0"/>
              <a:t>” </a:t>
            </a:r>
            <a:r>
              <a:rPr lang="es-ES" sz="3200" dirty="0"/>
              <a:t>(pp. 38-39).</a:t>
            </a:r>
            <a:endParaRPr lang="es-MX" sz="3200" dirty="0"/>
          </a:p>
          <a:p>
            <a:endParaRPr lang="es-MX" dirty="0"/>
          </a:p>
        </p:txBody>
      </p:sp>
    </p:spTree>
    <p:extLst>
      <p:ext uri="{BB962C8B-B14F-4D97-AF65-F5344CB8AC3E}">
        <p14:creationId xmlns:p14="http://schemas.microsoft.com/office/powerpoint/2010/main" val="806766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a 9"/>
          <p:cNvGraphicFramePr/>
          <p:nvPr>
            <p:extLst>
              <p:ext uri="{D42A27DB-BD31-4B8C-83A1-F6EECF244321}">
                <p14:modId xmlns:p14="http://schemas.microsoft.com/office/powerpoint/2010/main" val="274939667"/>
              </p:ext>
            </p:extLst>
          </p:nvPr>
        </p:nvGraphicFramePr>
        <p:xfrm>
          <a:off x="1009650" y="1052736"/>
          <a:ext cx="7124700" cy="923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ítulo 1"/>
          <p:cNvSpPr>
            <a:spLocks noGrp="1"/>
          </p:cNvSpPr>
          <p:nvPr>
            <p:ph type="title"/>
          </p:nvPr>
        </p:nvSpPr>
        <p:spPr>
          <a:xfrm>
            <a:off x="1009650" y="301625"/>
            <a:ext cx="7124700" cy="923925"/>
          </a:xfrm>
        </p:spPr>
        <p:txBody>
          <a:bodyPr/>
          <a:lstStyle/>
          <a:p>
            <a:pPr>
              <a:defRPr/>
            </a:pPr>
            <a:r>
              <a:rPr lang="es-MX" sz="2800" b="1" cap="none" dirty="0" smtClean="0">
                <a:solidFill>
                  <a:schemeClr val="tx1">
                    <a:lumMod val="95000"/>
                  </a:schemeClr>
                </a:solidFill>
                <a:effectLst>
                  <a:outerShdw blurRad="38100" dist="38100" dir="2700000" algn="tl">
                    <a:srgbClr val="000000">
                      <a:alpha val="43137"/>
                    </a:srgbClr>
                  </a:outerShdw>
                </a:effectLst>
              </a:rPr>
              <a:t>Créditos Institucionales</a:t>
            </a:r>
            <a:endParaRPr lang="es-MX" sz="2800" b="1" cap="none" dirty="0">
              <a:solidFill>
                <a:schemeClr val="tx1">
                  <a:lumMod val="95000"/>
                </a:schemeClr>
              </a:solidFill>
              <a:effectLst>
                <a:outerShdw blurRad="38100" dist="38100" dir="2700000" algn="tl">
                  <a:srgbClr val="000000">
                    <a:alpha val="43137"/>
                  </a:srgbClr>
                </a:outerShdw>
              </a:effectLst>
            </a:endParaRP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825586688"/>
              </p:ext>
            </p:extLst>
          </p:nvPr>
        </p:nvGraphicFramePr>
        <p:xfrm>
          <a:off x="1009650" y="1806575"/>
          <a:ext cx="7124700" cy="40528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Marcador de número de diapositiva 2"/>
          <p:cNvSpPr>
            <a:spLocks noGrp="1"/>
          </p:cNvSpPr>
          <p:nvPr>
            <p:ph type="sldNum" sz="quarter" idx="12"/>
          </p:nvPr>
        </p:nvSpPr>
        <p:spPr/>
        <p:txBody>
          <a:bodyPr/>
          <a:lstStyle/>
          <a:p>
            <a:fld id="{396D5872-4333-447D-9A4E-13C9674B924D}" type="slidenum">
              <a:rPr lang="es-MX" smtClean="0"/>
              <a:t>3</a:t>
            </a:fld>
            <a:endParaRPr lang="es-MX"/>
          </a:p>
        </p:txBody>
      </p:sp>
    </p:spTree>
    <p:extLst>
      <p:ext uri="{BB962C8B-B14F-4D97-AF65-F5344CB8AC3E}">
        <p14:creationId xmlns:p14="http://schemas.microsoft.com/office/powerpoint/2010/main" val="17971780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número de diapositiva"/>
          <p:cNvSpPr>
            <a:spLocks noGrp="1"/>
          </p:cNvSpPr>
          <p:nvPr>
            <p:ph type="sldNum" sz="quarter" idx="12"/>
          </p:nvPr>
        </p:nvSpPr>
        <p:spPr/>
        <p:txBody>
          <a:bodyPr/>
          <a:lstStyle/>
          <a:p>
            <a:pPr>
              <a:defRPr/>
            </a:pPr>
            <a:fld id="{0452B8AC-6C1D-4AE1-9359-E68167C530A3}" type="slidenum">
              <a:rPr lang="es-ES" smtClean="0"/>
              <a:pPr>
                <a:defRPr/>
              </a:pPr>
              <a:t>30</a:t>
            </a:fld>
            <a:endParaRPr lang="es-ES"/>
          </a:p>
        </p:txBody>
      </p:sp>
      <p:sp>
        <p:nvSpPr>
          <p:cNvPr id="4" name="3 Rectángulo"/>
          <p:cNvSpPr/>
          <p:nvPr/>
        </p:nvSpPr>
        <p:spPr>
          <a:xfrm>
            <a:off x="1187624" y="1988840"/>
            <a:ext cx="7128792" cy="2062103"/>
          </a:xfrm>
          <a:prstGeom prst="rect">
            <a:avLst/>
          </a:prstGeom>
        </p:spPr>
        <p:txBody>
          <a:bodyPr wrap="square">
            <a:spAutoFit/>
          </a:bodyPr>
          <a:lstStyle/>
          <a:p>
            <a:pPr algn="just"/>
            <a:r>
              <a:rPr lang="es-ES_tradnl" sz="3200" dirty="0">
                <a:effectLst>
                  <a:outerShdw blurRad="38100" dist="38100" dir="2700000" algn="tl">
                    <a:srgbClr val="000000">
                      <a:alpha val="43137"/>
                    </a:srgbClr>
                  </a:outerShdw>
                </a:effectLst>
              </a:rPr>
              <a:t>Villanueva (1988) destaca que </a:t>
            </a:r>
            <a:r>
              <a:rPr lang="es-ES_tradnl" sz="3200" dirty="0" smtClean="0">
                <a:effectLst>
                  <a:outerShdw blurRad="38100" dist="38100" dir="2700000" algn="tl">
                    <a:srgbClr val="000000">
                      <a:alpha val="43137"/>
                    </a:srgbClr>
                  </a:outerShdw>
                </a:effectLst>
              </a:rPr>
              <a:t>“(…) </a:t>
            </a:r>
            <a:r>
              <a:rPr lang="es-ES_tradnl" sz="3200" dirty="0">
                <a:effectLst>
                  <a:outerShdw blurRad="38100" dist="38100" dir="2700000" algn="tl">
                    <a:srgbClr val="000000">
                      <a:alpha val="43137"/>
                    </a:srgbClr>
                  </a:outerShdw>
                </a:effectLst>
              </a:rPr>
              <a:t>para trascender la agonía de la existencia es imperativo aceptarla tal cual es </a:t>
            </a:r>
            <a:r>
              <a:rPr lang="es-ES_tradnl" sz="3200" dirty="0" smtClean="0">
                <a:effectLst>
                  <a:outerShdw blurRad="38100" dist="38100" dir="2700000" algn="tl">
                    <a:srgbClr val="000000">
                      <a:alpha val="43137"/>
                    </a:srgbClr>
                  </a:outerShdw>
                </a:effectLst>
              </a:rPr>
              <a:t>(…)” (</a:t>
            </a:r>
            <a:r>
              <a:rPr lang="es-ES_tradnl" sz="3200" dirty="0">
                <a:effectLst>
                  <a:outerShdw blurRad="38100" dist="38100" dir="2700000" algn="tl">
                    <a:srgbClr val="000000">
                      <a:alpha val="43137"/>
                    </a:srgbClr>
                  </a:outerShdw>
                </a:effectLst>
              </a:rPr>
              <a:t>p. 32).</a:t>
            </a:r>
            <a:endParaRPr lang="es-MX" sz="3200" dirty="0">
              <a:effectLst>
                <a:outerShdw blurRad="38100" dist="38100" dir="2700000" algn="tl">
                  <a:srgbClr val="000000">
                    <a:alpha val="43137"/>
                  </a:srgbClr>
                </a:outerShdw>
              </a:effectLst>
            </a:endParaRPr>
          </a:p>
        </p:txBody>
      </p:sp>
      <p:pic>
        <p:nvPicPr>
          <p:cNvPr id="5" name="Imagen 4"/>
          <p:cNvPicPr>
            <a:picLocks noChangeAspect="1"/>
          </p:cNvPicPr>
          <p:nvPr/>
        </p:nvPicPr>
        <p:blipFill>
          <a:blip r:embed="rId2"/>
          <a:stretch>
            <a:fillRect/>
          </a:stretch>
        </p:blipFill>
        <p:spPr>
          <a:xfrm>
            <a:off x="3563888" y="4208793"/>
            <a:ext cx="2520280" cy="2607460"/>
          </a:xfrm>
          <a:prstGeom prst="rect">
            <a:avLst/>
          </a:prstGeom>
        </p:spPr>
      </p:pic>
    </p:spTree>
    <p:extLst>
      <p:ext uri="{BB962C8B-B14F-4D97-AF65-F5344CB8AC3E}">
        <p14:creationId xmlns:p14="http://schemas.microsoft.com/office/powerpoint/2010/main" val="1928964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3712" y="1373160"/>
            <a:ext cx="7477125" cy="701675"/>
          </a:xfrm>
        </p:spPr>
        <p:txBody>
          <a:bodyPr/>
          <a:lstStyle/>
          <a:p>
            <a:pPr>
              <a:defRPr/>
            </a:pPr>
            <a:r>
              <a:rPr lang="es-MX" sz="3200" b="1" dirty="0"/>
              <a:t>Citas textuales mayores a  40 palabras: </a:t>
            </a:r>
            <a:br>
              <a:rPr lang="es-MX" sz="3200" b="1" dirty="0"/>
            </a:br>
            <a:endParaRPr lang="es-MX" sz="3200" b="1" dirty="0" smtClean="0">
              <a:solidFill>
                <a:schemeClr val="tx2">
                  <a:lumMod val="50000"/>
                </a:schemeClr>
              </a:solidFill>
            </a:endParaRPr>
          </a:p>
        </p:txBody>
      </p:sp>
      <p:sp>
        <p:nvSpPr>
          <p:cNvPr id="57347" name="2 Marcador de contenido"/>
          <p:cNvSpPr>
            <a:spLocks noGrp="1"/>
          </p:cNvSpPr>
          <p:nvPr>
            <p:ph idx="1"/>
          </p:nvPr>
        </p:nvSpPr>
        <p:spPr>
          <a:xfrm>
            <a:off x="704377" y="2924944"/>
            <a:ext cx="7715304" cy="2808312"/>
          </a:xfrm>
        </p:spPr>
        <p:txBody>
          <a:bodyPr>
            <a:normAutofit fontScale="92500" lnSpcReduction="10000"/>
          </a:bodyPr>
          <a:lstStyle/>
          <a:p>
            <a:pPr eaLnBrk="1" hangingPunct="1">
              <a:buFont typeface="Wingdings" pitchFamily="2" charset="2"/>
              <a:buChar char="q"/>
            </a:pPr>
            <a:r>
              <a:rPr lang="es-MX" sz="3200" b="1" dirty="0" smtClean="0"/>
              <a:t>Se </a:t>
            </a:r>
            <a:r>
              <a:rPr lang="es-MX" sz="3200" b="1" dirty="0" smtClean="0"/>
              <a:t>colocan aparte, se respeta interlineado y tamaño de la letra, no se  les añaden comillas al principio y al final</a:t>
            </a:r>
            <a:r>
              <a:rPr lang="es-MX" sz="2800" dirty="0" smtClean="0"/>
              <a:t>.  </a:t>
            </a:r>
          </a:p>
          <a:p>
            <a:pPr eaLnBrk="1" hangingPunct="1">
              <a:buFontTx/>
              <a:buNone/>
            </a:pPr>
            <a:endParaRPr lang="es-MX" sz="2800" dirty="0" smtClean="0">
              <a:solidFill>
                <a:schemeClr val="tx2">
                  <a:lumMod val="50000"/>
                </a:schemeClr>
              </a:solidFill>
            </a:endParaRPr>
          </a:p>
          <a:p>
            <a:pPr eaLnBrk="1" hangingPunct="1">
              <a:buNone/>
            </a:pPr>
            <a:r>
              <a:rPr lang="es-MX" sz="2800" b="1" dirty="0" smtClean="0">
                <a:solidFill>
                  <a:schemeClr val="tx2">
                    <a:lumMod val="50000"/>
                  </a:schemeClr>
                </a:solidFill>
              </a:rPr>
              <a:t>	</a:t>
            </a:r>
            <a:endParaRPr lang="es-MX" sz="2800" dirty="0" smtClean="0"/>
          </a:p>
        </p:txBody>
      </p:sp>
      <p:sp>
        <p:nvSpPr>
          <p:cNvPr id="57348" name="3 Marcador de número de diapositiva"/>
          <p:cNvSpPr>
            <a:spLocks noGrp="1"/>
          </p:cNvSpPr>
          <p:nvPr>
            <p:ph type="sldNum" sz="quarter" idx="12"/>
          </p:nvPr>
        </p:nvSpPr>
        <p:spPr>
          <a:noFill/>
        </p:spPr>
        <p:txBody>
          <a:bodyPr/>
          <a:lstStyle/>
          <a:p>
            <a:fld id="{E2D90AD9-C905-4AFD-A027-ED38BE50EC33}" type="slidenum">
              <a:rPr lang="es-ES" smtClean="0"/>
              <a:pPr/>
              <a:t>31</a:t>
            </a:fld>
            <a:endParaRPr lang="es-ES" smtClean="0"/>
          </a:p>
        </p:txBody>
      </p:sp>
    </p:spTree>
    <p:extLst>
      <p:ext uri="{BB962C8B-B14F-4D97-AF65-F5344CB8AC3E}">
        <p14:creationId xmlns:p14="http://schemas.microsoft.com/office/powerpoint/2010/main" val="38555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0452B8AC-6C1D-4AE1-9359-E68167C530A3}" type="slidenum">
              <a:rPr lang="es-ES" smtClean="0"/>
              <a:pPr>
                <a:defRPr/>
              </a:pPr>
              <a:t>32</a:t>
            </a:fld>
            <a:endParaRPr lang="es-ES"/>
          </a:p>
        </p:txBody>
      </p:sp>
      <p:sp>
        <p:nvSpPr>
          <p:cNvPr id="4" name="3 Rectángulo"/>
          <p:cNvSpPr/>
          <p:nvPr/>
        </p:nvSpPr>
        <p:spPr>
          <a:xfrm>
            <a:off x="474364" y="1340768"/>
            <a:ext cx="7920880" cy="5016758"/>
          </a:xfrm>
          <a:prstGeom prst="rect">
            <a:avLst/>
          </a:prstGeom>
        </p:spPr>
        <p:txBody>
          <a:bodyPr wrap="square">
            <a:spAutoFit/>
          </a:bodyPr>
          <a:lstStyle/>
          <a:p>
            <a:pPr algn="just"/>
            <a:r>
              <a:rPr lang="es-MX" sz="2000" dirty="0"/>
              <a:t>Además se ha atribuido a la actividad recreativa propiedades terapéuticas. Por lo que se le ha nombrado recreación terapéutica. La cual ha sido descrita por </a:t>
            </a:r>
            <a:r>
              <a:rPr lang="es-MX" sz="2000" dirty="0" err="1"/>
              <a:t>Avedon</a:t>
            </a:r>
            <a:r>
              <a:rPr lang="es-MX" sz="2000" dirty="0"/>
              <a:t>, (1974) como:</a:t>
            </a:r>
          </a:p>
          <a:p>
            <a:pPr algn="just"/>
            <a:r>
              <a:rPr lang="es-MX" sz="2000" dirty="0"/>
              <a:t> </a:t>
            </a:r>
          </a:p>
          <a:p>
            <a:pPr algn="just"/>
            <a:r>
              <a:rPr lang="es-MX" sz="2000" dirty="0" smtClean="0"/>
              <a:t>	La </a:t>
            </a:r>
            <a:r>
              <a:rPr lang="es-MX" sz="2000" dirty="0"/>
              <a:t>recreación terapéutica sirve a los pacientes o </a:t>
            </a:r>
            <a:r>
              <a:rPr lang="es-MX" sz="2000" dirty="0" smtClean="0"/>
              <a:t>	clientes </a:t>
            </a:r>
            <a:r>
              <a:rPr lang="es-MX" sz="2000" dirty="0"/>
              <a:t>que, por causa de dificultad mental, física, </a:t>
            </a:r>
            <a:r>
              <a:rPr lang="es-MX" sz="2000" dirty="0" smtClean="0"/>
              <a:t>	social</a:t>
            </a:r>
            <a:r>
              <a:rPr lang="es-MX" sz="2000" dirty="0"/>
              <a:t>, o debida a la edad, tienen limitado o </a:t>
            </a:r>
            <a:r>
              <a:rPr lang="es-MX" sz="2000" dirty="0" smtClean="0"/>
              <a:t>	imposibilitado </a:t>
            </a:r>
            <a:r>
              <a:rPr lang="es-MX" sz="2000" dirty="0"/>
              <a:t>el acceso a los recursos de ocio. El </a:t>
            </a:r>
            <a:r>
              <a:rPr lang="es-MX" sz="2000" dirty="0" smtClean="0"/>
              <a:t>	propósito </a:t>
            </a:r>
            <a:r>
              <a:rPr lang="es-MX" sz="2000" dirty="0"/>
              <a:t>de un servicio de recreación terapéutica </a:t>
            </a:r>
            <a:r>
              <a:rPr lang="es-MX" sz="2000" dirty="0" smtClean="0"/>
              <a:t>	es 	proporcionar </a:t>
            </a:r>
            <a:r>
              <a:rPr lang="es-MX" sz="2000" dirty="0"/>
              <a:t>oportunidades a las personas que </a:t>
            </a:r>
            <a:r>
              <a:rPr lang="es-MX" sz="2000" dirty="0" smtClean="0"/>
              <a:t>	tienen </a:t>
            </a:r>
            <a:r>
              <a:rPr lang="es-MX" sz="2000" dirty="0"/>
              <a:t>estas limitaciones para que adquieran </a:t>
            </a:r>
            <a:r>
              <a:rPr lang="es-MX" sz="2000" dirty="0" smtClean="0"/>
              <a:t>	habilidades </a:t>
            </a:r>
            <a:r>
              <a:rPr lang="es-MX" sz="2000" dirty="0"/>
              <a:t>y actitudes para el ocio, así como </a:t>
            </a:r>
            <a:r>
              <a:rPr lang="es-MX" sz="2000" dirty="0" smtClean="0"/>
              <a:t>	ejercitar </a:t>
            </a:r>
            <a:r>
              <a:rPr lang="es-MX" sz="2000" dirty="0"/>
              <a:t>tales habilidades dentro de un marco </a:t>
            </a:r>
            <a:r>
              <a:rPr lang="es-MX" sz="2000" dirty="0" smtClean="0"/>
              <a:t>	terapéutico </a:t>
            </a:r>
            <a:r>
              <a:rPr lang="es-MX" sz="2000" dirty="0"/>
              <a:t>y reparador, que capacite o fomente </a:t>
            </a:r>
            <a:r>
              <a:rPr lang="es-MX" sz="2000" dirty="0" smtClean="0"/>
              <a:t>	experiencias recreativas </a:t>
            </a:r>
            <a:r>
              <a:rPr lang="es-MX" sz="2000" dirty="0"/>
              <a:t>(pp. 130-131).</a:t>
            </a:r>
            <a:endParaRPr lang="es-MX" sz="2000" dirty="0">
              <a:effectLst/>
            </a:endParaRPr>
          </a:p>
        </p:txBody>
      </p:sp>
    </p:spTree>
    <p:extLst>
      <p:ext uri="{BB962C8B-B14F-4D97-AF65-F5344CB8AC3E}">
        <p14:creationId xmlns:p14="http://schemas.microsoft.com/office/powerpoint/2010/main" val="39713229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Título"/>
          <p:cNvSpPr>
            <a:spLocks noGrp="1"/>
          </p:cNvSpPr>
          <p:nvPr>
            <p:ph type="title"/>
          </p:nvPr>
        </p:nvSpPr>
        <p:spPr/>
        <p:txBody>
          <a:bodyPr/>
          <a:lstStyle/>
          <a:p>
            <a:pPr eaLnBrk="1" hangingPunct="1"/>
            <a:r>
              <a:rPr lang="es-MX" sz="3200" b="1" dirty="0" smtClean="0">
                <a:effectLst>
                  <a:outerShdw blurRad="38100" dist="38100" dir="2700000" algn="tl">
                    <a:srgbClr val="000000">
                      <a:alpha val="43137"/>
                    </a:srgbClr>
                  </a:outerShdw>
                </a:effectLst>
              </a:rPr>
              <a:t>Citas indirectas</a:t>
            </a:r>
            <a:endParaRPr lang="es-MX" sz="3200" b="1" dirty="0" smtClean="0">
              <a:effectLst>
                <a:outerShdw blurRad="38100" dist="38100" dir="2700000" algn="tl">
                  <a:srgbClr val="000000">
                    <a:alpha val="43137"/>
                  </a:srgbClr>
                </a:outerShdw>
              </a:effectLst>
            </a:endParaRPr>
          </a:p>
        </p:txBody>
      </p:sp>
      <p:sp>
        <p:nvSpPr>
          <p:cNvPr id="58371" name="2 Marcador de contenido"/>
          <p:cNvSpPr>
            <a:spLocks noGrp="1"/>
          </p:cNvSpPr>
          <p:nvPr>
            <p:ph idx="1"/>
          </p:nvPr>
        </p:nvSpPr>
        <p:spPr>
          <a:xfrm>
            <a:off x="642910" y="1554162"/>
            <a:ext cx="8348690" cy="4525963"/>
          </a:xfrm>
        </p:spPr>
        <p:txBody>
          <a:bodyPr/>
          <a:lstStyle/>
          <a:p>
            <a:pPr eaLnBrk="1" hangingPunct="1">
              <a:buNone/>
            </a:pPr>
            <a:r>
              <a:rPr lang="es-MX" sz="2000" b="1" dirty="0" smtClean="0">
                <a:solidFill>
                  <a:schemeClr val="tx2">
                    <a:lumMod val="50000"/>
                  </a:schemeClr>
                </a:solidFill>
              </a:rPr>
              <a:t>	</a:t>
            </a:r>
            <a:endParaRPr lang="es-MX" sz="3200" dirty="0" smtClean="0">
              <a:solidFill>
                <a:schemeClr val="tx2">
                  <a:lumMod val="50000"/>
                </a:schemeClr>
              </a:solidFill>
            </a:endParaRPr>
          </a:p>
          <a:p>
            <a:pPr eaLnBrk="1" hangingPunct="1">
              <a:buFontTx/>
              <a:buNone/>
            </a:pPr>
            <a:r>
              <a:rPr lang="es-MX" sz="3200" dirty="0" smtClean="0"/>
              <a:t>	</a:t>
            </a:r>
            <a:r>
              <a:rPr lang="es-MX" sz="3200" dirty="0" smtClean="0">
                <a:solidFill>
                  <a:schemeClr val="tx1">
                    <a:lumMod val="75000"/>
                    <a:lumOff val="25000"/>
                  </a:schemeClr>
                </a:solidFill>
              </a:rPr>
              <a:t>Son citas específicas o generales de ideas o datos de una fuente pero descritas con nuestras propias palabras. Deben ser fieles al sentido, idea y contexto originales.  </a:t>
            </a:r>
          </a:p>
          <a:p>
            <a:pPr eaLnBrk="1" hangingPunct="1">
              <a:buFontTx/>
              <a:buNone/>
            </a:pPr>
            <a:endParaRPr lang="es-MX" sz="3200" dirty="0" smtClean="0">
              <a:solidFill>
                <a:schemeClr val="tx2">
                  <a:lumMod val="50000"/>
                </a:schemeClr>
              </a:solidFill>
            </a:endParaRPr>
          </a:p>
          <a:p>
            <a:pPr eaLnBrk="1" hangingPunct="1">
              <a:buNone/>
            </a:pPr>
            <a:r>
              <a:rPr lang="es-MX" sz="3200" b="1" dirty="0" smtClean="0">
                <a:solidFill>
                  <a:schemeClr val="tx2">
                    <a:lumMod val="50000"/>
                  </a:schemeClr>
                </a:solidFill>
              </a:rPr>
              <a:t>	</a:t>
            </a:r>
            <a:endParaRPr lang="es-MX" sz="3200" dirty="0" smtClean="0"/>
          </a:p>
        </p:txBody>
      </p:sp>
      <p:sp>
        <p:nvSpPr>
          <p:cNvPr id="58372" name="3 Marcador de número de diapositiva"/>
          <p:cNvSpPr>
            <a:spLocks noGrp="1"/>
          </p:cNvSpPr>
          <p:nvPr>
            <p:ph type="sldNum" sz="quarter" idx="12"/>
          </p:nvPr>
        </p:nvSpPr>
        <p:spPr>
          <a:noFill/>
        </p:spPr>
        <p:txBody>
          <a:bodyPr/>
          <a:lstStyle/>
          <a:p>
            <a:fld id="{EC49FA5C-C290-42EF-9D90-04FBD83230FF}" type="slidenum">
              <a:rPr lang="es-ES" smtClean="0"/>
              <a:pPr/>
              <a:t>33</a:t>
            </a:fld>
            <a:endParaRPr lang="es-ES" smtClean="0"/>
          </a:p>
        </p:txBody>
      </p:sp>
    </p:spTree>
    <p:extLst>
      <p:ext uri="{BB962C8B-B14F-4D97-AF65-F5344CB8AC3E}">
        <p14:creationId xmlns:p14="http://schemas.microsoft.com/office/powerpoint/2010/main" val="38611015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E364BCC0-D277-4520-A76A-14C9A491E454}" type="slidenum">
              <a:rPr lang="es-ES" smtClean="0"/>
              <a:pPr>
                <a:defRPr/>
              </a:pPr>
              <a:t>34</a:t>
            </a:fld>
            <a:endParaRPr lang="es-ES"/>
          </a:p>
        </p:txBody>
      </p:sp>
      <p:sp>
        <p:nvSpPr>
          <p:cNvPr id="3" name="2 Rectángulo"/>
          <p:cNvSpPr/>
          <p:nvPr/>
        </p:nvSpPr>
        <p:spPr>
          <a:xfrm>
            <a:off x="899592" y="1412776"/>
            <a:ext cx="7200800" cy="2246769"/>
          </a:xfrm>
          <a:prstGeom prst="rect">
            <a:avLst/>
          </a:prstGeom>
        </p:spPr>
        <p:txBody>
          <a:bodyPr wrap="square">
            <a:spAutoFit/>
          </a:bodyPr>
          <a:lstStyle/>
          <a:p>
            <a:pPr algn="just"/>
            <a:r>
              <a:rPr lang="es-ES" sz="2800" dirty="0"/>
              <a:t>Al respecto, </a:t>
            </a:r>
            <a:r>
              <a:rPr lang="es-ES" sz="2800" dirty="0" err="1"/>
              <a:t>Searle</a:t>
            </a:r>
            <a:r>
              <a:rPr lang="es-ES" sz="2800" dirty="0"/>
              <a:t>, </a:t>
            </a:r>
            <a:r>
              <a:rPr lang="es-ES" sz="2800" dirty="0" err="1"/>
              <a:t>Mactavish</a:t>
            </a:r>
            <a:r>
              <a:rPr lang="es-ES" sz="2800" dirty="0"/>
              <a:t> y </a:t>
            </a:r>
            <a:r>
              <a:rPr lang="es-ES" sz="2800" dirty="0" err="1"/>
              <a:t>Brayley</a:t>
            </a:r>
            <a:r>
              <a:rPr lang="es-ES" sz="2800" dirty="0"/>
              <a:t> (1993) encontraron que los adultos mayores tienden a mantener el mismo patrón de ocio que habían desarrollado anteriormente, más allá de las diferencias culturales.</a:t>
            </a:r>
            <a:endParaRPr lang="es-MX" sz="2800" dirty="0"/>
          </a:p>
        </p:txBody>
      </p:sp>
    </p:spTree>
    <p:extLst>
      <p:ext uri="{BB962C8B-B14F-4D97-AF65-F5344CB8AC3E}">
        <p14:creationId xmlns:p14="http://schemas.microsoft.com/office/powerpoint/2010/main" val="30604979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E364BCC0-D277-4520-A76A-14C9A491E454}" type="slidenum">
              <a:rPr lang="es-ES" smtClean="0"/>
              <a:pPr>
                <a:defRPr/>
              </a:pPr>
              <a:t>35</a:t>
            </a:fld>
            <a:endParaRPr lang="es-ES"/>
          </a:p>
        </p:txBody>
      </p:sp>
      <p:sp>
        <p:nvSpPr>
          <p:cNvPr id="3" name="2 Rectángulo"/>
          <p:cNvSpPr/>
          <p:nvPr/>
        </p:nvSpPr>
        <p:spPr>
          <a:xfrm>
            <a:off x="683568" y="1556792"/>
            <a:ext cx="7704856" cy="2677656"/>
          </a:xfrm>
          <a:prstGeom prst="rect">
            <a:avLst/>
          </a:prstGeom>
        </p:spPr>
        <p:txBody>
          <a:bodyPr wrap="square">
            <a:spAutoFit/>
          </a:bodyPr>
          <a:lstStyle/>
          <a:p>
            <a:pPr algn="just"/>
            <a:r>
              <a:rPr lang="es-MX" sz="2800" dirty="0"/>
              <a:t>No obstante, la participación en este tipo de actividades está condicionada por el nivel socioeconómico, ya que se produce con mayor frecuencia entre las personas mayores con una educación e ingresos más </a:t>
            </a:r>
            <a:r>
              <a:rPr lang="es-MX" sz="2800" dirty="0" smtClean="0"/>
              <a:t>altos (</a:t>
            </a:r>
            <a:r>
              <a:rPr lang="es-MX" sz="2800" dirty="0"/>
              <a:t>Fernández-Mayoralas, Rojo y Rodríguez, 1994). </a:t>
            </a:r>
          </a:p>
        </p:txBody>
      </p:sp>
    </p:spTree>
    <p:extLst>
      <p:ext uri="{BB962C8B-B14F-4D97-AF65-F5344CB8AC3E}">
        <p14:creationId xmlns:p14="http://schemas.microsoft.com/office/powerpoint/2010/main" val="9932855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2 Marcador de contenido"/>
          <p:cNvSpPr>
            <a:spLocks noGrp="1"/>
          </p:cNvSpPr>
          <p:nvPr>
            <p:ph idx="1"/>
          </p:nvPr>
        </p:nvSpPr>
        <p:spPr>
          <a:xfrm>
            <a:off x="571472" y="1136437"/>
            <a:ext cx="8229600" cy="5721563"/>
          </a:xfrm>
        </p:spPr>
        <p:txBody>
          <a:bodyPr>
            <a:normAutofit/>
          </a:bodyPr>
          <a:lstStyle/>
          <a:p>
            <a:pPr eaLnBrk="1" hangingPunct="1">
              <a:buClr>
                <a:schemeClr val="bg2">
                  <a:lumMod val="75000"/>
                </a:schemeClr>
              </a:buClr>
              <a:buFont typeface="Wingdings" pitchFamily="2" charset="2"/>
              <a:buChar char="v"/>
            </a:pPr>
            <a:r>
              <a:rPr lang="es-MX" sz="2400" b="1" dirty="0" smtClean="0">
                <a:effectLst>
                  <a:outerShdw blurRad="38100" dist="38100" dir="2700000" algn="tl">
                    <a:srgbClr val="000000">
                      <a:alpha val="43137"/>
                    </a:srgbClr>
                  </a:outerShdw>
                </a:effectLst>
              </a:rPr>
              <a:t>En el estilo de la APA no se utilizan los recursos de </a:t>
            </a:r>
            <a:r>
              <a:rPr lang="es-MX" sz="2400" b="1" dirty="0" err="1" smtClean="0">
                <a:effectLst>
                  <a:outerShdw blurRad="38100" dist="38100" dir="2700000" algn="tl">
                    <a:srgbClr val="000000">
                      <a:alpha val="43137"/>
                    </a:srgbClr>
                  </a:outerShdw>
                </a:effectLst>
              </a:rPr>
              <a:t>ibid.</a:t>
            </a:r>
            <a:r>
              <a:rPr lang="es-MX" sz="2400" b="1" dirty="0" smtClean="0">
                <a:effectLst>
                  <a:outerShdw blurRad="38100" dist="38100" dir="2700000" algn="tl">
                    <a:srgbClr val="000000">
                      <a:alpha val="43137"/>
                    </a:srgbClr>
                  </a:outerShdw>
                </a:effectLst>
              </a:rPr>
              <a:t>, </a:t>
            </a:r>
            <a:r>
              <a:rPr lang="es-MX" sz="2400" b="1" dirty="0" err="1" smtClean="0">
                <a:effectLst>
                  <a:outerShdw blurRad="38100" dist="38100" dir="2700000" algn="tl">
                    <a:srgbClr val="000000">
                      <a:alpha val="43137"/>
                    </a:srgbClr>
                  </a:outerShdw>
                </a:effectLst>
              </a:rPr>
              <a:t>ibidem</a:t>
            </a:r>
            <a:r>
              <a:rPr lang="es-MX" sz="2400" b="1" dirty="0" smtClean="0">
                <a:effectLst>
                  <a:outerShdw blurRad="38100" dist="38100" dir="2700000" algn="tl">
                    <a:srgbClr val="000000">
                      <a:alpha val="43137"/>
                    </a:srgbClr>
                  </a:outerShdw>
                </a:effectLst>
              </a:rPr>
              <a:t>., </a:t>
            </a:r>
            <a:r>
              <a:rPr lang="es-MX" sz="2400" b="1" dirty="0" err="1" smtClean="0">
                <a:effectLst>
                  <a:outerShdw blurRad="38100" dist="38100" dir="2700000" algn="tl">
                    <a:srgbClr val="000000">
                      <a:alpha val="43137"/>
                    </a:srgbClr>
                  </a:outerShdw>
                </a:effectLst>
              </a:rPr>
              <a:t>op</a:t>
            </a:r>
            <a:r>
              <a:rPr lang="es-MX" sz="2400" b="1" dirty="0" smtClean="0">
                <a:effectLst>
                  <a:outerShdw blurRad="38100" dist="38100" dir="2700000" algn="tl">
                    <a:srgbClr val="000000">
                      <a:alpha val="43137"/>
                    </a:srgbClr>
                  </a:outerShdw>
                </a:effectLst>
              </a:rPr>
              <a:t>. cit., etc. Favor de no incluirlos. </a:t>
            </a:r>
          </a:p>
          <a:p>
            <a:pPr eaLnBrk="1" hangingPunct="1">
              <a:buClr>
                <a:schemeClr val="bg2">
                  <a:lumMod val="75000"/>
                </a:schemeClr>
              </a:buClr>
              <a:buFont typeface="Wingdings" pitchFamily="2" charset="2"/>
              <a:buChar char="v"/>
            </a:pPr>
            <a:endParaRPr lang="es-MX" sz="2400" b="1" dirty="0" smtClean="0">
              <a:effectLst>
                <a:outerShdw blurRad="38100" dist="38100" dir="2700000" algn="tl">
                  <a:srgbClr val="000000">
                    <a:alpha val="43137"/>
                  </a:srgbClr>
                </a:outerShdw>
              </a:effectLst>
            </a:endParaRPr>
          </a:p>
          <a:p>
            <a:pPr eaLnBrk="1" hangingPunct="1">
              <a:buClr>
                <a:schemeClr val="bg2">
                  <a:lumMod val="75000"/>
                </a:schemeClr>
              </a:buClr>
              <a:buFont typeface="Wingdings" pitchFamily="2" charset="2"/>
              <a:buChar char="v"/>
            </a:pPr>
            <a:r>
              <a:rPr lang="es-MX" sz="2400" b="1" dirty="0" smtClean="0">
                <a:effectLst>
                  <a:outerShdw blurRad="38100" dist="38100" dir="2700000" algn="tl">
                    <a:srgbClr val="000000">
                      <a:alpha val="43137"/>
                    </a:srgbClr>
                  </a:outerShdw>
                </a:effectLst>
              </a:rPr>
              <a:t>Tampoco se aceptan las notas de pie de página (</a:t>
            </a:r>
            <a:r>
              <a:rPr lang="es-MX" sz="2400" b="1" dirty="0" err="1" smtClean="0">
                <a:effectLst>
                  <a:outerShdw blurRad="38100" dist="38100" dir="2700000" algn="tl">
                    <a:srgbClr val="000000">
                      <a:alpha val="43137"/>
                    </a:srgbClr>
                  </a:outerShdw>
                </a:effectLst>
              </a:rPr>
              <a:t>footnotes</a:t>
            </a:r>
            <a:r>
              <a:rPr lang="es-MX" sz="2400" b="1" dirty="0" smtClean="0">
                <a:effectLst>
                  <a:outerShdw blurRad="38100" dist="38100" dir="2700000" algn="tl">
                    <a:srgbClr val="000000">
                      <a:alpha val="43137"/>
                    </a:srgbClr>
                  </a:outerShdw>
                </a:effectLst>
              </a:rPr>
              <a:t>) para indicar la referencia bibliográfica. </a:t>
            </a:r>
          </a:p>
          <a:p>
            <a:pPr eaLnBrk="1" hangingPunct="1">
              <a:buClr>
                <a:schemeClr val="bg2">
                  <a:lumMod val="75000"/>
                </a:schemeClr>
              </a:buClr>
              <a:buFont typeface="Wingdings" pitchFamily="2" charset="2"/>
              <a:buChar char="v"/>
            </a:pPr>
            <a:endParaRPr lang="es-MX" sz="2400" b="1" dirty="0" smtClean="0">
              <a:effectLst>
                <a:outerShdw blurRad="38100" dist="38100" dir="2700000" algn="tl">
                  <a:srgbClr val="000000">
                    <a:alpha val="43137"/>
                  </a:srgbClr>
                </a:outerShdw>
              </a:effectLst>
            </a:endParaRPr>
          </a:p>
          <a:p>
            <a:pPr>
              <a:buClr>
                <a:schemeClr val="bg2">
                  <a:lumMod val="75000"/>
                </a:schemeClr>
              </a:buClr>
              <a:buFont typeface="Wingdings" pitchFamily="2" charset="2"/>
              <a:buChar char="v"/>
            </a:pPr>
            <a:r>
              <a:rPr lang="es-MX" sz="2400" b="1" dirty="0" smtClean="0">
                <a:effectLst>
                  <a:outerShdw blurRad="38100" dist="38100" dir="2700000" algn="tl">
                    <a:srgbClr val="000000">
                      <a:alpha val="43137"/>
                    </a:srgbClr>
                  </a:outerShdw>
                </a:effectLst>
              </a:rPr>
              <a:t>Cuando </a:t>
            </a:r>
            <a:r>
              <a:rPr lang="es-MX" sz="2400" b="1" dirty="0">
                <a:effectLst>
                  <a:outerShdw blurRad="38100" dist="38100" dir="2700000" algn="tl">
                    <a:srgbClr val="000000">
                      <a:alpha val="43137"/>
                    </a:srgbClr>
                  </a:outerShdw>
                </a:effectLst>
              </a:rPr>
              <a:t>se requiera repetir la identificación de una fuente, volver a señalar el año y la página de la obra referenciada, o solamente la página en caso de que sea una nueva cita de la última obra mencionada. </a:t>
            </a:r>
          </a:p>
          <a:p>
            <a:pPr eaLnBrk="1" hangingPunct="1"/>
            <a:endParaRPr lang="es-MX" dirty="0" smtClean="0">
              <a:solidFill>
                <a:schemeClr val="accent1">
                  <a:lumMod val="75000"/>
                </a:schemeClr>
              </a:solidFill>
            </a:endParaRPr>
          </a:p>
        </p:txBody>
      </p:sp>
      <p:sp>
        <p:nvSpPr>
          <p:cNvPr id="60420" name="3 Marcador de número de diapositiva"/>
          <p:cNvSpPr>
            <a:spLocks noGrp="1"/>
          </p:cNvSpPr>
          <p:nvPr>
            <p:ph type="sldNum" sz="quarter" idx="12"/>
          </p:nvPr>
        </p:nvSpPr>
        <p:spPr>
          <a:noFill/>
        </p:spPr>
        <p:txBody>
          <a:bodyPr/>
          <a:lstStyle/>
          <a:p>
            <a:fld id="{26A62B01-8ED0-48FE-8BCC-B60247C3AFB9}" type="slidenum">
              <a:rPr lang="es-ES" smtClean="0"/>
              <a:pPr/>
              <a:t>36</a:t>
            </a:fld>
            <a:endParaRPr lang="es-ES" smtClean="0"/>
          </a:p>
        </p:txBody>
      </p:sp>
    </p:spTree>
    <p:extLst>
      <p:ext uri="{BB962C8B-B14F-4D97-AF65-F5344CB8AC3E}">
        <p14:creationId xmlns:p14="http://schemas.microsoft.com/office/powerpoint/2010/main" val="24065284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0452B8AC-6C1D-4AE1-9359-E68167C530A3}" type="slidenum">
              <a:rPr lang="es-ES" smtClean="0"/>
              <a:pPr>
                <a:defRPr/>
              </a:pPr>
              <a:t>37</a:t>
            </a:fld>
            <a:endParaRPr lang="es-ES"/>
          </a:p>
        </p:txBody>
      </p:sp>
      <p:sp>
        <p:nvSpPr>
          <p:cNvPr id="4" name="3 Rectángulo"/>
          <p:cNvSpPr/>
          <p:nvPr/>
        </p:nvSpPr>
        <p:spPr>
          <a:xfrm>
            <a:off x="1111363" y="1124744"/>
            <a:ext cx="7416824" cy="4832092"/>
          </a:xfrm>
          <a:prstGeom prst="rect">
            <a:avLst/>
          </a:prstGeom>
        </p:spPr>
        <p:txBody>
          <a:bodyPr wrap="square">
            <a:spAutoFit/>
          </a:bodyPr>
          <a:lstStyle/>
          <a:p>
            <a:pPr algn="just"/>
            <a:r>
              <a:rPr lang="es-ES" sz="2800" dirty="0" smtClean="0"/>
              <a:t>	</a:t>
            </a:r>
            <a:r>
              <a:rPr lang="es-ES" sz="2800" dirty="0" smtClean="0">
                <a:effectLst>
                  <a:outerShdw blurRad="38100" dist="38100" dir="2700000" algn="tl">
                    <a:srgbClr val="000000">
                      <a:alpha val="43137"/>
                    </a:srgbClr>
                  </a:outerShdw>
                </a:effectLst>
              </a:rPr>
              <a:t>Por </a:t>
            </a:r>
            <a:r>
              <a:rPr lang="es-ES" sz="2800" dirty="0">
                <a:effectLst>
                  <a:outerShdw blurRad="38100" dist="38100" dir="2700000" algn="tl">
                    <a:srgbClr val="000000">
                      <a:alpha val="43137"/>
                    </a:srgbClr>
                  </a:outerShdw>
                </a:effectLst>
              </a:rPr>
              <a:t>una parte, Freire (2002a) afirma que </a:t>
            </a:r>
            <a:r>
              <a:rPr lang="es-ES" sz="2800" dirty="0" smtClean="0">
                <a:effectLst>
                  <a:outerShdw blurRad="38100" dist="38100" dir="2700000" algn="tl">
                    <a:srgbClr val="000000">
                      <a:alpha val="43137"/>
                    </a:srgbClr>
                  </a:outerShdw>
                </a:effectLst>
              </a:rPr>
              <a:t>“El </a:t>
            </a:r>
            <a:r>
              <a:rPr lang="es-ES" sz="2800" dirty="0">
                <a:effectLst>
                  <a:outerShdw blurRad="38100" dist="38100" dir="2700000" algn="tl">
                    <a:srgbClr val="000000">
                      <a:alpha val="43137"/>
                    </a:srgbClr>
                  </a:outerShdw>
                </a:effectLst>
              </a:rPr>
              <a:t>instante presente se nos escapa de las manos y cristaliza en el pasado, mientras el instante futuro prácticamente ya es presente. Y ese continuo fluir de instantes enlazados –la suma de instantes– construyen la línea existencial del tiempo humano</a:t>
            </a:r>
            <a:r>
              <a:rPr lang="es-ES" sz="2800" dirty="0" smtClean="0">
                <a:effectLst>
                  <a:outerShdw blurRad="38100" dist="38100" dir="2700000" algn="tl">
                    <a:srgbClr val="000000">
                      <a:alpha val="43137"/>
                    </a:srgbClr>
                  </a:outerShdw>
                </a:effectLst>
              </a:rPr>
              <a:t>” </a:t>
            </a:r>
            <a:r>
              <a:rPr lang="es-ES" sz="2800" dirty="0">
                <a:effectLst>
                  <a:outerShdw blurRad="38100" dist="38100" dir="2700000" algn="tl">
                    <a:srgbClr val="000000">
                      <a:alpha val="43137"/>
                    </a:srgbClr>
                  </a:outerShdw>
                </a:effectLst>
              </a:rPr>
              <a:t>(p. 126).</a:t>
            </a:r>
            <a:endParaRPr lang="es-MX" sz="2800" dirty="0">
              <a:effectLst>
                <a:outerShdw blurRad="38100" dist="38100" dir="2700000" algn="tl">
                  <a:srgbClr val="000000">
                    <a:alpha val="43137"/>
                  </a:srgbClr>
                </a:outerShdw>
              </a:effectLst>
            </a:endParaRPr>
          </a:p>
          <a:p>
            <a:pPr algn="just"/>
            <a:r>
              <a:rPr lang="es-ES" sz="2800" dirty="0" smtClean="0">
                <a:effectLst>
                  <a:outerShdw blurRad="38100" dist="38100" dir="2700000" algn="tl">
                    <a:srgbClr val="000000">
                      <a:alpha val="43137"/>
                    </a:srgbClr>
                  </a:outerShdw>
                </a:effectLst>
              </a:rPr>
              <a:t>	Dicho </a:t>
            </a:r>
            <a:r>
              <a:rPr lang="es-ES" sz="2800" dirty="0">
                <a:effectLst>
                  <a:outerShdw blurRad="38100" dist="38100" dir="2700000" algn="tl">
                    <a:srgbClr val="000000">
                      <a:alpha val="43137"/>
                    </a:srgbClr>
                  </a:outerShdw>
                </a:effectLst>
              </a:rPr>
              <a:t>autor (pp.102-103) precisa que la concepción de la existencia adquiere tres significados:</a:t>
            </a:r>
            <a:endParaRPr lang="es-MX"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876768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0452B8AC-6C1D-4AE1-9359-E68167C530A3}" type="slidenum">
              <a:rPr lang="es-ES" smtClean="0"/>
              <a:pPr>
                <a:defRPr/>
              </a:pPr>
              <a:t>38</a:t>
            </a:fld>
            <a:endParaRPr lang="es-ES"/>
          </a:p>
        </p:txBody>
      </p:sp>
      <p:sp>
        <p:nvSpPr>
          <p:cNvPr id="4" name="3 Rectángulo"/>
          <p:cNvSpPr/>
          <p:nvPr/>
        </p:nvSpPr>
        <p:spPr>
          <a:xfrm>
            <a:off x="690388" y="980728"/>
            <a:ext cx="7920880" cy="4832092"/>
          </a:xfrm>
          <a:prstGeom prst="rect">
            <a:avLst/>
          </a:prstGeom>
        </p:spPr>
        <p:txBody>
          <a:bodyPr wrap="square">
            <a:spAutoFit/>
          </a:bodyPr>
          <a:lstStyle/>
          <a:p>
            <a:pPr algn="just"/>
            <a:r>
              <a:rPr lang="es-ES" sz="2800" dirty="0" smtClean="0">
                <a:effectLst>
                  <a:outerShdw blurRad="38100" dist="38100" dir="2700000" algn="tl">
                    <a:srgbClr val="000000">
                      <a:alpha val="43137"/>
                    </a:srgbClr>
                  </a:outerShdw>
                </a:effectLst>
              </a:rPr>
              <a:t>	La </a:t>
            </a:r>
            <a:r>
              <a:rPr lang="es-ES" sz="2800" dirty="0">
                <a:effectLst>
                  <a:outerShdw blurRad="38100" dist="38100" dir="2700000" algn="tl">
                    <a:srgbClr val="000000">
                      <a:alpha val="43137"/>
                    </a:srgbClr>
                  </a:outerShdw>
                </a:effectLst>
              </a:rPr>
              <a:t>voluntad de sentido es realmente una necesidad específica, no reductible a otras necesidades, y está presente en todos los seres humanos, en mayor o menor grado. Frankl (2002) la define como: “El básico afán del hombre de encontrar y realizar un sentido y un propósito</a:t>
            </a:r>
            <a:r>
              <a:rPr lang="es-ES" sz="2800" dirty="0" smtClean="0">
                <a:effectLst>
                  <a:outerShdw blurRad="38100" dist="38100" dir="2700000" algn="tl">
                    <a:srgbClr val="000000">
                      <a:alpha val="43137"/>
                    </a:srgbClr>
                  </a:outerShdw>
                </a:effectLst>
              </a:rPr>
              <a:t>” </a:t>
            </a:r>
            <a:r>
              <a:rPr lang="es-ES" sz="2800" dirty="0">
                <a:effectLst>
                  <a:outerShdw blurRad="38100" dist="38100" dir="2700000" algn="tl">
                    <a:srgbClr val="000000">
                      <a:alpha val="43137"/>
                    </a:srgbClr>
                  </a:outerShdw>
                </a:effectLst>
              </a:rPr>
              <a:t>(p. 40). </a:t>
            </a:r>
            <a:r>
              <a:rPr lang="es-ES" sz="2800" dirty="0" smtClean="0">
                <a:effectLst>
                  <a:outerShdw blurRad="38100" dist="38100" dir="2700000" algn="tl">
                    <a:srgbClr val="000000">
                      <a:alpha val="43137"/>
                    </a:srgbClr>
                  </a:outerShdw>
                </a:effectLst>
              </a:rPr>
              <a:t>Asimismo señala </a:t>
            </a:r>
            <a:r>
              <a:rPr lang="es-ES" sz="2800" dirty="0">
                <a:effectLst>
                  <a:outerShdw blurRad="38100" dist="38100" dir="2700000" algn="tl">
                    <a:srgbClr val="000000">
                      <a:alpha val="43137"/>
                    </a:srgbClr>
                  </a:outerShdw>
                </a:effectLst>
              </a:rPr>
              <a:t>(1991b) </a:t>
            </a:r>
            <a:r>
              <a:rPr lang="es-ES" sz="2800" dirty="0" smtClean="0">
                <a:effectLst>
                  <a:outerShdw blurRad="38100" dist="38100" dir="2700000" algn="tl">
                    <a:srgbClr val="000000">
                      <a:alpha val="43137"/>
                    </a:srgbClr>
                  </a:outerShdw>
                </a:effectLst>
              </a:rPr>
              <a:t>que </a:t>
            </a:r>
            <a:r>
              <a:rPr lang="es-ES" sz="2800" dirty="0">
                <a:effectLst>
                  <a:outerShdw blurRad="38100" dist="38100" dir="2700000" algn="tl">
                    <a:srgbClr val="000000">
                      <a:alpha val="43137"/>
                    </a:srgbClr>
                  </a:outerShdw>
                </a:effectLst>
              </a:rPr>
              <a:t>puede ser considerada como: </a:t>
            </a:r>
            <a:r>
              <a:rPr lang="es-ES" sz="2800" dirty="0" smtClean="0">
                <a:effectLst>
                  <a:outerShdw blurRad="38100" dist="38100" dir="2700000" algn="tl">
                    <a:srgbClr val="000000">
                      <a:alpha val="43137"/>
                    </a:srgbClr>
                  </a:outerShdw>
                </a:effectLst>
              </a:rPr>
              <a:t>“(…) </a:t>
            </a:r>
            <a:r>
              <a:rPr lang="es-ES" sz="2800" dirty="0">
                <a:effectLst>
                  <a:outerShdw blurRad="38100" dist="38100" dir="2700000" algn="tl">
                    <a:srgbClr val="000000">
                      <a:alpha val="43137"/>
                    </a:srgbClr>
                  </a:outerShdw>
                </a:effectLst>
              </a:rPr>
              <a:t>la habilidad característica del percibir o encontrar sentido no en lo que es, sino también en lo que puede ser </a:t>
            </a:r>
            <a:r>
              <a:rPr lang="es-ES" sz="2800" dirty="0" smtClean="0">
                <a:effectLst>
                  <a:outerShdw blurRad="38100" dist="38100" dir="2700000" algn="tl">
                    <a:srgbClr val="000000">
                      <a:alpha val="43137"/>
                    </a:srgbClr>
                  </a:outerShdw>
                </a:effectLst>
              </a:rPr>
              <a:t>(…)” </a:t>
            </a:r>
            <a:r>
              <a:rPr lang="es-ES" sz="2800" dirty="0">
                <a:effectLst>
                  <a:outerShdw blurRad="38100" dist="38100" dir="2700000" algn="tl">
                    <a:srgbClr val="000000">
                      <a:alpha val="43137"/>
                    </a:srgbClr>
                  </a:outerShdw>
                </a:effectLst>
              </a:rPr>
              <a:t>(p.22).</a:t>
            </a:r>
            <a:endParaRPr lang="es-MX"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566243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67544" y="727410"/>
            <a:ext cx="7055380" cy="672026"/>
          </a:xfrm>
        </p:spPr>
        <p:txBody>
          <a:bodyPr/>
          <a:lstStyle/>
          <a:p>
            <a:r>
              <a:rPr lang="es-MX" sz="3200" b="1" dirty="0" smtClean="0">
                <a:effectLst>
                  <a:outerShdw blurRad="38100" dist="38100" dir="2700000" algn="tl">
                    <a:srgbClr val="000000">
                      <a:alpha val="43137"/>
                    </a:srgbClr>
                  </a:outerShdw>
                </a:effectLst>
              </a:rPr>
              <a:t>3. Uso de Cursivas</a:t>
            </a:r>
            <a:endParaRPr lang="es-MX" sz="3200" b="1" dirty="0">
              <a:effectLst>
                <a:outerShdw blurRad="38100" dist="38100" dir="2700000" algn="tl">
                  <a:srgbClr val="000000">
                    <a:alpha val="43137"/>
                  </a:srgbClr>
                </a:outerShdw>
              </a:effectLst>
            </a:endParaRPr>
          </a:p>
        </p:txBody>
      </p:sp>
      <p:sp>
        <p:nvSpPr>
          <p:cNvPr id="2" name="1 Marcador de número de diapositiva"/>
          <p:cNvSpPr>
            <a:spLocks noGrp="1"/>
          </p:cNvSpPr>
          <p:nvPr>
            <p:ph type="sldNum" sz="quarter" idx="12"/>
          </p:nvPr>
        </p:nvSpPr>
        <p:spPr/>
        <p:txBody>
          <a:bodyPr/>
          <a:lstStyle/>
          <a:p>
            <a:pPr>
              <a:defRPr/>
            </a:pPr>
            <a:fld id="{0452B8AC-6C1D-4AE1-9359-E68167C530A3}" type="slidenum">
              <a:rPr lang="es-ES" smtClean="0"/>
              <a:pPr>
                <a:defRPr/>
              </a:pPr>
              <a:t>39</a:t>
            </a:fld>
            <a:endParaRPr lang="es-ES"/>
          </a:p>
        </p:txBody>
      </p:sp>
      <p:sp>
        <p:nvSpPr>
          <p:cNvPr id="4" name="3 Rectángulo"/>
          <p:cNvSpPr/>
          <p:nvPr/>
        </p:nvSpPr>
        <p:spPr>
          <a:xfrm>
            <a:off x="611560" y="1988840"/>
            <a:ext cx="7992888" cy="3785652"/>
          </a:xfrm>
          <a:prstGeom prst="rect">
            <a:avLst/>
          </a:prstGeom>
        </p:spPr>
        <p:txBody>
          <a:bodyPr wrap="square">
            <a:spAutoFit/>
          </a:bodyPr>
          <a:lstStyle/>
          <a:p>
            <a:pPr algn="just"/>
            <a:r>
              <a:rPr lang="es-ES" sz="2000" dirty="0"/>
              <a:t>Al respecto, </a:t>
            </a:r>
            <a:r>
              <a:rPr lang="es-ES" sz="2000" dirty="0" err="1"/>
              <a:t>Lukas</a:t>
            </a:r>
            <a:r>
              <a:rPr lang="es-ES" sz="2000" dirty="0"/>
              <a:t> (2003) comenta:</a:t>
            </a:r>
            <a:endParaRPr lang="es-MX" sz="2000" dirty="0"/>
          </a:p>
          <a:p>
            <a:pPr algn="just"/>
            <a:r>
              <a:rPr lang="es-ES" sz="2000" dirty="0"/>
              <a:t> </a:t>
            </a:r>
            <a:endParaRPr lang="es-MX" sz="2000" dirty="0"/>
          </a:p>
          <a:p>
            <a:pPr algn="just"/>
            <a:r>
              <a:rPr lang="es-ES" sz="2000" i="1" dirty="0" smtClean="0"/>
              <a:t>La</a:t>
            </a:r>
            <a:r>
              <a:rPr lang="es-ES" sz="2000" dirty="0" smtClean="0"/>
              <a:t> </a:t>
            </a:r>
            <a:r>
              <a:rPr lang="es-ES" sz="2000" i="1" dirty="0"/>
              <a:t>libertad de la voluntad</a:t>
            </a:r>
            <a:r>
              <a:rPr lang="es-ES" sz="2000" dirty="0"/>
              <a:t> [cursivas añadidas] es la </a:t>
            </a:r>
            <a:r>
              <a:rPr lang="es-ES" sz="2000" dirty="0" smtClean="0"/>
              <a:t>base </a:t>
            </a:r>
            <a:r>
              <a:rPr lang="es-ES" sz="2000" dirty="0"/>
              <a:t>de su </a:t>
            </a:r>
            <a:r>
              <a:rPr lang="es-ES" sz="2000" dirty="0" smtClean="0"/>
              <a:t>	imagen </a:t>
            </a:r>
            <a:r>
              <a:rPr lang="es-ES" sz="2000" dirty="0"/>
              <a:t>del hombre, y determina sus </a:t>
            </a:r>
            <a:r>
              <a:rPr lang="es-ES" sz="2000" dirty="0" smtClean="0"/>
              <a:t>fundamentos </a:t>
            </a:r>
            <a:r>
              <a:rPr lang="es-ES" sz="2000" dirty="0"/>
              <a:t>antropológicos. </a:t>
            </a:r>
            <a:r>
              <a:rPr lang="es-ES" sz="2000" dirty="0" smtClean="0"/>
              <a:t>	</a:t>
            </a:r>
            <a:r>
              <a:rPr lang="es-ES" sz="2000" i="1" dirty="0" smtClean="0"/>
              <a:t>La </a:t>
            </a:r>
            <a:r>
              <a:rPr lang="es-ES" sz="2000" i="1" dirty="0"/>
              <a:t>voluntad de </a:t>
            </a:r>
            <a:r>
              <a:rPr lang="es-ES" sz="2000" i="1" dirty="0" smtClean="0"/>
              <a:t>sentido </a:t>
            </a:r>
            <a:r>
              <a:rPr lang="es-ES" sz="2000" dirty="0"/>
              <a:t>[cursivas añadidas] es el eje y punto de </a:t>
            </a:r>
            <a:r>
              <a:rPr lang="es-ES" sz="2000" dirty="0" smtClean="0"/>
              <a:t>partida </a:t>
            </a:r>
            <a:r>
              <a:rPr lang="es-ES" sz="2000" dirty="0"/>
              <a:t>de su ciencia médica y atraviesa la </a:t>
            </a:r>
            <a:r>
              <a:rPr lang="es-ES" sz="2000" dirty="0" smtClean="0"/>
              <a:t>totalidad </a:t>
            </a:r>
            <a:r>
              <a:rPr lang="es-ES" sz="2000" dirty="0"/>
              <a:t>de su obra </a:t>
            </a:r>
            <a:r>
              <a:rPr lang="es-ES" sz="2000" dirty="0" smtClean="0"/>
              <a:t>psicoterapéutica</a:t>
            </a:r>
            <a:r>
              <a:rPr lang="es-ES" sz="2000" dirty="0"/>
              <a:t>. </a:t>
            </a:r>
            <a:r>
              <a:rPr lang="es-ES" sz="2000" dirty="0" smtClean="0"/>
              <a:t>Finalmente</a:t>
            </a:r>
            <a:r>
              <a:rPr lang="es-ES" sz="2000" dirty="0"/>
              <a:t>, </a:t>
            </a:r>
            <a:r>
              <a:rPr lang="es-ES" sz="2000" i="1" dirty="0"/>
              <a:t>el sentido de vida </a:t>
            </a:r>
            <a:r>
              <a:rPr lang="es-ES" sz="2000" dirty="0"/>
              <a:t>[cursivas </a:t>
            </a:r>
            <a:r>
              <a:rPr lang="es-ES" sz="2000" dirty="0" smtClean="0"/>
              <a:t>	añadidas</a:t>
            </a:r>
            <a:r>
              <a:rPr lang="es-ES" sz="2000" dirty="0"/>
              <a:t>], </a:t>
            </a:r>
            <a:r>
              <a:rPr lang="es-ES" sz="2000" dirty="0" smtClean="0"/>
              <a:t>	es </a:t>
            </a:r>
            <a:r>
              <a:rPr lang="es-ES" sz="2000" dirty="0"/>
              <a:t>decir, la creencia en la existencia de un sentido </a:t>
            </a:r>
            <a:r>
              <a:rPr lang="es-ES" sz="2000" dirty="0" smtClean="0"/>
              <a:t>	en </a:t>
            </a:r>
            <a:r>
              <a:rPr lang="es-ES" sz="2000" dirty="0"/>
              <a:t>la </a:t>
            </a:r>
            <a:r>
              <a:rPr lang="es-ES" sz="2000" dirty="0" smtClean="0"/>
              <a:t>vida </a:t>
            </a:r>
            <a:r>
              <a:rPr lang="es-ES" sz="2000" dirty="0"/>
              <a:t>humana otorgado incondicionalmente </a:t>
            </a:r>
            <a:r>
              <a:rPr lang="es-ES" sz="2000" dirty="0" smtClean="0"/>
              <a:t>bajo </a:t>
            </a:r>
            <a:r>
              <a:rPr lang="es-ES" sz="2000" dirty="0"/>
              <a:t>cualquier </a:t>
            </a:r>
            <a:r>
              <a:rPr lang="es-ES" sz="2000" dirty="0" smtClean="0"/>
              <a:t>circunstancia</a:t>
            </a:r>
            <a:r>
              <a:rPr lang="es-ES" sz="2000" dirty="0"/>
              <a:t>, forma parte de </a:t>
            </a:r>
            <a:r>
              <a:rPr lang="es-ES" sz="2000" dirty="0" smtClean="0"/>
              <a:t>	la </a:t>
            </a:r>
            <a:r>
              <a:rPr lang="es-ES" sz="2000" dirty="0" smtClean="0"/>
              <a:t>imagen</a:t>
            </a:r>
            <a:r>
              <a:rPr lang="es-ES" sz="2000" dirty="0"/>
              <a:t>, </a:t>
            </a:r>
            <a:r>
              <a:rPr lang="es-ES" sz="2000" dirty="0" err="1"/>
              <a:t>logoterapéutica</a:t>
            </a:r>
            <a:r>
              <a:rPr lang="es-ES" sz="2000" dirty="0"/>
              <a:t> del mundo, </a:t>
            </a:r>
            <a:r>
              <a:rPr lang="es-ES" sz="2000" dirty="0" smtClean="0"/>
              <a:t>de </a:t>
            </a:r>
            <a:r>
              <a:rPr lang="es-ES" sz="2000" dirty="0"/>
              <a:t>su </a:t>
            </a:r>
            <a:r>
              <a:rPr lang="es-ES" sz="2000" dirty="0" smtClean="0"/>
              <a:t>filosofía </a:t>
            </a:r>
            <a:r>
              <a:rPr lang="es-ES" sz="2000" dirty="0"/>
              <a:t>(pp. 21-24). </a:t>
            </a:r>
            <a:endParaRPr lang="es-MX" sz="2000" dirty="0"/>
          </a:p>
        </p:txBody>
      </p:sp>
    </p:spTree>
    <p:extLst>
      <p:ext uri="{BB962C8B-B14F-4D97-AF65-F5344CB8AC3E}">
        <p14:creationId xmlns:p14="http://schemas.microsoft.com/office/powerpoint/2010/main" val="4019144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ítulo 1"/>
          <p:cNvSpPr>
            <a:spLocks noGrp="1"/>
          </p:cNvSpPr>
          <p:nvPr>
            <p:ph type="title"/>
          </p:nvPr>
        </p:nvSpPr>
        <p:spPr>
          <a:xfrm>
            <a:off x="1166019" y="548680"/>
            <a:ext cx="7124700" cy="923925"/>
          </a:xfrm>
        </p:spPr>
        <p:txBody>
          <a:bodyPr/>
          <a:lstStyle/>
          <a:p>
            <a:pPr>
              <a:defRPr/>
            </a:pPr>
            <a:r>
              <a:rPr lang="es-MX" altLang="es-MX" sz="2800" b="1" dirty="0" smtClean="0">
                <a:solidFill>
                  <a:srgbClr val="FFFF00"/>
                </a:solidFill>
                <a:effectLst>
                  <a:outerShdw blurRad="38100" dist="38100" dir="2700000" algn="tl">
                    <a:srgbClr val="000000">
                      <a:alpha val="43137"/>
                    </a:srgbClr>
                  </a:outerShdw>
                </a:effectLst>
                <a:cs typeface="Trebuchet MS" panose="020B0603020202020204" pitchFamily="34" charset="0"/>
              </a:rPr>
              <a:t>Presentación </a:t>
            </a:r>
          </a:p>
        </p:txBody>
      </p:sp>
      <p:sp>
        <p:nvSpPr>
          <p:cNvPr id="3" name="Marcador de contenido 2"/>
          <p:cNvSpPr>
            <a:spLocks noGrp="1"/>
          </p:cNvSpPr>
          <p:nvPr>
            <p:ph idx="4294967295"/>
          </p:nvPr>
        </p:nvSpPr>
        <p:spPr>
          <a:xfrm>
            <a:off x="743223" y="1268760"/>
            <a:ext cx="7391127" cy="5256584"/>
          </a:xfrm>
        </p:spPr>
        <p:txBody>
          <a:bodyPr>
            <a:normAutofit/>
          </a:bodyPr>
          <a:lstStyle/>
          <a:p>
            <a:pPr marL="457200" lvl="1" indent="0" algn="just">
              <a:lnSpc>
                <a:spcPct val="120000"/>
              </a:lnSpc>
              <a:spcBef>
                <a:spcPts val="0"/>
              </a:spcBef>
              <a:buNone/>
            </a:pPr>
            <a:r>
              <a:rPr lang="es-ES" sz="2000" b="1" dirty="0" smtClean="0">
                <a:effectLst>
                  <a:outerShdw blurRad="38100" dist="38100" dir="2700000" algn="tl">
                    <a:srgbClr val="000000">
                      <a:alpha val="43137"/>
                    </a:srgbClr>
                  </a:outerShdw>
                </a:effectLst>
              </a:rPr>
              <a:t>La realización de un proyecto de investigación supone una ardua tarea formativa y de investigación para los especialistas de la salud, las ciencias sociales y humanidades. Proceso </a:t>
            </a:r>
            <a:r>
              <a:rPr lang="es-ES" sz="2000" b="1" dirty="0">
                <a:effectLst>
                  <a:outerShdw blurRad="38100" dist="38100" dir="2700000" algn="tl">
                    <a:srgbClr val="000000">
                      <a:alpha val="43137"/>
                    </a:srgbClr>
                  </a:outerShdw>
                </a:effectLst>
              </a:rPr>
              <a:t>en el cual es fundamental </a:t>
            </a:r>
            <a:r>
              <a:rPr lang="es-ES" sz="2000" b="1" dirty="0" smtClean="0">
                <a:effectLst>
                  <a:outerShdw blurRad="38100" dist="38100" dir="2700000" algn="tl">
                    <a:srgbClr val="000000">
                      <a:alpha val="43137"/>
                    </a:srgbClr>
                  </a:outerShdw>
                </a:effectLst>
              </a:rPr>
              <a:t>la </a:t>
            </a:r>
            <a:r>
              <a:rPr lang="es-ES" sz="2000" b="1" dirty="0">
                <a:effectLst>
                  <a:outerShdw blurRad="38100" dist="38100" dir="2700000" algn="tl">
                    <a:srgbClr val="000000">
                      <a:alpha val="43137"/>
                    </a:srgbClr>
                  </a:outerShdw>
                </a:effectLst>
              </a:rPr>
              <a:t>consistencia teórica y metodológica de la propuesta así como de su viabilidad práctica, relevancia, pertinencia y factibilidad depende que la investigación del objeto de estudio elegido llegue a buen término.</a:t>
            </a:r>
            <a:endParaRPr lang="es-MX" sz="2000" b="1" dirty="0">
              <a:effectLst>
                <a:outerShdw blurRad="38100" dist="38100" dir="2700000" algn="tl">
                  <a:srgbClr val="000000">
                    <a:alpha val="43137"/>
                  </a:srgbClr>
                </a:outerShdw>
              </a:effectLst>
            </a:endParaRPr>
          </a:p>
          <a:p>
            <a:pPr marL="0" indent="0" algn="just">
              <a:lnSpc>
                <a:spcPct val="120000"/>
              </a:lnSpc>
              <a:spcBef>
                <a:spcPts val="0"/>
              </a:spcBef>
              <a:buNone/>
            </a:pPr>
            <a:r>
              <a:rPr lang="es-MX" b="1" dirty="0" smtClean="0">
                <a:effectLst>
                  <a:outerShdw blurRad="38100" dist="38100" dir="2700000" algn="tl">
                    <a:srgbClr val="000000">
                      <a:alpha val="43137"/>
                    </a:srgbClr>
                  </a:outerShdw>
                </a:effectLst>
              </a:rPr>
              <a:t>	El </a:t>
            </a:r>
            <a:r>
              <a:rPr lang="es-MX" b="1" dirty="0" err="1" smtClean="0">
                <a:effectLst>
                  <a:outerShdw blurRad="38100" dist="38100" dir="2700000" algn="tl">
                    <a:srgbClr val="000000">
                      <a:alpha val="43137"/>
                    </a:srgbClr>
                  </a:outerShdw>
                </a:effectLst>
              </a:rPr>
              <a:t>rerente</a:t>
            </a:r>
            <a:r>
              <a:rPr lang="es-MX" b="1" dirty="0" smtClean="0">
                <a:effectLst>
                  <a:outerShdw blurRad="38100" dist="38100" dir="2700000" algn="tl">
                    <a:srgbClr val="000000">
                      <a:alpha val="43137"/>
                    </a:srgbClr>
                  </a:outerShdw>
                </a:effectLst>
              </a:rPr>
              <a:t> </a:t>
            </a:r>
            <a:r>
              <a:rPr lang="es-MX" b="1" dirty="0">
                <a:effectLst>
                  <a:outerShdw blurRad="38100" dist="38100" dir="2700000" algn="tl">
                    <a:srgbClr val="000000">
                      <a:alpha val="43137"/>
                    </a:srgbClr>
                  </a:outerShdw>
                </a:effectLst>
              </a:rPr>
              <a:t>común para </a:t>
            </a:r>
            <a:r>
              <a:rPr lang="es-MX" b="1" dirty="0" smtClean="0">
                <a:effectLst>
                  <a:outerShdw blurRad="38100" dist="38100" dir="2700000" algn="tl">
                    <a:srgbClr val="000000">
                      <a:alpha val="43137"/>
                    </a:srgbClr>
                  </a:outerShdw>
                </a:effectLst>
              </a:rPr>
              <a:t>ello son las </a:t>
            </a:r>
            <a:r>
              <a:rPr lang="es-MX" b="1" dirty="0">
                <a:effectLst>
                  <a:outerShdw blurRad="38100" dist="38100" dir="2700000" algn="tl">
                    <a:srgbClr val="000000">
                      <a:alpha val="43137"/>
                    </a:srgbClr>
                  </a:outerShdw>
                </a:effectLst>
              </a:rPr>
              <a:t>normas de </a:t>
            </a:r>
            <a:r>
              <a:rPr lang="es-MX" b="1" dirty="0" smtClean="0">
                <a:effectLst>
                  <a:outerShdw blurRad="38100" dist="38100" dir="2700000" algn="tl">
                    <a:srgbClr val="000000">
                      <a:alpha val="43137"/>
                    </a:srgbClr>
                  </a:outerShdw>
                </a:effectLst>
              </a:rPr>
              <a:t>	publicación </a:t>
            </a:r>
            <a:r>
              <a:rPr lang="es-MX" b="1" dirty="0">
                <a:effectLst>
                  <a:outerShdw blurRad="38100" dist="38100" dir="2700000" algn="tl">
                    <a:srgbClr val="000000">
                      <a:alpha val="43137"/>
                    </a:srgbClr>
                  </a:outerShdw>
                </a:effectLst>
              </a:rPr>
              <a:t>de la APA, con la finalidad de </a:t>
            </a:r>
            <a:r>
              <a:rPr lang="es-MX" b="1" dirty="0" smtClean="0">
                <a:effectLst>
                  <a:outerShdw blurRad="38100" dist="38100" dir="2700000" algn="tl">
                    <a:srgbClr val="000000">
                      <a:alpha val="43137"/>
                    </a:srgbClr>
                  </a:outerShdw>
                </a:effectLst>
              </a:rPr>
              <a:t>	que </a:t>
            </a:r>
            <a:r>
              <a:rPr lang="es-MX" b="1" dirty="0">
                <a:effectLst>
                  <a:outerShdw blurRad="38100" dist="38100" dir="2700000" algn="tl">
                    <a:srgbClr val="000000">
                      <a:alpha val="43137"/>
                    </a:srgbClr>
                  </a:outerShdw>
                </a:effectLst>
              </a:rPr>
              <a:t>la </a:t>
            </a:r>
            <a:r>
              <a:rPr lang="es-MX" b="1" dirty="0" smtClean="0">
                <a:effectLst>
                  <a:outerShdw blurRad="38100" dist="38100" dir="2700000" algn="tl">
                    <a:srgbClr val="000000">
                      <a:alpha val="43137"/>
                    </a:srgbClr>
                  </a:outerShdw>
                </a:effectLst>
              </a:rPr>
              <a:t>	parte </a:t>
            </a:r>
            <a:r>
              <a:rPr lang="es-MX" b="1" dirty="0">
                <a:effectLst>
                  <a:outerShdw blurRad="38100" dist="38100" dir="2700000" algn="tl">
                    <a:srgbClr val="000000">
                      <a:alpha val="43137"/>
                    </a:srgbClr>
                  </a:outerShdw>
                </a:effectLst>
              </a:rPr>
              <a:t>metodológica de los </a:t>
            </a:r>
            <a:r>
              <a:rPr lang="es-MX" b="1" dirty="0" smtClean="0">
                <a:effectLst>
                  <a:outerShdw blurRad="38100" dist="38100" dir="2700000" algn="tl">
                    <a:srgbClr val="000000">
                      <a:alpha val="43137"/>
                    </a:srgbClr>
                  </a:outerShdw>
                </a:effectLst>
              </a:rPr>
              <a:t>	proyectos </a:t>
            </a:r>
            <a:r>
              <a:rPr lang="es-MX" b="1" dirty="0">
                <a:effectLst>
                  <a:outerShdw blurRad="38100" dist="38100" dir="2700000" algn="tl">
                    <a:srgbClr val="000000">
                      <a:alpha val="43137"/>
                    </a:srgbClr>
                  </a:outerShdw>
                </a:effectLst>
              </a:rPr>
              <a:t>se ajuste en </a:t>
            </a:r>
            <a:r>
              <a:rPr lang="es-MX" b="1" dirty="0" smtClean="0">
                <a:effectLst>
                  <a:outerShdw blurRad="38100" dist="38100" dir="2700000" algn="tl">
                    <a:srgbClr val="000000">
                      <a:alpha val="43137"/>
                    </a:srgbClr>
                  </a:outerShdw>
                </a:effectLst>
              </a:rPr>
              <a:t>	formato </a:t>
            </a:r>
            <a:r>
              <a:rPr lang="es-MX" b="1" dirty="0">
                <a:effectLst>
                  <a:outerShdw blurRad="38100" dist="38100" dir="2700000" algn="tl">
                    <a:srgbClr val="000000">
                      <a:alpha val="43137"/>
                    </a:srgbClr>
                  </a:outerShdw>
                </a:effectLst>
              </a:rPr>
              <a:t>a lo </a:t>
            </a:r>
            <a:r>
              <a:rPr lang="es-MX" b="1" dirty="0" smtClean="0">
                <a:effectLst>
                  <a:outerShdw blurRad="38100" dist="38100" dir="2700000" algn="tl">
                    <a:srgbClr val="000000">
                      <a:alpha val="43137"/>
                    </a:srgbClr>
                  </a:outerShdw>
                </a:effectLst>
              </a:rPr>
              <a:t>	especificado </a:t>
            </a:r>
            <a:r>
              <a:rPr lang="es-MX" b="1" dirty="0">
                <a:effectLst>
                  <a:outerShdw blurRad="38100" dist="38100" dir="2700000" algn="tl">
                    <a:srgbClr val="000000">
                      <a:alpha val="43137"/>
                    </a:srgbClr>
                  </a:outerShdw>
                </a:effectLst>
              </a:rPr>
              <a:t>en el Manual de Estilo </a:t>
            </a:r>
            <a:r>
              <a:rPr lang="es-MX" b="1" dirty="0" smtClean="0">
                <a:effectLst>
                  <a:outerShdw blurRad="38100" dist="38100" dir="2700000" algn="tl">
                    <a:srgbClr val="000000">
                      <a:alpha val="43137"/>
                    </a:srgbClr>
                  </a:outerShdw>
                </a:effectLst>
              </a:rPr>
              <a:t>de 	</a:t>
            </a:r>
            <a:r>
              <a:rPr lang="es-MX" b="1" dirty="0" err="1" smtClean="0">
                <a:effectLst>
                  <a:outerShdw blurRad="38100" dist="38100" dir="2700000" algn="tl">
                    <a:srgbClr val="000000">
                      <a:alpha val="43137"/>
                    </a:srgbClr>
                  </a:outerShdw>
                </a:effectLst>
              </a:rPr>
              <a:t>Publicaci´pon</a:t>
            </a:r>
            <a:r>
              <a:rPr lang="es-MX" b="1" dirty="0" smtClean="0">
                <a:effectLst>
                  <a:outerShdw blurRad="38100" dist="38100" dir="2700000" algn="tl">
                    <a:srgbClr val="000000">
                      <a:alpha val="43137"/>
                    </a:srgbClr>
                  </a:outerShdw>
                </a:effectLst>
              </a:rPr>
              <a:t> de la APA.</a:t>
            </a:r>
            <a:endParaRPr lang="es-MX" b="1" dirty="0">
              <a:effectLst>
                <a:outerShdw blurRad="38100" dist="38100" dir="2700000" algn="tl">
                  <a:srgbClr val="000000">
                    <a:alpha val="43137"/>
                  </a:srgbClr>
                </a:outerShdw>
              </a:effectLst>
            </a:endParaRPr>
          </a:p>
          <a:p>
            <a:pPr marL="0" indent="0" algn="just">
              <a:buFont typeface="Wingdings 2" panose="05020102010507070707" pitchFamily="18" charset="2"/>
              <a:buNone/>
              <a:defRPr/>
            </a:pPr>
            <a:endParaRPr lang="es-MX" dirty="0">
              <a:solidFill>
                <a:srgbClr val="FFFF99"/>
              </a:solidFill>
              <a:effectLst>
                <a:outerShdw blurRad="38100" dist="38100" dir="2700000" algn="tl">
                  <a:srgbClr val="000000">
                    <a:alpha val="43137"/>
                  </a:srgbClr>
                </a:outerShdw>
              </a:effectLst>
            </a:endParaRPr>
          </a:p>
        </p:txBody>
      </p:sp>
      <p:sp>
        <p:nvSpPr>
          <p:cNvPr id="11268" name="Rectángulo 6"/>
          <p:cNvSpPr>
            <a:spLocks noChangeArrowheads="1"/>
          </p:cNvSpPr>
          <p:nvPr/>
        </p:nvSpPr>
        <p:spPr bwMode="auto">
          <a:xfrm>
            <a:off x="8134350" y="6065838"/>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rgbClr val="404040"/>
              </a:buClr>
              <a:buFont typeface="Wingdings 2" panose="05020102010507070707" pitchFamily="18" charset="2"/>
              <a:buChar char=""/>
              <a:defRPr>
                <a:solidFill>
                  <a:srgbClr val="404040"/>
                </a:solidFill>
                <a:latin typeface="Verdana" panose="020B0604030504040204" pitchFamily="34" charset="0"/>
              </a:defRPr>
            </a:lvl1pPr>
            <a:lvl2pPr marL="742950" indent="-285750">
              <a:spcBef>
                <a:spcPct val="20000"/>
              </a:spcBef>
              <a:spcAft>
                <a:spcPts val="600"/>
              </a:spcAft>
              <a:buClr>
                <a:srgbClr val="404040"/>
              </a:buClr>
              <a:buFont typeface="Wingdings 2" panose="05020102010507070707" pitchFamily="18" charset="2"/>
              <a:buChar char=""/>
              <a:defRPr sz="1600">
                <a:solidFill>
                  <a:srgbClr val="404040"/>
                </a:solidFill>
                <a:latin typeface="Verdana" panose="020B0604030504040204" pitchFamily="34" charset="0"/>
              </a:defRPr>
            </a:lvl2pPr>
            <a:lvl3pPr marL="1143000" indent="-228600">
              <a:spcBef>
                <a:spcPct val="20000"/>
              </a:spcBef>
              <a:spcAft>
                <a:spcPts val="600"/>
              </a:spcAft>
              <a:buClr>
                <a:srgbClr val="404040"/>
              </a:buClr>
              <a:buFont typeface="Wingdings 2" panose="05020102010507070707" pitchFamily="18" charset="2"/>
              <a:buChar char=""/>
              <a:defRPr sz="1400">
                <a:solidFill>
                  <a:srgbClr val="404040"/>
                </a:solidFill>
                <a:latin typeface="Verdana" panose="020B0604030504040204" pitchFamily="34" charset="0"/>
              </a:defRPr>
            </a:lvl3pPr>
            <a:lvl4pPr marL="16002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4pPr>
            <a:lvl5pPr marL="20574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5pPr>
            <a:lvl6pPr marL="25146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6pPr>
            <a:lvl7pPr marL="29718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7pPr>
            <a:lvl8pPr marL="34290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8pPr>
            <a:lvl9pPr marL="38862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9pPr>
          </a:lstStyle>
          <a:p>
            <a:pPr>
              <a:spcBef>
                <a:spcPct val="0"/>
              </a:spcBef>
              <a:spcAft>
                <a:spcPct val="0"/>
              </a:spcAft>
              <a:buClrTx/>
              <a:buFontTx/>
              <a:buNone/>
            </a:pPr>
            <a:r>
              <a:rPr lang="es-MX" altLang="es-MX" sz="1800">
                <a:solidFill>
                  <a:schemeClr val="bg1"/>
                </a:solidFill>
                <a:latin typeface="Arial" panose="020B0604020202020204" pitchFamily="34" charset="0"/>
                <a:cs typeface="Arial" panose="020B0604020202020204" pitchFamily="34" charset="0"/>
              </a:rPr>
              <a:t>3</a:t>
            </a:r>
          </a:p>
        </p:txBody>
      </p:sp>
      <p:sp>
        <p:nvSpPr>
          <p:cNvPr id="2" name="Marcador de número de diapositiva 1"/>
          <p:cNvSpPr>
            <a:spLocks noGrp="1"/>
          </p:cNvSpPr>
          <p:nvPr>
            <p:ph type="sldNum" sz="quarter" idx="12"/>
          </p:nvPr>
        </p:nvSpPr>
        <p:spPr/>
        <p:txBody>
          <a:bodyPr/>
          <a:lstStyle/>
          <a:p>
            <a:fld id="{396D5872-4333-447D-9A4E-13C9674B924D}" type="slidenum">
              <a:rPr lang="es-MX" smtClean="0"/>
              <a:t>4</a:t>
            </a:fld>
            <a:endParaRPr lang="es-MX"/>
          </a:p>
        </p:txBody>
      </p:sp>
    </p:spTree>
    <p:extLst>
      <p:ext uri="{BB962C8B-B14F-4D97-AF65-F5344CB8AC3E}">
        <p14:creationId xmlns:p14="http://schemas.microsoft.com/office/powerpoint/2010/main" val="36490324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84710" y="452718"/>
            <a:ext cx="7055380" cy="1032066"/>
          </a:xfrm>
        </p:spPr>
        <p:txBody>
          <a:bodyPr/>
          <a:lstStyle/>
          <a:p>
            <a:r>
              <a:rPr lang="es-MX" sz="3200" b="1" dirty="0" smtClean="0">
                <a:effectLst>
                  <a:outerShdw blurRad="38100" dist="38100" dir="2700000" algn="tl">
                    <a:srgbClr val="000000">
                      <a:alpha val="43137"/>
                    </a:srgbClr>
                  </a:outerShdw>
                </a:effectLst>
              </a:rPr>
              <a:t>4. Forma de Listar</a:t>
            </a:r>
            <a:endParaRPr lang="es-MX" sz="3200" b="1" dirty="0">
              <a:effectLst>
                <a:outerShdw blurRad="38100" dist="38100" dir="2700000" algn="tl">
                  <a:srgbClr val="000000">
                    <a:alpha val="43137"/>
                  </a:srgbClr>
                </a:outerShdw>
              </a:effectLst>
            </a:endParaRPr>
          </a:p>
        </p:txBody>
      </p:sp>
      <p:sp>
        <p:nvSpPr>
          <p:cNvPr id="2" name="1 Marcador de número de diapositiva"/>
          <p:cNvSpPr>
            <a:spLocks noGrp="1"/>
          </p:cNvSpPr>
          <p:nvPr>
            <p:ph type="sldNum" sz="quarter" idx="12"/>
          </p:nvPr>
        </p:nvSpPr>
        <p:spPr/>
        <p:txBody>
          <a:bodyPr/>
          <a:lstStyle/>
          <a:p>
            <a:pPr>
              <a:defRPr/>
            </a:pPr>
            <a:fld id="{E364BCC0-D277-4520-A76A-14C9A491E454}" type="slidenum">
              <a:rPr lang="es-ES" smtClean="0"/>
              <a:pPr>
                <a:defRPr/>
              </a:pPr>
              <a:t>40</a:t>
            </a:fld>
            <a:endParaRPr lang="es-ES"/>
          </a:p>
        </p:txBody>
      </p:sp>
      <p:sp>
        <p:nvSpPr>
          <p:cNvPr id="3" name="2 Rectángulo"/>
          <p:cNvSpPr/>
          <p:nvPr/>
        </p:nvSpPr>
        <p:spPr>
          <a:xfrm>
            <a:off x="906412" y="1844824"/>
            <a:ext cx="7488832" cy="4401205"/>
          </a:xfrm>
          <a:prstGeom prst="rect">
            <a:avLst/>
          </a:prstGeom>
        </p:spPr>
        <p:txBody>
          <a:bodyPr wrap="square">
            <a:spAutoFit/>
          </a:bodyPr>
          <a:lstStyle/>
          <a:p>
            <a:pPr algn="just"/>
            <a:r>
              <a:rPr lang="es-ES" sz="2000" dirty="0"/>
              <a:t>Moragas (1998, pp.21-24) marca que se pueden distinguir, dentro de la vejez, tres subdivisiones a partir de la edad, la funcionalidad y la vitalidad: </a:t>
            </a:r>
            <a:endParaRPr lang="es-MX" sz="2000" dirty="0"/>
          </a:p>
          <a:p>
            <a:pPr marL="342900" lvl="0" indent="-342900" algn="just">
              <a:buFont typeface="Wingdings" panose="05000000000000000000" pitchFamily="2" charset="2"/>
              <a:buChar char="§"/>
            </a:pPr>
            <a:r>
              <a:rPr lang="es-ES" sz="2000" b="1" dirty="0"/>
              <a:t>Vejez cronológica:</a:t>
            </a:r>
            <a:r>
              <a:rPr lang="es-ES" sz="2000" b="1" i="1" dirty="0"/>
              <a:t> </a:t>
            </a:r>
            <a:r>
              <a:rPr lang="es-ES" sz="2000" dirty="0"/>
              <a:t>Definida por el hecho de haber cumplido los 70 años, se basa en las edades de retiro tradicionales. Se fundamenta en la vejez histórica real del organismo, medida por el transcurso del tiempo. </a:t>
            </a:r>
            <a:endParaRPr lang="es-ES" sz="2000" dirty="0" smtClean="0"/>
          </a:p>
          <a:p>
            <a:pPr marL="342900" lvl="0" indent="-342900" algn="just">
              <a:buFont typeface="Wingdings" panose="05000000000000000000" pitchFamily="2" charset="2"/>
              <a:buChar char="§"/>
            </a:pPr>
            <a:r>
              <a:rPr lang="es-ES" sz="2000" b="1" dirty="0" smtClean="0"/>
              <a:t>Vejez </a:t>
            </a:r>
            <a:r>
              <a:rPr lang="es-ES" sz="2000" b="1" dirty="0"/>
              <a:t>funcional:</a:t>
            </a:r>
            <a:r>
              <a:rPr lang="es-ES" sz="2000" b="1" i="1" dirty="0"/>
              <a:t> </a:t>
            </a:r>
            <a:r>
              <a:rPr lang="es-ES" sz="2000" dirty="0"/>
              <a:t>Corresponde a la utilización del término viejo como sinónimo de incapaz o limitado, refleja la asimilación tradicional de vejez y limitaciones. </a:t>
            </a:r>
            <a:endParaRPr lang="es-ES" sz="2000" dirty="0" smtClean="0"/>
          </a:p>
          <a:p>
            <a:pPr marL="342900" lvl="0" indent="-342900" algn="just">
              <a:buFont typeface="Wingdings" panose="05000000000000000000" pitchFamily="2" charset="2"/>
              <a:buChar char="§"/>
            </a:pPr>
            <a:r>
              <a:rPr lang="es-ES" sz="2000" b="1" dirty="0" smtClean="0"/>
              <a:t>Vejez</a:t>
            </a:r>
            <a:r>
              <a:rPr lang="es-ES" sz="2000" b="1" dirty="0"/>
              <a:t>, etapa vital:</a:t>
            </a:r>
            <a:r>
              <a:rPr lang="es-ES" sz="2000" b="1" i="1" dirty="0"/>
              <a:t> </a:t>
            </a:r>
            <a:r>
              <a:rPr lang="es-ES" sz="2000" dirty="0"/>
              <a:t>Como etapa vital, se inserta en las modernas teorías y prácticas de la psicología del desarrollo humano, de la sociología de lo posible, del trabajo social integrador. </a:t>
            </a:r>
            <a:endParaRPr lang="es-MX" sz="2000" dirty="0"/>
          </a:p>
        </p:txBody>
      </p:sp>
    </p:spTree>
    <p:extLst>
      <p:ext uri="{BB962C8B-B14F-4D97-AF65-F5344CB8AC3E}">
        <p14:creationId xmlns:p14="http://schemas.microsoft.com/office/powerpoint/2010/main" val="1817248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E364BCC0-D277-4520-A76A-14C9A491E454}" type="slidenum">
              <a:rPr lang="es-ES" smtClean="0"/>
              <a:pPr>
                <a:defRPr/>
              </a:pPr>
              <a:t>41</a:t>
            </a:fld>
            <a:endParaRPr lang="es-ES"/>
          </a:p>
        </p:txBody>
      </p:sp>
      <p:graphicFrame>
        <p:nvGraphicFramePr>
          <p:cNvPr id="3" name="2 Tabla"/>
          <p:cNvGraphicFramePr>
            <a:graphicFrameLocks noGrp="1"/>
          </p:cNvGraphicFramePr>
          <p:nvPr>
            <p:extLst>
              <p:ext uri="{D42A27DB-BD31-4B8C-83A1-F6EECF244321}">
                <p14:modId xmlns:p14="http://schemas.microsoft.com/office/powerpoint/2010/main" val="916907457"/>
              </p:ext>
            </p:extLst>
          </p:nvPr>
        </p:nvGraphicFramePr>
        <p:xfrm>
          <a:off x="1240220" y="1968869"/>
          <a:ext cx="6526210" cy="4052421"/>
        </p:xfrm>
        <a:graphic>
          <a:graphicData uri="http://schemas.openxmlformats.org/drawingml/2006/table">
            <a:tbl>
              <a:tblPr firstRow="1" firstCol="1" bandRow="1">
                <a:tableStyleId>{37CE84F3-28C3-443E-9E96-99CF82512B78}</a:tableStyleId>
              </a:tblPr>
              <a:tblGrid>
                <a:gridCol w="1001706"/>
                <a:gridCol w="2337906"/>
                <a:gridCol w="3186598"/>
              </a:tblGrid>
              <a:tr h="184201">
                <a:tc>
                  <a:txBody>
                    <a:bodyPr/>
                    <a:lstStyle/>
                    <a:p>
                      <a:pPr algn="ctr">
                        <a:spcAft>
                          <a:spcPts val="0"/>
                        </a:spcAft>
                      </a:pPr>
                      <a:r>
                        <a:rPr lang="es-ES" sz="1100" dirty="0">
                          <a:effectLst/>
                        </a:rPr>
                        <a:t>Áreas</a:t>
                      </a:r>
                      <a:endParaRPr lang="es-MX" sz="1200" dirty="0">
                        <a:solidFill>
                          <a:srgbClr val="000000"/>
                        </a:solidFill>
                        <a:effectLst/>
                        <a:latin typeface="Times New Roman"/>
                        <a:ea typeface="Times New Roman"/>
                      </a:endParaRPr>
                    </a:p>
                  </a:txBody>
                  <a:tcPr marL="68580" marR="68580" marT="0" marB="0"/>
                </a:tc>
                <a:tc>
                  <a:txBody>
                    <a:bodyPr/>
                    <a:lstStyle/>
                    <a:p>
                      <a:pPr algn="ctr">
                        <a:spcAft>
                          <a:spcPts val="0"/>
                        </a:spcAft>
                      </a:pPr>
                      <a:r>
                        <a:rPr lang="es-ES" sz="1100" dirty="0">
                          <a:effectLst/>
                        </a:rPr>
                        <a:t>Positivas</a:t>
                      </a:r>
                      <a:endParaRPr lang="es-MX" sz="1200" dirty="0">
                        <a:solidFill>
                          <a:srgbClr val="000000"/>
                        </a:solidFill>
                        <a:effectLst/>
                        <a:latin typeface="Times New Roman"/>
                        <a:ea typeface="Times New Roman"/>
                      </a:endParaRPr>
                    </a:p>
                  </a:txBody>
                  <a:tcPr marL="68580" marR="68580" marT="0" marB="0"/>
                </a:tc>
                <a:tc>
                  <a:txBody>
                    <a:bodyPr/>
                    <a:lstStyle/>
                    <a:p>
                      <a:pPr algn="ctr">
                        <a:spcAft>
                          <a:spcPts val="0"/>
                        </a:spcAft>
                      </a:pPr>
                      <a:r>
                        <a:rPr lang="es-ES" sz="1100">
                          <a:effectLst/>
                        </a:rPr>
                        <a:t>Negativas</a:t>
                      </a:r>
                      <a:endParaRPr lang="es-MX" sz="1200">
                        <a:solidFill>
                          <a:srgbClr val="000000"/>
                        </a:solidFill>
                        <a:effectLst/>
                        <a:latin typeface="Times New Roman"/>
                        <a:ea typeface="Times New Roman"/>
                      </a:endParaRPr>
                    </a:p>
                  </a:txBody>
                  <a:tcPr marL="68580" marR="68580" marT="0" marB="0"/>
                </a:tc>
              </a:tr>
              <a:tr h="921005">
                <a:tc>
                  <a:txBody>
                    <a:bodyPr/>
                    <a:lstStyle/>
                    <a:p>
                      <a:pPr>
                        <a:spcAft>
                          <a:spcPts val="0"/>
                        </a:spcAft>
                      </a:pPr>
                      <a:r>
                        <a:rPr lang="es-ES" sz="1100">
                          <a:effectLst/>
                        </a:rPr>
                        <a:t>Biológica</a:t>
                      </a:r>
                      <a:endParaRPr lang="es-MX" sz="120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Inmunizado</a:t>
                      </a:r>
                      <a:endParaRPr lang="es-MX" sz="1200" dirty="0">
                        <a:effectLst/>
                      </a:endParaRPr>
                    </a:p>
                    <a:p>
                      <a:pPr marL="342900" lvl="0" indent="-342900">
                        <a:spcAft>
                          <a:spcPts val="0"/>
                        </a:spcAft>
                        <a:buFont typeface="Wingdings"/>
                        <a:buChar char=""/>
                      </a:pPr>
                      <a:r>
                        <a:rPr lang="es-ES" sz="1100" dirty="0">
                          <a:effectLst/>
                        </a:rPr>
                        <a:t>Desarrollado</a:t>
                      </a:r>
                      <a:endParaRPr lang="es-MX" sz="1200" dirty="0">
                        <a:effectLst/>
                      </a:endParaRPr>
                    </a:p>
                    <a:p>
                      <a:pPr marL="342900" lvl="0" indent="-342900">
                        <a:spcAft>
                          <a:spcPts val="0"/>
                        </a:spcAft>
                        <a:buFont typeface="Wingdings"/>
                        <a:buChar char=""/>
                      </a:pPr>
                      <a:r>
                        <a:rPr lang="es-ES" sz="1100" dirty="0">
                          <a:effectLst/>
                        </a:rPr>
                        <a:t>Maduro</a:t>
                      </a:r>
                      <a:endParaRPr lang="es-MX" sz="1200" dirty="0">
                        <a:effectLst/>
                      </a:endParaRPr>
                    </a:p>
                    <a:p>
                      <a:pPr marL="342900" lvl="0" indent="-342900">
                        <a:spcAft>
                          <a:spcPts val="0"/>
                        </a:spcAft>
                        <a:buFont typeface="Wingdings"/>
                        <a:buChar char=""/>
                      </a:pPr>
                      <a:r>
                        <a:rPr lang="es-ES" sz="1100" dirty="0">
                          <a:effectLst/>
                        </a:rPr>
                        <a:t>(Mujer) Liberada de la reproducción</a:t>
                      </a:r>
                      <a:endParaRPr lang="es-MX" sz="1200" dirty="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Débil</a:t>
                      </a:r>
                      <a:endParaRPr lang="es-MX" sz="1200" dirty="0">
                        <a:effectLst/>
                      </a:endParaRPr>
                    </a:p>
                    <a:p>
                      <a:pPr marL="342900" lvl="0" indent="-342900">
                        <a:spcAft>
                          <a:spcPts val="0"/>
                        </a:spcAft>
                        <a:buFont typeface="Wingdings"/>
                        <a:buChar char=""/>
                      </a:pPr>
                      <a:r>
                        <a:rPr lang="es-ES" sz="1100" dirty="0">
                          <a:effectLst/>
                        </a:rPr>
                        <a:t>Enfermo</a:t>
                      </a:r>
                      <a:endParaRPr lang="es-MX" sz="1200" dirty="0">
                        <a:effectLst/>
                      </a:endParaRPr>
                    </a:p>
                    <a:p>
                      <a:pPr marL="342900" lvl="0" indent="-342900">
                        <a:spcAft>
                          <a:spcPts val="0"/>
                        </a:spcAft>
                        <a:buFont typeface="Wingdings"/>
                        <a:buChar char=""/>
                      </a:pPr>
                      <a:r>
                        <a:rPr lang="es-ES" sz="1100" dirty="0">
                          <a:effectLst/>
                        </a:rPr>
                        <a:t>Limitado</a:t>
                      </a:r>
                      <a:endParaRPr lang="es-MX" sz="1200" dirty="0">
                        <a:effectLst/>
                      </a:endParaRPr>
                    </a:p>
                    <a:p>
                      <a:pPr marL="342900" lvl="0" indent="-342900">
                        <a:spcAft>
                          <a:spcPts val="0"/>
                        </a:spcAft>
                        <a:buFont typeface="Wingdings"/>
                        <a:buChar char=""/>
                      </a:pPr>
                      <a:r>
                        <a:rPr lang="es-ES" sz="1100" dirty="0">
                          <a:effectLst/>
                        </a:rPr>
                        <a:t>(Mujer) Pérdida de la capacidad de reproducción</a:t>
                      </a:r>
                      <a:endParaRPr lang="es-MX" sz="1200" dirty="0">
                        <a:solidFill>
                          <a:srgbClr val="000000"/>
                        </a:solidFill>
                        <a:effectLst/>
                        <a:latin typeface="Times New Roman"/>
                        <a:ea typeface="Times New Roman"/>
                      </a:endParaRPr>
                    </a:p>
                  </a:txBody>
                  <a:tcPr marL="68580" marR="68580" marT="0" marB="0"/>
                </a:tc>
              </a:tr>
              <a:tr h="736804">
                <a:tc>
                  <a:txBody>
                    <a:bodyPr/>
                    <a:lstStyle/>
                    <a:p>
                      <a:pPr>
                        <a:spcAft>
                          <a:spcPts val="0"/>
                        </a:spcAft>
                      </a:pPr>
                      <a:r>
                        <a:rPr lang="es-ES" sz="1100">
                          <a:effectLst/>
                        </a:rPr>
                        <a:t>Psíquica</a:t>
                      </a:r>
                      <a:endParaRPr lang="es-MX" sz="120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Equilibrado</a:t>
                      </a:r>
                      <a:endParaRPr lang="es-MX" sz="1200" dirty="0">
                        <a:effectLst/>
                      </a:endParaRPr>
                    </a:p>
                    <a:p>
                      <a:pPr marL="342900" lvl="0" indent="-342900">
                        <a:spcAft>
                          <a:spcPts val="0"/>
                        </a:spcAft>
                        <a:buFont typeface="Wingdings"/>
                        <a:buChar char=""/>
                      </a:pPr>
                      <a:r>
                        <a:rPr lang="es-ES" sz="1100" dirty="0">
                          <a:effectLst/>
                        </a:rPr>
                        <a:t>Estable</a:t>
                      </a:r>
                      <a:endParaRPr lang="es-MX" sz="1200" dirty="0">
                        <a:effectLst/>
                      </a:endParaRPr>
                    </a:p>
                    <a:p>
                      <a:pPr marL="342900" lvl="0" indent="-342900">
                        <a:spcAft>
                          <a:spcPts val="0"/>
                        </a:spcAft>
                        <a:buFont typeface="Wingdings"/>
                        <a:buChar char=""/>
                      </a:pPr>
                      <a:r>
                        <a:rPr lang="es-ES" sz="1100" dirty="0">
                          <a:effectLst/>
                        </a:rPr>
                        <a:t>Experimentado</a:t>
                      </a:r>
                      <a:endParaRPr lang="es-MX" sz="1200" dirty="0">
                        <a:effectLst/>
                      </a:endParaRPr>
                    </a:p>
                    <a:p>
                      <a:pPr marL="342900" lvl="0" indent="-342900">
                        <a:spcAft>
                          <a:spcPts val="0"/>
                        </a:spcAft>
                        <a:buFont typeface="Wingdings"/>
                        <a:buChar char=""/>
                      </a:pPr>
                      <a:r>
                        <a:rPr lang="es-ES" sz="1100" dirty="0">
                          <a:effectLst/>
                        </a:rPr>
                        <a:t>Sereno</a:t>
                      </a:r>
                      <a:endParaRPr lang="es-MX" sz="1200" dirty="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Lento </a:t>
                      </a:r>
                      <a:endParaRPr lang="es-MX" sz="1200" dirty="0">
                        <a:effectLst/>
                      </a:endParaRPr>
                    </a:p>
                    <a:p>
                      <a:pPr marL="342900" lvl="0" indent="-342900">
                        <a:spcAft>
                          <a:spcPts val="0"/>
                        </a:spcAft>
                        <a:buFont typeface="Wingdings"/>
                        <a:buChar char=""/>
                      </a:pPr>
                      <a:r>
                        <a:rPr lang="es-ES" sz="1100" dirty="0">
                          <a:effectLst/>
                        </a:rPr>
                        <a:t>Inseguro</a:t>
                      </a:r>
                      <a:endParaRPr lang="es-MX" sz="1200" dirty="0">
                        <a:effectLst/>
                      </a:endParaRPr>
                    </a:p>
                    <a:p>
                      <a:pPr marL="342900" lvl="0" indent="-342900">
                        <a:spcAft>
                          <a:spcPts val="0"/>
                        </a:spcAft>
                        <a:buFont typeface="Wingdings"/>
                        <a:buChar char=""/>
                      </a:pPr>
                      <a:r>
                        <a:rPr lang="es-ES" sz="1100" dirty="0">
                          <a:effectLst/>
                        </a:rPr>
                        <a:t>Desmemoriado</a:t>
                      </a:r>
                      <a:endParaRPr lang="es-MX" sz="1200" dirty="0">
                        <a:effectLst/>
                      </a:endParaRPr>
                    </a:p>
                    <a:p>
                      <a:pPr marL="342900" lvl="0" indent="-342900">
                        <a:spcAft>
                          <a:spcPts val="0"/>
                        </a:spcAft>
                        <a:buFont typeface="Wingdings"/>
                        <a:buChar char=""/>
                      </a:pPr>
                      <a:r>
                        <a:rPr lang="es-ES" sz="1100" dirty="0">
                          <a:effectLst/>
                        </a:rPr>
                        <a:t>Confuso</a:t>
                      </a:r>
                      <a:endParaRPr lang="es-MX" sz="1200" dirty="0">
                        <a:solidFill>
                          <a:srgbClr val="000000"/>
                        </a:solidFill>
                        <a:effectLst/>
                        <a:latin typeface="Times New Roman"/>
                        <a:ea typeface="Times New Roman"/>
                      </a:endParaRPr>
                    </a:p>
                  </a:txBody>
                  <a:tcPr marL="68580" marR="68580" marT="0" marB="0"/>
                </a:tc>
              </a:tr>
              <a:tr h="921005">
                <a:tc>
                  <a:txBody>
                    <a:bodyPr/>
                    <a:lstStyle/>
                    <a:p>
                      <a:pPr>
                        <a:spcAft>
                          <a:spcPts val="0"/>
                        </a:spcAft>
                      </a:pPr>
                      <a:r>
                        <a:rPr lang="es-ES" sz="1100">
                          <a:effectLst/>
                        </a:rPr>
                        <a:t>Social</a:t>
                      </a:r>
                      <a:endParaRPr lang="es-MX" sz="120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Liberado del trabajo obligatorio</a:t>
                      </a:r>
                      <a:endParaRPr lang="es-MX" sz="1200" dirty="0">
                        <a:effectLst/>
                      </a:endParaRPr>
                    </a:p>
                    <a:p>
                      <a:pPr marL="342900" lvl="0" indent="-342900">
                        <a:spcAft>
                          <a:spcPts val="0"/>
                        </a:spcAft>
                        <a:buFont typeface="Wingdings"/>
                        <a:buChar char=""/>
                      </a:pPr>
                      <a:r>
                        <a:rPr lang="es-ES" sz="1100" dirty="0">
                          <a:effectLst/>
                        </a:rPr>
                        <a:t>Disponibilidad de tiempo</a:t>
                      </a:r>
                      <a:endParaRPr lang="es-MX" sz="1200" dirty="0">
                        <a:effectLst/>
                      </a:endParaRPr>
                    </a:p>
                    <a:p>
                      <a:pPr marL="342900" lvl="0" indent="-342900">
                        <a:spcAft>
                          <a:spcPts val="0"/>
                        </a:spcAft>
                        <a:buFont typeface="Wingdings"/>
                        <a:buChar char=""/>
                      </a:pPr>
                      <a:r>
                        <a:rPr lang="es-ES" sz="1100" dirty="0">
                          <a:effectLst/>
                        </a:rPr>
                        <a:t>Menor número de responsabilidades</a:t>
                      </a:r>
                      <a:endParaRPr lang="es-MX" sz="1200" dirty="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Pérdida de poder socio- laboral</a:t>
                      </a:r>
                      <a:endParaRPr lang="es-MX" sz="1200" dirty="0">
                        <a:effectLst/>
                      </a:endParaRPr>
                    </a:p>
                    <a:p>
                      <a:pPr marL="342900" lvl="0" indent="-342900">
                        <a:spcAft>
                          <a:spcPts val="0"/>
                        </a:spcAft>
                        <a:buFont typeface="Wingdings"/>
                        <a:buChar char=""/>
                      </a:pPr>
                      <a:r>
                        <a:rPr lang="es-ES" sz="1100" dirty="0">
                          <a:effectLst/>
                        </a:rPr>
                        <a:t>Limitación de contactos sociales</a:t>
                      </a:r>
                      <a:endParaRPr lang="es-MX" sz="1200" dirty="0">
                        <a:effectLst/>
                      </a:endParaRPr>
                    </a:p>
                    <a:p>
                      <a:pPr marL="342900" lvl="0" indent="-342900">
                        <a:spcAft>
                          <a:spcPts val="0"/>
                        </a:spcAft>
                        <a:buFont typeface="Wingdings"/>
                        <a:buChar char=""/>
                      </a:pPr>
                      <a:r>
                        <a:rPr lang="es-ES" sz="1100" dirty="0">
                          <a:effectLst/>
                        </a:rPr>
                        <a:t>Menor relevancia y poder social</a:t>
                      </a:r>
                      <a:endParaRPr lang="es-MX" sz="1200" dirty="0">
                        <a:solidFill>
                          <a:srgbClr val="000000"/>
                        </a:solidFill>
                        <a:effectLst/>
                        <a:latin typeface="Times New Roman"/>
                        <a:ea typeface="Times New Roman"/>
                      </a:endParaRPr>
                    </a:p>
                  </a:txBody>
                  <a:tcPr marL="68580" marR="68580" marT="0" marB="0"/>
                </a:tc>
              </a:tr>
              <a:tr h="1289406">
                <a:tc>
                  <a:txBody>
                    <a:bodyPr/>
                    <a:lstStyle/>
                    <a:p>
                      <a:pPr>
                        <a:spcAft>
                          <a:spcPts val="0"/>
                        </a:spcAft>
                      </a:pPr>
                      <a:r>
                        <a:rPr lang="es-ES" sz="1100" dirty="0">
                          <a:effectLst/>
                        </a:rPr>
                        <a:t>Económica</a:t>
                      </a:r>
                      <a:endParaRPr lang="es-MX" sz="1200" dirty="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Seguridad pensión vitalicia</a:t>
                      </a:r>
                      <a:endParaRPr lang="es-MX" sz="1200" dirty="0">
                        <a:effectLst/>
                      </a:endParaRPr>
                    </a:p>
                    <a:p>
                      <a:pPr marL="342900" lvl="0" indent="-342900">
                        <a:spcAft>
                          <a:spcPts val="0"/>
                        </a:spcAft>
                        <a:buFont typeface="Wingdings"/>
                        <a:buChar char=""/>
                      </a:pPr>
                      <a:r>
                        <a:rPr lang="es-ES" sz="1100" dirty="0">
                          <a:effectLst/>
                        </a:rPr>
                        <a:t>Asistencia sanitaria gratuita</a:t>
                      </a:r>
                      <a:endParaRPr lang="es-MX" sz="1200" dirty="0">
                        <a:effectLst/>
                      </a:endParaRPr>
                    </a:p>
                    <a:p>
                      <a:pPr marL="342900" lvl="0" indent="-342900">
                        <a:spcAft>
                          <a:spcPts val="0"/>
                        </a:spcAft>
                        <a:buFont typeface="Wingdings"/>
                        <a:buChar char=""/>
                      </a:pPr>
                      <a:r>
                        <a:rPr lang="es-ES" sz="1100" dirty="0">
                          <a:effectLst/>
                        </a:rPr>
                        <a:t>Ventajas fiscales</a:t>
                      </a:r>
                      <a:endParaRPr lang="es-MX" sz="1200" dirty="0">
                        <a:effectLst/>
                      </a:endParaRPr>
                    </a:p>
                    <a:p>
                      <a:pPr marL="342900" lvl="0" indent="-342900">
                        <a:spcAft>
                          <a:spcPts val="0"/>
                        </a:spcAft>
                        <a:buFont typeface="Wingdings"/>
                        <a:buChar char=""/>
                      </a:pPr>
                      <a:r>
                        <a:rPr lang="es-ES" sz="1100" dirty="0">
                          <a:effectLst/>
                        </a:rPr>
                        <a:t>Servicios en especie gratuitos</a:t>
                      </a:r>
                      <a:endParaRPr lang="es-MX" sz="1200" dirty="0">
                        <a:solidFill>
                          <a:srgbClr val="000000"/>
                        </a:solidFill>
                        <a:effectLst/>
                        <a:latin typeface="Times New Roman"/>
                        <a:ea typeface="Times New Roman"/>
                      </a:endParaRPr>
                    </a:p>
                  </a:txBody>
                  <a:tcPr marL="68580" marR="68580" marT="0" marB="0"/>
                </a:tc>
                <a:tc>
                  <a:txBody>
                    <a:bodyPr/>
                    <a:lstStyle/>
                    <a:p>
                      <a:pPr marL="342900" lvl="0" indent="-342900">
                        <a:spcAft>
                          <a:spcPts val="0"/>
                        </a:spcAft>
                        <a:buFont typeface="Wingdings"/>
                        <a:buChar char=""/>
                      </a:pPr>
                      <a:r>
                        <a:rPr lang="es-ES" sz="1100" dirty="0">
                          <a:effectLst/>
                        </a:rPr>
                        <a:t>Revisión, pensión insuficiente</a:t>
                      </a:r>
                      <a:endParaRPr lang="es-MX" sz="1200" dirty="0">
                        <a:effectLst/>
                      </a:endParaRPr>
                    </a:p>
                    <a:p>
                      <a:pPr marL="342900" lvl="0" indent="-342900">
                        <a:spcAft>
                          <a:spcPts val="0"/>
                        </a:spcAft>
                        <a:buFont typeface="Wingdings"/>
                        <a:buChar char=""/>
                      </a:pPr>
                      <a:r>
                        <a:rPr lang="es-ES" sz="1100" dirty="0">
                          <a:effectLst/>
                        </a:rPr>
                        <a:t>Mayores necesidades, asistencia sanitaria</a:t>
                      </a:r>
                      <a:endParaRPr lang="es-MX" sz="1200" dirty="0">
                        <a:effectLst/>
                      </a:endParaRPr>
                    </a:p>
                    <a:p>
                      <a:pPr marL="342900" lvl="0" indent="-342900">
                        <a:spcAft>
                          <a:spcPts val="0"/>
                        </a:spcAft>
                        <a:buFont typeface="Wingdings"/>
                        <a:buChar char=""/>
                      </a:pPr>
                      <a:r>
                        <a:rPr lang="es-ES" sz="1100" dirty="0">
                          <a:effectLst/>
                        </a:rPr>
                        <a:t>Impuestos crecientes</a:t>
                      </a:r>
                      <a:endParaRPr lang="es-MX" sz="1200" dirty="0">
                        <a:effectLst/>
                      </a:endParaRPr>
                    </a:p>
                    <a:p>
                      <a:pPr marL="342900" lvl="0" indent="-342900">
                        <a:spcAft>
                          <a:spcPts val="0"/>
                        </a:spcAft>
                        <a:buFont typeface="Wingdings"/>
                        <a:buChar char=""/>
                      </a:pPr>
                      <a:r>
                        <a:rPr lang="es-ES" sz="1100" dirty="0">
                          <a:effectLst/>
                        </a:rPr>
                        <a:t>Pérdida de poder adquisitivo</a:t>
                      </a:r>
                      <a:endParaRPr lang="es-MX" sz="1200" dirty="0">
                        <a:solidFill>
                          <a:srgbClr val="000000"/>
                        </a:solidFill>
                        <a:effectLst/>
                        <a:latin typeface="Times New Roman"/>
                        <a:ea typeface="Times New Roman"/>
                      </a:endParaRPr>
                    </a:p>
                  </a:txBody>
                  <a:tcPr marL="68580" marR="68580" marT="0" marB="0"/>
                </a:tc>
              </a:tr>
            </a:tbl>
          </a:graphicData>
        </a:graphic>
      </p:graphicFrame>
      <p:sp>
        <p:nvSpPr>
          <p:cNvPr id="4" name="Rectangle 1"/>
          <p:cNvSpPr>
            <a:spLocks noChangeArrowheads="1"/>
          </p:cNvSpPr>
          <p:nvPr/>
        </p:nvSpPr>
        <p:spPr bwMode="auto">
          <a:xfrm>
            <a:off x="1403648" y="736630"/>
            <a:ext cx="584924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es-ES"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5. Presentación Cuadro</a:t>
            </a:r>
            <a:endParaRPr lang="es-MX" b="1" dirty="0">
              <a:effectLst>
                <a:outerShdw blurRad="38100" dist="38100" dir="2700000" algn="tl">
                  <a:srgbClr val="000000">
                    <a:alpha val="43137"/>
                  </a:srgbClr>
                </a:outerShdw>
              </a:effectLst>
              <a:latin typeface="Arial" pitchFamily="34" charset="0"/>
              <a:cs typeface="Arial" pitchFamily="34" charset="0"/>
            </a:endParaRPr>
          </a:p>
          <a:p>
            <a:pPr marL="0" marR="0" lvl="0" indent="449263" algn="ctr" defTabSz="914400" rtl="0" eaLnBrk="1" fontAlgn="base" latinLnBrk="0" hangingPunct="1">
              <a:lnSpc>
                <a:spcPct val="100000"/>
              </a:lnSpc>
              <a:spcBef>
                <a:spcPct val="0"/>
              </a:spcBef>
              <a:spcAft>
                <a:spcPct val="0"/>
              </a:spcAft>
              <a:buClrTx/>
              <a:buSzTx/>
              <a:buFontTx/>
              <a:buNone/>
              <a:tabLst/>
            </a:pPr>
            <a:r>
              <a:rPr kumimoji="0" lang="es-ES"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Estatus </a:t>
            </a:r>
            <a:r>
              <a:rPr kumimoji="0" lang="es-ES"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positivo y negativo del adulto mayor </a:t>
            </a:r>
            <a:r>
              <a:rPr kumimoji="0" lang="es-ES"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en </a:t>
            </a:r>
            <a:r>
              <a:rPr kumimoji="0" lang="es-ES"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las áreas</a:t>
            </a:r>
            <a:r>
              <a:rPr kumimoji="0" lang="es-ES"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 Biológica</a:t>
            </a:r>
            <a:r>
              <a:rPr kumimoji="0" lang="es-ES"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 psíquica, social y económica</a:t>
            </a:r>
            <a:endParaRPr kumimoji="0" lang="es-MX" b="1" i="0" u="none" strike="noStrike" cap="none" normalizeH="0" baseline="0" dirty="0" smtClean="0">
              <a:ln>
                <a:noFill/>
              </a:ln>
              <a:effectLst>
                <a:outerShdw blurRad="38100" dist="38100" dir="2700000" algn="tl">
                  <a:srgbClr val="000000">
                    <a:alpha val="43137"/>
                  </a:srgbClr>
                </a:outerShdw>
              </a:effectLst>
              <a:latin typeface="Arial" pitchFamily="34" charset="0"/>
              <a:cs typeface="Arial" pitchFamily="34" charset="0"/>
            </a:endParaRPr>
          </a:p>
        </p:txBody>
      </p:sp>
      <p:sp>
        <p:nvSpPr>
          <p:cNvPr id="5" name="Rectangle 1"/>
          <p:cNvSpPr>
            <a:spLocks noChangeArrowheads="1"/>
          </p:cNvSpPr>
          <p:nvPr/>
        </p:nvSpPr>
        <p:spPr bwMode="auto">
          <a:xfrm>
            <a:off x="1512525" y="6165628"/>
            <a:ext cx="53285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 defTabSz="914400" rtl="0" eaLnBrk="0" fontAlgn="base" latinLnBrk="0" hangingPunct="0">
              <a:lnSpc>
                <a:spcPct val="100000"/>
              </a:lnSpc>
              <a:spcBef>
                <a:spcPct val="0"/>
              </a:spcBef>
              <a:spcAft>
                <a:spcPct val="0"/>
              </a:spcAft>
              <a:buClrTx/>
              <a:buSzTx/>
              <a:tabLst/>
            </a:pPr>
            <a:r>
              <a:rPr kumimoji="0" lang="es-ES" sz="1200"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Nota: (Moragas, 1998, p. 105)</a:t>
            </a:r>
            <a:endParaRPr kumimoji="0" lang="es-ES" sz="1800" b="1" i="0" u="none" strike="noStrike" cap="none" normalizeH="0" baseline="0" dirty="0" smtClean="0">
              <a:ln>
                <a:noFill/>
              </a:ln>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3584362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E364BCC0-D277-4520-A76A-14C9A491E454}" type="slidenum">
              <a:rPr lang="es-ES" smtClean="0"/>
              <a:pPr>
                <a:defRPr/>
              </a:pPr>
              <a:t>42</a:t>
            </a:fld>
            <a:endParaRPr lang="es-ES"/>
          </a:p>
        </p:txBody>
      </p:sp>
      <p:pic>
        <p:nvPicPr>
          <p:cNvPr id="3074"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410270"/>
            <a:ext cx="5094501" cy="443877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2109056" y="716870"/>
            <a:ext cx="521437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31800" algn="ctr" defTabSz="914400" rtl="0" eaLnBrk="1" fontAlgn="base" latinLnBrk="0" hangingPunct="1">
              <a:lnSpc>
                <a:spcPct val="100000"/>
              </a:lnSpc>
              <a:spcBef>
                <a:spcPct val="0"/>
              </a:spcBef>
              <a:spcAft>
                <a:spcPct val="0"/>
              </a:spcAft>
              <a:buClrTx/>
              <a:buSzTx/>
              <a:buFontTx/>
              <a:buNone/>
              <a:tabLst>
                <a:tab pos="450850" algn="l"/>
              </a:tabLst>
            </a:pPr>
            <a:r>
              <a:rPr kumimoji="0" lang="es-ES" sz="1600"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6. Presentación Figuras</a:t>
            </a:r>
            <a:endParaRPr kumimoji="0" lang="es-MX" sz="1600" b="1" i="0" u="none" strike="noStrike" cap="none" normalizeH="0" baseline="0" dirty="0" smtClean="0">
              <a:ln>
                <a:noFill/>
              </a:ln>
              <a:effectLst>
                <a:outerShdw blurRad="38100" dist="38100" dir="2700000" algn="tl">
                  <a:srgbClr val="000000">
                    <a:alpha val="43137"/>
                  </a:srgbClr>
                </a:outerShdw>
              </a:effectLst>
              <a:latin typeface="Arial" pitchFamily="34" charset="0"/>
              <a:cs typeface="Arial" pitchFamily="34" charset="0"/>
            </a:endParaRPr>
          </a:p>
          <a:p>
            <a:pPr marL="0" marR="0" lvl="0" indent="431800" algn="ctr" defTabSz="914400" rtl="0" eaLnBrk="0" fontAlgn="base" latinLnBrk="0" hangingPunct="0">
              <a:lnSpc>
                <a:spcPct val="100000"/>
              </a:lnSpc>
              <a:spcBef>
                <a:spcPct val="0"/>
              </a:spcBef>
              <a:spcAft>
                <a:spcPct val="0"/>
              </a:spcAft>
              <a:buClrTx/>
              <a:buSzTx/>
              <a:buFontTx/>
              <a:buNone/>
              <a:tabLst>
                <a:tab pos="450850" algn="l"/>
              </a:tabLst>
            </a:pPr>
            <a:r>
              <a:rPr kumimoji="0" lang="es-ES" sz="1600" b="1" i="0" u="none" strike="noStrike" cap="none" normalizeH="0" baseline="0" dirty="0"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Vivir: tiempo, profundidad y </a:t>
            </a:r>
            <a:r>
              <a:rPr kumimoji="0" lang="es-ES" sz="1600" b="1" i="0" u="none" strike="noStrike" cap="none" normalizeH="0" baseline="0" dirty="0" err="1" smtClean="0">
                <a:ln>
                  <a:noFill/>
                </a:ln>
                <a:effectLst>
                  <a:outerShdw blurRad="38100" dist="38100" dir="2700000" algn="tl">
                    <a:srgbClr val="000000">
                      <a:alpha val="43137"/>
                    </a:srgbClr>
                  </a:outerShdw>
                </a:effectLst>
                <a:latin typeface="Arial" pitchFamily="34" charset="0"/>
                <a:ea typeface="Times New Roman" pitchFamily="18" charset="0"/>
                <a:cs typeface="Arial" pitchFamily="34" charset="0"/>
              </a:rPr>
              <a:t>autotrascendencia</a:t>
            </a:r>
            <a:endParaRPr kumimoji="0" lang="es-MX" sz="1600" b="1" i="0" u="none" strike="noStrike" cap="none" normalizeH="0" baseline="0" dirty="0" smtClean="0">
              <a:ln>
                <a:noFill/>
              </a:ln>
              <a:effectLst>
                <a:outerShdw blurRad="38100" dist="38100" dir="2700000" algn="tl">
                  <a:srgbClr val="000000">
                    <a:alpha val="43137"/>
                  </a:srgbClr>
                </a:outerShdw>
              </a:effectLst>
              <a:latin typeface="Arial" pitchFamily="34" charset="0"/>
              <a:cs typeface="Arial" pitchFamily="34" charset="0"/>
            </a:endParaRPr>
          </a:p>
          <a:p>
            <a:pPr marL="0" marR="0" lvl="0" indent="431800" algn="l" defTabSz="914400" rtl="0" eaLnBrk="0" fontAlgn="base" latinLnBrk="0" hangingPunct="0">
              <a:lnSpc>
                <a:spcPct val="100000"/>
              </a:lnSpc>
              <a:spcBef>
                <a:spcPct val="0"/>
              </a:spcBef>
              <a:spcAft>
                <a:spcPct val="0"/>
              </a:spcAft>
              <a:buClrTx/>
              <a:buSzTx/>
              <a:buFontTx/>
              <a:buNone/>
              <a:tabLst>
                <a:tab pos="450850" algn="l"/>
              </a:tabLst>
            </a:pPr>
            <a:endParaRPr kumimoji="0" lang="es-MX"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s-MX"/>
          </a:p>
        </p:txBody>
      </p:sp>
      <p:sp>
        <p:nvSpPr>
          <p:cNvPr id="6" name="Rectangle 6"/>
          <p:cNvSpPr>
            <a:spLocks noChangeArrowheads="1"/>
          </p:cNvSpPr>
          <p:nvPr/>
        </p:nvSpPr>
        <p:spPr bwMode="auto">
          <a:xfrm>
            <a:off x="2144476" y="5589240"/>
            <a:ext cx="3057247"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indent="449263">
              <a:tabLst>
                <a:tab pos="180975" algn="l"/>
              </a:tabLst>
            </a:pPr>
            <a:r>
              <a:rPr kumimoji="0" lang="es-MX" sz="1800" b="0" i="0" u="none" strike="noStrike" cap="none" normalizeH="0" baseline="0" dirty="0" smtClean="0">
                <a:ln>
                  <a:noFill/>
                </a:ln>
                <a:solidFill>
                  <a:schemeClr val="tx1"/>
                </a:solidFill>
                <a:effectLst/>
                <a:latin typeface="Arial" pitchFamily="34" charset="0"/>
                <a:cs typeface="Arial" pitchFamily="34" charset="0"/>
              </a:rPr>
              <a:t/>
            </a:r>
            <a:br>
              <a:rPr kumimoji="0" lang="es-MX" sz="1800" b="0" i="0" u="none" strike="noStrike" cap="none" normalizeH="0" baseline="0" dirty="0" smtClean="0">
                <a:ln>
                  <a:noFill/>
                </a:ln>
                <a:solidFill>
                  <a:schemeClr val="tx1"/>
                </a:solidFill>
                <a:effectLst/>
                <a:latin typeface="Arial" pitchFamily="34" charset="0"/>
                <a:cs typeface="Arial" pitchFamily="34" charset="0"/>
              </a:rPr>
            </a:br>
            <a:r>
              <a:rPr lang="es-ES" i="1" dirty="0">
                <a:latin typeface="Arial" pitchFamily="34" charset="0"/>
                <a:ea typeface="Times New Roman" pitchFamily="18" charset="0"/>
                <a:cs typeface="Arial" pitchFamily="34" charset="0"/>
              </a:rPr>
              <a:t>Nota</a:t>
            </a:r>
            <a:r>
              <a:rPr lang="es-ES" dirty="0">
                <a:latin typeface="Arial" pitchFamily="34" charset="0"/>
                <a:ea typeface="Times New Roman" pitchFamily="18" charset="0"/>
                <a:cs typeface="Arial" pitchFamily="34" charset="0"/>
              </a:rPr>
              <a:t>: (García, 2003, p. 195)</a:t>
            </a:r>
            <a:endParaRPr lang="es-MX" sz="1050" dirty="0">
              <a:latin typeface="Arial"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tab pos="180975" algn="l"/>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tab pos="180975" algn="l"/>
              </a:tabLst>
            </a:pPr>
            <a:r>
              <a:rPr kumimoji="0" lang="es-E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129499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78917" y="3645024"/>
            <a:ext cx="3682752" cy="1143000"/>
          </a:xfrm>
        </p:spPr>
        <p:txBody>
          <a:bodyPr>
            <a:normAutofit/>
          </a:bodyPr>
          <a:lstStyle/>
          <a:p>
            <a:r>
              <a:rPr lang="es-ES" sz="1600" dirty="0">
                <a:effectLst/>
              </a:rPr>
              <a:t>Nota: (Mercado, 2010)</a:t>
            </a:r>
            <a:r>
              <a:rPr lang="es-MX" sz="4400" dirty="0">
                <a:effectLst/>
              </a:rPr>
              <a:t/>
            </a:r>
            <a:br>
              <a:rPr lang="es-MX" sz="4400" dirty="0">
                <a:effectLst/>
              </a:rPr>
            </a:br>
            <a:endParaRPr lang="es-MX" dirty="0"/>
          </a:p>
        </p:txBody>
      </p:sp>
      <p:sp>
        <p:nvSpPr>
          <p:cNvPr id="2" name="1 Marcador de número de diapositiva"/>
          <p:cNvSpPr>
            <a:spLocks noGrp="1"/>
          </p:cNvSpPr>
          <p:nvPr>
            <p:ph type="sldNum" sz="quarter" idx="12"/>
          </p:nvPr>
        </p:nvSpPr>
        <p:spPr/>
        <p:txBody>
          <a:bodyPr/>
          <a:lstStyle/>
          <a:p>
            <a:pPr>
              <a:defRPr/>
            </a:pPr>
            <a:fld id="{E364BCC0-D277-4520-A76A-14C9A491E454}" type="slidenum">
              <a:rPr lang="es-ES" smtClean="0"/>
              <a:pPr>
                <a:defRPr/>
              </a:pPr>
              <a:t>43</a:t>
            </a:fld>
            <a:endParaRPr lang="es-ES"/>
          </a:p>
        </p:txBody>
      </p:sp>
      <p:graphicFrame>
        <p:nvGraphicFramePr>
          <p:cNvPr id="4" name="3 Tabla"/>
          <p:cNvGraphicFramePr>
            <a:graphicFrameLocks noGrp="1"/>
          </p:cNvGraphicFramePr>
          <p:nvPr>
            <p:extLst>
              <p:ext uri="{D42A27DB-BD31-4B8C-83A1-F6EECF244321}">
                <p14:modId xmlns:p14="http://schemas.microsoft.com/office/powerpoint/2010/main" val="2005484440"/>
              </p:ext>
            </p:extLst>
          </p:nvPr>
        </p:nvGraphicFramePr>
        <p:xfrm>
          <a:off x="755576" y="2420888"/>
          <a:ext cx="7704857" cy="1208733"/>
        </p:xfrm>
        <a:graphic>
          <a:graphicData uri="http://schemas.openxmlformats.org/drawingml/2006/table">
            <a:tbl>
              <a:tblPr firstRow="1" firstCol="1" bandRow="1">
                <a:tableStyleId>{5C22544A-7EE6-4342-B048-85BDC9FD1C3A}</a:tableStyleId>
              </a:tblPr>
              <a:tblGrid>
                <a:gridCol w="1096391"/>
                <a:gridCol w="1392924"/>
                <a:gridCol w="1244658"/>
                <a:gridCol w="3970884"/>
              </a:tblGrid>
              <a:tr h="391061">
                <a:tc>
                  <a:txBody>
                    <a:bodyPr/>
                    <a:lstStyle/>
                    <a:p>
                      <a:pPr>
                        <a:lnSpc>
                          <a:spcPct val="150000"/>
                        </a:lnSpc>
                        <a:spcAft>
                          <a:spcPts val="0"/>
                        </a:spcAft>
                        <a:tabLst>
                          <a:tab pos="180340" algn="l"/>
                        </a:tabLst>
                      </a:pPr>
                      <a:r>
                        <a:rPr lang="es-ES" sz="1600" dirty="0">
                          <a:effectLst/>
                        </a:rPr>
                        <a:t>Tiempo</a:t>
                      </a:r>
                      <a:endParaRPr lang="es-MX" sz="1600" dirty="0">
                        <a:solidFill>
                          <a:srgbClr val="000000"/>
                        </a:solidFill>
                        <a:effectLst/>
                        <a:latin typeface="Times New Roman"/>
                        <a:ea typeface="Times New Roman"/>
                      </a:endParaRPr>
                    </a:p>
                  </a:txBody>
                  <a:tcPr marL="68580" marR="68580" marT="0" marB="0"/>
                </a:tc>
                <a:tc>
                  <a:txBody>
                    <a:bodyPr/>
                    <a:lstStyle/>
                    <a:p>
                      <a:pPr>
                        <a:lnSpc>
                          <a:spcPct val="150000"/>
                        </a:lnSpc>
                        <a:spcAft>
                          <a:spcPts val="0"/>
                        </a:spcAft>
                        <a:tabLst>
                          <a:tab pos="180340" algn="l"/>
                        </a:tabLst>
                      </a:pPr>
                      <a:r>
                        <a:rPr lang="es-ES" sz="1600" dirty="0">
                          <a:effectLst/>
                        </a:rPr>
                        <a:t>Pasado</a:t>
                      </a:r>
                      <a:endParaRPr lang="es-MX" sz="1600" dirty="0">
                        <a:solidFill>
                          <a:srgbClr val="000000"/>
                        </a:solidFill>
                        <a:effectLst/>
                        <a:latin typeface="Times New Roman"/>
                        <a:ea typeface="Times New Roman"/>
                      </a:endParaRPr>
                    </a:p>
                  </a:txBody>
                  <a:tcPr marL="68580" marR="68580" marT="0" marB="0"/>
                </a:tc>
                <a:tc>
                  <a:txBody>
                    <a:bodyPr/>
                    <a:lstStyle/>
                    <a:p>
                      <a:pPr>
                        <a:lnSpc>
                          <a:spcPct val="150000"/>
                        </a:lnSpc>
                        <a:spcAft>
                          <a:spcPts val="0"/>
                        </a:spcAft>
                        <a:tabLst>
                          <a:tab pos="180340" algn="l"/>
                        </a:tabLst>
                      </a:pPr>
                      <a:r>
                        <a:rPr lang="es-ES" sz="1600">
                          <a:effectLst/>
                        </a:rPr>
                        <a:t>Presente</a:t>
                      </a:r>
                      <a:endParaRPr lang="es-MX" sz="1600">
                        <a:solidFill>
                          <a:srgbClr val="000000"/>
                        </a:solidFill>
                        <a:effectLst/>
                        <a:latin typeface="Times New Roman"/>
                        <a:ea typeface="Times New Roman"/>
                      </a:endParaRPr>
                    </a:p>
                  </a:txBody>
                  <a:tcPr marL="68580" marR="68580" marT="0" marB="0"/>
                </a:tc>
                <a:tc>
                  <a:txBody>
                    <a:bodyPr/>
                    <a:lstStyle/>
                    <a:p>
                      <a:pPr>
                        <a:lnSpc>
                          <a:spcPct val="150000"/>
                        </a:lnSpc>
                        <a:spcAft>
                          <a:spcPts val="0"/>
                        </a:spcAft>
                        <a:tabLst>
                          <a:tab pos="180340" algn="l"/>
                        </a:tabLst>
                      </a:pPr>
                      <a:r>
                        <a:rPr lang="es-ES" sz="1600" dirty="0">
                          <a:effectLst/>
                        </a:rPr>
                        <a:t>Futuro</a:t>
                      </a:r>
                      <a:endParaRPr lang="es-MX" sz="1600" dirty="0">
                        <a:solidFill>
                          <a:srgbClr val="000000"/>
                        </a:solidFill>
                        <a:effectLst/>
                        <a:latin typeface="Times New Roman"/>
                        <a:ea typeface="Times New Roman"/>
                      </a:endParaRPr>
                    </a:p>
                  </a:txBody>
                  <a:tcPr marL="68580" marR="68580" marT="0" marB="0"/>
                </a:tc>
              </a:tr>
              <a:tr h="817672">
                <a:tc>
                  <a:txBody>
                    <a:bodyPr/>
                    <a:lstStyle/>
                    <a:p>
                      <a:pPr>
                        <a:lnSpc>
                          <a:spcPct val="150000"/>
                        </a:lnSpc>
                        <a:spcAft>
                          <a:spcPts val="0"/>
                        </a:spcAft>
                        <a:tabLst>
                          <a:tab pos="180340" algn="l"/>
                        </a:tabLst>
                      </a:pPr>
                      <a:r>
                        <a:rPr lang="es-ES" sz="1600">
                          <a:effectLst/>
                        </a:rPr>
                        <a:t>Eventos</a:t>
                      </a:r>
                      <a:endParaRPr lang="es-MX" sz="1600">
                        <a:solidFill>
                          <a:srgbClr val="000000"/>
                        </a:solidFill>
                        <a:effectLst/>
                        <a:latin typeface="Times New Roman"/>
                        <a:ea typeface="Times New Roman"/>
                      </a:endParaRPr>
                    </a:p>
                  </a:txBody>
                  <a:tcPr marL="68580" marR="68580" marT="0" marB="0"/>
                </a:tc>
                <a:tc>
                  <a:txBody>
                    <a:bodyPr/>
                    <a:lstStyle/>
                    <a:p>
                      <a:pPr>
                        <a:lnSpc>
                          <a:spcPct val="150000"/>
                        </a:lnSpc>
                        <a:spcAft>
                          <a:spcPts val="0"/>
                        </a:spcAft>
                        <a:tabLst>
                          <a:tab pos="180340" algn="l"/>
                        </a:tabLst>
                      </a:pPr>
                      <a:r>
                        <a:rPr lang="es-ES" sz="1600" dirty="0">
                          <a:effectLst/>
                        </a:rPr>
                        <a:t>Lo realizado</a:t>
                      </a:r>
                      <a:endParaRPr lang="es-MX" sz="1600" dirty="0">
                        <a:solidFill>
                          <a:srgbClr val="000000"/>
                        </a:solidFill>
                        <a:effectLst/>
                        <a:latin typeface="Times New Roman"/>
                        <a:ea typeface="Times New Roman"/>
                      </a:endParaRPr>
                    </a:p>
                  </a:txBody>
                  <a:tcPr marL="68580" marR="68580" marT="0" marB="0"/>
                </a:tc>
                <a:tc>
                  <a:txBody>
                    <a:bodyPr/>
                    <a:lstStyle/>
                    <a:p>
                      <a:pPr>
                        <a:lnSpc>
                          <a:spcPct val="150000"/>
                        </a:lnSpc>
                        <a:spcAft>
                          <a:spcPts val="0"/>
                        </a:spcAft>
                        <a:tabLst>
                          <a:tab pos="180340" algn="l"/>
                        </a:tabLst>
                      </a:pPr>
                      <a:r>
                        <a:rPr lang="es-ES" sz="1600" dirty="0">
                          <a:effectLst/>
                        </a:rPr>
                        <a:t>Acciones</a:t>
                      </a:r>
                      <a:endParaRPr lang="es-MX" sz="1600" dirty="0">
                        <a:solidFill>
                          <a:srgbClr val="000000"/>
                        </a:solidFill>
                        <a:effectLst/>
                        <a:latin typeface="Times New Roman"/>
                        <a:ea typeface="Times New Roman"/>
                      </a:endParaRPr>
                    </a:p>
                  </a:txBody>
                  <a:tcPr marL="68580" marR="68580" marT="0" marB="0"/>
                </a:tc>
                <a:tc>
                  <a:txBody>
                    <a:bodyPr/>
                    <a:lstStyle/>
                    <a:p>
                      <a:pPr>
                        <a:lnSpc>
                          <a:spcPct val="150000"/>
                        </a:lnSpc>
                        <a:spcAft>
                          <a:spcPts val="0"/>
                        </a:spcAft>
                        <a:tabLst>
                          <a:tab pos="180340" algn="l"/>
                        </a:tabLst>
                      </a:pPr>
                      <a:r>
                        <a:rPr lang="es-ES" sz="1600" dirty="0">
                          <a:effectLst/>
                        </a:rPr>
                        <a:t>Oportunidades de </a:t>
                      </a:r>
                      <a:endParaRPr lang="es-ES" sz="1600" dirty="0" smtClean="0">
                        <a:effectLst/>
                      </a:endParaRPr>
                    </a:p>
                    <a:p>
                      <a:pPr>
                        <a:lnSpc>
                          <a:spcPct val="150000"/>
                        </a:lnSpc>
                        <a:spcAft>
                          <a:spcPts val="0"/>
                        </a:spcAft>
                        <a:tabLst>
                          <a:tab pos="180340" algn="l"/>
                        </a:tabLst>
                      </a:pPr>
                      <a:r>
                        <a:rPr lang="es-ES" sz="1600" dirty="0" smtClean="0">
                          <a:effectLst/>
                        </a:rPr>
                        <a:t>realización</a:t>
                      </a:r>
                      <a:endParaRPr lang="es-MX" sz="1600" dirty="0">
                        <a:solidFill>
                          <a:srgbClr val="000000"/>
                        </a:solidFill>
                        <a:effectLst/>
                        <a:latin typeface="Times New Roman"/>
                        <a:ea typeface="Times New Roman"/>
                      </a:endParaRPr>
                    </a:p>
                  </a:txBody>
                  <a:tcPr marL="68580" marR="68580" marT="0" marB="0"/>
                </a:tc>
              </a:tr>
            </a:tbl>
          </a:graphicData>
        </a:graphic>
      </p:graphicFrame>
      <p:sp>
        <p:nvSpPr>
          <p:cNvPr id="5" name="Rectangle 2"/>
          <p:cNvSpPr>
            <a:spLocks noChangeArrowheads="1"/>
          </p:cNvSpPr>
          <p:nvPr/>
        </p:nvSpPr>
        <p:spPr bwMode="auto">
          <a:xfrm>
            <a:off x="2827073" y="1713384"/>
            <a:ext cx="370486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80975" algn="l"/>
              </a:tabLst>
            </a:pPr>
            <a:r>
              <a:rPr kumimoji="0" lang="es-ES" b="1" i="0" u="none" strike="noStrike" cap="none" normalizeH="0" baseline="0" dirty="0" smtClean="0">
                <a:ln>
                  <a:noFill/>
                </a:ln>
                <a:solidFill>
                  <a:schemeClr val="tx2"/>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Figura </a:t>
            </a:r>
            <a:endParaRPr kumimoji="0" lang="es-MX" b="1" i="0" u="none" strike="noStrike" cap="none" normalizeH="0" baseline="0" dirty="0" smtClean="0">
              <a:ln>
                <a:noFill/>
              </a:ln>
              <a:solidFill>
                <a:schemeClr val="tx2"/>
              </a:solidFill>
              <a:effectLst>
                <a:outerShdw blurRad="38100" dist="38100" dir="2700000" algn="tl">
                  <a:srgbClr val="000000">
                    <a:alpha val="43137"/>
                  </a:srgbClr>
                </a:outerShdw>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80975" algn="l"/>
              </a:tabLst>
            </a:pPr>
            <a:r>
              <a:rPr kumimoji="0" lang="es-ES" b="1" i="0" u="none" strike="noStrike" cap="none" normalizeH="0" baseline="0" dirty="0" smtClean="0">
                <a:ln>
                  <a:noFill/>
                </a:ln>
                <a:solidFill>
                  <a:schemeClr val="tx2"/>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Línea del tiempo existencial</a:t>
            </a:r>
            <a:endParaRPr kumimoji="0" lang="es-ES" b="1" i="0" u="none" strike="noStrike" cap="none" normalizeH="0" baseline="0" dirty="0" smtClean="0">
              <a:ln>
                <a:noFill/>
              </a:ln>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AutoShape 1"/>
          <p:cNvSpPr>
            <a:spLocks noChangeShapeType="1"/>
          </p:cNvSpPr>
          <p:nvPr/>
        </p:nvSpPr>
        <p:spPr bwMode="auto">
          <a:xfrm>
            <a:off x="1976438" y="3095625"/>
            <a:ext cx="4970462" cy="0"/>
          </a:xfrm>
          <a:prstGeom prst="straightConnector1">
            <a:avLst/>
          </a:prstGeom>
          <a:noFill/>
          <a:ln w="9525">
            <a:solidFill>
              <a:srgbClr val="000000"/>
            </a:solidFill>
            <a:round/>
            <a:headEnd/>
            <a:tailEnd type="triangle" w="med" len="med"/>
          </a:ln>
          <a:scene3d>
            <a:camera prst="legacyObliqueTopRight">
              <a:rot lat="20399999" lon="0" rev="0"/>
            </a:camera>
            <a:lightRig rig="legacyFlat3" dir="b"/>
          </a:scene3d>
          <a:sp3d extrusionH="430200" prstMaterial="legacyMatte">
            <a:bevelT w="13500" h="13500" prst="angle"/>
            <a:bevelB w="13500" h="13500" prst="angle"/>
            <a:extrusionClr>
              <a:srgbClr val="000000"/>
            </a:extrusionClr>
          </a:sp3d>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flatTx/>
          </a:bodyPr>
          <a:lstStyle/>
          <a:p>
            <a:endParaRPr lang="es-MX"/>
          </a:p>
        </p:txBody>
      </p:sp>
    </p:spTree>
    <p:extLst>
      <p:ext uri="{BB962C8B-B14F-4D97-AF65-F5344CB8AC3E}">
        <p14:creationId xmlns:p14="http://schemas.microsoft.com/office/powerpoint/2010/main" val="3339141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97672" y="1076071"/>
            <a:ext cx="7055380" cy="816042"/>
          </a:xfrm>
        </p:spPr>
        <p:txBody>
          <a:bodyPr/>
          <a:lstStyle/>
          <a:p>
            <a:r>
              <a:rPr lang="es-MX" sz="3200" b="1" dirty="0" smtClean="0">
                <a:effectLst>
                  <a:outerShdw blurRad="38100" dist="38100" dir="2700000" algn="tl">
                    <a:srgbClr val="000000">
                      <a:alpha val="43137"/>
                    </a:srgbClr>
                  </a:outerShdw>
                </a:effectLst>
              </a:rPr>
              <a:t>Referencias</a:t>
            </a:r>
            <a:endParaRPr lang="es-MX" sz="3200" b="1" dirty="0">
              <a:effectLst>
                <a:outerShdw blurRad="38100" dist="38100" dir="2700000" algn="tl">
                  <a:srgbClr val="000000">
                    <a:alpha val="43137"/>
                  </a:srgbClr>
                </a:outerShdw>
              </a:effectLst>
            </a:endParaRPr>
          </a:p>
        </p:txBody>
      </p:sp>
      <p:sp>
        <p:nvSpPr>
          <p:cNvPr id="5" name="Marcador de contenido 4"/>
          <p:cNvSpPr>
            <a:spLocks noGrp="1"/>
          </p:cNvSpPr>
          <p:nvPr>
            <p:ph idx="1"/>
          </p:nvPr>
        </p:nvSpPr>
        <p:spPr>
          <a:xfrm>
            <a:off x="1187624" y="2492896"/>
            <a:ext cx="6711654" cy="1296144"/>
          </a:xfrm>
        </p:spPr>
        <p:txBody>
          <a:bodyPr/>
          <a:lstStyle/>
          <a:p>
            <a:r>
              <a:rPr lang="es-MX" b="1" dirty="0" smtClean="0">
                <a:effectLst>
                  <a:outerShdw blurRad="38100" dist="38100" dir="2700000" algn="tl">
                    <a:srgbClr val="000000">
                      <a:alpha val="43137"/>
                    </a:srgbClr>
                  </a:outerShdw>
                </a:effectLst>
              </a:rPr>
              <a:t>Manual de publicaciones de la </a:t>
            </a:r>
            <a:r>
              <a:rPr lang="es-ES" b="1" dirty="0">
                <a:effectLst>
                  <a:outerShdw blurRad="38100" dist="38100" dir="2700000" algn="tl">
                    <a:srgbClr val="000000">
                      <a:alpha val="43137"/>
                    </a:srgbClr>
                  </a:outerShdw>
                </a:effectLst>
              </a:rPr>
              <a:t>American </a:t>
            </a:r>
            <a:r>
              <a:rPr lang="es-ES" b="1" dirty="0" err="1">
                <a:effectLst>
                  <a:outerShdw blurRad="38100" dist="38100" dir="2700000" algn="tl">
                    <a:srgbClr val="000000">
                      <a:alpha val="43137"/>
                    </a:srgbClr>
                  </a:outerShdw>
                </a:effectLst>
              </a:rPr>
              <a:t>Psychological</a:t>
            </a:r>
            <a:r>
              <a:rPr lang="es-ES" b="1" dirty="0">
                <a:effectLst>
                  <a:outerShdw blurRad="38100" dist="38100" dir="2700000" algn="tl">
                    <a:srgbClr val="000000">
                      <a:alpha val="43137"/>
                    </a:srgbClr>
                  </a:outerShdw>
                </a:effectLst>
              </a:rPr>
              <a:t> </a:t>
            </a:r>
            <a:r>
              <a:rPr lang="es-ES" b="1" dirty="0" err="1" smtClean="0">
                <a:effectLst>
                  <a:outerShdw blurRad="38100" dist="38100" dir="2700000" algn="tl">
                    <a:srgbClr val="000000">
                      <a:alpha val="43137"/>
                    </a:srgbClr>
                  </a:outerShdw>
                </a:effectLst>
              </a:rPr>
              <a:t>Association</a:t>
            </a:r>
            <a:r>
              <a:rPr lang="es-ES" b="1" dirty="0" smtClean="0">
                <a:effectLst>
                  <a:outerShdw blurRad="38100" dist="38100" dir="2700000" algn="tl">
                    <a:srgbClr val="000000">
                      <a:alpha val="43137"/>
                    </a:srgbClr>
                  </a:outerShdw>
                </a:effectLst>
              </a:rPr>
              <a:t>.</a:t>
            </a:r>
            <a:r>
              <a:rPr lang="es-MX" b="1" i="1" dirty="0" smtClean="0">
                <a:effectLst>
                  <a:outerShdw blurRad="38100" dist="38100" dir="2700000" algn="tl">
                    <a:srgbClr val="000000">
                      <a:alpha val="43137"/>
                    </a:srgbClr>
                  </a:outerShdw>
                </a:effectLst>
              </a:rPr>
              <a:t> </a:t>
            </a:r>
            <a:r>
              <a:rPr lang="es-MX" b="1" dirty="0">
                <a:effectLst>
                  <a:outerShdw blurRad="38100" dist="38100" dir="2700000" algn="tl">
                    <a:srgbClr val="000000">
                      <a:alpha val="43137"/>
                    </a:srgbClr>
                  </a:outerShdw>
                </a:effectLst>
              </a:rPr>
              <a:t>(2010).</a:t>
            </a:r>
            <a:r>
              <a:rPr lang="es-MX" b="1" i="1" dirty="0">
                <a:effectLst>
                  <a:outerShdw blurRad="38100" dist="38100" dir="2700000" algn="tl">
                    <a:srgbClr val="000000">
                      <a:alpha val="43137"/>
                    </a:srgbClr>
                  </a:outerShdw>
                </a:effectLst>
              </a:rPr>
              <a:t> </a:t>
            </a:r>
            <a:r>
              <a:rPr lang="es-MX" b="1" i="1" dirty="0" smtClean="0">
                <a:effectLst>
                  <a:outerShdw blurRad="38100" dist="38100" dir="2700000" algn="tl">
                    <a:srgbClr val="000000">
                      <a:alpha val="43137"/>
                    </a:srgbClr>
                  </a:outerShdw>
                </a:effectLst>
              </a:rPr>
              <a:t>México</a:t>
            </a:r>
            <a:r>
              <a:rPr lang="es-MX" b="1" i="1" dirty="0">
                <a:effectLst>
                  <a:outerShdw blurRad="38100" dist="38100" dir="2700000" algn="tl">
                    <a:srgbClr val="000000">
                      <a:alpha val="43137"/>
                    </a:srgbClr>
                  </a:outerShdw>
                </a:effectLst>
              </a:rPr>
              <a:t>: El Manual Moderno.</a:t>
            </a:r>
            <a:endParaRPr lang="es-MX" b="1" dirty="0">
              <a:effectLst>
                <a:outerShdw blurRad="38100" dist="38100" dir="2700000" algn="tl">
                  <a:srgbClr val="000000">
                    <a:alpha val="43137"/>
                  </a:srgbClr>
                </a:outerShdw>
              </a:effectLst>
            </a:endParaRPr>
          </a:p>
          <a:p>
            <a:endParaRPr lang="es-MX" b="1" dirty="0">
              <a:effectLst>
                <a:outerShdw blurRad="38100" dist="38100" dir="2700000" algn="tl">
                  <a:srgbClr val="000000">
                    <a:alpha val="43137"/>
                  </a:srgbClr>
                </a:outerShdw>
              </a:effectLst>
            </a:endParaRPr>
          </a:p>
        </p:txBody>
      </p:sp>
      <p:sp>
        <p:nvSpPr>
          <p:cNvPr id="3" name="Marcador de número de diapositiva 2"/>
          <p:cNvSpPr>
            <a:spLocks noGrp="1"/>
          </p:cNvSpPr>
          <p:nvPr>
            <p:ph type="sldNum" sz="quarter" idx="12"/>
          </p:nvPr>
        </p:nvSpPr>
        <p:spPr/>
        <p:txBody>
          <a:bodyPr/>
          <a:lstStyle/>
          <a:p>
            <a:fld id="{396D5872-4333-447D-9A4E-13C9674B924D}" type="slidenum">
              <a:rPr lang="es-MX" smtClean="0"/>
              <a:t>44</a:t>
            </a:fld>
            <a:endParaRPr lang="es-MX"/>
          </a:p>
        </p:txBody>
      </p:sp>
    </p:spTree>
    <p:extLst>
      <p:ext uri="{BB962C8B-B14F-4D97-AF65-F5344CB8AC3E}">
        <p14:creationId xmlns:p14="http://schemas.microsoft.com/office/powerpoint/2010/main" val="20148812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b="1" dirty="0" smtClean="0">
                <a:effectLst>
                  <a:outerShdw blurRad="38100" dist="38100" dir="2700000" algn="tl">
                    <a:srgbClr val="000000">
                      <a:alpha val="43137"/>
                    </a:srgbClr>
                  </a:outerShdw>
                </a:effectLst>
              </a:rPr>
              <a:t>Guion explicativo</a:t>
            </a:r>
            <a:endParaRPr lang="es-MX" sz="32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02052" y="1556792"/>
            <a:ext cx="6711654" cy="4195481"/>
          </a:xfrm>
        </p:spPr>
        <p:txBody>
          <a:bodyPr>
            <a:normAutofit/>
          </a:bodyPr>
          <a:lstStyle/>
          <a:p>
            <a:pPr algn="just" fontAlgn="t"/>
            <a:r>
              <a:rPr lang="es-MX" altLang="es-MX" b="1" dirty="0" smtClean="0">
                <a:latin typeface="Arial" panose="020B0604020202020204" pitchFamily="34" charset="0"/>
                <a:cs typeface="Times New Roman" panose="02020603050405020304" pitchFamily="18" charset="0"/>
              </a:rPr>
              <a:t>La finalidad de esta material didáctico es documentar  los criterios de publicación formulados por la </a:t>
            </a:r>
            <a:r>
              <a:rPr lang="es-ES" b="1" dirty="0" smtClean="0"/>
              <a:t>American </a:t>
            </a:r>
            <a:r>
              <a:rPr lang="es-ES" b="1" dirty="0" err="1" smtClean="0"/>
              <a:t>Psychological</a:t>
            </a:r>
            <a:r>
              <a:rPr lang="es-ES" b="1" dirty="0" smtClean="0"/>
              <a:t> </a:t>
            </a:r>
            <a:r>
              <a:rPr lang="es-ES" b="1" dirty="0" err="1" smtClean="0"/>
              <a:t>Association</a:t>
            </a:r>
            <a:r>
              <a:rPr lang="es-ES" b="1" dirty="0" smtClean="0"/>
              <a:t>, con la finalidad de que el alumno formule un proyecto de investigación en el que exprese con claridad el o los temas de interés, por ello se hace una breve introducción al sistema de citación de la APA, posteriormente se revisan los tipos de citas y se presentan ejemplos de las mismas. Se revisan además el  uso de cursivas, la forma de listar, así como la  presentación de cuadros y </a:t>
            </a:r>
            <a:r>
              <a:rPr lang="es-ES" b="1" smtClean="0"/>
              <a:t>figuras.</a:t>
            </a:r>
            <a:endParaRPr lang="es-MX" b="1" dirty="0"/>
          </a:p>
        </p:txBody>
      </p:sp>
      <p:sp>
        <p:nvSpPr>
          <p:cNvPr id="4" name="Marcador de número de diapositiva 3"/>
          <p:cNvSpPr>
            <a:spLocks noGrp="1"/>
          </p:cNvSpPr>
          <p:nvPr>
            <p:ph type="sldNum" sz="quarter" idx="12"/>
          </p:nvPr>
        </p:nvSpPr>
        <p:spPr/>
        <p:txBody>
          <a:bodyPr/>
          <a:lstStyle/>
          <a:p>
            <a:fld id="{396D5872-4333-447D-9A4E-13C9674B924D}" type="slidenum">
              <a:rPr lang="es-MX" smtClean="0"/>
              <a:t>45</a:t>
            </a:fld>
            <a:endParaRPr lang="es-MX"/>
          </a:p>
        </p:txBody>
      </p:sp>
    </p:spTree>
    <p:extLst>
      <p:ext uri="{BB962C8B-B14F-4D97-AF65-F5344CB8AC3E}">
        <p14:creationId xmlns:p14="http://schemas.microsoft.com/office/powerpoint/2010/main" val="3186219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450" y="1484313"/>
            <a:ext cx="7124700" cy="4320951"/>
          </a:xfrm>
        </p:spPr>
        <p:txBody>
          <a:bodyPr>
            <a:normAutofit fontScale="85000" lnSpcReduction="10000"/>
          </a:bodyPr>
          <a:lstStyle/>
          <a:p>
            <a:pPr marL="0" indent="0" algn="ctr" eaLnBrk="1" hangingPunct="1">
              <a:buFont typeface="Wingdings 2" panose="05020102010507070707" pitchFamily="18" charset="2"/>
              <a:buNone/>
              <a:defRPr/>
            </a:pPr>
            <a:r>
              <a:rPr lang="es-MX" sz="3500" b="1" dirty="0" smtClean="0">
                <a:solidFill>
                  <a:srgbClr val="FFFF00"/>
                </a:solidFill>
                <a:effectLst>
                  <a:outerShdw blurRad="38100" dist="38100" dir="2700000" algn="tl">
                    <a:srgbClr val="000000">
                      <a:alpha val="43137"/>
                    </a:srgbClr>
                  </a:outerShdw>
                </a:effectLst>
              </a:rPr>
              <a:t>Objetivo de la </a:t>
            </a:r>
          </a:p>
          <a:p>
            <a:pPr marL="0" indent="0" algn="ctr" eaLnBrk="1" hangingPunct="1">
              <a:buFont typeface="Wingdings 2" panose="05020102010507070707" pitchFamily="18" charset="2"/>
              <a:buNone/>
              <a:defRPr/>
            </a:pPr>
            <a:r>
              <a:rPr lang="es-MX" sz="3500" b="1" dirty="0" smtClean="0">
                <a:solidFill>
                  <a:srgbClr val="FFFF00"/>
                </a:solidFill>
                <a:effectLst>
                  <a:outerShdw blurRad="38100" dist="38100" dir="2700000" algn="tl">
                    <a:srgbClr val="000000">
                      <a:alpha val="43137"/>
                    </a:srgbClr>
                  </a:outerShdw>
                </a:effectLst>
              </a:rPr>
              <a:t>Unidad de Aprendizaje</a:t>
            </a:r>
          </a:p>
          <a:p>
            <a:pPr marL="0" indent="0" algn="ctr" eaLnBrk="1" hangingPunct="1">
              <a:buFont typeface="Wingdings 2" panose="05020102010507070707" pitchFamily="18" charset="2"/>
              <a:buNone/>
              <a:defRPr/>
            </a:pPr>
            <a:endParaRPr lang="es-MX" sz="2400" b="1" dirty="0" smtClean="0">
              <a:solidFill>
                <a:schemeClr val="bg1"/>
              </a:solidFill>
              <a:effectLst>
                <a:outerShdw blurRad="38100" dist="38100" dir="2700000" algn="tl">
                  <a:srgbClr val="000000">
                    <a:alpha val="43137"/>
                  </a:srgbClr>
                </a:outerShdw>
              </a:effectLst>
            </a:endParaRPr>
          </a:p>
          <a:p>
            <a:pPr marL="0" indent="0" algn="just">
              <a:buNone/>
              <a:defRPr/>
            </a:pPr>
            <a:r>
              <a:rPr lang="es-MX" sz="2800" b="1" dirty="0">
                <a:solidFill>
                  <a:schemeClr val="tx1">
                    <a:lumMod val="95000"/>
                  </a:schemeClr>
                </a:solidFill>
                <a:effectLst>
                  <a:outerShdw blurRad="38100" dist="38100" dir="2700000" algn="tl">
                    <a:srgbClr val="000000">
                      <a:alpha val="43137"/>
                    </a:srgbClr>
                  </a:outerShdw>
                </a:effectLst>
              </a:rPr>
              <a:t>Formular un proyecto de investigación a partir de la elección de un tema y delimitación de un objeto de estudio relacionado con una línea de investigación específica en su campo disciplinar. Para ello el alumno deberá integrar los puntos sustantivos del proyecto cuidando la coherencia (epistemológica, teórica y metodológica).</a:t>
            </a:r>
            <a:endParaRPr lang="es-MX" sz="2800" b="1" dirty="0" smtClean="0">
              <a:solidFill>
                <a:schemeClr val="tx1">
                  <a:lumMod val="95000"/>
                </a:schemeClr>
              </a:solidFill>
              <a:effectLst>
                <a:outerShdw blurRad="38100" dist="38100" dir="2700000" algn="tl">
                  <a:srgbClr val="000000">
                    <a:alpha val="43137"/>
                  </a:srgbClr>
                </a:outerShdw>
              </a:effectLst>
            </a:endParaRPr>
          </a:p>
        </p:txBody>
      </p:sp>
      <p:sp>
        <p:nvSpPr>
          <p:cNvPr id="13315" name="Rectángulo 5"/>
          <p:cNvSpPr>
            <a:spLocks noChangeArrowheads="1"/>
          </p:cNvSpPr>
          <p:nvPr/>
        </p:nvSpPr>
        <p:spPr bwMode="auto">
          <a:xfrm>
            <a:off x="8134350" y="6065838"/>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rgbClr val="404040"/>
              </a:buClr>
              <a:buFont typeface="Wingdings 2" panose="05020102010507070707" pitchFamily="18" charset="2"/>
              <a:buChar char=""/>
              <a:defRPr>
                <a:solidFill>
                  <a:srgbClr val="404040"/>
                </a:solidFill>
                <a:latin typeface="Verdana" panose="020B0604030504040204" pitchFamily="34" charset="0"/>
              </a:defRPr>
            </a:lvl1pPr>
            <a:lvl2pPr marL="742950" indent="-285750">
              <a:spcBef>
                <a:spcPct val="20000"/>
              </a:spcBef>
              <a:spcAft>
                <a:spcPts val="600"/>
              </a:spcAft>
              <a:buClr>
                <a:srgbClr val="404040"/>
              </a:buClr>
              <a:buFont typeface="Wingdings 2" panose="05020102010507070707" pitchFamily="18" charset="2"/>
              <a:buChar char=""/>
              <a:defRPr sz="1600">
                <a:solidFill>
                  <a:srgbClr val="404040"/>
                </a:solidFill>
                <a:latin typeface="Verdana" panose="020B0604030504040204" pitchFamily="34" charset="0"/>
              </a:defRPr>
            </a:lvl2pPr>
            <a:lvl3pPr marL="1143000" indent="-228600">
              <a:spcBef>
                <a:spcPct val="20000"/>
              </a:spcBef>
              <a:spcAft>
                <a:spcPts val="600"/>
              </a:spcAft>
              <a:buClr>
                <a:srgbClr val="404040"/>
              </a:buClr>
              <a:buFont typeface="Wingdings 2" panose="05020102010507070707" pitchFamily="18" charset="2"/>
              <a:buChar char=""/>
              <a:defRPr sz="1400">
                <a:solidFill>
                  <a:srgbClr val="404040"/>
                </a:solidFill>
                <a:latin typeface="Verdana" panose="020B0604030504040204" pitchFamily="34" charset="0"/>
              </a:defRPr>
            </a:lvl3pPr>
            <a:lvl4pPr marL="16002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4pPr>
            <a:lvl5pPr marL="20574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5pPr>
            <a:lvl6pPr marL="25146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6pPr>
            <a:lvl7pPr marL="29718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7pPr>
            <a:lvl8pPr marL="34290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8pPr>
            <a:lvl9pPr marL="38862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9pPr>
          </a:lstStyle>
          <a:p>
            <a:pPr>
              <a:spcBef>
                <a:spcPct val="0"/>
              </a:spcBef>
              <a:spcAft>
                <a:spcPct val="0"/>
              </a:spcAft>
              <a:buClrTx/>
              <a:buFontTx/>
              <a:buNone/>
            </a:pPr>
            <a:r>
              <a:rPr lang="es-MX" altLang="es-MX" sz="1800">
                <a:solidFill>
                  <a:schemeClr val="bg1"/>
                </a:solidFill>
                <a:latin typeface="Arial" panose="020B0604020202020204" pitchFamily="34" charset="0"/>
                <a:cs typeface="Arial" panose="020B0604020202020204" pitchFamily="34" charset="0"/>
              </a:rPr>
              <a:t>5</a:t>
            </a:r>
          </a:p>
        </p:txBody>
      </p:sp>
      <p:sp>
        <p:nvSpPr>
          <p:cNvPr id="2" name="Marcador de número de diapositiva 1"/>
          <p:cNvSpPr>
            <a:spLocks noGrp="1"/>
          </p:cNvSpPr>
          <p:nvPr>
            <p:ph type="sldNum" sz="quarter" idx="12"/>
          </p:nvPr>
        </p:nvSpPr>
        <p:spPr/>
        <p:txBody>
          <a:bodyPr/>
          <a:lstStyle/>
          <a:p>
            <a:fld id="{396D5872-4333-447D-9A4E-13C9674B924D}" type="slidenum">
              <a:rPr lang="es-MX" smtClean="0"/>
              <a:t>5</a:t>
            </a:fld>
            <a:endParaRPr lang="es-MX"/>
          </a:p>
        </p:txBody>
      </p:sp>
    </p:spTree>
    <p:extLst>
      <p:ext uri="{BB962C8B-B14F-4D97-AF65-F5344CB8AC3E}">
        <p14:creationId xmlns:p14="http://schemas.microsoft.com/office/powerpoint/2010/main" val="32129581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Título"/>
          <p:cNvSpPr>
            <a:spLocks noGrp="1"/>
          </p:cNvSpPr>
          <p:nvPr>
            <p:ph type="title"/>
          </p:nvPr>
        </p:nvSpPr>
        <p:spPr>
          <a:xfrm>
            <a:off x="713597" y="1260379"/>
            <a:ext cx="7488833" cy="923925"/>
          </a:xfrm>
        </p:spPr>
        <p:txBody>
          <a:bodyPr/>
          <a:lstStyle/>
          <a:p>
            <a:pPr algn="ctr" eaLnBrk="1" hangingPunct="1">
              <a:defRPr/>
            </a:pPr>
            <a:r>
              <a:rPr lang="es-MX" sz="3200" b="1" dirty="0" smtClean="0">
                <a:solidFill>
                  <a:srgbClr val="FFFF00"/>
                </a:solidFill>
                <a:effectLst>
                  <a:outerShdw blurRad="38100" dist="38100" dir="2700000" algn="tl">
                    <a:srgbClr val="000000">
                      <a:alpha val="43137"/>
                    </a:srgbClr>
                  </a:outerShdw>
                </a:effectLst>
              </a:rPr>
              <a:t>Objetivos </a:t>
            </a:r>
            <a:r>
              <a:rPr lang="es-MX" sz="3200" b="1" dirty="0" smtClean="0">
                <a:solidFill>
                  <a:srgbClr val="FFFF00"/>
                </a:solidFill>
                <a:effectLst>
                  <a:outerShdw blurRad="38100" dist="38100" dir="2700000" algn="tl">
                    <a:srgbClr val="000000">
                      <a:alpha val="43137"/>
                    </a:srgbClr>
                  </a:outerShdw>
                </a:effectLst>
              </a:rPr>
              <a:t>de la Unidad </a:t>
            </a:r>
            <a:r>
              <a:rPr lang="es-MX" sz="3200" b="1" dirty="0">
                <a:solidFill>
                  <a:srgbClr val="FFFF00"/>
                </a:solidFill>
                <a:effectLst>
                  <a:outerShdw blurRad="38100" dist="38100" dir="2700000" algn="tl">
                    <a:srgbClr val="000000">
                      <a:alpha val="43137"/>
                    </a:srgbClr>
                  </a:outerShdw>
                </a:effectLst>
              </a:rPr>
              <a:t>I</a:t>
            </a:r>
            <a:r>
              <a:rPr lang="es-MX" sz="3200" b="1" dirty="0" smtClean="0">
                <a:solidFill>
                  <a:srgbClr val="FFFF00"/>
                </a:solidFill>
                <a:effectLst>
                  <a:outerShdw blurRad="38100" dist="38100" dir="2700000" algn="tl">
                    <a:srgbClr val="000000">
                      <a:alpha val="43137"/>
                    </a:srgbClr>
                  </a:outerShdw>
                </a:effectLst>
              </a:rPr>
              <a:t>I</a:t>
            </a:r>
            <a:r>
              <a:rPr lang="es-MX" sz="3200" b="1" dirty="0" smtClean="0">
                <a:solidFill>
                  <a:srgbClr val="FFFF00"/>
                </a:solidFill>
                <a:effectLst>
                  <a:outerShdw blurRad="38100" dist="38100" dir="2700000" algn="tl">
                    <a:srgbClr val="000000">
                      <a:alpha val="43137"/>
                    </a:srgbClr>
                  </a:outerShdw>
                </a:effectLst>
              </a:rPr>
              <a:t>. </a:t>
            </a:r>
            <a:r>
              <a:rPr lang="es-MX" sz="3200" b="1" dirty="0" smtClean="0">
                <a:solidFill>
                  <a:srgbClr val="FFFF00"/>
                </a:solidFill>
                <a:effectLst>
                  <a:outerShdw blurRad="38100" dist="38100" dir="2700000" algn="tl">
                    <a:srgbClr val="000000">
                      <a:alpha val="43137"/>
                    </a:srgbClr>
                  </a:outerShdw>
                </a:effectLst>
              </a:rPr>
              <a:t>Elaboración del Marco referencial</a:t>
            </a:r>
            <a:endParaRPr lang="es-MX" sz="3200" b="1" dirty="0">
              <a:solidFill>
                <a:srgbClr val="FFFF00"/>
              </a:solidFill>
              <a:effectLst>
                <a:outerShdw blurRad="38100" dist="38100" dir="2700000" algn="tl">
                  <a:srgbClr val="000000">
                    <a:alpha val="43137"/>
                  </a:srgbClr>
                </a:outerShdw>
              </a:effectLst>
            </a:endParaRPr>
          </a:p>
        </p:txBody>
      </p:sp>
      <p:sp>
        <p:nvSpPr>
          <p:cNvPr id="13" name="12 Marcador de contenido"/>
          <p:cNvSpPr>
            <a:spLocks noGrp="1"/>
          </p:cNvSpPr>
          <p:nvPr>
            <p:ph idx="1"/>
          </p:nvPr>
        </p:nvSpPr>
        <p:spPr>
          <a:xfrm>
            <a:off x="683568" y="2710673"/>
            <a:ext cx="7607151" cy="2435225"/>
          </a:xfrm>
        </p:spPr>
        <p:txBody>
          <a:bodyPr>
            <a:noAutofit/>
          </a:bodyPr>
          <a:lstStyle/>
          <a:p>
            <a:r>
              <a:rPr lang="es-MX" sz="2800" b="1" dirty="0">
                <a:effectLst>
                  <a:outerShdw blurRad="38100" dist="38100" dir="2700000" algn="tl">
                    <a:srgbClr val="000000">
                      <a:alpha val="43137"/>
                    </a:srgbClr>
                  </a:outerShdw>
                </a:effectLst>
              </a:rPr>
              <a:t>Desarrollar el estado del arte al respecto del tema científico de investigación que se eligió, considerando información de carácter  internacional, nacional y loca, con máximo de vigencia de 10 años.</a:t>
            </a:r>
          </a:p>
          <a:p>
            <a:pPr marL="0" lvl="0" indent="0">
              <a:buNone/>
            </a:pPr>
            <a:endParaRPr lang="es-MX" b="1" dirty="0">
              <a:solidFill>
                <a:schemeClr val="bg1"/>
              </a:solidFill>
              <a:effectLst>
                <a:outerShdw blurRad="38100" dist="38100" dir="2700000" algn="tl">
                  <a:srgbClr val="000000">
                    <a:alpha val="43137"/>
                  </a:srgbClr>
                </a:outerShdw>
              </a:effectLst>
            </a:endParaRPr>
          </a:p>
        </p:txBody>
      </p:sp>
      <p:sp>
        <p:nvSpPr>
          <p:cNvPr id="15364" name="Rectángulo 6"/>
          <p:cNvSpPr>
            <a:spLocks noChangeArrowheads="1"/>
          </p:cNvSpPr>
          <p:nvPr/>
        </p:nvSpPr>
        <p:spPr bwMode="auto">
          <a:xfrm>
            <a:off x="8134350" y="6065838"/>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rgbClr val="404040"/>
              </a:buClr>
              <a:buFont typeface="Wingdings 2" panose="05020102010507070707" pitchFamily="18" charset="2"/>
              <a:buChar char=""/>
              <a:defRPr>
                <a:solidFill>
                  <a:srgbClr val="404040"/>
                </a:solidFill>
                <a:latin typeface="Verdana" panose="020B0604030504040204" pitchFamily="34" charset="0"/>
              </a:defRPr>
            </a:lvl1pPr>
            <a:lvl2pPr marL="742950" indent="-285750">
              <a:spcBef>
                <a:spcPct val="20000"/>
              </a:spcBef>
              <a:spcAft>
                <a:spcPts val="600"/>
              </a:spcAft>
              <a:buClr>
                <a:srgbClr val="404040"/>
              </a:buClr>
              <a:buFont typeface="Wingdings 2" panose="05020102010507070707" pitchFamily="18" charset="2"/>
              <a:buChar char=""/>
              <a:defRPr sz="1600">
                <a:solidFill>
                  <a:srgbClr val="404040"/>
                </a:solidFill>
                <a:latin typeface="Verdana" panose="020B0604030504040204" pitchFamily="34" charset="0"/>
              </a:defRPr>
            </a:lvl2pPr>
            <a:lvl3pPr marL="1143000" indent="-228600">
              <a:spcBef>
                <a:spcPct val="20000"/>
              </a:spcBef>
              <a:spcAft>
                <a:spcPts val="600"/>
              </a:spcAft>
              <a:buClr>
                <a:srgbClr val="404040"/>
              </a:buClr>
              <a:buFont typeface="Wingdings 2" panose="05020102010507070707" pitchFamily="18" charset="2"/>
              <a:buChar char=""/>
              <a:defRPr sz="1400">
                <a:solidFill>
                  <a:srgbClr val="404040"/>
                </a:solidFill>
                <a:latin typeface="Verdana" panose="020B0604030504040204" pitchFamily="34" charset="0"/>
              </a:defRPr>
            </a:lvl3pPr>
            <a:lvl4pPr marL="16002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4pPr>
            <a:lvl5pPr marL="2057400" indent="-22860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5pPr>
            <a:lvl6pPr marL="25146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6pPr>
            <a:lvl7pPr marL="29718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7pPr>
            <a:lvl8pPr marL="34290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8pPr>
            <a:lvl9pPr marL="3886200" indent="-228600" eaLnBrk="0" fontAlgn="base" hangingPunct="0">
              <a:spcBef>
                <a:spcPct val="20000"/>
              </a:spcBef>
              <a:spcAft>
                <a:spcPts val="600"/>
              </a:spcAft>
              <a:buClr>
                <a:srgbClr val="404040"/>
              </a:buClr>
              <a:buFont typeface="Wingdings 2" panose="05020102010507070707" pitchFamily="18" charset="2"/>
              <a:buChar char=""/>
              <a:defRPr sz="1200">
                <a:solidFill>
                  <a:srgbClr val="404040"/>
                </a:solidFill>
                <a:latin typeface="Verdana" panose="020B0604030504040204" pitchFamily="34" charset="0"/>
              </a:defRPr>
            </a:lvl9pPr>
          </a:lstStyle>
          <a:p>
            <a:pPr>
              <a:spcBef>
                <a:spcPct val="0"/>
              </a:spcBef>
              <a:spcAft>
                <a:spcPct val="0"/>
              </a:spcAft>
              <a:buClrTx/>
              <a:buFontTx/>
              <a:buNone/>
            </a:pPr>
            <a:r>
              <a:rPr lang="es-MX" altLang="es-MX" sz="1800">
                <a:solidFill>
                  <a:schemeClr val="bg1"/>
                </a:solidFill>
                <a:latin typeface="Arial" panose="020B0604020202020204" pitchFamily="34" charset="0"/>
                <a:cs typeface="Arial" panose="020B0604020202020204" pitchFamily="34" charset="0"/>
              </a:rPr>
              <a:t>6</a:t>
            </a:r>
          </a:p>
        </p:txBody>
      </p:sp>
      <p:sp>
        <p:nvSpPr>
          <p:cNvPr id="3" name="Marcador de número de diapositiva 2"/>
          <p:cNvSpPr>
            <a:spLocks noGrp="1"/>
          </p:cNvSpPr>
          <p:nvPr>
            <p:ph type="sldNum" sz="quarter" idx="12"/>
          </p:nvPr>
        </p:nvSpPr>
        <p:spPr/>
        <p:txBody>
          <a:bodyPr/>
          <a:lstStyle/>
          <a:p>
            <a:fld id="{396D5872-4333-447D-9A4E-13C9674B924D}" type="slidenum">
              <a:rPr lang="es-MX" smtClean="0"/>
              <a:t>6</a:t>
            </a:fld>
            <a:endParaRPr lang="es-MX"/>
          </a:p>
        </p:txBody>
      </p:sp>
    </p:spTree>
    <p:extLst>
      <p:ext uri="{BB962C8B-B14F-4D97-AF65-F5344CB8AC3E}">
        <p14:creationId xmlns:p14="http://schemas.microsoft.com/office/powerpoint/2010/main" val="493217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xfrm>
            <a:off x="379941" y="2924944"/>
            <a:ext cx="5328592" cy="1400530"/>
          </a:xfrm>
        </p:spPr>
        <p:txBody>
          <a:bodyPr/>
          <a:lstStyle/>
          <a:p>
            <a:r>
              <a:rPr lang="es-MX" sz="3200" b="1" dirty="0" smtClean="0">
                <a:solidFill>
                  <a:schemeClr val="tx1"/>
                </a:solidFill>
                <a:effectLst>
                  <a:outerShdw blurRad="38100" dist="38100" dir="2700000" algn="tl">
                    <a:srgbClr val="000000">
                      <a:alpha val="43137"/>
                    </a:srgbClr>
                  </a:outerShdw>
                </a:effectLst>
              </a:rPr>
              <a:t>1. Introducción al Sistema de citación formato APA, 2010.</a:t>
            </a:r>
            <a:br>
              <a:rPr lang="es-MX" sz="3200" b="1" dirty="0" smtClean="0">
                <a:solidFill>
                  <a:schemeClr val="tx1"/>
                </a:solidFill>
                <a:effectLst>
                  <a:outerShdw blurRad="38100" dist="38100" dir="2700000" algn="tl">
                    <a:srgbClr val="000000">
                      <a:alpha val="43137"/>
                    </a:srgbClr>
                  </a:outerShdw>
                </a:effectLst>
              </a:rPr>
            </a:br>
            <a:r>
              <a:rPr lang="es-MX" sz="3200" b="1" dirty="0">
                <a:solidFill>
                  <a:schemeClr val="tx1"/>
                </a:solidFill>
                <a:effectLst>
                  <a:outerShdw blurRad="38100" dist="38100" dir="2700000" algn="tl">
                    <a:srgbClr val="000000">
                      <a:alpha val="43137"/>
                    </a:srgbClr>
                  </a:outerShdw>
                </a:effectLst>
              </a:rPr>
              <a:t/>
            </a:r>
            <a:br>
              <a:rPr lang="es-MX" sz="3200" b="1" dirty="0">
                <a:solidFill>
                  <a:schemeClr val="tx1"/>
                </a:solidFill>
                <a:effectLst>
                  <a:outerShdw blurRad="38100" dist="38100" dir="2700000" algn="tl">
                    <a:srgbClr val="000000">
                      <a:alpha val="43137"/>
                    </a:srgbClr>
                  </a:outerShdw>
                </a:effectLst>
              </a:rPr>
            </a:br>
            <a:endParaRPr lang="es-MX" sz="3200" b="1" dirty="0">
              <a:solidFill>
                <a:schemeClr val="tx1"/>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396D5872-4333-447D-9A4E-13C9674B924D}" type="slidenum">
              <a:rPr lang="es-MX" smtClean="0"/>
              <a:t>7</a:t>
            </a:fld>
            <a:endParaRPr lang="es-MX"/>
          </a:p>
        </p:txBody>
      </p:sp>
      <p:pic>
        <p:nvPicPr>
          <p:cNvPr id="14" name="Imagen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1556792"/>
            <a:ext cx="3019425" cy="4524375"/>
          </a:xfrm>
          <a:prstGeom prst="rect">
            <a:avLst/>
          </a:prstGeom>
        </p:spPr>
      </p:pic>
    </p:spTree>
    <p:extLst>
      <p:ext uri="{BB962C8B-B14F-4D97-AF65-F5344CB8AC3E}">
        <p14:creationId xmlns:p14="http://schemas.microsoft.com/office/powerpoint/2010/main" val="3289136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71472" y="500042"/>
            <a:ext cx="7194959" cy="1143000"/>
          </a:xfrm>
        </p:spPr>
        <p:txBody>
          <a:bodyPr>
            <a:normAutofit/>
          </a:bodyPr>
          <a:lstStyle/>
          <a:p>
            <a:r>
              <a:rPr lang="es-MX" sz="3200" b="1" dirty="0" smtClean="0">
                <a:solidFill>
                  <a:schemeClr val="tx1"/>
                </a:solidFill>
                <a:effectLst>
                  <a:outerShdw blurRad="38100" dist="38100" dir="2700000" algn="tl">
                    <a:srgbClr val="000000">
                      <a:alpha val="43137"/>
                    </a:srgbClr>
                  </a:outerShdw>
                </a:effectLst>
              </a:rPr>
              <a:t>1. Introducción</a:t>
            </a:r>
            <a:endParaRPr lang="es-MX" sz="3200" b="1" dirty="0">
              <a:solidFill>
                <a:schemeClr val="tx1"/>
              </a:solidFill>
              <a:effectLst>
                <a:outerShdw blurRad="38100" dist="38100" dir="2700000" algn="tl">
                  <a:srgbClr val="000000">
                    <a:alpha val="43137"/>
                  </a:srgbClr>
                </a:outerShdw>
              </a:effectLst>
            </a:endParaRPr>
          </a:p>
        </p:txBody>
      </p:sp>
      <p:sp>
        <p:nvSpPr>
          <p:cNvPr id="2" name="1 Marcador de contenido"/>
          <p:cNvSpPr>
            <a:spLocks noGrp="1"/>
          </p:cNvSpPr>
          <p:nvPr>
            <p:ph idx="1"/>
          </p:nvPr>
        </p:nvSpPr>
        <p:spPr>
          <a:xfrm>
            <a:off x="1187624" y="1643078"/>
            <a:ext cx="6711654" cy="4195481"/>
          </a:xfrm>
        </p:spPr>
        <p:txBody>
          <a:bodyPr>
            <a:normAutofit fontScale="92500" lnSpcReduction="20000"/>
          </a:bodyPr>
          <a:lstStyle/>
          <a:p>
            <a:pPr>
              <a:buNone/>
            </a:pPr>
            <a:r>
              <a:rPr lang="es-MX" sz="2800" dirty="0">
                <a:solidFill>
                  <a:schemeClr val="tx1">
                    <a:lumMod val="75000"/>
                    <a:lumOff val="25000"/>
                  </a:schemeClr>
                </a:solidFill>
              </a:rPr>
              <a:t>El manual de publicación de la </a:t>
            </a:r>
            <a:r>
              <a:rPr lang="es-MX" sz="2800" dirty="0" smtClean="0">
                <a:solidFill>
                  <a:schemeClr val="tx1">
                    <a:lumMod val="75000"/>
                    <a:lumOff val="25000"/>
                  </a:schemeClr>
                </a:solidFill>
              </a:rPr>
              <a:t>APA: </a:t>
            </a:r>
            <a:r>
              <a:rPr lang="es-MX" sz="2800" dirty="0">
                <a:solidFill>
                  <a:schemeClr val="tx1">
                    <a:lumMod val="75000"/>
                    <a:lumOff val="25000"/>
                  </a:schemeClr>
                </a:solidFill>
              </a:rPr>
              <a:t/>
            </a:r>
            <a:br>
              <a:rPr lang="es-MX" sz="2800" dirty="0">
                <a:solidFill>
                  <a:schemeClr val="tx1">
                    <a:lumMod val="75000"/>
                    <a:lumOff val="25000"/>
                  </a:schemeClr>
                </a:solidFill>
              </a:rPr>
            </a:br>
            <a:r>
              <a:rPr lang="es-MX" sz="2800" dirty="0" smtClean="0">
                <a:solidFill>
                  <a:schemeClr val="tx1">
                    <a:lumMod val="75000"/>
                    <a:lumOff val="25000"/>
                  </a:schemeClr>
                </a:solidFill>
              </a:rPr>
              <a:t>	</a:t>
            </a:r>
            <a:endParaRPr lang="es-MX" sz="2800" dirty="0" smtClean="0">
              <a:solidFill>
                <a:schemeClr val="tx1">
                  <a:lumMod val="75000"/>
                  <a:lumOff val="25000"/>
                </a:schemeClr>
              </a:solidFill>
            </a:endParaRPr>
          </a:p>
          <a:p>
            <a:pPr>
              <a:buNone/>
            </a:pPr>
            <a:r>
              <a:rPr lang="es-MX" sz="2800" dirty="0" smtClean="0">
                <a:solidFill>
                  <a:schemeClr val="tx1">
                    <a:lumMod val="75000"/>
                    <a:lumOff val="25000"/>
                  </a:schemeClr>
                </a:solidFill>
              </a:rPr>
              <a:t>Fue </a:t>
            </a:r>
            <a:r>
              <a:rPr lang="es-MX" sz="2800" dirty="0" smtClean="0">
                <a:solidFill>
                  <a:schemeClr val="tx1">
                    <a:lumMod val="75000"/>
                    <a:lumOff val="25000"/>
                  </a:schemeClr>
                </a:solidFill>
              </a:rPr>
              <a:t>creado en 1929, inicialmente, con el nombre de “Instrucciones relacionadas con la preparación de trabajos”.</a:t>
            </a:r>
          </a:p>
          <a:p>
            <a:pPr>
              <a:buNone/>
            </a:pPr>
            <a:r>
              <a:rPr lang="es-MX" sz="2800" dirty="0" smtClean="0">
                <a:solidFill>
                  <a:schemeClr val="tx1">
                    <a:lumMod val="75000"/>
                    <a:lumOff val="25000"/>
                  </a:schemeClr>
                </a:solidFill>
              </a:rPr>
              <a:t> </a:t>
            </a:r>
          </a:p>
          <a:p>
            <a:pPr>
              <a:buNone/>
            </a:pPr>
            <a:r>
              <a:rPr lang="es-MX" sz="2800" dirty="0" smtClean="0">
                <a:solidFill>
                  <a:schemeClr val="tx1">
                    <a:lumMod val="75000"/>
                    <a:lumOff val="25000"/>
                  </a:schemeClr>
                </a:solidFill>
              </a:rPr>
              <a:t>	Presenta una serie de recomendaciones para la preparación y presentación de trabajos científicos</a:t>
            </a:r>
          </a:p>
          <a:p>
            <a:endParaRPr lang="es-MX" dirty="0"/>
          </a:p>
        </p:txBody>
      </p:sp>
      <p:sp>
        <p:nvSpPr>
          <p:cNvPr id="3" name="2 Marcador de número de diapositiva"/>
          <p:cNvSpPr>
            <a:spLocks noGrp="1"/>
          </p:cNvSpPr>
          <p:nvPr>
            <p:ph type="sldNum" sz="quarter" idx="12"/>
          </p:nvPr>
        </p:nvSpPr>
        <p:spPr/>
        <p:txBody>
          <a:bodyPr/>
          <a:lstStyle/>
          <a:p>
            <a:pPr>
              <a:defRPr/>
            </a:pPr>
            <a:fld id="{7809D01B-0B0C-4479-9CC7-D5E081EDFEB5}" type="slidenum">
              <a:rPr lang="es-ES" smtClean="0"/>
              <a:pPr>
                <a:defRPr/>
              </a:pPr>
              <a:t>8</a:t>
            </a:fld>
            <a:endParaRPr lang="es-ES"/>
          </a:p>
        </p:txBody>
      </p:sp>
    </p:spTree>
    <p:extLst>
      <p:ext uri="{BB962C8B-B14F-4D97-AF65-F5344CB8AC3E}">
        <p14:creationId xmlns:p14="http://schemas.microsoft.com/office/powerpoint/2010/main" val="2100315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200" b="1" dirty="0" smtClean="0">
                <a:effectLst>
                  <a:outerShdw blurRad="38100" dist="38100" dir="2700000" algn="tl">
                    <a:srgbClr val="000000">
                      <a:alpha val="43137"/>
                    </a:srgbClr>
                  </a:outerShdw>
                </a:effectLst>
              </a:rPr>
              <a:t>2. Tipos de citas </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Autofit/>
          </a:bodyPr>
          <a:lstStyle/>
          <a:p>
            <a:pPr marL="0" indent="0">
              <a:buNone/>
            </a:pPr>
            <a:r>
              <a:rPr lang="es-MX" sz="2400" b="1" dirty="0" smtClean="0">
                <a:effectLst>
                  <a:outerShdw blurRad="38100" dist="38100" dir="2700000" algn="tl">
                    <a:srgbClr val="000000">
                      <a:alpha val="43137"/>
                    </a:srgbClr>
                  </a:outerShdw>
                </a:effectLst>
              </a:rPr>
              <a:t>El estilo APA usa el sistema autor-año para las citas </a:t>
            </a:r>
          </a:p>
          <a:p>
            <a:pPr marL="68580" indent="0">
              <a:buNone/>
            </a:pPr>
            <a:endParaRPr lang="es-MX" sz="2400" b="1" dirty="0" smtClean="0">
              <a:effectLst>
                <a:outerShdw blurRad="38100" dist="38100" dir="2700000" algn="tl">
                  <a:srgbClr val="000000">
                    <a:alpha val="43137"/>
                  </a:srgbClr>
                </a:outerShdw>
              </a:effectLst>
            </a:endParaRPr>
          </a:p>
          <a:p>
            <a:pPr marL="68580" indent="0">
              <a:buNone/>
            </a:pPr>
            <a:r>
              <a:rPr lang="es-MX" sz="2400" b="1" dirty="0" smtClean="0">
                <a:effectLst>
                  <a:outerShdw blurRad="38100" dist="38100" dir="2700000" algn="tl">
                    <a:srgbClr val="000000">
                      <a:alpha val="43137"/>
                    </a:srgbClr>
                  </a:outerShdw>
                </a:effectLst>
              </a:rPr>
              <a:t>Las citas pueden ser:</a:t>
            </a:r>
          </a:p>
          <a:p>
            <a:r>
              <a:rPr lang="es-MX" sz="2400" b="1" dirty="0" smtClean="0">
                <a:effectLst>
                  <a:outerShdw blurRad="38100" dist="38100" dir="2700000" algn="tl">
                    <a:srgbClr val="000000">
                      <a:alpha val="43137"/>
                    </a:srgbClr>
                  </a:outerShdw>
                </a:effectLst>
              </a:rPr>
              <a:t>Indirectas  (</a:t>
            </a:r>
            <a:r>
              <a:rPr lang="es-MX" sz="2400" b="1" dirty="0" err="1" smtClean="0">
                <a:effectLst>
                  <a:outerShdw blurRad="38100" dist="38100" dir="2700000" algn="tl">
                    <a:srgbClr val="000000">
                      <a:alpha val="43137"/>
                    </a:srgbClr>
                  </a:outerShdw>
                </a:effectLst>
              </a:rPr>
              <a:t>parafraxis</a:t>
            </a:r>
            <a:r>
              <a:rPr lang="es-MX" sz="2400" b="1" dirty="0" smtClean="0">
                <a:effectLst>
                  <a:outerShdw blurRad="38100" dist="38100" dir="2700000" algn="tl">
                    <a:srgbClr val="000000">
                      <a:alpha val="43137"/>
                    </a:srgbClr>
                  </a:outerShdw>
                </a:effectLst>
              </a:rPr>
              <a:t>)</a:t>
            </a:r>
          </a:p>
          <a:p>
            <a:r>
              <a:rPr lang="es-MX" sz="2400" b="1" dirty="0" smtClean="0">
                <a:effectLst>
                  <a:outerShdw blurRad="38100" dist="38100" dir="2700000" algn="tl">
                    <a:srgbClr val="000000">
                      <a:alpha val="43137"/>
                    </a:srgbClr>
                  </a:outerShdw>
                </a:effectLst>
              </a:rPr>
              <a:t>Directas (textuales)</a:t>
            </a:r>
            <a:endParaRPr lang="es-MX" sz="2400" b="1" dirty="0">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396D5872-4333-447D-9A4E-13C9674B924D}" type="slidenum">
              <a:rPr lang="es-MX" smtClean="0"/>
              <a:t>9</a:t>
            </a:fld>
            <a:endParaRPr lang="es-MX"/>
          </a:p>
        </p:txBody>
      </p:sp>
      <p:pic>
        <p:nvPicPr>
          <p:cNvPr id="1027" name="Picture 3" descr="C:\Users\Aida\Pictures\apa1.jpg"/>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6931025" y="2060575"/>
            <a:ext cx="2212975" cy="29543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8401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493</TotalTime>
  <Words>2110</Words>
  <Application>Microsoft Office PowerPoint</Application>
  <PresentationFormat>Presentación en pantalla (4:3)</PresentationFormat>
  <Paragraphs>336</Paragraphs>
  <Slides>45</Slides>
  <Notes>5</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45</vt:i4>
      </vt:variant>
    </vt:vector>
  </HeadingPairs>
  <TitlesOfParts>
    <vt:vector size="55" baseType="lpstr">
      <vt:lpstr>Arial</vt:lpstr>
      <vt:lpstr>Calibri</vt:lpstr>
      <vt:lpstr>Century Gothic</vt:lpstr>
      <vt:lpstr>Times New Roman</vt:lpstr>
      <vt:lpstr>Trebuchet MS</vt:lpstr>
      <vt:lpstr>Verdana</vt:lpstr>
      <vt:lpstr>Wingdings</vt:lpstr>
      <vt:lpstr>Wingdings 2</vt:lpstr>
      <vt:lpstr>Wingdings 3</vt:lpstr>
      <vt:lpstr>Ion</vt:lpstr>
      <vt:lpstr>Presentación de PowerPoint</vt:lpstr>
      <vt:lpstr>Presentación de PowerPoint</vt:lpstr>
      <vt:lpstr>Créditos Institucionales</vt:lpstr>
      <vt:lpstr>Presentación </vt:lpstr>
      <vt:lpstr>Presentación de PowerPoint</vt:lpstr>
      <vt:lpstr>Objetivos de la Unidad II. Elaboración del Marco referencial</vt:lpstr>
      <vt:lpstr>1. Introducción al Sistema de citación formato APA, 2010.  </vt:lpstr>
      <vt:lpstr>1. Introducción</vt:lpstr>
      <vt:lpstr>2. Tipos de citas </vt:lpstr>
      <vt:lpstr>Cita indirecta o paráfrasis: </vt:lpstr>
      <vt:lpstr>Citas indirectas: un solo autor</vt:lpstr>
      <vt:lpstr>Citas indirectas: Un solo autor</vt:lpstr>
      <vt:lpstr>Citas indirectas. Un solo autor:</vt:lpstr>
      <vt:lpstr>Citas indirectas: un solo autor</vt:lpstr>
      <vt:lpstr>Citas indirectas: dos autores</vt:lpstr>
      <vt:lpstr>Presentación de PowerPoint</vt:lpstr>
      <vt:lpstr>Citas indirectas tres a cinco autores: </vt:lpstr>
      <vt:lpstr>Citas indirectas tres a cinco autores:</vt:lpstr>
      <vt:lpstr>Citas indirectas: seis o más autores: </vt:lpstr>
      <vt:lpstr>Grupos como autores  (identificados a través de abreviaturas):</vt:lpstr>
      <vt:lpstr>Presentación de PowerPoint</vt:lpstr>
      <vt:lpstr>Presentación de PowerPoint</vt:lpstr>
      <vt:lpstr>Grupos (sin abreviaturas como autores):</vt:lpstr>
      <vt:lpstr>Dos o más trabajos en el mismo paréntesis: </vt:lpstr>
      <vt:lpstr>Presentación de PowerPoint</vt:lpstr>
      <vt:lpstr>Presentación de PowerPoint</vt:lpstr>
      <vt:lpstr>Presentación de PowerPoint</vt:lpstr>
      <vt:lpstr>Presentación de PowerPoint</vt:lpstr>
      <vt:lpstr>Presentación de PowerPoint</vt:lpstr>
      <vt:lpstr>Presentación de PowerPoint</vt:lpstr>
      <vt:lpstr>Citas textuales mayores a  40 palabras:  </vt:lpstr>
      <vt:lpstr>Presentación de PowerPoint</vt:lpstr>
      <vt:lpstr>Citas indirectas</vt:lpstr>
      <vt:lpstr>Presentación de PowerPoint</vt:lpstr>
      <vt:lpstr>Presentación de PowerPoint</vt:lpstr>
      <vt:lpstr>Presentación de PowerPoint</vt:lpstr>
      <vt:lpstr>Presentación de PowerPoint</vt:lpstr>
      <vt:lpstr>Presentación de PowerPoint</vt:lpstr>
      <vt:lpstr>3. Uso de Cursivas</vt:lpstr>
      <vt:lpstr>4. Forma de Listar</vt:lpstr>
      <vt:lpstr>Presentación de PowerPoint</vt:lpstr>
      <vt:lpstr>Presentación de PowerPoint</vt:lpstr>
      <vt:lpstr>Nota: (Mercado, 2010) </vt:lpstr>
      <vt:lpstr>Referencias</vt:lpstr>
      <vt:lpstr>Guion explicativo</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Cómo citar en el texto</dc:title>
  <dc:creator>Aida</dc:creator>
  <cp:lastModifiedBy>Aida Mercado Maya</cp:lastModifiedBy>
  <cp:revision>36</cp:revision>
  <dcterms:created xsi:type="dcterms:W3CDTF">2013-04-18T18:44:14Z</dcterms:created>
  <dcterms:modified xsi:type="dcterms:W3CDTF">2015-10-03T04:33:48Z</dcterms:modified>
</cp:coreProperties>
</file>