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handoutMasterIdLst>
    <p:handoutMasterId r:id="rId42"/>
  </p:handoutMasterIdLst>
  <p:sldIdLst>
    <p:sldId id="312" r:id="rId2"/>
    <p:sldId id="305" r:id="rId3"/>
    <p:sldId id="306" r:id="rId4"/>
    <p:sldId id="307" r:id="rId5"/>
    <p:sldId id="308" r:id="rId6"/>
    <p:sldId id="309" r:id="rId7"/>
    <p:sldId id="313" r:id="rId8"/>
    <p:sldId id="286" r:id="rId9"/>
    <p:sldId id="288" r:id="rId10"/>
    <p:sldId id="287" r:id="rId11"/>
    <p:sldId id="257" r:id="rId12"/>
    <p:sldId id="290" r:id="rId13"/>
    <p:sldId id="258" r:id="rId14"/>
    <p:sldId id="295" r:id="rId15"/>
    <p:sldId id="294" r:id="rId16"/>
    <p:sldId id="300" r:id="rId17"/>
    <p:sldId id="291" r:id="rId18"/>
    <p:sldId id="259" r:id="rId19"/>
    <p:sldId id="260" r:id="rId20"/>
    <p:sldId id="261" r:id="rId21"/>
    <p:sldId id="262" r:id="rId22"/>
    <p:sldId id="301" r:id="rId23"/>
    <p:sldId id="263" r:id="rId24"/>
    <p:sldId id="296" r:id="rId25"/>
    <p:sldId id="264" r:id="rId26"/>
    <p:sldId id="265" r:id="rId27"/>
    <p:sldId id="266" r:id="rId28"/>
    <p:sldId id="267" r:id="rId29"/>
    <p:sldId id="268" r:id="rId30"/>
    <p:sldId id="269" r:id="rId31"/>
    <p:sldId id="270" r:id="rId32"/>
    <p:sldId id="271" r:id="rId33"/>
    <p:sldId id="277" r:id="rId34"/>
    <p:sldId id="298" r:id="rId35"/>
    <p:sldId id="304" r:id="rId36"/>
    <p:sldId id="275" r:id="rId37"/>
    <p:sldId id="314" r:id="rId38"/>
    <p:sldId id="315" r:id="rId39"/>
    <p:sldId id="316" r:id="rId40"/>
    <p:sldId id="302" r:id="rId41"/>
  </p:sldIdLst>
  <p:sldSz cx="9144000" cy="6858000" type="screen4x3"/>
  <p:notesSz cx="6881813" cy="10015538"/>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5">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508" y="-78"/>
      </p:cViewPr>
      <p:guideLst>
        <p:guide orient="horz" pos="3155"/>
        <p:guide pos="216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913" cy="500063"/>
          </a:xfrm>
          <a:prstGeom prst="rect">
            <a:avLst/>
          </a:prstGeom>
        </p:spPr>
        <p:txBody>
          <a:bodyPr vert="horz" lIns="96551" tIns="48276" rIns="96551" bIns="48276" rtlCol="0"/>
          <a:lstStyle>
            <a:lvl1pPr algn="l" fontAlgn="auto">
              <a:spcBef>
                <a:spcPts val="0"/>
              </a:spcBef>
              <a:spcAft>
                <a:spcPts val="0"/>
              </a:spcAft>
              <a:defRPr sz="1300">
                <a:latin typeface="+mn-lt"/>
                <a:cs typeface="+mn-cs"/>
              </a:defRPr>
            </a:lvl1pPr>
          </a:lstStyle>
          <a:p>
            <a:pPr>
              <a:defRPr/>
            </a:pPr>
            <a:endParaRPr lang="es-MX"/>
          </a:p>
        </p:txBody>
      </p:sp>
      <p:sp>
        <p:nvSpPr>
          <p:cNvPr id="3" name="2 Marcador de fecha"/>
          <p:cNvSpPr>
            <a:spLocks noGrp="1"/>
          </p:cNvSpPr>
          <p:nvPr>
            <p:ph type="dt" sz="quarter" idx="1"/>
          </p:nvPr>
        </p:nvSpPr>
        <p:spPr>
          <a:xfrm>
            <a:off x="3897313" y="0"/>
            <a:ext cx="2982912" cy="500063"/>
          </a:xfrm>
          <a:prstGeom prst="rect">
            <a:avLst/>
          </a:prstGeom>
        </p:spPr>
        <p:txBody>
          <a:bodyPr vert="horz" lIns="96551" tIns="48276" rIns="96551" bIns="48276" rtlCol="0"/>
          <a:lstStyle>
            <a:lvl1pPr algn="r" fontAlgn="auto">
              <a:spcBef>
                <a:spcPts val="0"/>
              </a:spcBef>
              <a:spcAft>
                <a:spcPts val="0"/>
              </a:spcAft>
              <a:defRPr sz="1300">
                <a:latin typeface="+mn-lt"/>
                <a:cs typeface="+mn-cs"/>
              </a:defRPr>
            </a:lvl1pPr>
          </a:lstStyle>
          <a:p>
            <a:pPr>
              <a:defRPr/>
            </a:pPr>
            <a:fld id="{38136442-0AF3-4B1A-B261-B0DEBF9A9914}" type="datetimeFigureOut">
              <a:rPr lang="es-MX"/>
              <a:pPr>
                <a:defRPr/>
              </a:pPr>
              <a:t>02/10/2015</a:t>
            </a:fld>
            <a:endParaRPr lang="es-MX" dirty="0"/>
          </a:p>
        </p:txBody>
      </p:sp>
      <p:sp>
        <p:nvSpPr>
          <p:cNvPr id="4" name="3 Marcador de pie de página"/>
          <p:cNvSpPr>
            <a:spLocks noGrp="1"/>
          </p:cNvSpPr>
          <p:nvPr>
            <p:ph type="ftr" sz="quarter" idx="2"/>
          </p:nvPr>
        </p:nvSpPr>
        <p:spPr>
          <a:xfrm>
            <a:off x="0" y="9512300"/>
            <a:ext cx="2982913" cy="501650"/>
          </a:xfrm>
          <a:prstGeom prst="rect">
            <a:avLst/>
          </a:prstGeom>
        </p:spPr>
        <p:txBody>
          <a:bodyPr vert="horz" lIns="96551" tIns="48276" rIns="96551" bIns="48276" rtlCol="0" anchor="b"/>
          <a:lstStyle>
            <a:lvl1pPr algn="l" fontAlgn="auto">
              <a:spcBef>
                <a:spcPts val="0"/>
              </a:spcBef>
              <a:spcAft>
                <a:spcPts val="0"/>
              </a:spcAft>
              <a:defRPr sz="1300">
                <a:latin typeface="+mn-lt"/>
                <a:cs typeface="+mn-cs"/>
              </a:defRPr>
            </a:lvl1pPr>
          </a:lstStyle>
          <a:p>
            <a:pPr>
              <a:defRPr/>
            </a:pPr>
            <a:endParaRPr lang="es-MX"/>
          </a:p>
        </p:txBody>
      </p:sp>
      <p:sp>
        <p:nvSpPr>
          <p:cNvPr id="5" name="4 Marcador de número de diapositiva"/>
          <p:cNvSpPr>
            <a:spLocks noGrp="1"/>
          </p:cNvSpPr>
          <p:nvPr>
            <p:ph type="sldNum" sz="quarter" idx="3"/>
          </p:nvPr>
        </p:nvSpPr>
        <p:spPr>
          <a:xfrm>
            <a:off x="3897313" y="9512300"/>
            <a:ext cx="2982912" cy="501650"/>
          </a:xfrm>
          <a:prstGeom prst="rect">
            <a:avLst/>
          </a:prstGeom>
        </p:spPr>
        <p:txBody>
          <a:bodyPr vert="horz" lIns="96551" tIns="48276" rIns="96551" bIns="48276" rtlCol="0" anchor="b"/>
          <a:lstStyle>
            <a:lvl1pPr algn="r" fontAlgn="auto">
              <a:spcBef>
                <a:spcPts val="0"/>
              </a:spcBef>
              <a:spcAft>
                <a:spcPts val="0"/>
              </a:spcAft>
              <a:defRPr sz="1300">
                <a:latin typeface="+mn-lt"/>
                <a:cs typeface="+mn-cs"/>
              </a:defRPr>
            </a:lvl1pPr>
          </a:lstStyle>
          <a:p>
            <a:pPr>
              <a:defRPr/>
            </a:pPr>
            <a:fld id="{D6618D5B-A4C0-4CB5-A290-2AD955D4688B}" type="slidenum">
              <a:rPr lang="es-MX"/>
              <a:pPr>
                <a:defRPr/>
              </a:pPr>
              <a:t>‹Nº›</a:t>
            </a:fld>
            <a:endParaRPr lang="es-MX" dirty="0"/>
          </a:p>
        </p:txBody>
      </p:sp>
    </p:spTree>
    <p:extLst>
      <p:ext uri="{BB962C8B-B14F-4D97-AF65-F5344CB8AC3E}">
        <p14:creationId xmlns:p14="http://schemas.microsoft.com/office/powerpoint/2010/main" val="25296368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D95F967A-83E5-4EC8-977F-8B10ACF54269}" type="datetimeFigureOut">
              <a:rPr lang="es-MX" smtClean="0"/>
              <a:pPr>
                <a:defRPr/>
              </a:pPr>
              <a:t>02/10/2015</a:t>
            </a:fld>
            <a:endParaRPr lang="es-MX" dirty="0"/>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A8B5E7A1-761A-4822-A041-610128A32094}" type="slidenum">
              <a:rPr lang="es-MX" smtClean="0"/>
              <a:pPr>
                <a:defRPr/>
              </a:pPr>
              <a:t>‹Nº›</a:t>
            </a:fld>
            <a:endParaRPr lang="es-MX"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70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088096B2-E858-4451-84F3-3C314B2E5DF5}" type="datetimeFigureOut">
              <a:rPr lang="es-MX" smtClean="0"/>
              <a:pPr>
                <a:defRPr/>
              </a:pPr>
              <a:t>02/10/2015</a:t>
            </a:fld>
            <a:endParaRPr lang="es-MX" dirty="0"/>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6970970-1523-4A1C-8838-B4D0A5965A38}" type="slidenum">
              <a:rPr lang="es-MX" smtClean="0"/>
              <a:pPr>
                <a:defRPr/>
              </a:pPr>
              <a:t>‹Nº›</a:t>
            </a:fld>
            <a:endParaRPr lang="es-MX" dirty="0"/>
          </a:p>
        </p:txBody>
      </p:sp>
    </p:spTree>
    <p:extLst>
      <p:ext uri="{BB962C8B-B14F-4D97-AF65-F5344CB8AC3E}">
        <p14:creationId xmlns:p14="http://schemas.microsoft.com/office/powerpoint/2010/main" val="350626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EAF30E72-B1A9-4977-B36F-6F073890C08B}" type="datetimeFigureOut">
              <a:rPr lang="es-MX" smtClean="0"/>
              <a:pPr>
                <a:defRPr/>
              </a:pPr>
              <a:t>02/10/2015</a:t>
            </a:fld>
            <a:endParaRPr lang="es-MX" dirty="0"/>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A5DEF37F-4786-4B0B-AA2E-7C8B429F7AA1}" type="slidenum">
              <a:rPr lang="es-MX" smtClean="0"/>
              <a:pPr>
                <a:defRPr/>
              </a:pPr>
              <a:t>‹Nº›</a:t>
            </a:fld>
            <a:endParaRPr lang="es-MX" dirty="0"/>
          </a:p>
        </p:txBody>
      </p:sp>
    </p:spTree>
    <p:extLst>
      <p:ext uri="{BB962C8B-B14F-4D97-AF65-F5344CB8AC3E}">
        <p14:creationId xmlns:p14="http://schemas.microsoft.com/office/powerpoint/2010/main" val="4175435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0A2BF2C6-86C3-40CD-812D-304EDAC91EA7}" type="datetimeFigureOut">
              <a:rPr lang="es-MX" smtClean="0"/>
              <a:pPr>
                <a:defRPr/>
              </a:pPr>
              <a:t>02/10/2015</a:t>
            </a:fld>
            <a:endParaRPr lang="es-MX" dirty="0"/>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1CE7CBD1-14A3-4FAD-B055-2FBEF1595E11}" type="slidenum">
              <a:rPr lang="es-MX" smtClean="0"/>
              <a:pPr>
                <a:defRPr/>
              </a:pPr>
              <a:t>‹Nº›</a:t>
            </a:fld>
            <a:endParaRPr lang="es-MX" dirty="0"/>
          </a:p>
        </p:txBody>
      </p:sp>
    </p:spTree>
    <p:extLst>
      <p:ext uri="{BB962C8B-B14F-4D97-AF65-F5344CB8AC3E}">
        <p14:creationId xmlns:p14="http://schemas.microsoft.com/office/powerpoint/2010/main" val="3726821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E56DD762-8F11-4D5F-B753-592BEE6D667F}" type="datetimeFigureOut">
              <a:rPr lang="es-MX" smtClean="0"/>
              <a:pPr>
                <a:defRPr/>
              </a:pPr>
              <a:t>02/10/2015</a:t>
            </a:fld>
            <a:endParaRPr lang="es-MX" dirty="0"/>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91428370-8BC7-4496-AE28-507F66248904}" type="slidenum">
              <a:rPr lang="es-MX" smtClean="0"/>
              <a:pPr>
                <a:defRPr/>
              </a:pPr>
              <a:t>‹Nº›</a:t>
            </a:fld>
            <a:endParaRPr lang="es-MX"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8509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6D509A44-C184-42DB-875F-74A3CD056CA8}" type="datetimeFigureOut">
              <a:rPr lang="es-MX" smtClean="0"/>
              <a:pPr>
                <a:defRPr/>
              </a:pPr>
              <a:t>02/10/2015</a:t>
            </a:fld>
            <a:endParaRPr lang="es-MX" dirty="0"/>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5F28B4EB-BC3E-4ADF-913E-B2AE1EA9C271}" type="slidenum">
              <a:rPr lang="es-MX" smtClean="0"/>
              <a:pPr>
                <a:defRPr/>
              </a:pPr>
              <a:t>‹Nº›</a:t>
            </a:fld>
            <a:endParaRPr lang="es-MX" dirty="0"/>
          </a:p>
        </p:txBody>
      </p:sp>
    </p:spTree>
    <p:extLst>
      <p:ext uri="{BB962C8B-B14F-4D97-AF65-F5344CB8AC3E}">
        <p14:creationId xmlns:p14="http://schemas.microsoft.com/office/powerpoint/2010/main" val="408935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99971812-BB5E-47DA-AF6B-F699AFEE73E2}" type="datetimeFigureOut">
              <a:rPr lang="es-MX" smtClean="0"/>
              <a:pPr>
                <a:defRPr/>
              </a:pPr>
              <a:t>02/10/2015</a:t>
            </a:fld>
            <a:endParaRPr lang="es-MX" dirty="0"/>
          </a:p>
        </p:txBody>
      </p:sp>
      <p:sp>
        <p:nvSpPr>
          <p:cNvPr id="8" name="Footer Placeholder 7"/>
          <p:cNvSpPr>
            <a:spLocks noGrp="1"/>
          </p:cNvSpPr>
          <p:nvPr>
            <p:ph type="ftr" sz="quarter" idx="11"/>
          </p:nvPr>
        </p:nvSpPr>
        <p:spPr/>
        <p:txBody>
          <a:bodyPr/>
          <a:lstStyle/>
          <a:p>
            <a:pPr>
              <a:defRPr/>
            </a:pPr>
            <a:endParaRPr lang="es-MX"/>
          </a:p>
        </p:txBody>
      </p:sp>
      <p:sp>
        <p:nvSpPr>
          <p:cNvPr id="9" name="Slide Number Placeholder 8"/>
          <p:cNvSpPr>
            <a:spLocks noGrp="1"/>
          </p:cNvSpPr>
          <p:nvPr>
            <p:ph type="sldNum" sz="quarter" idx="12"/>
          </p:nvPr>
        </p:nvSpPr>
        <p:spPr/>
        <p:txBody>
          <a:bodyPr/>
          <a:lstStyle/>
          <a:p>
            <a:pPr>
              <a:defRPr/>
            </a:pPr>
            <a:fld id="{DC49DDF4-8E14-4140-84F7-E9A52E98B1ED}" type="slidenum">
              <a:rPr lang="es-MX" smtClean="0"/>
              <a:pPr>
                <a:defRPr/>
              </a:pPr>
              <a:t>‹Nº›</a:t>
            </a:fld>
            <a:endParaRPr lang="es-MX" dirty="0"/>
          </a:p>
        </p:txBody>
      </p:sp>
    </p:spTree>
    <p:extLst>
      <p:ext uri="{BB962C8B-B14F-4D97-AF65-F5344CB8AC3E}">
        <p14:creationId xmlns:p14="http://schemas.microsoft.com/office/powerpoint/2010/main" val="2074109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2B07B5C7-DC86-4D9A-84F6-78FFF3E67F30}" type="datetimeFigureOut">
              <a:rPr lang="es-MX" smtClean="0"/>
              <a:pPr>
                <a:defRPr/>
              </a:pPr>
              <a:t>02/10/2015</a:t>
            </a:fld>
            <a:endParaRPr lang="es-MX" dirty="0"/>
          </a:p>
        </p:txBody>
      </p:sp>
      <p:sp>
        <p:nvSpPr>
          <p:cNvPr id="4" name="Footer Placeholder 3"/>
          <p:cNvSpPr>
            <a:spLocks noGrp="1"/>
          </p:cNvSpPr>
          <p:nvPr>
            <p:ph type="ftr" sz="quarter" idx="11"/>
          </p:nvPr>
        </p:nvSpPr>
        <p:spPr/>
        <p:txBody>
          <a:bodyPr/>
          <a:lstStyle/>
          <a:p>
            <a:pPr>
              <a:defRPr/>
            </a:pPr>
            <a:endParaRPr lang="es-MX"/>
          </a:p>
        </p:txBody>
      </p:sp>
      <p:sp>
        <p:nvSpPr>
          <p:cNvPr id="5" name="Slide Number Placeholder 4"/>
          <p:cNvSpPr>
            <a:spLocks noGrp="1"/>
          </p:cNvSpPr>
          <p:nvPr>
            <p:ph type="sldNum" sz="quarter" idx="12"/>
          </p:nvPr>
        </p:nvSpPr>
        <p:spPr/>
        <p:txBody>
          <a:bodyPr/>
          <a:lstStyle/>
          <a:p>
            <a:pPr>
              <a:defRPr/>
            </a:pPr>
            <a:fld id="{F1481A5F-5DF5-4856-A06F-794447E1ECAC}" type="slidenum">
              <a:rPr lang="es-MX" smtClean="0"/>
              <a:pPr>
                <a:defRPr/>
              </a:pPr>
              <a:t>‹Nº›</a:t>
            </a:fld>
            <a:endParaRPr lang="es-MX" dirty="0"/>
          </a:p>
        </p:txBody>
      </p:sp>
    </p:spTree>
    <p:extLst>
      <p:ext uri="{BB962C8B-B14F-4D97-AF65-F5344CB8AC3E}">
        <p14:creationId xmlns:p14="http://schemas.microsoft.com/office/powerpoint/2010/main" val="1514994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E0AD6171-1E7E-4278-A7D3-5448F1891D57}" type="datetimeFigureOut">
              <a:rPr lang="es-MX" smtClean="0"/>
              <a:pPr>
                <a:defRPr/>
              </a:pPr>
              <a:t>02/10/2015</a:t>
            </a:fld>
            <a:endParaRPr lang="es-MX" dirty="0"/>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s-MX"/>
          </a:p>
        </p:txBody>
      </p:sp>
      <p:sp>
        <p:nvSpPr>
          <p:cNvPr id="9" name="Slide Number Placeholder 8"/>
          <p:cNvSpPr>
            <a:spLocks noGrp="1"/>
          </p:cNvSpPr>
          <p:nvPr>
            <p:ph type="sldNum" sz="quarter" idx="12"/>
          </p:nvPr>
        </p:nvSpPr>
        <p:spPr/>
        <p:txBody>
          <a:bodyPr/>
          <a:lstStyle/>
          <a:p>
            <a:pPr>
              <a:defRPr/>
            </a:pPr>
            <a:fld id="{CF065DEB-50C4-4F9B-A252-D4F6A85C319E}" type="slidenum">
              <a:rPr lang="es-MX" smtClean="0"/>
              <a:pPr>
                <a:defRPr/>
              </a:pPr>
              <a:t>‹Nº›</a:t>
            </a:fld>
            <a:endParaRPr lang="es-MX" dirty="0"/>
          </a:p>
        </p:txBody>
      </p:sp>
    </p:spTree>
    <p:extLst>
      <p:ext uri="{BB962C8B-B14F-4D97-AF65-F5344CB8AC3E}">
        <p14:creationId xmlns:p14="http://schemas.microsoft.com/office/powerpoint/2010/main" val="3396778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fld id="{71EB1AFC-F685-4D7D-95BE-A6155656656F}" type="datetimeFigureOut">
              <a:rPr lang="es-MX" smtClean="0"/>
              <a:pPr>
                <a:defRPr/>
              </a:pPr>
              <a:t>02/10/2015</a:t>
            </a:fld>
            <a:endParaRPr lang="es-MX"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E41FD032-D61E-4F4D-ACBE-62285FDC8963}" type="slidenum">
              <a:rPr lang="es-MX" smtClean="0"/>
              <a:pPr>
                <a:defRPr/>
              </a:pPr>
              <a:t>‹Nº›</a:t>
            </a:fld>
            <a:endParaRPr lang="es-MX" dirty="0"/>
          </a:p>
        </p:txBody>
      </p:sp>
    </p:spTree>
    <p:extLst>
      <p:ext uri="{BB962C8B-B14F-4D97-AF65-F5344CB8AC3E}">
        <p14:creationId xmlns:p14="http://schemas.microsoft.com/office/powerpoint/2010/main" val="1691811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6C5F69A0-6ED8-4CA9-A9D5-A669EFE2A316}" type="datetimeFigureOut">
              <a:rPr lang="es-MX" smtClean="0"/>
              <a:pPr>
                <a:defRPr/>
              </a:pPr>
              <a:t>02/10/2015</a:t>
            </a:fld>
            <a:endParaRPr lang="es-MX" dirty="0"/>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8B93C34F-1B44-4CC6-B5BB-FE9D863E04F1}" type="slidenum">
              <a:rPr lang="es-MX" smtClean="0"/>
              <a:pPr>
                <a:defRPr/>
              </a:pPr>
              <a:t>‹Nº›</a:t>
            </a:fld>
            <a:endParaRPr lang="es-MX" dirty="0"/>
          </a:p>
        </p:txBody>
      </p:sp>
    </p:spTree>
    <p:extLst>
      <p:ext uri="{BB962C8B-B14F-4D97-AF65-F5344CB8AC3E}">
        <p14:creationId xmlns:p14="http://schemas.microsoft.com/office/powerpoint/2010/main" val="3529332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fld id="{2B07B5C7-DC86-4D9A-84F6-78FFF3E67F30}" type="datetimeFigureOut">
              <a:rPr lang="es-MX" smtClean="0"/>
              <a:pPr>
                <a:defRPr/>
              </a:pPr>
              <a:t>02/10/2015</a:t>
            </a:fld>
            <a:endParaRPr lang="es-MX"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F1481A5F-5DF5-4856-A06F-794447E1ECAC}" type="slidenum">
              <a:rPr lang="es-MX" smtClean="0"/>
              <a:pPr>
                <a:defRPr/>
              </a:pPr>
              <a:t>‹Nº›</a:t>
            </a:fld>
            <a:endParaRPr lang="es-MX"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833416"/>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8975" y="3716338"/>
            <a:ext cx="7770813" cy="2233612"/>
          </a:xfrm>
          <a:solidFill>
            <a:schemeClr val="accent6">
              <a:lumMod val="60000"/>
              <a:lumOff val="40000"/>
            </a:schemeClr>
          </a:solidFill>
        </p:spPr>
        <p:txBody>
          <a:bodyPr rtlCol="0">
            <a:normAutofit fontScale="90000"/>
          </a:bodyPr>
          <a:lstStyle/>
          <a:p>
            <a:pPr algn="ctr" fontAlgn="auto">
              <a:spcAft>
                <a:spcPts val="0"/>
              </a:spcAft>
              <a:defRPr/>
            </a:pPr>
            <a:r>
              <a:rPr lang="es-MX" sz="3200" dirty="0" smtClean="0"/>
              <a:t/>
            </a:r>
            <a:br>
              <a:rPr lang="es-MX" sz="3200" dirty="0" smtClean="0"/>
            </a:br>
            <a:r>
              <a:rPr lang="es-MX" sz="3200" dirty="0" smtClean="0"/>
              <a:t>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smtClean="0"/>
              <a:t>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r>
            <a:br>
              <a:rPr lang="es-MX" sz="3200" dirty="0" smtClean="0"/>
            </a:br>
            <a:r>
              <a:rPr lang="es-MX" sz="3200" dirty="0"/>
              <a:t/>
            </a:r>
            <a:br>
              <a:rPr lang="es-MX" sz="3200" dirty="0"/>
            </a:br>
            <a:r>
              <a:rPr lang="es-MX" sz="3200" dirty="0" smtClean="0"/>
              <a:t>                   </a:t>
            </a:r>
            <a:br>
              <a:rPr lang="es-MX" sz="3200" dirty="0" smtClean="0"/>
            </a:br>
            <a:r>
              <a:rPr lang="es-MX" sz="3200" dirty="0"/>
              <a:t/>
            </a:r>
            <a:br>
              <a:rPr lang="es-MX" sz="3200" dirty="0"/>
            </a:br>
            <a:r>
              <a:rPr lang="es-MX" sz="3200" dirty="0" smtClean="0"/>
              <a:t/>
            </a:r>
            <a:br>
              <a:rPr lang="es-MX" sz="3200" dirty="0" smtClean="0"/>
            </a:br>
            <a:r>
              <a:rPr lang="es-MX" sz="3200" dirty="0" smtClean="0"/>
              <a:t/>
            </a:r>
            <a:br>
              <a:rPr lang="es-MX" sz="3200" dirty="0" smtClean="0"/>
            </a:br>
            <a:r>
              <a:rPr lang="es-MX" sz="2200" b="1" dirty="0" smtClean="0"/>
              <a:t/>
            </a:r>
            <a:br>
              <a:rPr lang="es-MX" sz="2200" b="1" dirty="0" smtClean="0"/>
            </a:br>
            <a:r>
              <a:rPr lang="es-MX" sz="3100" b="1" dirty="0" smtClean="0"/>
              <a:t/>
            </a:r>
            <a:br>
              <a:rPr lang="es-MX" sz="3100" b="1" dirty="0" smtClean="0"/>
            </a:br>
            <a:r>
              <a:rPr lang="es-MX" sz="3100" b="1" dirty="0"/>
              <a:t/>
            </a:r>
            <a:br>
              <a:rPr lang="es-MX" sz="3100" b="1" dirty="0"/>
            </a:br>
            <a:r>
              <a:rPr lang="es-MX" sz="3100" b="1" dirty="0" smtClean="0"/>
              <a:t> </a:t>
            </a:r>
            <a:r>
              <a:rPr lang="es-MX" dirty="0" smtClean="0"/>
              <a:t/>
            </a:r>
            <a:br>
              <a:rPr lang="es-MX" dirty="0" smtClean="0"/>
            </a:br>
            <a:endParaRPr lang="es-MX" dirty="0"/>
          </a:p>
        </p:txBody>
      </p:sp>
      <p:sp>
        <p:nvSpPr>
          <p:cNvPr id="4" name="3 Subtítulo"/>
          <p:cNvSpPr>
            <a:spLocks noGrp="1"/>
          </p:cNvSpPr>
          <p:nvPr>
            <p:ph type="subTitle" idx="1"/>
          </p:nvPr>
        </p:nvSpPr>
        <p:spPr>
          <a:xfrm>
            <a:off x="827088" y="4221163"/>
            <a:ext cx="6400800" cy="1752600"/>
          </a:xfrm>
        </p:spPr>
        <p:txBody>
          <a:bodyPr rtlCol="0">
            <a:normAutofit/>
          </a:bodyPr>
          <a:lstStyle/>
          <a:p>
            <a:pPr fontAlgn="auto">
              <a:spcAft>
                <a:spcPts val="0"/>
              </a:spcAft>
              <a:buFont typeface="Wingdings 3" charset="2"/>
              <a:buNone/>
              <a:defRPr/>
            </a:pPr>
            <a:r>
              <a:rPr lang="es-MX" dirty="0"/>
              <a:t/>
            </a:r>
            <a:br>
              <a:rPr lang="es-MX" dirty="0"/>
            </a:br>
            <a:endParaRPr lang="es-MX" dirty="0"/>
          </a:p>
        </p:txBody>
      </p:sp>
      <p:pic>
        <p:nvPicPr>
          <p:cNvPr id="51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7888" y="476672"/>
            <a:ext cx="1377950"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4 CuadroTexto"/>
          <p:cNvSpPr txBox="1">
            <a:spLocks noChangeArrowheads="1"/>
          </p:cNvSpPr>
          <p:nvPr/>
        </p:nvSpPr>
        <p:spPr bwMode="auto">
          <a:xfrm>
            <a:off x="1116013" y="950913"/>
            <a:ext cx="5688012"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0"/>
              </a:spcBef>
              <a:buClrTx/>
              <a:buSzTx/>
              <a:buFontTx/>
              <a:buNone/>
            </a:pPr>
            <a:r>
              <a:rPr lang="es-MX" altLang="es-MX" b="1" dirty="0">
                <a:solidFill>
                  <a:schemeClr val="tx1"/>
                </a:solidFill>
                <a:latin typeface="Arial" panose="020B0604020202020204" pitchFamily="34" charset="0"/>
              </a:rPr>
              <a:t>UNIVERSIDAD AUTÓNOMA DEL ESTADO DE MÉXICO</a:t>
            </a:r>
          </a:p>
          <a:p>
            <a:pPr algn="ctr">
              <a:spcBef>
                <a:spcPct val="0"/>
              </a:spcBef>
              <a:buClrTx/>
              <a:buSzTx/>
              <a:buFontTx/>
              <a:buNone/>
            </a:pPr>
            <a:endParaRPr lang="es-MX" altLang="es-MX" b="1" dirty="0">
              <a:solidFill>
                <a:schemeClr val="tx1"/>
              </a:solidFill>
              <a:latin typeface="Arial" panose="020B0604020202020204" pitchFamily="34" charset="0"/>
            </a:endParaRPr>
          </a:p>
          <a:p>
            <a:pPr algn="ctr">
              <a:spcBef>
                <a:spcPct val="0"/>
              </a:spcBef>
              <a:buClrTx/>
              <a:buSzTx/>
              <a:buFontTx/>
              <a:buNone/>
            </a:pPr>
            <a:r>
              <a:rPr lang="es-MX" altLang="es-MX" b="1" dirty="0">
                <a:solidFill>
                  <a:schemeClr val="tx1"/>
                </a:solidFill>
                <a:latin typeface="Arial" panose="020B0604020202020204" pitchFamily="34" charset="0"/>
              </a:rPr>
              <a:t>PLANTEL TEXCOCO DE LA ESCUELA PREPARATORIA</a:t>
            </a:r>
          </a:p>
          <a:p>
            <a:pPr algn="ctr">
              <a:spcBef>
                <a:spcPct val="0"/>
              </a:spcBef>
              <a:buClrTx/>
              <a:buSzTx/>
              <a:buFontTx/>
              <a:buNone/>
            </a:pPr>
            <a:endParaRPr lang="es-MX" altLang="es-MX" b="1" dirty="0">
              <a:solidFill>
                <a:schemeClr val="tx1"/>
              </a:solidFill>
              <a:latin typeface="Arial" panose="020B0604020202020204" pitchFamily="34" charset="0"/>
            </a:endParaRPr>
          </a:p>
          <a:p>
            <a:pPr algn="ctr">
              <a:spcBef>
                <a:spcPct val="0"/>
              </a:spcBef>
              <a:buClrTx/>
              <a:buSzTx/>
              <a:buFontTx/>
              <a:buNone/>
            </a:pPr>
            <a:r>
              <a:rPr lang="es-MX" altLang="es-MX" b="1" dirty="0">
                <a:solidFill>
                  <a:schemeClr val="tx1"/>
                </a:solidFill>
                <a:latin typeface="Arial" panose="020B0604020202020204" pitchFamily="34" charset="0"/>
              </a:rPr>
              <a:t>BACHILLERATO UNIVERSITARIO </a:t>
            </a:r>
            <a:r>
              <a:rPr lang="es-MX" altLang="es-MX" b="1" dirty="0" smtClean="0">
                <a:solidFill>
                  <a:schemeClr val="tx1"/>
                </a:solidFill>
                <a:latin typeface="Arial" panose="020B0604020202020204" pitchFamily="34" charset="0"/>
              </a:rPr>
              <a:t>2009</a:t>
            </a:r>
          </a:p>
          <a:p>
            <a:pPr algn="ctr">
              <a:spcBef>
                <a:spcPct val="0"/>
              </a:spcBef>
              <a:buClrTx/>
              <a:buSzTx/>
              <a:buFontTx/>
              <a:buNone/>
            </a:pPr>
            <a:r>
              <a:rPr lang="es-MX" altLang="es-MX" b="1" dirty="0" smtClean="0">
                <a:solidFill>
                  <a:schemeClr val="tx1"/>
                </a:solidFill>
                <a:latin typeface="Arial" panose="020B0604020202020204" pitchFamily="34" charset="0"/>
              </a:rPr>
              <a:t>Orientación Educativa 3</a:t>
            </a:r>
            <a:endParaRPr lang="es-MX" altLang="es-MX" dirty="0">
              <a:solidFill>
                <a:schemeClr val="tx1"/>
              </a:solidFill>
              <a:latin typeface="Arial" panose="020B0604020202020204" pitchFamily="34" charset="0"/>
            </a:endParaRPr>
          </a:p>
          <a:p>
            <a:pPr algn="ctr">
              <a:spcBef>
                <a:spcPct val="0"/>
              </a:spcBef>
              <a:buClrTx/>
              <a:buSzTx/>
              <a:buFontTx/>
              <a:buNone/>
            </a:pPr>
            <a:r>
              <a:rPr lang="es-MX" altLang="es-MX" b="1" dirty="0">
                <a:solidFill>
                  <a:schemeClr val="tx1"/>
                </a:solidFill>
                <a:latin typeface="Arial" panose="020B0604020202020204" pitchFamily="34" charset="0"/>
              </a:rPr>
              <a:t> </a:t>
            </a:r>
          </a:p>
        </p:txBody>
      </p:sp>
      <p:sp>
        <p:nvSpPr>
          <p:cNvPr id="5126" name="7 CuadroTexto"/>
          <p:cNvSpPr txBox="1">
            <a:spLocks noChangeArrowheads="1"/>
          </p:cNvSpPr>
          <p:nvPr/>
        </p:nvSpPr>
        <p:spPr bwMode="auto">
          <a:xfrm>
            <a:off x="684213" y="3644900"/>
            <a:ext cx="77755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fontAlgn="base">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0"/>
              </a:spcBef>
              <a:buClrTx/>
              <a:buSzTx/>
              <a:buFontTx/>
              <a:buNone/>
            </a:pPr>
            <a:endParaRPr lang="es-MX" altLang="es-MX" dirty="0">
              <a:solidFill>
                <a:schemeClr val="tx1"/>
              </a:solidFill>
              <a:latin typeface="Arial" panose="020B0604020202020204" pitchFamily="34" charset="0"/>
            </a:endParaRPr>
          </a:p>
          <a:p>
            <a:pPr algn="ctr">
              <a:spcBef>
                <a:spcPct val="0"/>
              </a:spcBef>
              <a:buClrTx/>
              <a:buSzTx/>
              <a:buFontTx/>
              <a:buNone/>
            </a:pPr>
            <a:endParaRPr lang="es-MX" altLang="es-MX" dirty="0">
              <a:solidFill>
                <a:schemeClr val="tx1"/>
              </a:solidFill>
              <a:latin typeface="Arial" panose="020B0604020202020204" pitchFamily="34" charset="0"/>
            </a:endParaRPr>
          </a:p>
          <a:p>
            <a:pPr algn="ctr">
              <a:spcBef>
                <a:spcPct val="0"/>
              </a:spcBef>
              <a:buClrTx/>
              <a:buSzTx/>
              <a:buFontTx/>
              <a:buNone/>
            </a:pPr>
            <a:r>
              <a:rPr lang="es-MX" altLang="es-MX" b="1" dirty="0">
                <a:solidFill>
                  <a:schemeClr val="tx1"/>
                </a:solidFill>
                <a:latin typeface="Arial" panose="020B0604020202020204" pitchFamily="34" charset="0"/>
              </a:rPr>
              <a:t>MÓDULO II: </a:t>
            </a:r>
            <a:r>
              <a:rPr lang="es-MX" altLang="es-MX" b="1" dirty="0" smtClean="0">
                <a:solidFill>
                  <a:schemeClr val="tx1"/>
                </a:solidFill>
                <a:latin typeface="Arial" panose="020B0604020202020204" pitchFamily="34" charset="0"/>
              </a:rPr>
              <a:t>ATENCIÓN A LA DIVERSIDAD. </a:t>
            </a:r>
            <a:endParaRPr lang="es-MX" altLang="es-MX" b="1" dirty="0">
              <a:solidFill>
                <a:schemeClr val="tx1"/>
              </a:solidFill>
              <a:latin typeface="Comic Sans MS" panose="030F0702030302020204" pitchFamily="66" charset="0"/>
            </a:endParaRPr>
          </a:p>
          <a:p>
            <a:pPr algn="ctr">
              <a:spcBef>
                <a:spcPct val="0"/>
              </a:spcBef>
              <a:buClrTx/>
              <a:buSzTx/>
              <a:buFontTx/>
              <a:buNone/>
            </a:pPr>
            <a:endParaRPr lang="es-MX" altLang="es-MX" b="1" dirty="0">
              <a:solidFill>
                <a:schemeClr val="tx1"/>
              </a:solidFill>
              <a:latin typeface="Comic Sans MS" panose="030F0702030302020204" pitchFamily="66" charset="0"/>
            </a:endParaRPr>
          </a:p>
          <a:p>
            <a:pPr algn="ctr">
              <a:spcBef>
                <a:spcPct val="0"/>
              </a:spcBef>
              <a:buClrTx/>
              <a:buSzTx/>
              <a:buFontTx/>
              <a:buNone/>
            </a:pPr>
            <a:r>
              <a:rPr lang="es-MX" altLang="es-MX" dirty="0">
                <a:solidFill>
                  <a:schemeClr val="tx1"/>
                </a:solidFill>
                <a:latin typeface="Comic Sans MS" panose="030F0702030302020204" pitchFamily="66" charset="0"/>
              </a:rPr>
              <a:t>AUTORA: MA. DE LOURDES AGUILERA PEÑA</a:t>
            </a:r>
          </a:p>
          <a:p>
            <a:pPr algn="ctr">
              <a:spcBef>
                <a:spcPct val="0"/>
              </a:spcBef>
              <a:buClrTx/>
              <a:buSzTx/>
              <a:buFontTx/>
              <a:buNone/>
            </a:pPr>
            <a:endParaRPr lang="es-MX" altLang="es-MX" dirty="0">
              <a:solidFill>
                <a:schemeClr val="tx1"/>
              </a:solidFill>
              <a:latin typeface="Comic Sans MS" panose="030F0702030302020204" pitchFamily="66" charset="0"/>
            </a:endParaRPr>
          </a:p>
          <a:p>
            <a:pPr algn="ctr">
              <a:spcBef>
                <a:spcPct val="0"/>
              </a:spcBef>
              <a:buClrTx/>
              <a:buSzTx/>
              <a:buFontTx/>
              <a:buNone/>
            </a:pPr>
            <a:r>
              <a:rPr lang="es-MX" altLang="es-MX" dirty="0">
                <a:solidFill>
                  <a:schemeClr val="tx1"/>
                </a:solidFill>
                <a:latin typeface="Comic Sans MS" panose="030F0702030302020204" pitchFamily="66" charset="0"/>
              </a:rPr>
              <a:t>Agosto de 2015</a:t>
            </a:r>
          </a:p>
          <a:p>
            <a:pPr>
              <a:spcBef>
                <a:spcPct val="0"/>
              </a:spcBef>
              <a:buClrTx/>
              <a:buSzTx/>
              <a:buFontTx/>
              <a:buNone/>
            </a:pPr>
            <a:endParaRPr lang="es-MX" altLang="es-MX"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82403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Ética y Ciudadanía</a:t>
            </a:r>
            <a:endParaRPr lang="es-MX" dirty="0">
              <a:solidFill>
                <a:srgbClr val="CC00CC"/>
              </a:solidFill>
            </a:endParaRPr>
          </a:p>
        </p:txBody>
      </p:sp>
      <p:sp>
        <p:nvSpPr>
          <p:cNvPr id="3" name="2 Marcador de contenido"/>
          <p:cNvSpPr>
            <a:spLocks noGrp="1"/>
          </p:cNvSpPr>
          <p:nvPr>
            <p:ph idx="1"/>
          </p:nvPr>
        </p:nvSpPr>
        <p:spPr>
          <a:xfrm>
            <a:off x="822960" y="1845734"/>
            <a:ext cx="6917392"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algn="ctr" eaLnBrk="1" fontAlgn="auto" hangingPunct="1">
              <a:spcAft>
                <a:spcPts val="0"/>
              </a:spcAft>
              <a:buFont typeface="Wingdings 2"/>
              <a:buChar char=""/>
              <a:defRPr/>
            </a:pPr>
            <a:r>
              <a:rPr lang="es-MX" dirty="0" smtClean="0"/>
              <a:t>La ética y la ciudadanía van de la mano, puesto que la ética establece las normas de conducta que deben regir a los ciudadanos de una región y ellos son los responsables de aplicar y cumplir con ética las distintas reglas y normas que se establezcan para una determinada región.</a:t>
            </a:r>
            <a:endParaRPr lang="es-MX" dirty="0"/>
          </a:p>
        </p:txBody>
      </p:sp>
      <p:pic>
        <p:nvPicPr>
          <p:cNvPr id="28674" name="Picture 2" descr="http://t0.gstatic.com/images?q=tbn:ANd9GcRKPJK8tjCVWLu5ooZ1ZLmgjUeYtPp42hpmtRyxqCaQS4G4jFo&amp;t=1&amp;usg=__Ob77c4BhMLIiG0I_MhwYEfMirNE="/>
          <p:cNvPicPr>
            <a:picLocks noChangeAspect="1" noChangeArrowheads="1"/>
          </p:cNvPicPr>
          <p:nvPr/>
        </p:nvPicPr>
        <p:blipFill>
          <a:blip r:embed="rId2" cstate="print"/>
          <a:srcRect/>
          <a:stretch>
            <a:fillRect/>
          </a:stretch>
        </p:blipFill>
        <p:spPr bwMode="auto">
          <a:xfrm>
            <a:off x="4644008" y="4221088"/>
            <a:ext cx="2664296" cy="206650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8676" name="Picture 4" descr="http://t2.gstatic.com/images?q=tbn:ANd9GcTVkkpL1iW-ALLOMecHnOma66OZpGdVF7UDQAkktX8Me5YkYLQ&amp;t=1&amp;usg=__uwBSPZWudeVKqRVk2uiGFU_rcyM="/>
          <p:cNvPicPr>
            <a:picLocks noChangeAspect="1" noChangeArrowheads="1"/>
          </p:cNvPicPr>
          <p:nvPr/>
        </p:nvPicPr>
        <p:blipFill>
          <a:blip r:embed="rId3" cstate="print"/>
          <a:srcRect/>
          <a:stretch>
            <a:fillRect/>
          </a:stretch>
        </p:blipFill>
        <p:spPr bwMode="auto">
          <a:xfrm>
            <a:off x="1437155" y="4653136"/>
            <a:ext cx="2270749" cy="153275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17413"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ÉTICA CIUDADANA</a:t>
            </a:r>
            <a:endParaRPr lang="es-MX" dirty="0">
              <a:solidFill>
                <a:srgbClr val="CC00CC"/>
              </a:solidFill>
            </a:endParaRPr>
          </a:p>
        </p:txBody>
      </p:sp>
      <p:sp>
        <p:nvSpPr>
          <p:cNvPr id="3" name="2 Marcador de contenido"/>
          <p:cNvSpPr>
            <a:spLocks noGrp="1"/>
          </p:cNvSpPr>
          <p:nvPr>
            <p:ph idx="1"/>
          </p:nvPr>
        </p:nvSpPr>
        <p:spPr>
          <a:xfrm>
            <a:off x="822959" y="1845734"/>
            <a:ext cx="6989401"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algn="ctr" eaLnBrk="1" fontAlgn="auto" hangingPunct="1">
              <a:spcAft>
                <a:spcPts val="0"/>
              </a:spcAft>
              <a:buFont typeface="Wingdings 2"/>
              <a:buChar char=""/>
              <a:defRPr/>
            </a:pPr>
            <a:r>
              <a:rPr lang="es-MX" dirty="0" smtClean="0"/>
              <a:t>A la existencia de un ámbito de ideas y de conductas en las que todos debemos coincidir, independientemente de nuestras diferencias le podemos llamar</a:t>
            </a:r>
          </a:p>
          <a:p>
            <a:pPr marL="274320" indent="-274320" algn="ctr" eaLnBrk="1" fontAlgn="auto" hangingPunct="1">
              <a:spcAft>
                <a:spcPts val="0"/>
              </a:spcAft>
              <a:buFont typeface="Wingdings 2"/>
              <a:buNone/>
              <a:defRPr/>
            </a:pPr>
            <a:r>
              <a:rPr lang="es-MX" dirty="0" smtClean="0"/>
              <a:t> ÉTICA CIUDADANA</a:t>
            </a:r>
            <a:endParaRPr lang="es-MX" dirty="0"/>
          </a:p>
        </p:txBody>
      </p:sp>
      <p:pic>
        <p:nvPicPr>
          <p:cNvPr id="27650" name="Picture 2" descr="http://t1.gstatic.com/images?q=tbn:ANd9GcTdZ2H1s0rGJH5_aG2dZKrJoOlg4Dd7fQfgkaXXQxoAWuqYk1c&amp;t=1&amp;usg=__GR0VooM3bop2vHE-muVrN4bTXBA="/>
          <p:cNvPicPr>
            <a:picLocks noChangeAspect="1" noChangeArrowheads="1"/>
          </p:cNvPicPr>
          <p:nvPr/>
        </p:nvPicPr>
        <p:blipFill>
          <a:blip r:embed="rId2" cstate="print"/>
          <a:srcRect/>
          <a:stretch>
            <a:fillRect/>
          </a:stretch>
        </p:blipFill>
        <p:spPr bwMode="auto">
          <a:xfrm>
            <a:off x="827584" y="4149080"/>
            <a:ext cx="2952328" cy="221139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8436" name="AutoShape 4" descr="data:image/jpg;base64,/9j/4AAQSkZJRgABAQAAAQABAAD/2wCEAAkGBhQREBUUEBQWFBIUFxUPFBYYFxoXGBUdIB4hHxweGB4aHyYeHBwvJR4YKy8kIykpOCwuISo9NTAqOictLCkBCQoKBQUFDQUFDSkYEhgpKSkpKSkpKSkpKSkpKSkpKSkpKSkpKSkpKSkpKSkpKSkpKSkpKSkpKSkpKSkpKSkpKf/AABEIAEQAWgMBIgACEQEDEQH/xAAcAAACAgMBAQAAAAAAAAAAAAAABwUGAQQIAwL/xAA4EAACAQIEBAMHAgMJAAAAAAABAgMAEQQFEiEGBzFBE1FhIjJCcYGRoRQjCFOxGGJygpKywcLh/8QAFAEBAAAAAAAAAAAAAAAAAAAAAP/EABQRAQAAAAAAAAAAAAAAAAAAAAD/2gAMAwEAAhEDEQA/AHjRRRQFFama5gIIJZmFxFG8pHmFBNvxSS/tAYrxL/p4PDv7vt6rf4r9f8tA+Kwa08lzMYnDRTqCqzRpMAeo1AGx+9efEDMMLMUkeJwjMHjQSOtt/ZQ+8fSgWvHfOt8FjHw2HgjfwrK7uzbsQCQoW2wuN6meW/NYZpI8MkPhTKhlGltSMoIB6gEHcUlcBwvjc1lkljHiyO5LsxCkn1tsKvnLfgnMMszDU+HRw6NCWEy6YwSrEtpDMNlIG2570DworANZoCiisaqDNFFecs6qLsQo8yQB+aCq8zpJP0LRwuFadlw1imoNrOki/wAPU770vMDyKLxajitLi+pfDD2I7bMN79qtfMjj7BDCtEkqTzao3RYzqClWDXLDYdD371YZM+BhbEsUfCNCZVXUratIL9wCG2II9q1u1qCDi4rXJcriXHMjyIvg4dIwVeVV9lSQ/u9ASegv3O1L7hrnHj3x5/bGIXESADDjbT2AiPaw63uD1PnVE4o4jlx2JeeY7sfZXtGvZV9B+d+5vUZBiXjbVGzI241KxU79dwQaB1ZDkLZbmjR4qJkhxTM0DRuSikknwy2kHVba40nbY2O7Ay3PJEwrSYnRdTZVjN2YX0rfcjUfK/p2rnPg/CPjMwgieVwWc+1qZitgW2ub9qsuO04HN/CMupA0O4XTpW+pg2n4uhuOtA08Tzmy6MDW8oJFwDBIDa5G1xYi4IuD2qW4Z5g4PMWKYWUtIo1lGVka3S41Dfe3TzqC4i4Lw2cQKEdVdbtHKmlrE7kEDYgnc+u/W90XhcXPlGYkoymbDSNG1iSj22YHzUjb/wBFB1rRUbw7nseNwseIh9yRdVu6noyn1BuPpUlQYNI/jPi4tmky3vEmmBLkEKVG5A6C7X+1OfNcesEEkr+7GjSG252F9q5UxrWQs2zs+s9epNyRQXbhrhU5i0wQQrOoWzNcqLEBjp6knue16mMq4LfBKP1aRKVMiIFJYSr0aR7kjcMAq7AAHa7V7clEQzStezBCoueoYqdvlp/PpWObHETrilSDSxUBSL9PiPfruOn/ABQQ2bcr8NKhlgl/TEXLK37kRt1K2OpflvS74myA4LEmBpElIVHDx3KsGUMLXA7EVds64kCoUuCVXUwXf03v/WqBmuaNiJfEe2rRHHt09hFQf7b0Fl5URXzJWPSKOaUnyAW1/wA1G5zm5lzA4p1dVklEwv10A29nsdh96sfJl1GLl173i07lQtifavqPy6A16c5sbFLiITFIjlUZGCsrad7gGx270G5xDmEuT4sYnC2eDFL4iHaxtYjcDyI270tMXi2lkaRzd3ZpGPmSbmrji+MMNLk0eDlVziIt0YKNKkMbXJI20kg2qk3oHn/DznJaHEYZukbLOnye4YfdQfrTfqjcseX8WXRGWOYzviEjJe2lNPvDQNzbfqTV5oKPzfzRoctKodJnkTDE+Stct9wtvrXP+cs1wnYeux/FPrnXhS+WagLiOeGQ/K5X/sKR2eEHw3HTv87W60Fh5ecUpl/jfqIml1xhY1UXJYHb2vhFi1z6dK0MEYcQ8pxI8EreSJQdNj2tcEkfWtfLMQxi0xrGz7ybrdyAPcBB2ve9rdRWRjzN7oFxfqBdfMGg2s/4PKZRh8cN2kkkjmIJ929o/wAq3+oVRDT25dY6PF4WfKsWbl1Z4fIoeuj+8r3b6/Ok1xDkkmDxMkEws8bFT5EdmHoRYigjaL0Gigzes3r5rNB0ByF4qafCvhJDdsNpMXn4bX2+h/BFNWuaeSWYmLN4lvYTJJCfXbUPyorpagrPMqINlOLB/lFvqCCP6UgJYQ2Eueq2t9zRRQbeVZcjNYj4RuOvU18Z9g0jCSRjQ5cqzAn2hY+8DsftRRQSfBmMY4nCSbBvEQ7bdTpP3FW3+IPKIzhocRp/eWTwNXmpBNj52I2+Z86KKBDUUUUBWaKKC08snIzfB2/nAfcEGuq7UUUH/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latin typeface="Trebuchet MS" pitchFamily="34" charset="0"/>
            </a:endParaRPr>
          </a:p>
        </p:txBody>
      </p:sp>
      <p:pic>
        <p:nvPicPr>
          <p:cNvPr id="27655" name="Picture 7" descr="http://t2.gstatic.com/images?q=tbn:ANd9GcQJGUgs9Jv1rPfkON-gRsRWKmD7CCvYgg6ISUR_Vw3eROArhhs&amp;t=1&amp;usg=__ph3zQzVp-fS4D6LpJNlGNFnU7Xs="/>
          <p:cNvPicPr>
            <a:picLocks noChangeAspect="1" noChangeArrowheads="1"/>
          </p:cNvPicPr>
          <p:nvPr/>
        </p:nvPicPr>
        <p:blipFill>
          <a:blip r:embed="rId3" cstate="print"/>
          <a:srcRect/>
          <a:stretch>
            <a:fillRect/>
          </a:stretch>
        </p:blipFill>
        <p:spPr bwMode="auto">
          <a:xfrm>
            <a:off x="4644008" y="3861048"/>
            <a:ext cx="2364482" cy="250548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18438" name="7 Grupo"/>
          <p:cNvGrpSpPr>
            <a:grpSpLocks/>
          </p:cNvGrpSpPr>
          <p:nvPr/>
        </p:nvGrpSpPr>
        <p:grpSpPr bwMode="auto">
          <a:xfrm>
            <a:off x="5364163" y="115888"/>
            <a:ext cx="3686175" cy="3576637"/>
            <a:chOff x="5364088" y="116632"/>
            <a:chExt cx="3685615" cy="3575718"/>
          </a:xfrm>
        </p:grpSpPr>
        <p:sp>
          <p:nvSpPr>
            <p:cNvPr id="9" name="8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1" name="10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822959" y="1845734"/>
            <a:ext cx="6989401" cy="4023360"/>
          </a:xfrm>
        </p:spPr>
        <p:style>
          <a:lnRef idx="1">
            <a:schemeClr val="dk1"/>
          </a:lnRef>
          <a:fillRef idx="2">
            <a:schemeClr val="dk1"/>
          </a:fillRef>
          <a:effectRef idx="1">
            <a:schemeClr val="dk1"/>
          </a:effectRef>
          <a:fontRef idx="minor">
            <a:schemeClr val="dk1"/>
          </a:fontRef>
        </p:style>
        <p:txBody>
          <a:bodyPr>
            <a:normAutofit/>
          </a:bodyPr>
          <a:lstStyle/>
          <a:p>
            <a:pPr algn="ctr" eaLnBrk="1" hangingPunct="1">
              <a:defRPr/>
            </a:pPr>
            <a:r>
              <a:rPr lang="es-MX" b="1" smtClean="0">
                <a:solidFill>
                  <a:schemeClr val="accent1"/>
                </a:solidFill>
              </a:rPr>
              <a:t>Ética Ciudadana</a:t>
            </a:r>
            <a:r>
              <a:rPr lang="es-MX" smtClean="0">
                <a:solidFill>
                  <a:srgbClr val="000000"/>
                </a:solidFill>
              </a:rPr>
              <a:t>, </a:t>
            </a:r>
            <a:r>
              <a:rPr lang="es-MX" b="1" smtClean="0">
                <a:solidFill>
                  <a:srgbClr val="000000"/>
                </a:solidFill>
              </a:rPr>
              <a:t>es el respeto a los derechos humanos</a:t>
            </a:r>
            <a:r>
              <a:rPr lang="es-MX" smtClean="0">
                <a:solidFill>
                  <a:srgbClr val="000000"/>
                </a:solidFill>
              </a:rPr>
              <a:t>, actuando con justicia y equidad, sin excepción de personas, en el cumplimiento de nuestro deber y desarrollando nuestro trabajo como ciudadanos con verdad y honestidad.</a:t>
            </a:r>
            <a:br>
              <a:rPr lang="es-MX" smtClean="0">
                <a:solidFill>
                  <a:srgbClr val="000000"/>
                </a:solidFill>
              </a:rPr>
            </a:br>
            <a:endParaRPr lang="es-MX" smtClean="0">
              <a:solidFill>
                <a:srgbClr val="000000"/>
              </a:solidFill>
            </a:endParaRPr>
          </a:p>
        </p:txBody>
      </p:sp>
      <p:pic>
        <p:nvPicPr>
          <p:cNvPr id="5" name="Picture 2"/>
          <p:cNvPicPr>
            <a:picLocks noChangeAspect="1" noChangeArrowheads="1"/>
          </p:cNvPicPr>
          <p:nvPr/>
        </p:nvPicPr>
        <p:blipFill>
          <a:blip r:embed="rId2" cstate="print"/>
          <a:srcRect/>
          <a:stretch>
            <a:fillRect/>
          </a:stretch>
        </p:blipFill>
        <p:spPr bwMode="auto">
          <a:xfrm>
            <a:off x="2555776" y="4274091"/>
            <a:ext cx="3600400" cy="2583910"/>
          </a:xfrm>
          <a:prstGeom prst="ellipse">
            <a:avLst/>
          </a:prstGeom>
          <a:ln>
            <a:noFill/>
          </a:ln>
          <a:effectLst>
            <a:softEdge rad="112500"/>
          </a:effectLst>
        </p:spPr>
      </p:pic>
      <p:grpSp>
        <p:nvGrpSpPr>
          <p:cNvPr id="19460"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822959" y="1845734"/>
            <a:ext cx="6822671"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algn="ctr" eaLnBrk="1" fontAlgn="auto" hangingPunct="1">
              <a:spcAft>
                <a:spcPts val="0"/>
              </a:spcAft>
              <a:buFont typeface="Wingdings 2"/>
              <a:buChar char=""/>
              <a:defRPr/>
            </a:pPr>
            <a:r>
              <a:rPr lang="es-MX" dirty="0" smtClean="0"/>
              <a:t>Estamos en una fase de la civilización en la que las ideas y los modos de convivencia que tuvieron cierta vigencia en el pasado inmediato que ya no responden  a los nuevos problemas que enfrentamos como humanidad</a:t>
            </a:r>
            <a:endParaRPr lang="es-MX" dirty="0"/>
          </a:p>
        </p:txBody>
      </p:sp>
      <p:pic>
        <p:nvPicPr>
          <p:cNvPr id="26626" name="Picture 2" descr="http://t3.gstatic.com/images?q=tbn:ANd9GcTtpZFD8GXB2PVrraH7QhS9LXcbANFxvq7mqUbDgBhB0cxuhAU&amp;t=1&amp;usg=__VyyfbNqo-PW_ljJdBVjdOkevGSo="/>
          <p:cNvPicPr>
            <a:picLocks noChangeAspect="1" noChangeArrowheads="1"/>
          </p:cNvPicPr>
          <p:nvPr/>
        </p:nvPicPr>
        <p:blipFill>
          <a:blip r:embed="rId2" cstate="print"/>
          <a:srcRect/>
          <a:stretch>
            <a:fillRect/>
          </a:stretch>
        </p:blipFill>
        <p:spPr bwMode="auto">
          <a:xfrm rot="21011608">
            <a:off x="1028281" y="3952542"/>
            <a:ext cx="2932259" cy="194421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26628" name="Picture 4" descr="http://t3.gstatic.com/images?q=tbn:ANd9GcQqysCSHwFRpAt3jDdlC8DuAPV7d31ShooinoI3FUp7a8g6YJA&amp;t=1&amp;h=149&amp;w=249&amp;usg=__bQEZrHJeyYc5567vUoazCR51Xdg="/>
          <p:cNvPicPr>
            <a:picLocks noChangeAspect="1" noChangeArrowheads="1"/>
          </p:cNvPicPr>
          <p:nvPr/>
        </p:nvPicPr>
        <p:blipFill>
          <a:blip r:embed="rId3" cstate="print"/>
          <a:srcRect/>
          <a:stretch>
            <a:fillRect/>
          </a:stretch>
        </p:blipFill>
        <p:spPr bwMode="auto">
          <a:xfrm>
            <a:off x="4155902" y="3938836"/>
            <a:ext cx="3489728" cy="208823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nvGrpSpPr>
          <p:cNvPr id="20485"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Recursos</a:t>
            </a:r>
            <a:endParaRPr lang="es-MX" dirty="0">
              <a:solidFill>
                <a:srgbClr val="CC00CC"/>
              </a:solidFill>
            </a:endParaRPr>
          </a:p>
        </p:txBody>
      </p:sp>
      <p:sp>
        <p:nvSpPr>
          <p:cNvPr id="3" name="2 Marcador de contenido"/>
          <p:cNvSpPr>
            <a:spLocks noGrp="1"/>
          </p:cNvSpPr>
          <p:nvPr>
            <p:ph idx="1"/>
          </p:nvPr>
        </p:nvSpPr>
        <p:spPr>
          <a:gradFill rotWithShape="1">
            <a:gsLst>
              <a:gs pos="0">
                <a:srgbClr val="EDEDED"/>
              </a:gs>
              <a:gs pos="49001">
                <a:srgbClr val="BCBCBC"/>
              </a:gs>
              <a:gs pos="49100">
                <a:srgbClr val="A2A2A2"/>
              </a:gs>
              <a:gs pos="92000">
                <a:srgbClr val="BCBCBC"/>
              </a:gs>
              <a:gs pos="100000">
                <a:srgbClr val="C7C7C7"/>
              </a:gs>
            </a:gsLst>
            <a:lin ang="5400000" scaled="1"/>
          </a:gradFill>
          <a:ln w="11430" cap="flat" algn="ctr">
            <a:solidFill>
              <a:schemeClr val="tx1"/>
            </a:solidFill>
          </a:ln>
          <a:effectLst>
            <a:outerShdw dist="25000" dir="5400000" rotWithShape="0">
              <a:srgbClr val="000000">
                <a:alpha val="37999"/>
              </a:srgbClr>
            </a:outerShdw>
          </a:effectLst>
        </p:spPr>
        <p:txBody>
          <a:bodyPr/>
          <a:lstStyle/>
          <a:p>
            <a:pPr eaLnBrk="1" hangingPunct="1">
              <a:defRPr/>
            </a:pPr>
            <a:r>
              <a:rPr lang="es-ES" smtClean="0">
                <a:solidFill>
                  <a:srgbClr val="000000"/>
                </a:solidFill>
              </a:rPr>
              <a:t>.</a:t>
            </a:r>
          </a:p>
        </p:txBody>
      </p:sp>
      <p:pic>
        <p:nvPicPr>
          <p:cNvPr id="5" name="Picture 2" descr="http://t2.gstatic.com/images?q=tbn:ANd9GcSKjL2675GmGiVEldZlokeTUUgJeZ8MqlfOaOug543PHvCcY-A&amp;t=1&amp;usg=__z15pGQeQnmv8ojAIMnB_Rj1DitU="/>
          <p:cNvPicPr>
            <a:picLocks noChangeAspect="1" noChangeArrowheads="1"/>
          </p:cNvPicPr>
          <p:nvPr/>
        </p:nvPicPr>
        <p:blipFill>
          <a:blip r:embed="rId2" cstate="print"/>
          <a:srcRect/>
          <a:stretch>
            <a:fillRect/>
          </a:stretch>
        </p:blipFill>
        <p:spPr bwMode="auto">
          <a:xfrm>
            <a:off x="1691680" y="1908077"/>
            <a:ext cx="5040559" cy="410364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nvGrpSpPr>
          <p:cNvPr id="21508" name="6 Grupo"/>
          <p:cNvGrpSpPr>
            <a:grpSpLocks/>
          </p:cNvGrpSpPr>
          <p:nvPr/>
        </p:nvGrpSpPr>
        <p:grpSpPr bwMode="auto">
          <a:xfrm>
            <a:off x="5364163" y="115888"/>
            <a:ext cx="3686175" cy="3576637"/>
            <a:chOff x="5364088" y="116632"/>
            <a:chExt cx="3685615" cy="3575718"/>
          </a:xfrm>
        </p:grpSpPr>
        <p:sp>
          <p:nvSpPr>
            <p:cNvPr id="8" name="7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Razonamiento ético</a:t>
            </a:r>
            <a:endParaRPr lang="es-MX" dirty="0">
              <a:solidFill>
                <a:srgbClr val="CC00CC"/>
              </a:solidFill>
            </a:endParaRPr>
          </a:p>
        </p:txBody>
      </p:sp>
      <p:sp>
        <p:nvSpPr>
          <p:cNvPr id="3" name="2 Marcador de contenido"/>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a:bodyPr>
          <a:lstStyle/>
          <a:p>
            <a:pPr marL="274320" indent="-274320" algn="ctr" eaLnBrk="1" fontAlgn="auto" hangingPunct="1">
              <a:spcAft>
                <a:spcPts val="0"/>
              </a:spcAft>
              <a:buFont typeface="Wingdings 2"/>
              <a:buChar char=""/>
              <a:defRPr/>
            </a:pPr>
            <a:r>
              <a:rPr lang="es-MX" dirty="0" smtClean="0"/>
              <a:t>¿Qué es justo y qué es injusto?</a:t>
            </a:r>
          </a:p>
          <a:p>
            <a:pPr marL="274320" indent="-274320" algn="ctr" eaLnBrk="1" fontAlgn="auto" hangingPunct="1">
              <a:spcAft>
                <a:spcPts val="0"/>
              </a:spcAft>
              <a:buFont typeface="Wingdings 2"/>
              <a:buChar char=""/>
              <a:defRPr/>
            </a:pPr>
            <a:r>
              <a:rPr lang="es-MX" dirty="0" smtClean="0"/>
              <a:t>¿Qué está bien y qué está mal?</a:t>
            </a:r>
          </a:p>
          <a:p>
            <a:pPr marL="274320" indent="-274320" algn="ctr" eaLnBrk="1" fontAlgn="auto" hangingPunct="1">
              <a:spcAft>
                <a:spcPts val="0"/>
              </a:spcAft>
              <a:buFont typeface="Wingdings 2"/>
              <a:buNone/>
              <a:defRPr/>
            </a:pPr>
            <a:endParaRPr lang="es-MX" dirty="0" smtClean="0"/>
          </a:p>
          <a:p>
            <a:pPr marL="274320" indent="-274320" algn="ctr" eaLnBrk="1" fontAlgn="auto" hangingPunct="1">
              <a:spcAft>
                <a:spcPts val="0"/>
              </a:spcAft>
              <a:buFont typeface="Wingdings 2"/>
              <a:buNone/>
              <a:defRPr/>
            </a:pPr>
            <a:r>
              <a:rPr lang="es-MX" dirty="0" smtClean="0"/>
              <a:t>El juicio sirve para analizar y decidir sobre acciones que nos comprometen y tienen repercusiones en nosotros y otras personas surgiendo dilemas y situaciones difíciles.</a:t>
            </a:r>
          </a:p>
          <a:p>
            <a:pPr marL="274320" indent="-274320" eaLnBrk="1" fontAlgn="auto" hangingPunct="1">
              <a:spcAft>
                <a:spcPts val="0"/>
              </a:spcAft>
              <a:buFont typeface="Wingdings 2"/>
              <a:buNone/>
              <a:defRPr/>
            </a:pPr>
            <a:endParaRPr lang="es-MX" dirty="0" smtClean="0"/>
          </a:p>
          <a:p>
            <a:pPr marL="274320" indent="-274320" eaLnBrk="1" fontAlgn="auto" hangingPunct="1">
              <a:spcAft>
                <a:spcPts val="0"/>
              </a:spcAft>
              <a:buFont typeface="Wingdings 2"/>
              <a:buNone/>
              <a:defRPr/>
            </a:pPr>
            <a:endParaRPr lang="es-MX" dirty="0"/>
          </a:p>
        </p:txBody>
      </p:sp>
      <p:pic>
        <p:nvPicPr>
          <p:cNvPr id="4" name="Picture 4" descr="http://t2.gstatic.com/images?q=tbn:ANd9GcQIuPSyClNHXmvFystXjNWg_CSnrKh3zWM2weyRgjza1Yncdgo&amp;t=1&amp;usg=__qsMoICqIrtVAThCa0cQu3i5qTkw="/>
          <p:cNvPicPr>
            <a:picLocks noChangeAspect="1" noChangeArrowheads="1"/>
          </p:cNvPicPr>
          <p:nvPr/>
        </p:nvPicPr>
        <p:blipFill>
          <a:blip r:embed="rId2" cstate="print"/>
          <a:srcRect/>
          <a:stretch>
            <a:fillRect/>
          </a:stretch>
        </p:blipFill>
        <p:spPr bwMode="auto">
          <a:xfrm>
            <a:off x="3059832" y="4725144"/>
            <a:ext cx="2736304" cy="198884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grpSp>
        <p:nvGrpSpPr>
          <p:cNvPr id="22532"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457200" y="1484313"/>
            <a:ext cx="7239000" cy="3116262"/>
          </a:xfrm>
        </p:spPr>
        <p:txBody>
          <a:bodyPr/>
          <a:lstStyle/>
          <a:p>
            <a:pPr algn="ctr" eaLnBrk="1" hangingPunct="1">
              <a:lnSpc>
                <a:spcPct val="90000"/>
              </a:lnSpc>
              <a:buFont typeface="Wingdings 2" pitchFamily="18" charset="2"/>
              <a:buNone/>
            </a:pPr>
            <a:r>
              <a:rPr lang="es-MX" b="1" dirty="0" smtClean="0">
                <a:solidFill>
                  <a:schemeClr val="tx2"/>
                </a:solidFill>
              </a:rPr>
              <a:t>El razonamiento ético es parte de </a:t>
            </a:r>
            <a:r>
              <a:rPr lang="es-MX" b="1" dirty="0" smtClean="0">
                <a:solidFill>
                  <a:schemeClr val="tx2"/>
                </a:solidFill>
              </a:rPr>
              <a:t>nuestra </a:t>
            </a:r>
            <a:r>
              <a:rPr lang="es-MX" b="1" dirty="0" smtClean="0">
                <a:solidFill>
                  <a:schemeClr val="tx2"/>
                </a:solidFill>
              </a:rPr>
              <a:t>maduración como personas responsables y autónomas</a:t>
            </a:r>
          </a:p>
          <a:p>
            <a:pPr algn="ctr" eaLnBrk="1" hangingPunct="1">
              <a:lnSpc>
                <a:spcPct val="90000"/>
              </a:lnSpc>
              <a:buFont typeface="Wingdings 2" pitchFamily="18" charset="2"/>
              <a:buNone/>
            </a:pPr>
            <a:endParaRPr lang="es-MX" b="1" dirty="0" smtClean="0">
              <a:solidFill>
                <a:schemeClr val="tx2"/>
              </a:solidFill>
            </a:endParaRPr>
          </a:p>
          <a:p>
            <a:pPr algn="ctr" eaLnBrk="1" hangingPunct="1">
              <a:lnSpc>
                <a:spcPct val="90000"/>
              </a:lnSpc>
              <a:buFont typeface="Wingdings 2" pitchFamily="18" charset="2"/>
              <a:buNone/>
            </a:pPr>
            <a:r>
              <a:rPr lang="es-MX" dirty="0" smtClean="0"/>
              <a:t>A la vez que expondremos de manera clara y contundente nuestros motivos o razones para preferir ciertas decisiones, podremos asumirlas con mayor responsabilidad</a:t>
            </a:r>
          </a:p>
          <a:p>
            <a:pPr eaLnBrk="1" hangingPunct="1">
              <a:lnSpc>
                <a:spcPct val="90000"/>
              </a:lnSpc>
              <a:buFont typeface="Wingdings 2" pitchFamily="18" charset="2"/>
              <a:buNone/>
            </a:pPr>
            <a:endParaRPr lang="es-MX" dirty="0" smtClean="0"/>
          </a:p>
        </p:txBody>
      </p:sp>
      <p:grpSp>
        <p:nvGrpSpPr>
          <p:cNvPr id="23555" name="3 Grupo"/>
          <p:cNvGrpSpPr>
            <a:grpSpLocks/>
          </p:cNvGrpSpPr>
          <p:nvPr/>
        </p:nvGrpSpPr>
        <p:grpSpPr bwMode="auto">
          <a:xfrm>
            <a:off x="5364163" y="115888"/>
            <a:ext cx="3686175" cy="3576637"/>
            <a:chOff x="5364088" y="116632"/>
            <a:chExt cx="3685615" cy="3575718"/>
          </a:xfrm>
        </p:grpSpPr>
        <p:sp>
          <p:nvSpPr>
            <p:cNvPr id="5" name="4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 name="5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8" name="Picture 10" descr="http://t3.gstatic.com/images?q=tbn:ANd9GcR8V_uXFTB4xQTmOmp0R5xkBIoaGCK0XsS_p7-NLn5Pz0aAOb0&amp;t=1&amp;usg=__l6aF-Wu0b5-N3cJsecLNHYV7gaA="/>
          <p:cNvPicPr>
            <a:picLocks noChangeAspect="1" noChangeArrowheads="1"/>
          </p:cNvPicPr>
          <p:nvPr/>
        </p:nvPicPr>
        <p:blipFill>
          <a:blip r:embed="rId2" cstate="print"/>
          <a:srcRect/>
          <a:stretch>
            <a:fillRect/>
          </a:stretch>
        </p:blipFill>
        <p:spPr bwMode="auto">
          <a:xfrm>
            <a:off x="2987824" y="4077072"/>
            <a:ext cx="2880320" cy="21526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4978896" cy="1143000"/>
          </a:xfrm>
        </p:spPr>
        <p:txBody>
          <a:bodyPr>
            <a:normAutofit fontScale="90000"/>
          </a:bodyPr>
          <a:lstStyle/>
          <a:p>
            <a:pPr eaLnBrk="1" fontAlgn="auto" hangingPunct="1">
              <a:spcAft>
                <a:spcPts val="0"/>
              </a:spcAft>
              <a:defRPr/>
            </a:pPr>
            <a:r>
              <a:rPr lang="es-MX" dirty="0" smtClean="0">
                <a:solidFill>
                  <a:srgbClr val="CC00CC"/>
                </a:solidFill>
              </a:rPr>
              <a:t>Función de la ética ciudadana</a:t>
            </a:r>
            <a:endParaRPr lang="es-MX" dirty="0">
              <a:solidFill>
                <a:srgbClr val="CC00CC"/>
              </a:solidFill>
            </a:endParaRPr>
          </a:p>
        </p:txBody>
      </p:sp>
      <p:sp>
        <p:nvSpPr>
          <p:cNvPr id="3" name="2 Marcador de contenido"/>
          <p:cNvSpPr>
            <a:spLocks noGrp="1"/>
          </p:cNvSpPr>
          <p:nvPr>
            <p:ph idx="1"/>
          </p:nvPr>
        </p:nvSpPr>
        <p:spPr>
          <a:xfrm>
            <a:off x="822960" y="1845734"/>
            <a:ext cx="7167938"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eaLnBrk="1" fontAlgn="auto" hangingPunct="1">
              <a:spcAft>
                <a:spcPts val="0"/>
              </a:spcAft>
              <a:buFont typeface="Wingdings 2"/>
              <a:buChar char=""/>
              <a:defRPr/>
            </a:pPr>
            <a:r>
              <a:rPr lang="es-MX" dirty="0" smtClean="0"/>
              <a:t>La Ética ciudadana, nos permite movernos en un ambiente sano y agradable donde todos somos un equipo trabajando en el mismo plan en beneficio de todos, utilizando cada uno nuestros talentos y aprendiendo unos de otros, sin egoísmos en paz y armonía, utilizando los valores positivos en los cuales una nación puede crecer y después ayudar a otros.</a:t>
            </a:r>
            <a:endParaRPr lang="es-MX" dirty="0"/>
          </a:p>
        </p:txBody>
      </p:sp>
      <p:pic>
        <p:nvPicPr>
          <p:cNvPr id="24578" name="Picture 2" descr="http://t2.gstatic.com/images?q=tbn:ANd9GcQUD6ArOmCQycgbJ0CUUycuBr4f7cqIHZwYY0u5_dES2JWWw5w&amp;t=1&amp;usg=__m5oMN-0qTdHL-Kkp_PAWpx5ll48="/>
          <p:cNvPicPr>
            <a:picLocks noChangeAspect="1" noChangeArrowheads="1"/>
          </p:cNvPicPr>
          <p:nvPr/>
        </p:nvPicPr>
        <p:blipFill>
          <a:blip r:embed="rId2" cstate="print"/>
          <a:srcRect/>
          <a:stretch>
            <a:fillRect/>
          </a:stretch>
        </p:blipFill>
        <p:spPr bwMode="auto">
          <a:xfrm>
            <a:off x="5220072" y="4869160"/>
            <a:ext cx="2524125" cy="180975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grpSp>
        <p:nvGrpSpPr>
          <p:cNvPr id="24580"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4" name="Picture 4" descr="http://nana4pr.files.wordpress.com/2008/11/responsabilidad-compartida.jpg"/>
          <p:cNvPicPr>
            <a:picLocks noChangeAspect="1" noChangeArrowheads="1"/>
          </p:cNvPicPr>
          <p:nvPr/>
        </p:nvPicPr>
        <p:blipFill>
          <a:blip r:embed="rId3" cstate="print"/>
          <a:stretch>
            <a:fillRect/>
          </a:stretch>
        </p:blipFill>
        <p:spPr bwMode="auto">
          <a:xfrm>
            <a:off x="2268451" y="4833929"/>
            <a:ext cx="1871501" cy="19074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822960" y="1845734"/>
            <a:ext cx="7167938" cy="4023360"/>
          </a:xfrm>
        </p:spPr>
        <p:style>
          <a:lnRef idx="1">
            <a:schemeClr val="dk1"/>
          </a:lnRef>
          <a:fillRef idx="2">
            <a:schemeClr val="dk1"/>
          </a:fillRef>
          <a:effectRef idx="1">
            <a:schemeClr val="dk1"/>
          </a:effectRef>
          <a:fontRef idx="minor">
            <a:schemeClr val="dk1"/>
          </a:fontRef>
        </p:style>
        <p:txBody>
          <a:bodyPr>
            <a:normAutofit/>
          </a:bodyPr>
          <a:lstStyle/>
          <a:p>
            <a:pPr algn="ctr" eaLnBrk="1" hangingPunct="1">
              <a:defRPr/>
            </a:pPr>
            <a:r>
              <a:rPr lang="es-MX" smtClean="0">
                <a:solidFill>
                  <a:srgbClr val="000000"/>
                </a:solidFill>
              </a:rPr>
              <a:t>En nuestro país y en el mundo, convivimos con personas de diversas mentalidades, por lo que hay un sinfín de maneras de entender las cosas, lo que hace complicado que todos nos pongamos de acuerdo en las conductas que deben regir nuestra vida. </a:t>
            </a:r>
          </a:p>
        </p:txBody>
      </p:sp>
      <p:pic>
        <p:nvPicPr>
          <p:cNvPr id="23554" name="Picture 2" descr="http://t1.gstatic.com/images?q=tbn:ANd9GcQwdKK9tcomMmOgWgCDr8ySQGXXqge7T2rr4wjULk_OPpM0oCA&amp;t=1&amp;usg=__-yJDGE5rXkqgzagqfmwn-GgkfJ8="/>
          <p:cNvPicPr>
            <a:picLocks noChangeAspect="1" noChangeArrowheads="1"/>
          </p:cNvPicPr>
          <p:nvPr/>
        </p:nvPicPr>
        <p:blipFill>
          <a:blip r:embed="rId2" cstate="print"/>
          <a:srcRect/>
          <a:stretch>
            <a:fillRect/>
          </a:stretch>
        </p:blipFill>
        <p:spPr bwMode="auto">
          <a:xfrm>
            <a:off x="2123728" y="3501008"/>
            <a:ext cx="4104456" cy="263691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26628"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323528" y="1749740"/>
            <a:ext cx="7543801" cy="4023360"/>
          </a:xfrm>
        </p:spPr>
        <p:style>
          <a:lnRef idx="1">
            <a:schemeClr val="dk1"/>
          </a:lnRef>
          <a:fillRef idx="2">
            <a:schemeClr val="dk1"/>
          </a:fillRef>
          <a:effectRef idx="1">
            <a:schemeClr val="dk1"/>
          </a:effectRef>
          <a:fontRef idx="minor">
            <a:schemeClr val="dk1"/>
          </a:fontRef>
        </p:style>
        <p:txBody>
          <a:bodyPr>
            <a:normAutofit/>
          </a:bodyPr>
          <a:lstStyle/>
          <a:p>
            <a:pPr algn="ctr" eaLnBrk="1" hangingPunct="1">
              <a:defRPr/>
            </a:pPr>
            <a:r>
              <a:rPr lang="es-MX" smtClean="0">
                <a:solidFill>
                  <a:srgbClr val="000000"/>
                </a:solidFill>
              </a:rPr>
              <a:t>La ética ciudadana debe establecer con claridad las conductas a las que todos estamos obligados.</a:t>
            </a:r>
          </a:p>
          <a:p>
            <a:pPr algn="ctr" eaLnBrk="1" hangingPunct="1">
              <a:defRPr/>
            </a:pPr>
            <a:r>
              <a:rPr lang="es-MX" b="1" smtClean="0">
                <a:solidFill>
                  <a:schemeClr val="tx2"/>
                </a:solidFill>
              </a:rPr>
              <a:t>Señala los derechos que todos debemos exigir y las obligaciones que todos debemos cumplir, sin importar  sexo, raza, religión, partido  político, etc.</a:t>
            </a:r>
          </a:p>
        </p:txBody>
      </p:sp>
      <p:pic>
        <p:nvPicPr>
          <p:cNvPr id="22530" name="Picture 2" descr="http://t3.gstatic.com/images?q=tbn:ANd9GcTweiSG0Q06Y-51893xWRiwzjY_dRY-UB2d1PNGJxIIdyk1U1g&amp;t=1&amp;usg=__BrWAZQh4V_RL5IW_Qoz8Fdj33pc="/>
          <p:cNvPicPr>
            <a:picLocks noChangeAspect="1" noChangeArrowheads="1"/>
          </p:cNvPicPr>
          <p:nvPr/>
        </p:nvPicPr>
        <p:blipFill>
          <a:blip r:embed="rId2" cstate="print"/>
          <a:srcRect/>
          <a:stretch>
            <a:fillRect/>
          </a:stretch>
        </p:blipFill>
        <p:spPr bwMode="auto">
          <a:xfrm>
            <a:off x="1331640" y="4221088"/>
            <a:ext cx="2171700" cy="2105026"/>
          </a:xfrm>
          <a:prstGeom prst="ellipse">
            <a:avLst/>
          </a:prstGeom>
          <a:ln>
            <a:noFill/>
          </a:ln>
          <a:effectLst>
            <a:softEdge rad="112500"/>
          </a:effectLst>
        </p:spPr>
      </p:pic>
      <p:grpSp>
        <p:nvGrpSpPr>
          <p:cNvPr id="27652"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10" name="Picture 4" descr="http://t0.gstatic.com/images?q=tbn:ANd9GcSQB7AouF311FniNzdqaZhqwd0zMq8rfjLL4EKX2HHO8g6rgkA&amp;t=1&amp;usg=__Qul8PnyYLIO14F75nEp4D0ltqFs="/>
          <p:cNvPicPr>
            <a:picLocks noChangeAspect="1" noChangeArrowheads="1"/>
          </p:cNvPicPr>
          <p:nvPr/>
        </p:nvPicPr>
        <p:blipFill>
          <a:blip r:embed="rId3" cstate="print"/>
          <a:srcRect/>
          <a:stretch>
            <a:fillRect/>
          </a:stretch>
        </p:blipFill>
        <p:spPr bwMode="auto">
          <a:xfrm>
            <a:off x="5076056" y="4221088"/>
            <a:ext cx="2143125" cy="2133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188913"/>
            <a:ext cx="7831138" cy="1044575"/>
          </a:xfrm>
        </p:spPr>
        <p:txBody>
          <a:bodyPr rtlCol="0">
            <a:normAutofit/>
          </a:bodyPr>
          <a:lstStyle/>
          <a:p>
            <a:pPr fontAlgn="auto">
              <a:spcAft>
                <a:spcPts val="0"/>
              </a:spcAft>
              <a:defRPr/>
            </a:pPr>
            <a:r>
              <a:rPr lang="es-MX" b="1" dirty="0" smtClean="0">
                <a:solidFill>
                  <a:schemeClr val="tx1">
                    <a:lumMod val="75000"/>
                    <a:lumOff val="25000"/>
                  </a:schemeClr>
                </a:solidFill>
              </a:rPr>
              <a:t>Guión explicativo</a:t>
            </a:r>
            <a:endParaRPr lang="es-MX" b="1" dirty="0">
              <a:solidFill>
                <a:schemeClr val="tx1">
                  <a:lumMod val="75000"/>
                  <a:lumOff val="25000"/>
                </a:schemeClr>
              </a:solidFill>
            </a:endParaRPr>
          </a:p>
        </p:txBody>
      </p:sp>
      <p:sp>
        <p:nvSpPr>
          <p:cNvPr id="3" name="2 Marcador de contenido"/>
          <p:cNvSpPr>
            <a:spLocks noGrp="1"/>
          </p:cNvSpPr>
          <p:nvPr>
            <p:ph sz="half" idx="1"/>
          </p:nvPr>
        </p:nvSpPr>
        <p:spPr>
          <a:xfrm>
            <a:off x="457200" y="1673225"/>
            <a:ext cx="7643813" cy="4276725"/>
          </a:xfrm>
          <a:solidFill>
            <a:schemeClr val="accent2">
              <a:lumMod val="60000"/>
              <a:lumOff val="40000"/>
            </a:schemeClr>
          </a:solidFill>
        </p:spPr>
        <p:txBody>
          <a:bodyPr rtlCol="0">
            <a:normAutofit/>
          </a:bodyPr>
          <a:lstStyle/>
          <a:p>
            <a:pPr marL="91440" indent="-91440" algn="just" fontAlgn="auto">
              <a:spcAft>
                <a:spcPts val="0"/>
              </a:spcAft>
              <a:buFont typeface="Wingdings 3" charset="2"/>
              <a:buChar char=""/>
              <a:defRPr/>
            </a:pPr>
            <a:r>
              <a:rPr lang="es-MX" sz="2400" dirty="0" smtClean="0">
                <a:solidFill>
                  <a:schemeClr val="tx1">
                    <a:lumMod val="75000"/>
                    <a:lumOff val="25000"/>
                  </a:schemeClr>
                </a:solidFill>
              </a:rPr>
              <a:t>Se </a:t>
            </a:r>
            <a:r>
              <a:rPr lang="es-MX" sz="2400" dirty="0">
                <a:solidFill>
                  <a:schemeClr val="tx1">
                    <a:lumMod val="75000"/>
                    <a:lumOff val="25000"/>
                  </a:schemeClr>
                </a:solidFill>
              </a:rPr>
              <a:t>presenta </a:t>
            </a:r>
            <a:r>
              <a:rPr lang="es-MX" sz="2400" dirty="0" smtClean="0">
                <a:solidFill>
                  <a:schemeClr val="tx1">
                    <a:lumMod val="75000"/>
                    <a:lumOff val="25000"/>
                  </a:schemeClr>
                </a:solidFill>
              </a:rPr>
              <a:t>la información </a:t>
            </a:r>
            <a:r>
              <a:rPr lang="es-MX" sz="2400" dirty="0">
                <a:solidFill>
                  <a:schemeClr val="tx1">
                    <a:lumMod val="75000"/>
                    <a:lumOff val="25000"/>
                  </a:schemeClr>
                </a:solidFill>
              </a:rPr>
              <a:t>para abordar la parte conceptual, que el </a:t>
            </a:r>
            <a:r>
              <a:rPr lang="es-MX" sz="2400" dirty="0" smtClean="0">
                <a:solidFill>
                  <a:schemeClr val="tx1">
                    <a:lumMod val="75000"/>
                    <a:lumOff val="25000"/>
                  </a:schemeClr>
                </a:solidFill>
              </a:rPr>
              <a:t>profesor explicará utilizando </a:t>
            </a:r>
            <a:r>
              <a:rPr lang="es-MX" sz="2400" dirty="0">
                <a:solidFill>
                  <a:schemeClr val="tx1">
                    <a:lumMod val="75000"/>
                    <a:lumOff val="25000"/>
                  </a:schemeClr>
                </a:solidFill>
              </a:rPr>
              <a:t>la técnica </a:t>
            </a:r>
            <a:r>
              <a:rPr lang="es-MX" sz="2400" dirty="0" smtClean="0">
                <a:solidFill>
                  <a:schemeClr val="tx1">
                    <a:lumMod val="75000"/>
                    <a:lumOff val="25000"/>
                  </a:schemeClr>
                </a:solidFill>
              </a:rPr>
              <a:t>expositiva.</a:t>
            </a:r>
            <a:endParaRPr lang="es-MX" sz="2400" dirty="0">
              <a:solidFill>
                <a:schemeClr val="tx1">
                  <a:lumMod val="75000"/>
                  <a:lumOff val="25000"/>
                </a:schemeClr>
              </a:solidFill>
            </a:endParaRPr>
          </a:p>
          <a:p>
            <a:pPr marL="91440" indent="-91440" algn="just" fontAlgn="auto">
              <a:spcAft>
                <a:spcPts val="0"/>
              </a:spcAft>
              <a:buFont typeface="Wingdings 3" charset="2"/>
              <a:buChar char=""/>
              <a:defRPr/>
            </a:pPr>
            <a:r>
              <a:rPr lang="es-MX" sz="2400" dirty="0" smtClean="0">
                <a:solidFill>
                  <a:schemeClr val="tx1">
                    <a:lumMod val="75000"/>
                    <a:lumOff val="25000"/>
                  </a:schemeClr>
                </a:solidFill>
              </a:rPr>
              <a:t>Posterior </a:t>
            </a:r>
            <a:r>
              <a:rPr lang="es-MX" sz="2400" dirty="0">
                <a:solidFill>
                  <a:schemeClr val="tx1">
                    <a:lumMod val="75000"/>
                    <a:lumOff val="25000"/>
                  </a:schemeClr>
                </a:solidFill>
              </a:rPr>
              <a:t>a la parte conceptual, viene </a:t>
            </a:r>
            <a:r>
              <a:rPr lang="es-MX" sz="2400" dirty="0" smtClean="0">
                <a:solidFill>
                  <a:schemeClr val="tx1">
                    <a:lumMod val="75000"/>
                    <a:lumOff val="25000"/>
                  </a:schemeClr>
                </a:solidFill>
              </a:rPr>
              <a:t>la</a:t>
            </a:r>
            <a:r>
              <a:rPr lang="es-MX" sz="2400" b="1" dirty="0" smtClean="0">
                <a:solidFill>
                  <a:srgbClr val="C00000"/>
                </a:solidFill>
              </a:rPr>
              <a:t> actividad  </a:t>
            </a:r>
            <a:r>
              <a:rPr lang="es-MX" sz="2400" dirty="0">
                <a:solidFill>
                  <a:schemeClr val="tx1">
                    <a:lumMod val="75000"/>
                    <a:lumOff val="25000"/>
                  </a:schemeClr>
                </a:solidFill>
              </a:rPr>
              <a:t>en donde se dan indicaciones precisas acerca de lo que harán los alumnos como actividad de aprendizaje.</a:t>
            </a:r>
          </a:p>
          <a:p>
            <a:pPr marL="91440" indent="-91440" algn="just" fontAlgn="auto">
              <a:spcAft>
                <a:spcPts val="0"/>
              </a:spcAft>
              <a:buFont typeface="Wingdings 3" charset="2"/>
              <a:buChar char=""/>
              <a:defRPr/>
            </a:pPr>
            <a:r>
              <a:rPr lang="es-MX" sz="2400" dirty="0" smtClean="0">
                <a:solidFill>
                  <a:schemeClr val="tx1">
                    <a:lumMod val="75000"/>
                    <a:lumOff val="25000"/>
                  </a:schemeClr>
                </a:solidFill>
              </a:rPr>
              <a:t>Finalmente </a:t>
            </a:r>
            <a:r>
              <a:rPr lang="es-MX" sz="2400" dirty="0">
                <a:solidFill>
                  <a:schemeClr val="tx1">
                    <a:lumMod val="75000"/>
                    <a:lumOff val="25000"/>
                  </a:schemeClr>
                </a:solidFill>
              </a:rPr>
              <a:t>se incluye información relacionada al </a:t>
            </a:r>
            <a:r>
              <a:rPr lang="es-MX" sz="2400" b="1" dirty="0" smtClean="0">
                <a:solidFill>
                  <a:srgbClr val="FF0000"/>
                </a:solidFill>
              </a:rPr>
              <a:t>producto</a:t>
            </a:r>
            <a:r>
              <a:rPr lang="es-MX" sz="2400" dirty="0" smtClean="0">
                <a:solidFill>
                  <a:schemeClr val="tx1">
                    <a:lumMod val="75000"/>
                    <a:lumOff val="25000"/>
                  </a:schemeClr>
                </a:solidFill>
              </a:rPr>
              <a:t> </a:t>
            </a:r>
            <a:r>
              <a:rPr lang="es-MX" sz="2400" dirty="0">
                <a:solidFill>
                  <a:schemeClr val="tx1">
                    <a:lumMod val="75000"/>
                    <a:lumOff val="25000"/>
                  </a:schemeClr>
                </a:solidFill>
              </a:rPr>
              <a:t>que los </a:t>
            </a:r>
            <a:r>
              <a:rPr lang="es-MX" sz="2400" dirty="0" smtClean="0">
                <a:solidFill>
                  <a:schemeClr val="tx1">
                    <a:lumMod val="75000"/>
                    <a:lumOff val="25000"/>
                  </a:schemeClr>
                </a:solidFill>
              </a:rPr>
              <a:t>alumnos entregarán para su evaluación.</a:t>
            </a:r>
          </a:p>
          <a:p>
            <a:pPr marL="91440" indent="-91440" algn="just" fontAlgn="auto">
              <a:spcAft>
                <a:spcPts val="0"/>
              </a:spcAft>
              <a:buFont typeface="Wingdings 3" charset="2"/>
              <a:buChar char=""/>
              <a:defRPr/>
            </a:pPr>
            <a:r>
              <a:rPr lang="es-MX" sz="2400" dirty="0" smtClean="0">
                <a:solidFill>
                  <a:schemeClr val="tx1">
                    <a:lumMod val="75000"/>
                    <a:lumOff val="25000"/>
                  </a:schemeClr>
                </a:solidFill>
              </a:rPr>
              <a:t>Se incluye también la </a:t>
            </a:r>
            <a:r>
              <a:rPr lang="es-MX" sz="2400" b="1" dirty="0" smtClean="0">
                <a:solidFill>
                  <a:srgbClr val="FF0000"/>
                </a:solidFill>
              </a:rPr>
              <a:t>referencia bibliográfica </a:t>
            </a:r>
            <a:r>
              <a:rPr lang="es-MX" sz="2400" dirty="0" smtClean="0">
                <a:solidFill>
                  <a:schemeClr val="tx1">
                    <a:lumMod val="75000"/>
                    <a:lumOff val="25000"/>
                  </a:schemeClr>
                </a:solidFill>
              </a:rPr>
              <a:t>para que el alumno consulte información adicional si lo desea.</a:t>
            </a:r>
          </a:p>
          <a:p>
            <a:pPr marL="91440" indent="-91440" algn="just" fontAlgn="auto">
              <a:spcAft>
                <a:spcPts val="0"/>
              </a:spcAft>
              <a:buFont typeface="Wingdings 3" charset="2"/>
              <a:buChar char=""/>
              <a:defRPr/>
            </a:pPr>
            <a:endParaRPr lang="es-MX" dirty="0">
              <a:solidFill>
                <a:schemeClr val="tx1">
                  <a:lumMod val="75000"/>
                  <a:lumOff val="25000"/>
                </a:schemeClr>
              </a:solidFill>
            </a:endParaRPr>
          </a:p>
        </p:txBody>
      </p:sp>
    </p:spTree>
    <p:extLst>
      <p:ext uri="{BB962C8B-B14F-4D97-AF65-F5344CB8AC3E}">
        <p14:creationId xmlns:p14="http://schemas.microsoft.com/office/powerpoint/2010/main" val="2731638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447096" y="1726466"/>
            <a:ext cx="7543801" cy="4023360"/>
          </a:xfrm>
        </p:spPr>
        <p:style>
          <a:lnRef idx="1">
            <a:schemeClr val="dk1"/>
          </a:lnRef>
          <a:fillRef idx="2">
            <a:schemeClr val="dk1"/>
          </a:fillRef>
          <a:effectRef idx="1">
            <a:schemeClr val="dk1"/>
          </a:effectRef>
          <a:fontRef idx="minor">
            <a:schemeClr val="dk1"/>
          </a:fontRef>
        </p:style>
        <p:txBody>
          <a:bodyPr>
            <a:normAutofit/>
          </a:bodyPr>
          <a:lstStyle/>
          <a:p>
            <a:pPr eaLnBrk="1" hangingPunct="1">
              <a:defRPr/>
            </a:pPr>
            <a:r>
              <a:rPr lang="es-MX" sz="2400" b="1" dirty="0" smtClean="0">
                <a:solidFill>
                  <a:schemeClr val="tx2"/>
                </a:solidFill>
              </a:rPr>
              <a:t>Esperar que todos piensen como nosotros es una actitud inmadura y condenada al fracaso </a:t>
            </a:r>
          </a:p>
          <a:p>
            <a:pPr eaLnBrk="1" hangingPunct="1">
              <a:defRPr/>
            </a:pPr>
            <a:r>
              <a:rPr lang="es-MX" dirty="0" smtClean="0">
                <a:solidFill>
                  <a:srgbClr val="000000"/>
                </a:solidFill>
              </a:rPr>
              <a:t>Debemos crear los mecanismos  eficientes para que la sociedad dialogue consigo misma y con ello poder definir y consensar los contenidos básicos  de la ética ciudadana. </a:t>
            </a:r>
          </a:p>
        </p:txBody>
      </p:sp>
      <p:pic>
        <p:nvPicPr>
          <p:cNvPr id="4" name="Picture 6" descr="http://t2.gstatic.com/images?q=tbn:ANd9GcR3pRgrxagvA7Tn7kx7IOFIBivqFOAsGcKlh4Q3uzeZDErIbTo&amp;t=1&amp;usg=__U5ZqHc3_atqdHKOrSqaAu4qORAU="/>
          <p:cNvPicPr>
            <a:picLocks noChangeAspect="1" noChangeArrowheads="1"/>
          </p:cNvPicPr>
          <p:nvPr/>
        </p:nvPicPr>
        <p:blipFill>
          <a:blip r:embed="rId2" cstate="print"/>
          <a:srcRect/>
          <a:stretch>
            <a:fillRect/>
          </a:stretch>
        </p:blipFill>
        <p:spPr bwMode="auto">
          <a:xfrm>
            <a:off x="2555776" y="3738146"/>
            <a:ext cx="2458963" cy="273998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28676"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 name="2 Marcador de contenido"/>
          <p:cNvSpPr>
            <a:spLocks noGrp="1"/>
          </p:cNvSpPr>
          <p:nvPr>
            <p:ph idx="1"/>
          </p:nvPr>
        </p:nvSpPr>
        <p:spPr>
          <a:xfrm>
            <a:off x="323850" y="1628775"/>
            <a:ext cx="7239000" cy="4846638"/>
          </a:xfrm>
        </p:spPr>
        <p:style>
          <a:lnRef idx="1">
            <a:schemeClr val="dk1"/>
          </a:lnRef>
          <a:fillRef idx="2">
            <a:schemeClr val="dk1"/>
          </a:fillRef>
          <a:effectRef idx="1">
            <a:schemeClr val="dk1"/>
          </a:effectRef>
          <a:fontRef idx="minor">
            <a:schemeClr val="dk1"/>
          </a:fontRef>
        </p:style>
        <p:txBody>
          <a:bodyPr>
            <a:normAutofit/>
          </a:bodyPr>
          <a:lstStyle/>
          <a:p>
            <a:pPr algn="ctr" eaLnBrk="1" hangingPunct="1">
              <a:defRPr/>
            </a:pPr>
            <a:r>
              <a:rPr lang="es-MX" sz="2400" dirty="0" smtClean="0">
                <a:solidFill>
                  <a:schemeClr val="accent1">
                    <a:lumMod val="50000"/>
                  </a:schemeClr>
                </a:solidFill>
              </a:rPr>
              <a:t>La primera norma ética a la que nos debemos apegar es: </a:t>
            </a:r>
            <a:r>
              <a:rPr lang="es-MX" sz="2400" b="1" dirty="0" smtClean="0">
                <a:solidFill>
                  <a:schemeClr val="accent1">
                    <a:lumMod val="50000"/>
                  </a:schemeClr>
                </a:solidFill>
              </a:rPr>
              <a:t>todas y todos tenemos derechos y debemos respetarlos y hacer que se respeten.</a:t>
            </a:r>
          </a:p>
        </p:txBody>
      </p:sp>
      <p:pic>
        <p:nvPicPr>
          <p:cNvPr id="4" name="Picture 14" descr="http://t0.gstatic.com/images?q=tbn:ANd9GcQduiQtf8uEbep2kIKBea3A_tBy2LUnkSXAfb7qvX88NfchE4Y&amp;t=1&amp;usg=__-0M6D5RH71GUxyyX6z_B5QCtSQ8="/>
          <p:cNvPicPr>
            <a:picLocks noChangeAspect="1" noChangeArrowheads="1"/>
          </p:cNvPicPr>
          <p:nvPr/>
        </p:nvPicPr>
        <p:blipFill>
          <a:blip r:embed="rId2" cstate="print"/>
          <a:srcRect/>
          <a:stretch>
            <a:fillRect/>
          </a:stretch>
        </p:blipFill>
        <p:spPr bwMode="auto">
          <a:xfrm>
            <a:off x="2356154" y="3595342"/>
            <a:ext cx="3174392" cy="28529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29700"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30722" name="Rectangle 3"/>
          <p:cNvSpPr>
            <a:spLocks noGrp="1"/>
          </p:cNvSpPr>
          <p:nvPr>
            <p:ph idx="1"/>
          </p:nvPr>
        </p:nvSpPr>
        <p:spPr/>
        <p:txBody>
          <a:bodyPr/>
          <a:lstStyle/>
          <a:p>
            <a:pPr eaLnBrk="1" hangingPunct="1"/>
            <a:endParaRPr lang="es-ES" sz="4000" smtClean="0"/>
          </a:p>
          <a:p>
            <a:pPr eaLnBrk="1" hangingPunct="1"/>
            <a:r>
              <a:rPr lang="es-ES" sz="4800" smtClean="0"/>
              <a:t>CUÁLES SON NUESTROS DERECHOS ??</a:t>
            </a:r>
          </a:p>
        </p:txBody>
      </p:sp>
      <p:grpSp>
        <p:nvGrpSpPr>
          <p:cNvPr id="30723"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4762872" cy="1143000"/>
          </a:xfrm>
        </p:spPr>
        <p:txBody>
          <a:bodyPr>
            <a:normAutofit fontScale="90000"/>
          </a:bodyPr>
          <a:lstStyle/>
          <a:p>
            <a:pPr eaLnBrk="1" fontAlgn="auto" hangingPunct="1">
              <a:spcAft>
                <a:spcPts val="0"/>
              </a:spcAft>
              <a:defRPr/>
            </a:pPr>
            <a:r>
              <a:rPr lang="es-MX" dirty="0" smtClean="0">
                <a:solidFill>
                  <a:srgbClr val="CC00CC"/>
                </a:solidFill>
              </a:rPr>
              <a:t>LOS DERECHOS HUMANOS</a:t>
            </a:r>
            <a:endParaRPr lang="es-MX" dirty="0">
              <a:solidFill>
                <a:srgbClr val="CC00CC"/>
              </a:solidFill>
            </a:endParaRPr>
          </a:p>
        </p:txBody>
      </p:sp>
      <p:sp>
        <p:nvSpPr>
          <p:cNvPr id="3" name="2 Marcador de contenido"/>
          <p:cNvSpPr>
            <a:spLocks noGrp="1"/>
          </p:cNvSpPr>
          <p:nvPr>
            <p:ph idx="1"/>
          </p:nvPr>
        </p:nvSpPr>
        <p:spPr>
          <a:xfrm>
            <a:off x="179512" y="1704657"/>
            <a:ext cx="7543801"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algn="ctr" eaLnBrk="1" fontAlgn="auto" hangingPunct="1">
              <a:spcAft>
                <a:spcPts val="0"/>
              </a:spcAft>
              <a:buFont typeface="Wingdings 2"/>
              <a:buChar char=""/>
              <a:defRPr/>
            </a:pPr>
            <a:r>
              <a:rPr lang="es-MX" dirty="0" smtClean="0"/>
              <a:t>Son aquellos que el hombre posee por el mero hecho de serlo. Son inherentes a la persona y se proclaman sagrados, inalienables, imprescriptibles, fuera del alcance de cualquier poder político. </a:t>
            </a:r>
            <a:endParaRPr lang="es-MX" dirty="0"/>
          </a:p>
        </p:txBody>
      </p:sp>
      <p:pic>
        <p:nvPicPr>
          <p:cNvPr id="4" name="Picture 18" descr="http://t2.gstatic.com/images?q=tbn:ANd9GcQDdeI0yN1plNfTtaG7abKuY-3xbjrq3taBvuGDqreA5XeCJsU&amp;t=1&amp;usg=__I0yKa-P9oPrsd57OnaLCGiw5TQY="/>
          <p:cNvPicPr>
            <a:picLocks noChangeAspect="1" noChangeArrowheads="1"/>
          </p:cNvPicPr>
          <p:nvPr/>
        </p:nvPicPr>
        <p:blipFill>
          <a:blip r:embed="rId2" cstate="print"/>
          <a:srcRect/>
          <a:stretch>
            <a:fillRect/>
          </a:stretch>
        </p:blipFill>
        <p:spPr bwMode="auto">
          <a:xfrm>
            <a:off x="2838636" y="3429000"/>
            <a:ext cx="2736304" cy="3155261"/>
          </a:xfrm>
          <a:prstGeom prst="rect">
            <a:avLst/>
          </a:prstGeom>
          <a:ln w="88900" cap="sq" cmpd="thickThin">
            <a:solidFill>
              <a:srgbClr val="000000"/>
            </a:solidFill>
            <a:prstDash val="solid"/>
            <a:miter lim="800000"/>
          </a:ln>
          <a:effectLst>
            <a:innerShdw blurRad="76200">
              <a:srgbClr val="000000"/>
            </a:innerShdw>
          </a:effectLst>
        </p:spPr>
      </p:pic>
      <p:grpSp>
        <p:nvGrpSpPr>
          <p:cNvPr id="31748"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características</a:t>
            </a:r>
            <a:endParaRPr lang="es-MX" dirty="0">
              <a:solidFill>
                <a:srgbClr val="CC00CC"/>
              </a:solidFill>
            </a:endParaRPr>
          </a:p>
        </p:txBody>
      </p:sp>
      <p:sp>
        <p:nvSpPr>
          <p:cNvPr id="3" name="2 Marcador de contenido"/>
          <p:cNvSpPr>
            <a:spLocks noGrp="1"/>
          </p:cNvSpPr>
          <p:nvPr>
            <p:ph idx="1"/>
          </p:nvPr>
        </p:nvSpPr>
        <p:spPr>
          <a:gradFill rotWithShape="1">
            <a:gsLst>
              <a:gs pos="0">
                <a:srgbClr val="EDEDED"/>
              </a:gs>
              <a:gs pos="49001">
                <a:srgbClr val="BCBCBC"/>
              </a:gs>
              <a:gs pos="49100">
                <a:srgbClr val="A2A2A2"/>
              </a:gs>
              <a:gs pos="92000">
                <a:srgbClr val="BCBCBC"/>
              </a:gs>
              <a:gs pos="100000">
                <a:srgbClr val="C7C7C7"/>
              </a:gs>
            </a:gsLst>
            <a:lin ang="5400000" scaled="1"/>
          </a:gradFill>
          <a:ln w="11430" cap="flat" algn="ctr">
            <a:solidFill>
              <a:schemeClr val="tx1"/>
            </a:solidFill>
          </a:ln>
          <a:effectLst>
            <a:outerShdw dist="25000" dir="5400000" rotWithShape="0">
              <a:srgbClr val="000000">
                <a:alpha val="37999"/>
              </a:srgbClr>
            </a:outerShdw>
          </a:effectLst>
        </p:spPr>
        <p:txBody>
          <a:bodyPr/>
          <a:lstStyle/>
          <a:p>
            <a:pPr eaLnBrk="1" hangingPunct="1">
              <a:defRPr/>
            </a:pPr>
            <a:r>
              <a:rPr lang="es-ES" smtClean="0">
                <a:solidFill>
                  <a:srgbClr val="000000"/>
                </a:solidFill>
              </a:rPr>
              <a:t>.</a:t>
            </a:r>
          </a:p>
        </p:txBody>
      </p:sp>
      <p:pic>
        <p:nvPicPr>
          <p:cNvPr id="4" name="Picture 2" descr="8bU4023"/>
          <p:cNvPicPr>
            <a:picLocks noChangeAspect="1" noChangeArrowheads="1"/>
          </p:cNvPicPr>
          <p:nvPr/>
        </p:nvPicPr>
        <p:blipFill>
          <a:blip r:embed="rId2" cstate="print">
            <a:duotone>
              <a:prstClr val="black"/>
              <a:schemeClr val="accent4">
                <a:tint val="45000"/>
                <a:satMod val="400000"/>
              </a:schemeClr>
            </a:duotone>
          </a:blip>
          <a:srcRect/>
          <a:stretch>
            <a:fillRect/>
          </a:stretch>
        </p:blipFill>
        <p:spPr bwMode="auto">
          <a:xfrm>
            <a:off x="1360269" y="1844824"/>
            <a:ext cx="5299963" cy="42635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nvGrpSpPr>
          <p:cNvPr id="32772"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3550" y="545465"/>
            <a:ext cx="4906888" cy="1143000"/>
          </a:xfrm>
        </p:spPr>
        <p:txBody>
          <a:bodyPr>
            <a:normAutofit fontScale="90000"/>
          </a:bodyPr>
          <a:lstStyle/>
          <a:p>
            <a:pPr eaLnBrk="1" fontAlgn="auto" hangingPunct="1">
              <a:spcAft>
                <a:spcPts val="0"/>
              </a:spcAft>
              <a:defRPr/>
            </a:pPr>
            <a:r>
              <a:rPr lang="es-MX" dirty="0" smtClean="0">
                <a:solidFill>
                  <a:srgbClr val="CC00CC"/>
                </a:solidFill>
              </a:rPr>
              <a:t>Declaración universal de los derechos humanos</a:t>
            </a:r>
            <a:endParaRPr lang="es-MX" dirty="0">
              <a:solidFill>
                <a:srgbClr val="CC00CC"/>
              </a:solidFill>
            </a:endParaRPr>
          </a:p>
        </p:txBody>
      </p:sp>
      <p:sp>
        <p:nvSpPr>
          <p:cNvPr id="3" name="2 Marcador de contenido"/>
          <p:cNvSpPr>
            <a:spLocks noGrp="1"/>
          </p:cNvSpPr>
          <p:nvPr>
            <p:ph idx="1"/>
          </p:nvPr>
        </p:nvSpPr>
        <p:spPr>
          <a:xfrm>
            <a:off x="2195513" y="2204864"/>
            <a:ext cx="5811838" cy="3569854"/>
          </a:xfrm>
        </p:spPr>
        <p:style>
          <a:lnRef idx="1">
            <a:schemeClr val="dk1"/>
          </a:lnRef>
          <a:fillRef idx="2">
            <a:schemeClr val="dk1"/>
          </a:fillRef>
          <a:effectRef idx="1">
            <a:schemeClr val="dk1"/>
          </a:effectRef>
          <a:fontRef idx="minor">
            <a:schemeClr val="dk1"/>
          </a:fontRef>
        </p:style>
        <p:txBody>
          <a:bodyPr>
            <a:normAutofit lnSpcReduction="10000"/>
          </a:bodyPr>
          <a:lstStyle/>
          <a:p>
            <a:pPr algn="r" eaLnBrk="1" hangingPunct="1">
              <a:lnSpc>
                <a:spcPct val="90000"/>
              </a:lnSpc>
              <a:defRPr/>
            </a:pPr>
            <a:r>
              <a:rPr lang="es-MX" dirty="0" smtClean="0">
                <a:solidFill>
                  <a:srgbClr val="000000"/>
                </a:solidFill>
              </a:rPr>
              <a:t>En 1948, la Asamblea General de la Organización de las Naciones Unidas adoptó por unanimidad </a:t>
            </a:r>
            <a:endParaRPr lang="es-MX" dirty="0" smtClean="0">
              <a:solidFill>
                <a:srgbClr val="000000"/>
              </a:solidFill>
            </a:endParaRPr>
          </a:p>
          <a:p>
            <a:pPr algn="r" eaLnBrk="1" hangingPunct="1">
              <a:lnSpc>
                <a:spcPct val="90000"/>
              </a:lnSpc>
              <a:defRPr/>
            </a:pPr>
            <a:r>
              <a:rPr lang="es-MX" b="1" dirty="0" smtClean="0">
                <a:solidFill>
                  <a:schemeClr val="accent2">
                    <a:lumMod val="75000"/>
                  </a:schemeClr>
                </a:solidFill>
              </a:rPr>
              <a:t>La</a:t>
            </a:r>
            <a:endParaRPr lang="es-MX" b="1" dirty="0" smtClean="0">
              <a:solidFill>
                <a:schemeClr val="accent2">
                  <a:lumMod val="75000"/>
                </a:schemeClr>
              </a:solidFill>
            </a:endParaRPr>
          </a:p>
          <a:p>
            <a:pPr algn="r" eaLnBrk="1" hangingPunct="1">
              <a:lnSpc>
                <a:spcPct val="90000"/>
              </a:lnSpc>
              <a:buFont typeface="Wingdings 2" pitchFamily="18" charset="2"/>
              <a:buNone/>
              <a:defRPr/>
            </a:pPr>
            <a:r>
              <a:rPr lang="es-MX" b="1" dirty="0" smtClean="0">
                <a:solidFill>
                  <a:schemeClr val="accent2">
                    <a:lumMod val="75000"/>
                  </a:schemeClr>
                </a:solidFill>
              </a:rPr>
              <a:t>Declaración Universal de Derechos Humanos</a:t>
            </a:r>
            <a:r>
              <a:rPr lang="es-MX" dirty="0" smtClean="0">
                <a:solidFill>
                  <a:schemeClr val="accent2">
                    <a:lumMod val="75000"/>
                  </a:schemeClr>
                </a:solidFill>
              </a:rPr>
              <a:t>.</a:t>
            </a:r>
          </a:p>
          <a:p>
            <a:pPr algn="r" eaLnBrk="1" hangingPunct="1">
              <a:lnSpc>
                <a:spcPct val="90000"/>
              </a:lnSpc>
              <a:defRPr/>
            </a:pPr>
            <a:endParaRPr lang="es-MX" dirty="0" smtClean="0">
              <a:solidFill>
                <a:schemeClr val="accent2">
                  <a:lumMod val="75000"/>
                </a:schemeClr>
              </a:solidFill>
            </a:endParaRPr>
          </a:p>
          <a:p>
            <a:pPr algn="r" eaLnBrk="1" hangingPunct="1">
              <a:lnSpc>
                <a:spcPct val="90000"/>
              </a:lnSpc>
              <a:defRPr/>
            </a:pPr>
            <a:r>
              <a:rPr lang="es-MX" dirty="0" smtClean="0">
                <a:solidFill>
                  <a:srgbClr val="000000"/>
                </a:solidFill>
              </a:rPr>
              <a:t> Este documento, integrado por 30 artículos, tiene como intención básica promover el respeto por los principales derechos del ser humano en los planos personal, civil, político, económico, </a:t>
            </a:r>
          </a:p>
          <a:p>
            <a:pPr algn="r" eaLnBrk="1" hangingPunct="1">
              <a:lnSpc>
                <a:spcPct val="90000"/>
              </a:lnSpc>
              <a:defRPr/>
            </a:pPr>
            <a:r>
              <a:rPr lang="es-MX" dirty="0" smtClean="0">
                <a:solidFill>
                  <a:srgbClr val="000000"/>
                </a:solidFill>
              </a:rPr>
              <a:t>social y cultural.</a:t>
            </a:r>
          </a:p>
          <a:p>
            <a:pPr eaLnBrk="1" hangingPunct="1">
              <a:lnSpc>
                <a:spcPct val="90000"/>
              </a:lnSpc>
              <a:defRPr/>
            </a:pPr>
            <a:endParaRPr lang="es-MX" dirty="0" smtClean="0">
              <a:solidFill>
                <a:srgbClr val="000000"/>
              </a:solidFill>
            </a:endParaRPr>
          </a:p>
        </p:txBody>
      </p:sp>
      <p:pic>
        <p:nvPicPr>
          <p:cNvPr id="3379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0338" y="1628775"/>
            <a:ext cx="2035175" cy="1584325"/>
          </a:xfrm>
          <a:prstGeom prst="rect">
            <a:avLst/>
          </a:prstGeom>
          <a:noFill/>
          <a:ln w="9525">
            <a:noFill/>
            <a:miter lim="800000"/>
            <a:headEnd/>
            <a:tailEnd/>
          </a:ln>
        </p:spPr>
      </p:pic>
      <p:grpSp>
        <p:nvGrpSpPr>
          <p:cNvPr id="33796" name="6 Grupo"/>
          <p:cNvGrpSpPr>
            <a:grpSpLocks/>
          </p:cNvGrpSpPr>
          <p:nvPr/>
        </p:nvGrpSpPr>
        <p:grpSpPr bwMode="auto">
          <a:xfrm>
            <a:off x="5364163" y="115888"/>
            <a:ext cx="3686175" cy="3576637"/>
            <a:chOff x="5364088" y="116632"/>
            <a:chExt cx="3685615" cy="3575718"/>
          </a:xfrm>
        </p:grpSpPr>
        <p:sp>
          <p:nvSpPr>
            <p:cNvPr id="8" name="7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4818"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graphicFrame>
        <p:nvGraphicFramePr>
          <p:cNvPr id="34846" name="Group 30"/>
          <p:cNvGraphicFramePr>
            <a:graphicFrameLocks noGrp="1"/>
          </p:cNvGraphicFramePr>
          <p:nvPr>
            <p:ph idx="1"/>
            <p:extLst>
              <p:ext uri="{D42A27DB-BD31-4B8C-83A1-F6EECF244321}">
                <p14:modId xmlns:p14="http://schemas.microsoft.com/office/powerpoint/2010/main" val="3784688187"/>
              </p:ext>
            </p:extLst>
          </p:nvPr>
        </p:nvGraphicFramePr>
        <p:xfrm>
          <a:off x="501650" y="1484313"/>
          <a:ext cx="7239000" cy="4538662"/>
        </p:xfrm>
        <a:graphic>
          <a:graphicData uri="http://schemas.openxmlformats.org/drawingml/2006/table">
            <a:tbl>
              <a:tblPr/>
              <a:tblGrid>
                <a:gridCol w="1447522"/>
                <a:gridCol w="1448910"/>
                <a:gridCol w="1447523"/>
                <a:gridCol w="1447522"/>
                <a:gridCol w="1447523"/>
              </a:tblGrid>
              <a:tr h="432878">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FFFFFF"/>
                          </a:solidFill>
                          <a:effectLst/>
                          <a:latin typeface="Trebuchet MS" pitchFamily="34" charset="0"/>
                          <a:cs typeface="Arial" charset="0"/>
                        </a:rPr>
                        <a:t>ARTICULOS DEL 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328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r>
              <a:tr h="36729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Todos los seres humanos nacen libres e iguales en dignidad y derechos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Toda persona tiene todos los derechos y libertades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proclamados en esta Declaración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Derecho a la vida, a la libertad y a la seguridad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de su persona.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Nadie estará sometido a esclavitud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ni a servidumbre.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Nadie será sometido a torturas ni a penas o tratos crueles, inhumanos o degradantes.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r>
            </a:tbl>
          </a:graphicData>
        </a:graphic>
      </p:graphicFrame>
      <p:grpSp>
        <p:nvGrpSpPr>
          <p:cNvPr id="34819"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5842"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graphicFrame>
        <p:nvGraphicFramePr>
          <p:cNvPr id="35872" name="Group 32"/>
          <p:cNvGraphicFramePr>
            <a:graphicFrameLocks noGrp="1"/>
          </p:cNvGraphicFramePr>
          <p:nvPr>
            <p:ph idx="1"/>
            <p:extLst>
              <p:ext uri="{D42A27DB-BD31-4B8C-83A1-F6EECF244321}">
                <p14:modId xmlns:p14="http://schemas.microsoft.com/office/powerpoint/2010/main" val="3700271812"/>
              </p:ext>
            </p:extLst>
          </p:nvPr>
        </p:nvGraphicFramePr>
        <p:xfrm>
          <a:off x="501650" y="1502056"/>
          <a:ext cx="7310710" cy="5212080"/>
        </p:xfrm>
        <a:graphic>
          <a:graphicData uri="http://schemas.openxmlformats.org/drawingml/2006/table">
            <a:tbl>
              <a:tblPr/>
              <a:tblGrid>
                <a:gridCol w="1462968"/>
                <a:gridCol w="1461591"/>
                <a:gridCol w="1461592"/>
                <a:gridCol w="1461591"/>
                <a:gridCol w="1462968"/>
              </a:tblGrid>
              <a:tr h="338870">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FFFFFF"/>
                          </a:solidFill>
                          <a:effectLst/>
                          <a:latin typeface="Trebuchet MS" pitchFamily="34" charset="0"/>
                          <a:cs typeface="Arial" charset="0"/>
                        </a:rPr>
                        <a:t>ARTÍCULOS (6-10)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3887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r>
              <a:tr h="41511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Todo ser humano tiene derecho, en todas partes, al </a:t>
                      </a:r>
                      <a:r>
                        <a:rPr kumimoji="0" lang="es-MX" sz="1400" b="1" i="0" u="none" strike="noStrike" cap="none" normalizeH="0" baseline="0" dirty="0" smtClean="0">
                          <a:ln>
                            <a:noFill/>
                          </a:ln>
                          <a:solidFill>
                            <a:srgbClr val="000000"/>
                          </a:solidFill>
                          <a:effectLst/>
                          <a:latin typeface="Trebuchet MS" pitchFamily="34" charset="0"/>
                          <a:cs typeface="Arial" charset="0"/>
                        </a:rPr>
                        <a:t>reconocimiento</a:t>
                      </a:r>
                      <a:r>
                        <a:rPr kumimoji="0" lang="es-MX" sz="1800" b="0" i="0" u="none" strike="noStrike" cap="none" normalizeH="0" baseline="0" dirty="0" smtClean="0">
                          <a:ln>
                            <a:noFill/>
                          </a:ln>
                          <a:solidFill>
                            <a:srgbClr val="000000"/>
                          </a:solidFill>
                          <a:effectLst/>
                          <a:latin typeface="Trebuchet MS" pitchFamily="34" charset="0"/>
                          <a:cs typeface="Arial" charset="0"/>
                        </a:rPr>
                        <a:t> de su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rgbClr val="000000"/>
                          </a:solidFill>
                          <a:effectLst/>
                          <a:latin typeface="Trebuchet MS" pitchFamily="34" charset="0"/>
                          <a:cs typeface="Arial" charset="0"/>
                        </a:rPr>
                        <a:t>personalidad</a:t>
                      </a:r>
                      <a:r>
                        <a:rPr kumimoji="0" lang="es-MX" sz="1800" b="0" i="0" u="none" strike="noStrike" cap="none" normalizeH="0" baseline="0" dirty="0" smtClean="0">
                          <a:ln>
                            <a:noFill/>
                          </a:ln>
                          <a:solidFill>
                            <a:srgbClr val="000000"/>
                          </a:solidFill>
                          <a:effectLst/>
                          <a:latin typeface="Trebuchet MS" pitchFamily="34" charset="0"/>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jurídica.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Todos son iguales ante la ley y tienen, sin distinción, derecho a igual protección de la ley.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Toda persona tiene derecho a un recurso </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efectivo, ante los tribunales nacionales competentes.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Nadie podrá ser arbitrariamente detenido, ni preso, ni desterrado.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Toda persona tiene derecho, en condiciones de plena </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igualdad, a ser oída públicamente y con justicia </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por un tribunal independiente e imparcial.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r>
            </a:tbl>
          </a:graphicData>
        </a:graphic>
      </p:graphicFrame>
      <p:grpSp>
        <p:nvGrpSpPr>
          <p:cNvPr id="35843"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6866"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graphicFrame>
        <p:nvGraphicFramePr>
          <p:cNvPr id="36898" name="Group 34"/>
          <p:cNvGraphicFramePr>
            <a:graphicFrameLocks noGrp="1"/>
          </p:cNvGraphicFramePr>
          <p:nvPr>
            <p:ph idx="1"/>
            <p:extLst>
              <p:ext uri="{D42A27DB-BD31-4B8C-83A1-F6EECF244321}">
                <p14:modId xmlns:p14="http://schemas.microsoft.com/office/powerpoint/2010/main" val="529661317"/>
              </p:ext>
            </p:extLst>
          </p:nvPr>
        </p:nvGraphicFramePr>
        <p:xfrm>
          <a:off x="501650" y="1502056"/>
          <a:ext cx="7238999" cy="4888230"/>
        </p:xfrm>
        <a:graphic>
          <a:graphicData uri="http://schemas.openxmlformats.org/drawingml/2006/table">
            <a:tbl>
              <a:tblPr/>
              <a:tblGrid>
                <a:gridCol w="1447264"/>
                <a:gridCol w="1448604"/>
                <a:gridCol w="1447263"/>
                <a:gridCol w="1448604"/>
                <a:gridCol w="1447264"/>
              </a:tblGrid>
              <a:tr h="37147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FFFFFF"/>
                          </a:solidFill>
                          <a:effectLst/>
                          <a:latin typeface="Trebuchet MS" pitchFamily="34" charset="0"/>
                          <a:cs typeface="Arial" charset="0"/>
                        </a:rPr>
                        <a:t>ARTÍCULOS (11-15)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Toda persona acusada de delito tiene derecho a que se presuma su inocencia mientras no se pruebe su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culpabilidad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Nadie será objeto de injerencias arbitrarias en su vida privada, su familia, su domicilio o su </a:t>
                      </a:r>
                      <a:r>
                        <a:rPr kumimoji="0" lang="es-MX" sz="1400" b="1" i="0" u="none" strike="noStrike" cap="none" normalizeH="0" baseline="0" smtClean="0">
                          <a:ln>
                            <a:noFill/>
                          </a:ln>
                          <a:solidFill>
                            <a:srgbClr val="000000"/>
                          </a:solidFill>
                          <a:effectLst/>
                          <a:latin typeface="Trebuchet MS" pitchFamily="34" charset="0"/>
                          <a:cs typeface="Arial" charset="0"/>
                        </a:rPr>
                        <a:t>correspondencia</a:t>
                      </a:r>
                      <a:r>
                        <a:rPr kumimoji="0" lang="es-MX" sz="1800" b="0" i="0" u="none" strike="noStrike" cap="none" normalizeH="0" baseline="0" smtClean="0">
                          <a:ln>
                            <a:noFill/>
                          </a:ln>
                          <a:solidFill>
                            <a:srgbClr val="000000"/>
                          </a:solidFill>
                          <a:effectLst/>
                          <a:latin typeface="Trebuchet MS" pitchFamily="34" charset="0"/>
                          <a:cs typeface="Arial" charset="0"/>
                        </a:rPr>
                        <a:t> ni de ataques a su honra o a su reputación.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Toda persona tiene derecho a circular libremente y a elegir su residencia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en el territorio de un Estado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En caso de persecución, toda persona tiene derecho a buscar asilo, y a disfrutar de él, en cualquier país.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Toda persona tiene derecho a una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nacionalidad.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r>
            </a:tbl>
          </a:graphicData>
        </a:graphic>
      </p:graphicFrame>
      <p:grpSp>
        <p:nvGrpSpPr>
          <p:cNvPr id="36867"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7890"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graphicFrame>
        <p:nvGraphicFramePr>
          <p:cNvPr id="37918" name="Group 30"/>
          <p:cNvGraphicFramePr>
            <a:graphicFrameLocks noGrp="1"/>
          </p:cNvGraphicFramePr>
          <p:nvPr>
            <p:ph idx="1"/>
            <p:extLst>
              <p:ext uri="{D42A27DB-BD31-4B8C-83A1-F6EECF244321}">
                <p14:modId xmlns:p14="http://schemas.microsoft.com/office/powerpoint/2010/main" val="1796102629"/>
              </p:ext>
            </p:extLst>
          </p:nvPr>
        </p:nvGraphicFramePr>
        <p:xfrm>
          <a:off x="501647" y="1484313"/>
          <a:ext cx="7239003" cy="4821166"/>
        </p:xfrm>
        <a:graphic>
          <a:graphicData uri="http://schemas.openxmlformats.org/drawingml/2006/table">
            <a:tbl>
              <a:tblPr/>
              <a:tblGrid>
                <a:gridCol w="1448071"/>
                <a:gridCol w="1448071"/>
                <a:gridCol w="1446719"/>
                <a:gridCol w="1448071"/>
                <a:gridCol w="1448071"/>
              </a:tblGrid>
              <a:tr h="414143">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FFFFFF"/>
                          </a:solidFill>
                          <a:effectLst/>
                          <a:latin typeface="Trebuchet MS" pitchFamily="34" charset="0"/>
                          <a:cs typeface="Arial" charset="0"/>
                        </a:rPr>
                        <a:t>ARTÍCULOS (16-20)</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141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16</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17</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18</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19</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20</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r>
              <a:tr h="38437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smtClean="0">
                          <a:ln>
                            <a:noFill/>
                          </a:ln>
                          <a:solidFill>
                            <a:srgbClr val="000000"/>
                          </a:solidFill>
                          <a:effectLst/>
                          <a:latin typeface="Trebuchet MS" pitchFamily="34" charset="0"/>
                          <a:cs typeface="Arial" charset="0"/>
                        </a:rPr>
                        <a:t>Los hombres y las mujeres, a partir de la edad núbil, tienen derecho, sin restricción alguna por motivos de raza, nacionalidad o religión, a casarse y fundar una familia</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rgbClr val="000000"/>
                          </a:solidFill>
                          <a:effectLst/>
                          <a:latin typeface="Trebuchet MS" pitchFamily="34" charset="0"/>
                          <a:cs typeface="Arial" charset="0"/>
                        </a:rPr>
                        <a:t>Toda persona tiene derecho a la propiedad, individual y colectivamente.</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smtClean="0">
                          <a:ln>
                            <a:noFill/>
                          </a:ln>
                          <a:solidFill>
                            <a:srgbClr val="000000"/>
                          </a:solidFill>
                          <a:effectLst/>
                          <a:latin typeface="Trebuchet MS" pitchFamily="34" charset="0"/>
                          <a:cs typeface="Arial" charset="0"/>
                        </a:rPr>
                        <a:t>Toda persona tiene derecho a la libertad de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smtClean="0">
                          <a:ln>
                            <a:noFill/>
                          </a:ln>
                          <a:solidFill>
                            <a:srgbClr val="000000"/>
                          </a:solidFill>
                          <a:effectLst/>
                          <a:latin typeface="Trebuchet MS" pitchFamily="34" charset="0"/>
                          <a:cs typeface="Arial" charset="0"/>
                        </a:rPr>
                        <a:t>pensamiento,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smtClean="0">
                          <a:ln>
                            <a:noFill/>
                          </a:ln>
                          <a:solidFill>
                            <a:srgbClr val="000000"/>
                          </a:solidFill>
                          <a:effectLst/>
                          <a:latin typeface="Trebuchet MS" pitchFamily="34" charset="0"/>
                          <a:cs typeface="Arial" charset="0"/>
                        </a:rPr>
                        <a:t>de conciencia y de religión;  incluye la libertad de cambiar de religión o de creencia.</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smtClean="0">
                          <a:ln>
                            <a:noFill/>
                          </a:ln>
                          <a:solidFill>
                            <a:srgbClr val="000000"/>
                          </a:solidFill>
                          <a:effectLst/>
                          <a:latin typeface="Trebuchet MS" pitchFamily="34" charset="0"/>
                          <a:cs typeface="Arial" charset="0"/>
                        </a:rPr>
                        <a:t>Todo individuo tiene derecho a la libertad de opinión y de expresión.</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smtClean="0">
                          <a:ln>
                            <a:noFill/>
                          </a:ln>
                          <a:solidFill>
                            <a:srgbClr val="000000"/>
                          </a:solidFill>
                          <a:effectLst/>
                          <a:latin typeface="Trebuchet MS" pitchFamily="34" charset="0"/>
                          <a:cs typeface="Arial" charset="0"/>
                        </a:rPr>
                        <a:t>Toda persona tiene derecho a la libertad de reunión y de asociación pacíficas.</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r>
            </a:tbl>
          </a:graphicData>
        </a:graphic>
      </p:graphicFrame>
      <p:grpSp>
        <p:nvGrpSpPr>
          <p:cNvPr id="37891"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ítulo 1"/>
          <p:cNvSpPr>
            <a:spLocks noGrp="1"/>
          </p:cNvSpPr>
          <p:nvPr>
            <p:ph type="title"/>
          </p:nvPr>
        </p:nvSpPr>
        <p:spPr>
          <a:xfrm>
            <a:off x="1010990" y="205148"/>
            <a:ext cx="6126163" cy="1117600"/>
          </a:xfrm>
        </p:spPr>
        <p:txBody>
          <a:bodyPr>
            <a:normAutofit fontScale="90000"/>
          </a:bodyPr>
          <a:lstStyle/>
          <a:p>
            <a:r>
              <a:rPr lang="es-MX" sz="4000" b="1" dirty="0" smtClean="0">
                <a:solidFill>
                  <a:srgbClr val="FF0000"/>
                </a:solidFill>
              </a:rPr>
              <a:t>Propósito general de la asignatura </a:t>
            </a:r>
          </a:p>
        </p:txBody>
      </p:sp>
      <p:sp>
        <p:nvSpPr>
          <p:cNvPr id="4" name="Marcador de texto 3"/>
          <p:cNvSpPr>
            <a:spLocks noGrp="1"/>
          </p:cNvSpPr>
          <p:nvPr>
            <p:ph type="body" idx="1"/>
          </p:nvPr>
        </p:nvSpPr>
        <p:spPr>
          <a:xfrm>
            <a:off x="822325" y="1846263"/>
            <a:ext cx="3703638" cy="214312"/>
          </a:xfrm>
        </p:spPr>
        <p:txBody>
          <a:bodyPr rtlCol="0">
            <a:normAutofit fontScale="55000" lnSpcReduction="20000"/>
          </a:bodyPr>
          <a:lstStyle/>
          <a:p>
            <a:pPr fontAlgn="auto">
              <a:spcAft>
                <a:spcPts val="0"/>
              </a:spcAft>
              <a:buFont typeface="Wingdings 3" charset="2"/>
              <a:buNone/>
              <a:defRPr/>
            </a:pPr>
            <a:r>
              <a:rPr lang="es-MX" dirty="0" smtClean="0">
                <a:solidFill>
                  <a:schemeClr val="tx1">
                    <a:lumMod val="75000"/>
                    <a:lumOff val="25000"/>
                  </a:schemeClr>
                </a:solidFill>
              </a:rPr>
              <a:t>.</a:t>
            </a:r>
            <a:endParaRPr lang="es-MX" dirty="0">
              <a:solidFill>
                <a:schemeClr val="tx1">
                  <a:lumMod val="75000"/>
                  <a:lumOff val="25000"/>
                </a:schemeClr>
              </a:solidFill>
            </a:endParaRPr>
          </a:p>
        </p:txBody>
      </p:sp>
      <p:sp>
        <p:nvSpPr>
          <p:cNvPr id="7172" name="Marcador de contenido 2"/>
          <p:cNvSpPr>
            <a:spLocks noGrp="1"/>
          </p:cNvSpPr>
          <p:nvPr>
            <p:ph sz="half" idx="2"/>
          </p:nvPr>
        </p:nvSpPr>
        <p:spPr>
          <a:xfrm>
            <a:off x="1043608" y="1846263"/>
            <a:ext cx="4264580" cy="4046884"/>
          </a:xfrm>
          <a:solidFill>
            <a:srgbClr val="92D050"/>
          </a:solidFill>
        </p:spPr>
        <p:txBody>
          <a:bodyPr>
            <a:normAutofit/>
          </a:bodyPr>
          <a:lstStyle/>
          <a:p>
            <a:r>
              <a:rPr lang="es-MX" altLang="es-MX" dirty="0" smtClean="0">
                <a:latin typeface="Comic Sans MS" panose="030F0702030302020204" pitchFamily="66" charset="0"/>
              </a:rPr>
              <a:t>Desarrollo estrategias que benefician su aprendizaje y su estilo de interacción, cara a cara y distancia en las redes sociales en las que participa; valora la importancia de conocer las alternativas de estudio de nivel superior y los factores que influyen en su elección vocacional; además de formarse como un individuo ético para una mejor convivencia social</a:t>
            </a:r>
            <a:endParaRPr lang="es-MX" altLang="es-MX" dirty="0" smtClean="0">
              <a:latin typeface="Comic Sans MS" panose="030F0702030302020204" pitchFamily="66" charset="0"/>
            </a:endParaRPr>
          </a:p>
        </p:txBody>
      </p:sp>
      <p:sp>
        <p:nvSpPr>
          <p:cNvPr id="7173" name="Marcador de texto 4"/>
          <p:cNvSpPr>
            <a:spLocks noGrp="1"/>
          </p:cNvSpPr>
          <p:nvPr>
            <p:ph type="body" sz="quarter" idx="3"/>
          </p:nvPr>
        </p:nvSpPr>
        <p:spPr>
          <a:xfrm>
            <a:off x="6300788" y="1846263"/>
            <a:ext cx="1295400" cy="736600"/>
          </a:xfrm>
        </p:spPr>
        <p:txBody>
          <a:bodyPr/>
          <a:lstStyle/>
          <a:p>
            <a:r>
              <a:rPr lang="es-MX" dirty="0" smtClean="0"/>
              <a:t>.</a:t>
            </a:r>
          </a:p>
        </p:txBody>
      </p:sp>
      <p:pic>
        <p:nvPicPr>
          <p:cNvPr id="2" name="Imagen 1"/>
          <p:cNvPicPr>
            <a:picLocks noChangeAspect="1"/>
          </p:cNvPicPr>
          <p:nvPr/>
        </p:nvPicPr>
        <p:blipFill>
          <a:blip r:embed="rId2"/>
          <a:stretch>
            <a:fillRect/>
          </a:stretch>
        </p:blipFill>
        <p:spPr>
          <a:xfrm>
            <a:off x="5435088" y="1916832"/>
            <a:ext cx="2809320" cy="3240360"/>
          </a:xfrm>
          <a:prstGeom prst="rect">
            <a:avLst/>
          </a:prstGeom>
        </p:spPr>
      </p:pic>
    </p:spTree>
    <p:extLst>
      <p:ext uri="{BB962C8B-B14F-4D97-AF65-F5344CB8AC3E}">
        <p14:creationId xmlns:p14="http://schemas.microsoft.com/office/powerpoint/2010/main" val="4102304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8914"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graphicFrame>
        <p:nvGraphicFramePr>
          <p:cNvPr id="38942" name="Group 30"/>
          <p:cNvGraphicFramePr>
            <a:graphicFrameLocks noGrp="1"/>
          </p:cNvGraphicFramePr>
          <p:nvPr>
            <p:ph idx="1"/>
            <p:extLst>
              <p:ext uri="{D42A27DB-BD31-4B8C-83A1-F6EECF244321}">
                <p14:modId xmlns:p14="http://schemas.microsoft.com/office/powerpoint/2010/main" val="2355642071"/>
              </p:ext>
            </p:extLst>
          </p:nvPr>
        </p:nvGraphicFramePr>
        <p:xfrm>
          <a:off x="179388" y="1484313"/>
          <a:ext cx="7811510" cy="4846637"/>
        </p:xfrm>
        <a:graphic>
          <a:graphicData uri="http://schemas.openxmlformats.org/drawingml/2006/table">
            <a:tbl>
              <a:tblPr/>
              <a:tblGrid>
                <a:gridCol w="1561713"/>
                <a:gridCol w="1563185"/>
                <a:gridCol w="1561714"/>
                <a:gridCol w="1563185"/>
                <a:gridCol w="1561713"/>
              </a:tblGrid>
              <a:tr h="405543">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FFFFFF"/>
                          </a:solidFill>
                          <a:effectLst/>
                          <a:latin typeface="Trebuchet MS" pitchFamily="34" charset="0"/>
                          <a:cs typeface="Arial" charset="0"/>
                        </a:rPr>
                        <a:t>ARTÍCULO (21 – 25)</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0717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21</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22</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23</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24</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25</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r>
              <a:tr h="40339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Derecho a participar en el gobierno de su país, directamente o por medio de </a:t>
                      </a:r>
                      <a:r>
                        <a:rPr kumimoji="0" lang="es-MX" sz="1600" b="1" i="0" u="none" strike="noStrike" cap="none" normalizeH="0" baseline="0" smtClean="0">
                          <a:ln>
                            <a:noFill/>
                          </a:ln>
                          <a:solidFill>
                            <a:srgbClr val="000000"/>
                          </a:solidFill>
                          <a:effectLst/>
                          <a:latin typeface="Trebuchet MS" pitchFamily="34" charset="0"/>
                          <a:cs typeface="Arial" charset="0"/>
                        </a:rPr>
                        <a:t>representantes</a:t>
                      </a:r>
                      <a:r>
                        <a:rPr kumimoji="0" lang="es-MX" sz="1800" b="0" i="0" u="none" strike="noStrike" cap="none" normalizeH="0" baseline="0" smtClean="0">
                          <a:ln>
                            <a:noFill/>
                          </a:ln>
                          <a:solidFill>
                            <a:srgbClr val="000000"/>
                          </a:solidFill>
                          <a:effectLst/>
                          <a:latin typeface="Trebuchet MS" pitchFamily="34" charset="0"/>
                          <a:cs typeface="Arial" charset="0"/>
                        </a:rPr>
                        <a:t> libremente escogidos.</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Derecho a la Seguridad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Social.</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Toda persona tiene derecho al trabajo.</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Toda persona tiene derecho al descanso, al disfrute del tiempo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libre, a una limitación razonable de la duración del trabajo y a vacaciones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 periódicas pagadas.</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Derecho a un nivel de vida adecuado que le asegure, así como a su familia, la salud y el bienestar.</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r>
            </a:tbl>
          </a:graphicData>
        </a:graphic>
      </p:graphicFrame>
      <p:grpSp>
        <p:nvGrpSpPr>
          <p:cNvPr id="38915"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01650" y="17510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9938"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graphicFrame>
        <p:nvGraphicFramePr>
          <p:cNvPr id="39966" name="Group 30"/>
          <p:cNvGraphicFramePr>
            <a:graphicFrameLocks noGrp="1"/>
          </p:cNvGraphicFramePr>
          <p:nvPr>
            <p:ph idx="1"/>
            <p:extLst>
              <p:ext uri="{D42A27DB-BD31-4B8C-83A1-F6EECF244321}">
                <p14:modId xmlns:p14="http://schemas.microsoft.com/office/powerpoint/2010/main" val="3498590876"/>
              </p:ext>
            </p:extLst>
          </p:nvPr>
        </p:nvGraphicFramePr>
        <p:xfrm>
          <a:off x="1" y="1371600"/>
          <a:ext cx="8100070" cy="5215885"/>
        </p:xfrm>
        <a:graphic>
          <a:graphicData uri="http://schemas.openxmlformats.org/drawingml/2006/table">
            <a:tbl>
              <a:tblPr/>
              <a:tblGrid>
                <a:gridCol w="1619706"/>
                <a:gridCol w="1619706"/>
                <a:gridCol w="1621246"/>
                <a:gridCol w="1619706"/>
                <a:gridCol w="1619706"/>
              </a:tblGrid>
              <a:tr h="350341">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FFFFFF"/>
                          </a:solidFill>
                          <a:effectLst/>
                          <a:latin typeface="Trebuchet MS" pitchFamily="34" charset="0"/>
                          <a:cs typeface="Arial" charset="0"/>
                        </a:rPr>
                        <a:t>ARTÍCULOS (26-30)</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5034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26</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27</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28</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29</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30</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CED4"/>
                    </a:solidFill>
                  </a:tcPr>
                </a:tc>
              </a:tr>
              <a:tr h="448436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Derecho a la educación. La educación debe ser gratuita, al menos en lo concerniente a la instrucción elemental y fundamental. </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Derecho a tomar parte libremente en la vida cultural de la comunidad, a gozar de las artes y a participar en el progreso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científico y en los beneficios que de él resulten.</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rgbClr val="000000"/>
                          </a:solidFill>
                          <a:effectLst/>
                          <a:latin typeface="Trebuchet MS" pitchFamily="34" charset="0"/>
                          <a:cs typeface="Arial" charset="0"/>
                        </a:rPr>
                        <a:t>Derecho a que se establezca un orden social e internacional en el que los derechos y libertades proclamados en esta Declaración se hagan plenamente efectivos.</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Toda persona tiene deberes respecto a la comunidad, puesto que sólo en ella puede desarrollar libre y plenamente su personalidad.</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000000"/>
                          </a:solidFill>
                          <a:effectLst/>
                          <a:latin typeface="Trebuchet MS" pitchFamily="34" charset="0"/>
                          <a:cs typeface="Arial" charset="0"/>
                        </a:rPr>
                        <a:t>No confiere derecho alguno al Estado, a un grupo o a una persona para emprender y desarrollar actividades  tendentes a la supresión de cualquiera de los derechos y libertades. </a:t>
                      </a:r>
                    </a:p>
                  </a:txBody>
                  <a:tcPr marL="81185" marR="811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8EB"/>
                    </a:solidFill>
                  </a:tcPr>
                </a:tc>
              </a:tr>
            </a:tbl>
          </a:graphicData>
        </a:graphic>
      </p:graphicFrame>
      <p:grpSp>
        <p:nvGrpSpPr>
          <p:cNvPr id="39939"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2" name="1 Título"/>
          <p:cNvSpPr>
            <a:spLocks noGrp="1"/>
          </p:cNvSpPr>
          <p:nvPr>
            <p:ph type="title"/>
          </p:nvPr>
        </p:nvSpPr>
        <p:spPr>
          <a:xfrm>
            <a:off x="457200" y="320040"/>
            <a:ext cx="4906888" cy="1143000"/>
          </a:xfrm>
        </p:spPr>
        <p:txBody>
          <a:bodyPr>
            <a:normAutofit/>
          </a:bodyPr>
          <a:lstStyle/>
          <a:p>
            <a:pPr eaLnBrk="1" fontAlgn="auto" hangingPunct="1">
              <a:spcAft>
                <a:spcPts val="0"/>
              </a:spcAft>
              <a:defRPr/>
            </a:pPr>
            <a:r>
              <a:rPr lang="es-MX" sz="3600" b="1" dirty="0" smtClean="0">
                <a:solidFill>
                  <a:srgbClr val="CC00CC"/>
                </a:solidFill>
              </a:rPr>
              <a:t>Derechos humanos en nuestra constitución</a:t>
            </a:r>
            <a:endParaRPr lang="es-MX" sz="3600" b="1" dirty="0">
              <a:solidFill>
                <a:srgbClr val="CC00CC"/>
              </a:solidFill>
            </a:endParaRPr>
          </a:p>
        </p:txBody>
      </p:sp>
      <p:sp>
        <p:nvSpPr>
          <p:cNvPr id="3" name="2 Marcador de contenido"/>
          <p:cNvSpPr>
            <a:spLocks noGrp="1"/>
          </p:cNvSpPr>
          <p:nvPr>
            <p:ph idx="1"/>
          </p:nvPr>
        </p:nvSpPr>
        <p:spPr>
          <a:xfrm>
            <a:off x="899591" y="1895951"/>
            <a:ext cx="6480697" cy="4023360"/>
          </a:xfrm>
        </p:spPr>
        <p:txBody>
          <a:bodyPr/>
          <a:lstStyle/>
          <a:p>
            <a:pPr eaLnBrk="1" hangingPunct="1"/>
            <a:r>
              <a:rPr lang="es-MX" dirty="0" smtClean="0"/>
              <a:t>Los derechos humanos en nuestra constitución están agrupados en:</a:t>
            </a:r>
          </a:p>
          <a:p>
            <a:pPr algn="r" eaLnBrk="1" hangingPunct="1"/>
            <a:r>
              <a:rPr lang="es-MX" dirty="0" smtClean="0"/>
              <a:t>Derechos civiles</a:t>
            </a:r>
          </a:p>
          <a:p>
            <a:pPr algn="r" eaLnBrk="1" hangingPunct="1"/>
            <a:r>
              <a:rPr lang="es-MX" dirty="0" smtClean="0"/>
              <a:t>Derechos políticos</a:t>
            </a:r>
          </a:p>
          <a:p>
            <a:pPr algn="r" eaLnBrk="1" hangingPunct="1"/>
            <a:r>
              <a:rPr lang="es-MX" dirty="0" smtClean="0"/>
              <a:t>Derechos Sociales y de las Familias</a:t>
            </a:r>
          </a:p>
          <a:p>
            <a:pPr algn="r" eaLnBrk="1" hangingPunct="1"/>
            <a:r>
              <a:rPr lang="es-MX" dirty="0" smtClean="0"/>
              <a:t>Derechos Económicos</a:t>
            </a:r>
          </a:p>
          <a:p>
            <a:pPr algn="r" eaLnBrk="1" hangingPunct="1"/>
            <a:r>
              <a:rPr lang="es-MX" dirty="0" smtClean="0"/>
              <a:t>Derechos del pueblo indígena</a:t>
            </a:r>
          </a:p>
        </p:txBody>
      </p:sp>
      <p:pic>
        <p:nvPicPr>
          <p:cNvPr id="10242" name="Picture 2" descr="http://t1.gstatic.com/images?q=tbn:ANd9GcRxqafAdpov1w8UKGc81kBCuV_4f_psS5K8WRtobS3LBvGc3kY&amp;t=1&amp;usg=__R9Yv3U6ISI9izIzvD0PIRV-yYu0="/>
          <p:cNvPicPr>
            <a:picLocks noChangeAspect="1" noChangeArrowheads="1"/>
          </p:cNvPicPr>
          <p:nvPr/>
        </p:nvPicPr>
        <p:blipFill>
          <a:blip r:embed="rId2" cstate="print"/>
          <a:srcRect/>
          <a:stretch>
            <a:fillRect/>
          </a:stretch>
        </p:blipFill>
        <p:spPr bwMode="auto">
          <a:xfrm>
            <a:off x="649344" y="3631874"/>
            <a:ext cx="2304281" cy="253365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40965"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41986" name="1 Título"/>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41988" name="4 Marcador de contenido"/>
          <p:cNvSpPr>
            <a:spLocks noGrp="1"/>
          </p:cNvSpPr>
          <p:nvPr>
            <p:ph idx="1"/>
          </p:nvPr>
        </p:nvSpPr>
        <p:spPr/>
        <p:txBody>
          <a:bodyPr/>
          <a:lstStyle/>
          <a:p>
            <a:pPr eaLnBrk="1" hangingPunct="1"/>
            <a:endParaRPr lang="es-ES" smtClean="0"/>
          </a:p>
        </p:txBody>
      </p:sp>
      <p:sp>
        <p:nvSpPr>
          <p:cNvPr id="41987"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MX" sz="800">
                <a:solidFill>
                  <a:srgbClr val="000000"/>
                </a:solidFill>
              </a:rPr>
              <a:t/>
            </a:r>
            <a:br>
              <a:rPr lang="es-MX" sz="800">
                <a:solidFill>
                  <a:srgbClr val="000000"/>
                </a:solidFill>
              </a:rPr>
            </a:br>
            <a:r>
              <a:rPr lang="es-MX" sz="900"/>
              <a:t/>
            </a:r>
            <a:br>
              <a:rPr lang="es-MX" sz="900"/>
            </a:br>
            <a:endParaRPr lang="es-MX"/>
          </a:p>
        </p:txBody>
      </p:sp>
      <p:graphicFrame>
        <p:nvGraphicFramePr>
          <p:cNvPr id="6" name="3 Marcador de contenido"/>
          <p:cNvGraphicFramePr>
            <a:graphicFrameLocks/>
          </p:cNvGraphicFramePr>
          <p:nvPr>
            <p:extLst>
              <p:ext uri="{D42A27DB-BD31-4B8C-83A1-F6EECF244321}">
                <p14:modId xmlns:p14="http://schemas.microsoft.com/office/powerpoint/2010/main" val="3635303454"/>
              </p:ext>
            </p:extLst>
          </p:nvPr>
        </p:nvGraphicFramePr>
        <p:xfrm>
          <a:off x="541841" y="1484314"/>
          <a:ext cx="7449057" cy="4752997"/>
        </p:xfrm>
        <a:graphic>
          <a:graphicData uri="http://schemas.openxmlformats.org/drawingml/2006/table">
            <a:tbl>
              <a:tblPr>
                <a:tableStyleId>{775DCB02-9BB8-47FD-8907-85C794F793BA}</a:tableStyleId>
              </a:tblPr>
              <a:tblGrid>
                <a:gridCol w="2087634"/>
                <a:gridCol w="3985483"/>
                <a:gridCol w="1375940"/>
              </a:tblGrid>
              <a:tr h="808601">
                <a:tc gridSpan="3">
                  <a:txBody>
                    <a:bodyPr/>
                    <a:lstStyle/>
                    <a:p>
                      <a:pPr algn="ctr"/>
                      <a:r>
                        <a:rPr lang="es-MX" dirty="0"/>
                        <a:t>DERECHOS HUMANOS A TRAVÉS DEL TIEMPO</a:t>
                      </a:r>
                    </a:p>
                  </a:txBody>
                  <a:tcPr marL="95250" marR="95250" marT="19050" marB="19050"/>
                </a:tc>
                <a:tc hMerge="1">
                  <a:txBody>
                    <a:bodyPr/>
                    <a:lstStyle/>
                    <a:p>
                      <a:endParaRPr lang="es-MX"/>
                    </a:p>
                  </a:txBody>
                  <a:tcPr/>
                </a:tc>
                <a:tc hMerge="1">
                  <a:txBody>
                    <a:bodyPr/>
                    <a:lstStyle/>
                    <a:p>
                      <a:endParaRPr lang="es-MX"/>
                    </a:p>
                  </a:txBody>
                  <a:tcPr/>
                </a:tc>
              </a:tr>
              <a:tr h="808601">
                <a:tc>
                  <a:txBody>
                    <a:bodyPr/>
                    <a:lstStyle/>
                    <a:p>
                      <a:pPr algn="ctr"/>
                      <a:r>
                        <a:rPr lang="es-MX" dirty="0"/>
                        <a:t>Generación</a:t>
                      </a:r>
                    </a:p>
                  </a:txBody>
                  <a:tcPr marL="95250" marR="95250" marT="19050" marB="19050"/>
                </a:tc>
                <a:tc>
                  <a:txBody>
                    <a:bodyPr/>
                    <a:lstStyle/>
                    <a:p>
                      <a:pPr algn="ctr"/>
                      <a:r>
                        <a:rPr lang="es-MX" dirty="0"/>
                        <a:t>Tipo de Derechos</a:t>
                      </a:r>
                    </a:p>
                  </a:txBody>
                  <a:tcPr marL="95250" marR="95250" marT="19050" marB="19050"/>
                </a:tc>
                <a:tc>
                  <a:txBody>
                    <a:bodyPr/>
                    <a:lstStyle/>
                    <a:p>
                      <a:pPr algn="ctr"/>
                      <a:r>
                        <a:rPr lang="es-MX" dirty="0"/>
                        <a:t>Valor rector</a:t>
                      </a:r>
                    </a:p>
                  </a:txBody>
                  <a:tcPr marL="95250" marR="95250" marT="19050" marB="19050"/>
                </a:tc>
              </a:tr>
              <a:tr h="808601">
                <a:tc>
                  <a:txBody>
                    <a:bodyPr/>
                    <a:lstStyle/>
                    <a:p>
                      <a:pPr algn="ctr"/>
                      <a:r>
                        <a:rPr lang="es-MX" dirty="0"/>
                        <a:t>Primera</a:t>
                      </a:r>
                    </a:p>
                  </a:txBody>
                  <a:tcPr marL="95250" marR="95250" marT="19050" marB="19050"/>
                </a:tc>
                <a:tc>
                  <a:txBody>
                    <a:bodyPr/>
                    <a:lstStyle/>
                    <a:p>
                      <a:pPr algn="l"/>
                      <a:r>
                        <a:rPr lang="es-MX" dirty="0"/>
                        <a:t>Civiles y Políticos (finales siglo XVIII)</a:t>
                      </a:r>
                    </a:p>
                  </a:txBody>
                  <a:tcPr marL="95250" marR="95250" marT="19050" marB="19050"/>
                </a:tc>
                <a:tc>
                  <a:txBody>
                    <a:bodyPr/>
                    <a:lstStyle/>
                    <a:p>
                      <a:pPr algn="ctr"/>
                      <a:r>
                        <a:rPr lang="es-MX" dirty="0"/>
                        <a:t>Libertad</a:t>
                      </a:r>
                    </a:p>
                  </a:txBody>
                  <a:tcPr marL="95250" marR="95250" marT="19050" marB="19050"/>
                </a:tc>
              </a:tr>
              <a:tr h="1518593">
                <a:tc>
                  <a:txBody>
                    <a:bodyPr/>
                    <a:lstStyle/>
                    <a:p>
                      <a:pPr algn="ctr"/>
                      <a:r>
                        <a:rPr lang="es-MX" dirty="0"/>
                        <a:t>Segunda</a:t>
                      </a:r>
                    </a:p>
                  </a:txBody>
                  <a:tcPr marL="95250" marR="95250" marT="19050" marB="19050"/>
                </a:tc>
                <a:tc>
                  <a:txBody>
                    <a:bodyPr/>
                    <a:lstStyle/>
                    <a:p>
                      <a:pPr algn="l"/>
                      <a:r>
                        <a:rPr lang="es-MX" dirty="0"/>
                        <a:t>Económicos, Sociales y Culturales (principios siglo XIX)</a:t>
                      </a:r>
                    </a:p>
                  </a:txBody>
                  <a:tcPr marL="95250" marR="95250" marT="19050" marB="19050"/>
                </a:tc>
                <a:tc>
                  <a:txBody>
                    <a:bodyPr/>
                    <a:lstStyle/>
                    <a:p>
                      <a:pPr algn="ctr"/>
                      <a:r>
                        <a:rPr lang="es-MX" dirty="0"/>
                        <a:t>Igualdad</a:t>
                      </a:r>
                    </a:p>
                  </a:txBody>
                  <a:tcPr marL="95250" marR="95250" marT="19050" marB="19050"/>
                </a:tc>
              </a:tr>
              <a:tr h="808601">
                <a:tc>
                  <a:txBody>
                    <a:bodyPr/>
                    <a:lstStyle/>
                    <a:p>
                      <a:pPr algn="ctr"/>
                      <a:r>
                        <a:rPr lang="es-MX" dirty="0"/>
                        <a:t>Tercera</a:t>
                      </a:r>
                    </a:p>
                  </a:txBody>
                  <a:tcPr marL="95250" marR="95250" marT="19050" marB="19050"/>
                </a:tc>
                <a:tc>
                  <a:txBody>
                    <a:bodyPr/>
                    <a:lstStyle/>
                    <a:p>
                      <a:pPr algn="l"/>
                      <a:r>
                        <a:rPr lang="es-MX" dirty="0"/>
                        <a:t>De los Pueblos (1951)</a:t>
                      </a:r>
                    </a:p>
                  </a:txBody>
                  <a:tcPr marL="95250" marR="95250" marT="19050" marB="19050"/>
                </a:tc>
                <a:tc>
                  <a:txBody>
                    <a:bodyPr/>
                    <a:lstStyle/>
                    <a:p>
                      <a:pPr algn="ctr"/>
                      <a:r>
                        <a:rPr lang="es-MX" dirty="0"/>
                        <a:t>Solidaridad</a:t>
                      </a:r>
                    </a:p>
                  </a:txBody>
                  <a:tcPr marL="95250" marR="95250" marT="19050" marB="19050"/>
                </a:tc>
              </a:tr>
            </a:tbl>
          </a:graphicData>
        </a:graphic>
      </p:graphicFrame>
      <p:grpSp>
        <p:nvGrpSpPr>
          <p:cNvPr id="41990" name="7 Grupo"/>
          <p:cNvGrpSpPr>
            <a:grpSpLocks/>
          </p:cNvGrpSpPr>
          <p:nvPr/>
        </p:nvGrpSpPr>
        <p:grpSpPr bwMode="auto">
          <a:xfrm>
            <a:off x="5364163" y="115888"/>
            <a:ext cx="3686175" cy="3576637"/>
            <a:chOff x="5364088" y="116632"/>
            <a:chExt cx="3685615" cy="3575718"/>
          </a:xfrm>
        </p:grpSpPr>
        <p:sp>
          <p:nvSpPr>
            <p:cNvPr id="9" name="8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1" name="10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2" name="1 Título"/>
          <p:cNvSpPr>
            <a:spLocks noGrp="1"/>
          </p:cNvSpPr>
          <p:nvPr>
            <p:ph type="title"/>
          </p:nvPr>
        </p:nvSpPr>
        <p:spPr>
          <a:xfrm>
            <a:off x="457200" y="320040"/>
            <a:ext cx="5050904" cy="1143000"/>
          </a:xfrm>
        </p:spPr>
        <p:txBody>
          <a:bodyPr>
            <a:normAutofit fontScale="90000"/>
          </a:bodyPr>
          <a:lstStyle/>
          <a:p>
            <a:pPr eaLnBrk="1" fontAlgn="auto" hangingPunct="1">
              <a:spcAft>
                <a:spcPts val="0"/>
              </a:spcAft>
              <a:defRPr/>
            </a:pPr>
            <a:r>
              <a:rPr lang="es-MX" dirty="0" smtClean="0">
                <a:solidFill>
                  <a:srgbClr val="CC00CC"/>
                </a:solidFill>
              </a:rPr>
              <a:t>Defensores de los derechos humanos</a:t>
            </a:r>
            <a:endParaRPr lang="es-MX" dirty="0">
              <a:solidFill>
                <a:srgbClr val="CC00CC"/>
              </a:solidFill>
            </a:endParaRPr>
          </a:p>
        </p:txBody>
      </p:sp>
      <p:sp>
        <p:nvSpPr>
          <p:cNvPr id="3" name="2 Marcador de contenido"/>
          <p:cNvSpPr>
            <a:spLocks noGrp="1"/>
          </p:cNvSpPr>
          <p:nvPr>
            <p:ph idx="1"/>
          </p:nvPr>
        </p:nvSpPr>
        <p:spPr>
          <a:xfrm>
            <a:off x="822960" y="1845734"/>
            <a:ext cx="6917690" cy="4023360"/>
          </a:xfrm>
        </p:spPr>
        <p:txBody>
          <a:bodyPr/>
          <a:lstStyle/>
          <a:p>
            <a:pPr algn="ctr" eaLnBrk="1" hangingPunct="1"/>
            <a:r>
              <a:rPr lang="es-MX" dirty="0" smtClean="0"/>
              <a:t>Son hombres y mujeres que actúan colectivamente para contribuir a la eliminación efectiva de todas las violaciones a los derechos humanos</a:t>
            </a:r>
          </a:p>
          <a:p>
            <a:pPr algn="ctr" eaLnBrk="1" hangingPunct="1"/>
            <a:r>
              <a:rPr lang="es-MX" b="1" dirty="0" smtClean="0">
                <a:solidFill>
                  <a:schemeClr val="tx2"/>
                </a:solidFill>
              </a:rPr>
              <a:t>Todos podemos ser defensores de los derechos humanos, y promoverlos con nuestras acciones diarias</a:t>
            </a:r>
          </a:p>
        </p:txBody>
      </p:sp>
      <p:pic>
        <p:nvPicPr>
          <p:cNvPr id="5" name="Picture 16" descr="http://t3.gstatic.com/images?q=tbn:ANd9GcQdTHpCQ7t5trGkl4pa3N9tOwQ7y3uhAd7TTP1MGvK_-wSKVb8&amp;t=1&amp;usg=__cO4Qg1otSlG_XfjTrkpLw6yJVyo="/>
          <p:cNvPicPr>
            <a:picLocks noChangeAspect="1" noChangeArrowheads="1"/>
          </p:cNvPicPr>
          <p:nvPr/>
        </p:nvPicPr>
        <p:blipFill>
          <a:blip r:embed="rId2" cstate="print"/>
          <a:srcRect/>
          <a:stretch>
            <a:fillRect/>
          </a:stretch>
        </p:blipFill>
        <p:spPr bwMode="auto">
          <a:xfrm>
            <a:off x="4810443" y="3703344"/>
            <a:ext cx="2143125" cy="21431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43013" name="6 Grupo"/>
          <p:cNvGrpSpPr>
            <a:grpSpLocks/>
          </p:cNvGrpSpPr>
          <p:nvPr/>
        </p:nvGrpSpPr>
        <p:grpSpPr bwMode="auto">
          <a:xfrm>
            <a:off x="5364163" y="115888"/>
            <a:ext cx="3686175" cy="3576637"/>
            <a:chOff x="5364088" y="116632"/>
            <a:chExt cx="3685615" cy="3575718"/>
          </a:xfrm>
        </p:grpSpPr>
        <p:sp>
          <p:nvSpPr>
            <p:cNvPr id="8" name="7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11" name="Picture 6" descr="http://t3.gstatic.com/images?q=tbn:ANd9GcQswu88mkCCQCFf5HJBDCg-k7EfMAeF7wrMg2V0qDE4K6lqP5A&amp;t=1&amp;h=187&amp;w=149&amp;usg=__xatYn5h0RiQUeneyOE1jyCute2w="/>
          <p:cNvPicPr>
            <a:picLocks noChangeAspect="1" noChangeArrowheads="1"/>
          </p:cNvPicPr>
          <p:nvPr/>
        </p:nvPicPr>
        <p:blipFill>
          <a:blip r:embed="rId3" cstate="print"/>
          <a:srcRect/>
          <a:stretch>
            <a:fillRect/>
          </a:stretch>
        </p:blipFill>
        <p:spPr bwMode="auto">
          <a:xfrm>
            <a:off x="1691680" y="3648447"/>
            <a:ext cx="1699440" cy="213285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336550"/>
            <a:ext cx="4906963" cy="1143000"/>
          </a:xfrm>
        </p:spPr>
        <p:txBody>
          <a:bodyPr>
            <a:normAutofit/>
          </a:bodyPr>
          <a:lstStyle/>
          <a:p>
            <a:pPr eaLnBrk="1" fontAlgn="auto" hangingPunct="1">
              <a:spcAft>
                <a:spcPts val="0"/>
              </a:spcAft>
              <a:defRPr/>
            </a:pPr>
            <a:r>
              <a:rPr lang="es-MX" dirty="0" smtClean="0">
                <a:solidFill>
                  <a:srgbClr val="CC00CC"/>
                </a:solidFill>
              </a:rPr>
              <a:t>Conflictos sociales</a:t>
            </a:r>
            <a:endParaRPr lang="es-MX" dirty="0">
              <a:solidFill>
                <a:srgbClr val="CC00CC"/>
              </a:solidFill>
            </a:endParaRPr>
          </a:p>
        </p:txBody>
      </p:sp>
      <p:sp>
        <p:nvSpPr>
          <p:cNvPr id="3" name="2 Marcador de contenido"/>
          <p:cNvSpPr>
            <a:spLocks noGrp="1"/>
          </p:cNvSpPr>
          <p:nvPr>
            <p:ph idx="4294967295"/>
          </p:nvPr>
        </p:nvSpPr>
        <p:spPr>
          <a:xfrm>
            <a:off x="0" y="1609725"/>
            <a:ext cx="7239000" cy="4846638"/>
          </a:xfrm>
        </p:spPr>
        <p:style>
          <a:lnRef idx="1">
            <a:schemeClr val="dk1"/>
          </a:lnRef>
          <a:fillRef idx="2">
            <a:schemeClr val="dk1"/>
          </a:fillRef>
          <a:effectRef idx="1">
            <a:schemeClr val="dk1"/>
          </a:effectRef>
          <a:fontRef idx="minor">
            <a:schemeClr val="dk1"/>
          </a:fontRef>
        </p:style>
        <p:txBody>
          <a:bodyPr>
            <a:normAutofit/>
          </a:bodyPr>
          <a:lstStyle/>
          <a:p>
            <a:pPr algn="ctr" eaLnBrk="1" hangingPunct="1">
              <a:defRPr/>
            </a:pPr>
            <a:r>
              <a:rPr lang="es-MX" smtClean="0">
                <a:solidFill>
                  <a:srgbClr val="000000"/>
                </a:solidFill>
              </a:rPr>
              <a:t>Los conflictos son parte de la vida social. Sin embargo, </a:t>
            </a:r>
            <a:r>
              <a:rPr lang="es-MX" b="1" smtClean="0">
                <a:solidFill>
                  <a:schemeClr val="accent1"/>
                </a:solidFill>
              </a:rPr>
              <a:t>deben resolverse con apego a los derechos humanos y sin violencia</a:t>
            </a:r>
          </a:p>
          <a:p>
            <a:pPr algn="ctr" eaLnBrk="1" hangingPunct="1">
              <a:defRPr/>
            </a:pPr>
            <a:r>
              <a:rPr lang="es-MX" smtClean="0">
                <a:solidFill>
                  <a:srgbClr val="000000"/>
                </a:solidFill>
              </a:rPr>
              <a:t>Una manera de promover el diálogo,  la cooperación y la construcción de acuerdos en la solución de conflictos y en el trabajo colectivo es conociendo a fondo los derechos humanos</a:t>
            </a:r>
          </a:p>
        </p:txBody>
      </p:sp>
      <p:pic>
        <p:nvPicPr>
          <p:cNvPr id="4" name="Picture 12" descr="http://t0.gstatic.com/images?q=tbn:ANd9GcT0mUpp6kKkXXBWhO5caIhPsPp7I8nbma5KDd137MQfKtc72Hc&amp;t=1&amp;usg=__PFZVNC0Gm3z7Hi4x3ePNq1clloc="/>
          <p:cNvPicPr>
            <a:picLocks noChangeAspect="1" noChangeArrowheads="1"/>
          </p:cNvPicPr>
          <p:nvPr/>
        </p:nvPicPr>
        <p:blipFill>
          <a:blip r:embed="rId2" cstate="print"/>
          <a:srcRect/>
          <a:stretch>
            <a:fillRect/>
          </a:stretch>
        </p:blipFill>
        <p:spPr bwMode="auto">
          <a:xfrm>
            <a:off x="4906963" y="4021504"/>
            <a:ext cx="2162175" cy="21145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45060" name="4 Grupo"/>
          <p:cNvGrpSpPr>
            <a:grpSpLocks/>
          </p:cNvGrpSpPr>
          <p:nvPr/>
        </p:nvGrpSpPr>
        <p:grpSpPr bwMode="auto">
          <a:xfrm>
            <a:off x="5364163" y="115888"/>
            <a:ext cx="3686175" cy="3576637"/>
            <a:chOff x="5364088" y="116632"/>
            <a:chExt cx="3685615" cy="3575718"/>
          </a:xfrm>
        </p:grpSpPr>
        <p:sp>
          <p:nvSpPr>
            <p:cNvPr id="6" name="5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pic>
        <p:nvPicPr>
          <p:cNvPr id="9" name="Picture 2" descr="http://t0.gstatic.com/images?q=tbn:ANd9GcS8xiVVuQHpkwSog34RMOFrm4zZ4J4WwJ8Ga00n4Tf7SLysYMM&amp;t=1&amp;usg=__uuXCU_LGliYYiPc8zOjz2fMp8mA="/>
          <p:cNvPicPr>
            <a:picLocks noChangeAspect="1" noChangeArrowheads="1"/>
          </p:cNvPicPr>
          <p:nvPr/>
        </p:nvPicPr>
        <p:blipFill>
          <a:blip r:embed="rId3" cstate="print"/>
          <a:srcRect/>
          <a:stretch>
            <a:fillRect/>
          </a:stretch>
        </p:blipFill>
        <p:spPr bwMode="auto">
          <a:xfrm>
            <a:off x="611560" y="4021504"/>
            <a:ext cx="2466975" cy="22768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contenido"/>
          <p:cNvSpPr txBox="1">
            <a:spLocks/>
          </p:cNvSpPr>
          <p:nvPr/>
        </p:nvSpPr>
        <p:spPr>
          <a:xfrm>
            <a:off x="501650" y="1484313"/>
            <a:ext cx="7239000" cy="4846637"/>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274320" indent="-274320" fontAlgn="auto">
              <a:spcBef>
                <a:spcPts val="600"/>
              </a:spcBef>
              <a:spcAft>
                <a:spcPts val="0"/>
              </a:spcAft>
              <a:buClr>
                <a:schemeClr val="tx2"/>
              </a:buClr>
              <a:buSzPct val="73000"/>
              <a:buFont typeface="Wingdings 2"/>
              <a:buChar char=""/>
              <a:defRPr/>
            </a:pPr>
            <a:endParaRPr lang="es-MX" sz="2600" dirty="0"/>
          </a:p>
        </p:txBody>
      </p:sp>
      <p:sp>
        <p:nvSpPr>
          <p:cNvPr id="3" name="2 Marcador de contenido"/>
          <p:cNvSpPr>
            <a:spLocks noGrp="1"/>
          </p:cNvSpPr>
          <p:nvPr>
            <p:ph idx="1"/>
          </p:nvPr>
        </p:nvSpPr>
        <p:spPr>
          <a:xfrm>
            <a:off x="501651" y="1484313"/>
            <a:ext cx="7239000" cy="4846637"/>
          </a:xfrm>
        </p:spPr>
        <p:txBody>
          <a:bodyPr/>
          <a:lstStyle/>
          <a:p>
            <a:pPr algn="ctr" eaLnBrk="1" hangingPunct="1"/>
            <a:r>
              <a:rPr lang="es-MX" sz="2400" b="1" dirty="0" smtClean="0">
                <a:solidFill>
                  <a:schemeClr val="tx2"/>
                </a:solidFill>
              </a:rPr>
              <a:t>Una manera de resolver conflictos sin violencia es rechazar condiciones de desigualdad y no ver como enemigos a los que piensan de manera diferente de nosotros</a:t>
            </a:r>
          </a:p>
          <a:p>
            <a:pPr algn="ctr" eaLnBrk="1" hangingPunct="1"/>
            <a:endParaRPr lang="es-MX" sz="2400" b="1" dirty="0" smtClean="0">
              <a:solidFill>
                <a:schemeClr val="tx2"/>
              </a:solidFill>
            </a:endParaRPr>
          </a:p>
          <a:p>
            <a:pPr algn="ctr" eaLnBrk="1" hangingPunct="1"/>
            <a:r>
              <a:rPr lang="es-MX" b="1" dirty="0" smtClean="0">
                <a:solidFill>
                  <a:srgbClr val="CC00CC"/>
                </a:solidFill>
              </a:rPr>
              <a:t>Así conviviremos en armonía y con trato cívico.</a:t>
            </a:r>
          </a:p>
        </p:txBody>
      </p:sp>
      <p:pic>
        <p:nvPicPr>
          <p:cNvPr id="5" name="Picture 10" descr="http://t1.gstatic.com/images?q=tbn:ANd9GcQMWbvX6U2onRvPDP-cIrtcV7pzrOjUwtvsf7Z5tuPxC1dUeoQ&amp;t=1&amp;usg=__eGXcGKEj2d6jzpRI1H4b2W6z1kM="/>
          <p:cNvPicPr>
            <a:picLocks noChangeAspect="1" noChangeArrowheads="1"/>
          </p:cNvPicPr>
          <p:nvPr/>
        </p:nvPicPr>
        <p:blipFill>
          <a:blip r:embed="rId2" cstate="print"/>
          <a:srcRect/>
          <a:stretch>
            <a:fillRect/>
          </a:stretch>
        </p:blipFill>
        <p:spPr bwMode="auto">
          <a:xfrm>
            <a:off x="5076032" y="4054475"/>
            <a:ext cx="2304256" cy="22764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Picture 8" descr="http://t3.gstatic.com/images?q=tbn:ANd9GcTdy3Aa3qbbWD7wyEhd7AnMfMpcLdN-ppxckbc7vcutwujU4TM&amp;t=1&amp;usg=__Cr-JlT3OAuW0pIt-y-sFxQdN5As="/>
          <p:cNvPicPr>
            <a:picLocks noChangeAspect="1" noChangeArrowheads="1"/>
          </p:cNvPicPr>
          <p:nvPr/>
        </p:nvPicPr>
        <p:blipFill>
          <a:blip r:embed="rId3" cstate="print"/>
          <a:srcRect/>
          <a:stretch>
            <a:fillRect/>
          </a:stretch>
        </p:blipFill>
        <p:spPr bwMode="auto">
          <a:xfrm>
            <a:off x="1115616" y="3916366"/>
            <a:ext cx="2321421" cy="227590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grpSp>
        <p:nvGrpSpPr>
          <p:cNvPr id="46085" name="7 Grupo"/>
          <p:cNvGrpSpPr>
            <a:grpSpLocks/>
          </p:cNvGrpSpPr>
          <p:nvPr/>
        </p:nvGrpSpPr>
        <p:grpSpPr bwMode="auto">
          <a:xfrm>
            <a:off x="5364163" y="115888"/>
            <a:ext cx="3686175" cy="3576637"/>
            <a:chOff x="5364088" y="116632"/>
            <a:chExt cx="3685615" cy="3575718"/>
          </a:xfrm>
        </p:grpSpPr>
        <p:sp>
          <p:nvSpPr>
            <p:cNvPr id="9" name="8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9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1" name="10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Actividades de aprendizaje</a:t>
            </a:r>
            <a:endParaRPr lang="es-MX" dirty="0"/>
          </a:p>
        </p:txBody>
      </p:sp>
      <p:sp>
        <p:nvSpPr>
          <p:cNvPr id="3" name="Marcador de contenido 2"/>
          <p:cNvSpPr>
            <a:spLocks noGrp="1"/>
          </p:cNvSpPr>
          <p:nvPr>
            <p:ph idx="1"/>
          </p:nvPr>
        </p:nvSpPr>
        <p:spPr>
          <a:solidFill>
            <a:schemeClr val="accent1">
              <a:lumMod val="60000"/>
              <a:lumOff val="40000"/>
            </a:schemeClr>
          </a:solidFill>
        </p:spPr>
        <p:txBody>
          <a:bodyPr/>
          <a:lstStyle/>
          <a:p>
            <a:r>
              <a:rPr lang="es-MX" dirty="0" smtClean="0"/>
              <a:t>1. Escribe en tu cuaderno una reflexión personal acerca de la información proporcionada en las diapositivas.</a:t>
            </a:r>
          </a:p>
          <a:p>
            <a:r>
              <a:rPr lang="es-MX" dirty="0" smtClean="0"/>
              <a:t>2. Reunirse en equipos de 5 integrantes y elaborar un Collage titulado “Desafíos éticos del hombre actual” e ilustren con imágenes y palabras clave, los que consideren son los principales desafíos éticos que enfrentamos en la actualidad.</a:t>
            </a:r>
          </a:p>
          <a:p>
            <a:r>
              <a:rPr lang="es-MX" dirty="0" smtClean="0"/>
              <a:t>3. En equipos de 5 integrantes elegir e interpretar una canción que incluya aspectos éticos.</a:t>
            </a:r>
          </a:p>
          <a:p>
            <a:r>
              <a:rPr lang="es-MX" dirty="0" smtClean="0"/>
              <a:t>4. En equipo comentan y elaboran un escrito acerca de experiencias personales relacionadas con situaciones éticas y no éticas y su compromiso personal ante ellas. (Actividad Integradora II).</a:t>
            </a:r>
            <a:endParaRPr lang="es-MX" dirty="0"/>
          </a:p>
        </p:txBody>
      </p:sp>
    </p:spTree>
    <p:extLst>
      <p:ext uri="{BB962C8B-B14F-4D97-AF65-F5344CB8AC3E}">
        <p14:creationId xmlns:p14="http://schemas.microsoft.com/office/powerpoint/2010/main" val="30636591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Productos</a:t>
            </a:r>
            <a:endParaRPr lang="es-MX" dirty="0"/>
          </a:p>
        </p:txBody>
      </p:sp>
      <p:sp>
        <p:nvSpPr>
          <p:cNvPr id="3" name="Marcador de contenido 2"/>
          <p:cNvSpPr>
            <a:spLocks noGrp="1"/>
          </p:cNvSpPr>
          <p:nvPr>
            <p:ph idx="1"/>
          </p:nvPr>
        </p:nvSpPr>
        <p:spPr>
          <a:solidFill>
            <a:schemeClr val="accent2">
              <a:lumMod val="60000"/>
              <a:lumOff val="40000"/>
            </a:schemeClr>
          </a:solidFill>
        </p:spPr>
        <p:txBody>
          <a:bodyPr/>
          <a:lstStyle/>
          <a:p>
            <a:r>
              <a:rPr lang="es-MX" dirty="0"/>
              <a:t>1. R</a:t>
            </a:r>
            <a:r>
              <a:rPr lang="es-MX" dirty="0" smtClean="0"/>
              <a:t>eflexión </a:t>
            </a:r>
            <a:r>
              <a:rPr lang="es-MX" dirty="0"/>
              <a:t>personal acerca </a:t>
            </a:r>
            <a:r>
              <a:rPr lang="es-MX" dirty="0" smtClean="0"/>
              <a:t>de la ética ciudadana, escrita en su cuaderno.</a:t>
            </a:r>
            <a:endParaRPr lang="es-MX" dirty="0"/>
          </a:p>
          <a:p>
            <a:r>
              <a:rPr lang="es-MX" dirty="0"/>
              <a:t>2. </a:t>
            </a:r>
            <a:r>
              <a:rPr lang="es-MX" dirty="0" smtClean="0"/>
              <a:t>Collage </a:t>
            </a:r>
            <a:r>
              <a:rPr lang="es-MX" dirty="0"/>
              <a:t>de desafíos éticos del hombre actual.</a:t>
            </a:r>
          </a:p>
          <a:p>
            <a:r>
              <a:rPr lang="es-MX" dirty="0"/>
              <a:t>3. </a:t>
            </a:r>
            <a:r>
              <a:rPr lang="es-MX" dirty="0" smtClean="0"/>
              <a:t>Elegir </a:t>
            </a:r>
            <a:r>
              <a:rPr lang="es-MX" dirty="0"/>
              <a:t>e interpretar una canción que incluya aspectos éticos</a:t>
            </a:r>
            <a:r>
              <a:rPr lang="es-MX" dirty="0" smtClean="0"/>
              <a:t>. </a:t>
            </a:r>
            <a:endParaRPr lang="es-MX" dirty="0"/>
          </a:p>
          <a:p>
            <a:r>
              <a:rPr lang="es-MX" dirty="0"/>
              <a:t>4. </a:t>
            </a:r>
            <a:r>
              <a:rPr lang="es-MX" dirty="0" smtClean="0"/>
              <a:t>Elaboran </a:t>
            </a:r>
            <a:r>
              <a:rPr lang="es-MX" dirty="0"/>
              <a:t>un escrito acerca de experiencias personales relacionadas con situaciones éticas y no éticas y su compromiso personal ante ellas. </a:t>
            </a:r>
            <a:r>
              <a:rPr lang="es-MX" b="1" dirty="0"/>
              <a:t>(Actividad Integradora </a:t>
            </a:r>
            <a:r>
              <a:rPr lang="es-MX" b="1" dirty="0" smtClean="0"/>
              <a:t>Módulo II</a:t>
            </a:r>
            <a:r>
              <a:rPr lang="es-MX" b="1" dirty="0"/>
              <a:t>).</a:t>
            </a:r>
          </a:p>
          <a:p>
            <a:endParaRPr lang="es-MX" dirty="0"/>
          </a:p>
        </p:txBody>
      </p:sp>
    </p:spTree>
    <p:extLst>
      <p:ext uri="{BB962C8B-B14F-4D97-AF65-F5344CB8AC3E}">
        <p14:creationId xmlns:p14="http://schemas.microsoft.com/office/powerpoint/2010/main" val="14476946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ítulo 1"/>
          <p:cNvSpPr>
            <a:spLocks noGrp="1"/>
          </p:cNvSpPr>
          <p:nvPr>
            <p:ph type="title"/>
          </p:nvPr>
        </p:nvSpPr>
        <p:spPr/>
        <p:txBody>
          <a:bodyPr/>
          <a:lstStyle/>
          <a:p>
            <a:r>
              <a:rPr lang="es-MX" smtClean="0"/>
              <a:t>Bibliografía:</a:t>
            </a:r>
          </a:p>
        </p:txBody>
      </p:sp>
      <p:sp>
        <p:nvSpPr>
          <p:cNvPr id="37891" name="Marcador de contenido 2"/>
          <p:cNvSpPr>
            <a:spLocks noGrp="1"/>
          </p:cNvSpPr>
          <p:nvPr>
            <p:ph idx="1"/>
          </p:nvPr>
        </p:nvSpPr>
        <p:spPr/>
        <p:txBody>
          <a:bodyPr/>
          <a:lstStyle/>
          <a:p>
            <a:r>
              <a:rPr lang="es-MX" sz="2400" smtClean="0"/>
              <a:t>Bisquerra Alzina, Rafael. (2008). Educación para la ciudadanía y convivencia. El enfoque de la educación emocional. Ed. Wolters Kluwer. España.</a:t>
            </a:r>
          </a:p>
        </p:txBody>
      </p:sp>
    </p:spTree>
    <p:extLst>
      <p:ext uri="{BB962C8B-B14F-4D97-AF65-F5344CB8AC3E}">
        <p14:creationId xmlns:p14="http://schemas.microsoft.com/office/powerpoint/2010/main" val="378673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p:txBody>
          <a:bodyPr rtlCol="0">
            <a:noAutofit/>
          </a:bodyPr>
          <a:lstStyle/>
          <a:p>
            <a:pPr fontAlgn="auto">
              <a:spcAft>
                <a:spcPts val="0"/>
              </a:spcAft>
              <a:defRPr/>
            </a:pPr>
            <a:r>
              <a:rPr lang="es-MX" dirty="0">
                <a:solidFill>
                  <a:srgbClr val="FF0000"/>
                </a:solidFill>
              </a:rPr>
              <a:t>Propósitos del Módulo </a:t>
            </a:r>
            <a:r>
              <a:rPr lang="es-MX" dirty="0" smtClean="0">
                <a:solidFill>
                  <a:srgbClr val="FF0000"/>
                </a:solidFill>
              </a:rPr>
              <a:t>II</a:t>
            </a:r>
            <a:r>
              <a:rPr lang="es-MX" dirty="0">
                <a:solidFill>
                  <a:srgbClr val="FF0000"/>
                </a:solidFill>
              </a:rPr>
              <a:t>.</a:t>
            </a:r>
            <a:r>
              <a:rPr lang="es-MX" dirty="0">
                <a:solidFill>
                  <a:schemeClr val="tx1">
                    <a:lumMod val="75000"/>
                    <a:lumOff val="25000"/>
                  </a:schemeClr>
                </a:solidFill>
              </a:rPr>
              <a:t/>
            </a:r>
            <a:br>
              <a:rPr lang="es-MX" dirty="0">
                <a:solidFill>
                  <a:schemeClr val="tx1">
                    <a:lumMod val="75000"/>
                    <a:lumOff val="25000"/>
                  </a:schemeClr>
                </a:solidFill>
              </a:rPr>
            </a:br>
            <a:endParaRPr lang="es-MX" dirty="0">
              <a:solidFill>
                <a:schemeClr val="tx1">
                  <a:lumMod val="75000"/>
                  <a:lumOff val="25000"/>
                </a:schemeClr>
              </a:solidFill>
            </a:endParaRPr>
          </a:p>
        </p:txBody>
      </p:sp>
      <p:sp>
        <p:nvSpPr>
          <p:cNvPr id="3" name="Marcador de texto 2"/>
          <p:cNvSpPr>
            <a:spLocks noGrp="1"/>
          </p:cNvSpPr>
          <p:nvPr>
            <p:ph type="body" idx="1"/>
          </p:nvPr>
        </p:nvSpPr>
        <p:spPr>
          <a:xfrm>
            <a:off x="822325" y="1846263"/>
            <a:ext cx="3703638" cy="46037"/>
          </a:xfrm>
        </p:spPr>
        <p:txBody>
          <a:bodyPr rtlCol="0">
            <a:normAutofit fontScale="25000" lnSpcReduction="20000"/>
          </a:bodyPr>
          <a:lstStyle/>
          <a:p>
            <a:pPr fontAlgn="auto">
              <a:spcAft>
                <a:spcPts val="0"/>
              </a:spcAft>
              <a:buFont typeface="Wingdings 3" charset="2"/>
              <a:buNone/>
              <a:defRPr/>
            </a:pPr>
            <a:r>
              <a:rPr lang="es-MX" dirty="0" smtClean="0">
                <a:solidFill>
                  <a:schemeClr val="tx1">
                    <a:lumMod val="75000"/>
                    <a:lumOff val="25000"/>
                  </a:schemeClr>
                </a:solidFill>
              </a:rPr>
              <a:t>.</a:t>
            </a:r>
            <a:endParaRPr lang="es-MX" dirty="0">
              <a:solidFill>
                <a:schemeClr val="tx1">
                  <a:lumMod val="75000"/>
                  <a:lumOff val="25000"/>
                </a:schemeClr>
              </a:solidFill>
            </a:endParaRPr>
          </a:p>
        </p:txBody>
      </p:sp>
      <p:sp>
        <p:nvSpPr>
          <p:cNvPr id="11268" name="Marcador de contenido 3"/>
          <p:cNvSpPr>
            <a:spLocks noGrp="1"/>
          </p:cNvSpPr>
          <p:nvPr>
            <p:ph sz="half" idx="2"/>
          </p:nvPr>
        </p:nvSpPr>
        <p:spPr>
          <a:xfrm>
            <a:off x="822325" y="2000250"/>
            <a:ext cx="3841750" cy="2940918"/>
          </a:xfrm>
          <a:solidFill>
            <a:srgbClr val="92D050"/>
          </a:solidFill>
        </p:spPr>
        <p:txBody>
          <a:bodyPr rtlCol="0">
            <a:normAutofit/>
          </a:bodyPr>
          <a:lstStyle/>
          <a:p>
            <a:pPr marL="0" indent="0" algn="just" fontAlgn="auto">
              <a:spcAft>
                <a:spcPts val="0"/>
              </a:spcAft>
              <a:buNone/>
              <a:defRPr/>
            </a:pPr>
            <a:endParaRPr lang="es-MX" altLang="es-MX" dirty="0" smtClean="0">
              <a:solidFill>
                <a:schemeClr val="tx1">
                  <a:lumMod val="75000"/>
                  <a:lumOff val="25000"/>
                </a:schemeClr>
              </a:solidFill>
            </a:endParaRPr>
          </a:p>
          <a:p>
            <a:pPr marL="0" indent="0" algn="just" fontAlgn="auto">
              <a:spcAft>
                <a:spcPts val="0"/>
              </a:spcAft>
              <a:buFont typeface="Wingdings 3" charset="2"/>
              <a:buNone/>
              <a:defRPr/>
            </a:pPr>
            <a:r>
              <a:rPr lang="es-MX" altLang="es-MX" sz="2800" dirty="0" smtClean="0"/>
              <a:t>Reconoce la importancia de la ética ciudadana para favorecer la adaptabilidad social</a:t>
            </a:r>
            <a:endParaRPr lang="es-MX" altLang="es-MX" sz="2800" dirty="0" smtClean="0">
              <a:solidFill>
                <a:schemeClr val="tx1">
                  <a:lumMod val="75000"/>
                  <a:lumOff val="25000"/>
                </a:schemeClr>
              </a:solidFill>
            </a:endParaRPr>
          </a:p>
        </p:txBody>
      </p:sp>
      <p:sp>
        <p:nvSpPr>
          <p:cNvPr id="5" name="Marcador de texto 4"/>
          <p:cNvSpPr>
            <a:spLocks noGrp="1"/>
          </p:cNvSpPr>
          <p:nvPr>
            <p:ph type="body" sz="quarter" idx="3"/>
          </p:nvPr>
        </p:nvSpPr>
        <p:spPr>
          <a:xfrm>
            <a:off x="4664075" y="1846263"/>
            <a:ext cx="3702050" cy="153987"/>
          </a:xfrm>
        </p:spPr>
        <p:txBody>
          <a:bodyPr rtlCol="0">
            <a:normAutofit fontScale="25000" lnSpcReduction="20000"/>
          </a:bodyPr>
          <a:lstStyle/>
          <a:p>
            <a:pPr fontAlgn="auto">
              <a:spcAft>
                <a:spcPts val="0"/>
              </a:spcAft>
              <a:buFont typeface="Wingdings 3" charset="2"/>
              <a:buNone/>
              <a:defRPr/>
            </a:pPr>
            <a:r>
              <a:rPr lang="es-MX" dirty="0" smtClean="0">
                <a:solidFill>
                  <a:schemeClr val="tx1">
                    <a:lumMod val="75000"/>
                    <a:lumOff val="25000"/>
                  </a:schemeClr>
                </a:solidFill>
              </a:rPr>
              <a:t>.</a:t>
            </a:r>
            <a:endParaRPr lang="es-MX" dirty="0">
              <a:solidFill>
                <a:schemeClr val="tx1">
                  <a:lumMod val="75000"/>
                  <a:lumOff val="25000"/>
                </a:schemeClr>
              </a:solidFill>
            </a:endParaRPr>
          </a:p>
        </p:txBody>
      </p:sp>
      <p:pic>
        <p:nvPicPr>
          <p:cNvPr id="4" name="Marcador de contenido 3"/>
          <p:cNvPicPr>
            <a:picLocks noGrp="1" noChangeAspect="1"/>
          </p:cNvPicPr>
          <p:nvPr>
            <p:ph sz="quarter" idx="4"/>
          </p:nvPr>
        </p:nvPicPr>
        <p:blipFill>
          <a:blip r:embed="rId2"/>
          <a:stretch>
            <a:fillRect/>
          </a:stretch>
        </p:blipFill>
        <p:spPr>
          <a:xfrm>
            <a:off x="5603081" y="2109788"/>
            <a:ext cx="2657475" cy="3105149"/>
          </a:xfrm>
          <a:prstGeom prst="rect">
            <a:avLst/>
          </a:prstGeom>
        </p:spPr>
      </p:pic>
    </p:spTree>
    <p:extLst>
      <p:ext uri="{BB962C8B-B14F-4D97-AF65-F5344CB8AC3E}">
        <p14:creationId xmlns:p14="http://schemas.microsoft.com/office/powerpoint/2010/main" val="18731449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bwMode="auto"/>
        <p:txBody>
          <a:bodyPr wrap="square" numCol="1" compatLnSpc="1">
            <a:prstTxWarp prst="textNoShape">
              <a:avLst/>
            </a:prstTxWarp>
          </a:bodyPr>
          <a:lstStyle/>
          <a:p>
            <a:pPr eaLnBrk="1" hangingPunct="1"/>
            <a:r>
              <a:rPr lang="es-ES" cap="none" smtClean="0">
                <a:ln>
                  <a:noFill/>
                </a:ln>
                <a:solidFill>
                  <a:schemeClr val="tx1"/>
                </a:solidFill>
              </a:rPr>
              <a:t>.</a:t>
            </a:r>
          </a:p>
        </p:txBody>
      </p:sp>
      <p:sp>
        <p:nvSpPr>
          <p:cNvPr id="47106" name="Rectangle 3"/>
          <p:cNvSpPr>
            <a:spLocks noGrp="1"/>
          </p:cNvSpPr>
          <p:nvPr>
            <p:ph idx="1"/>
          </p:nvPr>
        </p:nvSpPr>
        <p:spPr/>
        <p:txBody>
          <a:bodyPr/>
          <a:lstStyle/>
          <a:p>
            <a:pPr eaLnBrk="1" hangingPunct="1"/>
            <a:r>
              <a:rPr lang="es-ES" sz="3200" b="1" smtClean="0">
                <a:solidFill>
                  <a:schemeClr val="tx2"/>
                </a:solidFill>
              </a:rPr>
              <a:t>GRACIAS POR SU ATENCIÓN !!!!</a:t>
            </a:r>
          </a:p>
        </p:txBody>
      </p:sp>
      <p:pic>
        <p:nvPicPr>
          <p:cNvPr id="47107" name="Picture 5" descr="ANd9GcTvMtDrxYUQP13X5pXLl2wzOxHUrchWMFyoo6_wQoE5-GWrVuc&amp;t=1&amp;usg=__JpD2ccxacfB1Ir2u9f0UKq6XwiY="/>
          <p:cNvPicPr>
            <a:picLocks noChangeAspect="1" noChangeArrowheads="1"/>
          </p:cNvPicPr>
          <p:nvPr/>
        </p:nvPicPr>
        <p:blipFill>
          <a:blip r:embed="rId2" cstate="print"/>
          <a:srcRect/>
          <a:stretch>
            <a:fillRect/>
          </a:stretch>
        </p:blipFill>
        <p:spPr bwMode="auto">
          <a:xfrm>
            <a:off x="1979712" y="2996952"/>
            <a:ext cx="3671887" cy="2595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a:bodyPr>
          <a:lstStyle/>
          <a:p>
            <a:pPr fontAlgn="auto">
              <a:spcAft>
                <a:spcPts val="0"/>
              </a:spcAft>
              <a:defRPr/>
            </a:pPr>
            <a:r>
              <a:rPr lang="es-MX" dirty="0" smtClean="0">
                <a:solidFill>
                  <a:schemeClr val="tx1">
                    <a:lumMod val="75000"/>
                    <a:lumOff val="25000"/>
                  </a:schemeClr>
                </a:solidFill>
              </a:rPr>
              <a:t>Competencias de la Dimensión</a:t>
            </a:r>
            <a:endParaRPr lang="es-MX" dirty="0">
              <a:solidFill>
                <a:schemeClr val="tx1">
                  <a:lumMod val="75000"/>
                  <a:lumOff val="25000"/>
                </a:schemeClr>
              </a:solidFill>
            </a:endParaRPr>
          </a:p>
        </p:txBody>
      </p:sp>
      <p:sp>
        <p:nvSpPr>
          <p:cNvPr id="9219" name="Marcador de contenido 6"/>
          <p:cNvSpPr>
            <a:spLocks noGrp="1"/>
          </p:cNvSpPr>
          <p:nvPr>
            <p:ph idx="1"/>
          </p:nvPr>
        </p:nvSpPr>
        <p:spPr>
          <a:xfrm>
            <a:off x="822959" y="1845734"/>
            <a:ext cx="4037073" cy="4023360"/>
          </a:xfrm>
          <a:solidFill>
            <a:srgbClr val="92D050"/>
          </a:solidFill>
        </p:spPr>
        <p:txBody>
          <a:bodyPr>
            <a:normAutofit/>
          </a:bodyPr>
          <a:lstStyle/>
          <a:p>
            <a:pPr algn="just"/>
            <a:r>
              <a:rPr lang="es-MX" altLang="es-MX" sz="2400" b="1" dirty="0" smtClean="0"/>
              <a:t>Muestra una actitud de liderazgo en la solución de problemas y en la toma de decisiones, personales y colectivas, asumiendo responsable y éticamente las consecuencias de sus actos.</a:t>
            </a:r>
            <a:endParaRPr lang="es-MX" altLang="es-MX" sz="2400" b="1" dirty="0" smtClean="0"/>
          </a:p>
        </p:txBody>
      </p:sp>
      <p:pic>
        <p:nvPicPr>
          <p:cNvPr id="3" name="Imagen 2"/>
          <p:cNvPicPr>
            <a:picLocks noChangeAspect="1"/>
          </p:cNvPicPr>
          <p:nvPr/>
        </p:nvPicPr>
        <p:blipFill>
          <a:blip r:embed="rId2"/>
          <a:stretch>
            <a:fillRect/>
          </a:stretch>
        </p:blipFill>
        <p:spPr>
          <a:xfrm>
            <a:off x="5580112" y="2492896"/>
            <a:ext cx="1728192" cy="1656184"/>
          </a:xfrm>
          <a:prstGeom prst="rect">
            <a:avLst/>
          </a:prstGeom>
        </p:spPr>
      </p:pic>
    </p:spTree>
    <p:extLst>
      <p:ext uri="{BB962C8B-B14F-4D97-AF65-F5344CB8AC3E}">
        <p14:creationId xmlns:p14="http://schemas.microsoft.com/office/powerpoint/2010/main" val="2343240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a:bodyPr>
          <a:lstStyle/>
          <a:p>
            <a:pPr fontAlgn="auto">
              <a:spcAft>
                <a:spcPts val="0"/>
              </a:spcAft>
              <a:defRPr/>
            </a:pPr>
            <a:r>
              <a:rPr lang="es-MX" dirty="0" smtClean="0">
                <a:solidFill>
                  <a:schemeClr val="tx1">
                    <a:lumMod val="75000"/>
                    <a:lumOff val="25000"/>
                  </a:schemeClr>
                </a:solidFill>
              </a:rPr>
              <a:t>Competencias genéricas</a:t>
            </a:r>
            <a:endParaRPr lang="es-MX" dirty="0">
              <a:solidFill>
                <a:schemeClr val="tx1">
                  <a:lumMod val="75000"/>
                  <a:lumOff val="25000"/>
                </a:schemeClr>
              </a:solidFill>
            </a:endParaRPr>
          </a:p>
        </p:txBody>
      </p:sp>
      <p:sp>
        <p:nvSpPr>
          <p:cNvPr id="10243" name="Marcador de contenido 2"/>
          <p:cNvSpPr>
            <a:spLocks noGrp="1"/>
          </p:cNvSpPr>
          <p:nvPr>
            <p:ph idx="1"/>
          </p:nvPr>
        </p:nvSpPr>
        <p:spPr>
          <a:xfrm>
            <a:off x="822959" y="1845734"/>
            <a:ext cx="4253097" cy="4023360"/>
          </a:xfrm>
          <a:solidFill>
            <a:srgbClr val="92D050"/>
          </a:solidFill>
        </p:spPr>
        <p:txBody>
          <a:bodyPr/>
          <a:lstStyle/>
          <a:p>
            <a:r>
              <a:rPr lang="es-MX" altLang="es-MX" sz="2400" dirty="0" smtClean="0"/>
              <a:t>9. Participa con una conciencia cívica y ética en la vida de su comunidad, región, México y el mundo.</a:t>
            </a:r>
          </a:p>
          <a:p>
            <a:r>
              <a:rPr lang="es-MX" altLang="es-MX" sz="2400" dirty="0" smtClean="0"/>
              <a:t>Actúa de manera propositiva frente a fenómenos de la sociedad y se mantiene informado.</a:t>
            </a:r>
            <a:endParaRPr lang="es-MX" altLang="es-MX" sz="2400" dirty="0" smtClean="0"/>
          </a:p>
        </p:txBody>
      </p:sp>
      <p:pic>
        <p:nvPicPr>
          <p:cNvPr id="3" name="Imagen 2"/>
          <p:cNvPicPr>
            <a:picLocks noChangeAspect="1"/>
          </p:cNvPicPr>
          <p:nvPr/>
        </p:nvPicPr>
        <p:blipFill>
          <a:blip r:embed="rId2"/>
          <a:stretch>
            <a:fillRect/>
          </a:stretch>
        </p:blipFill>
        <p:spPr>
          <a:xfrm>
            <a:off x="5652120" y="2276872"/>
            <a:ext cx="2952328" cy="2566379"/>
          </a:xfrm>
          <a:prstGeom prst="rect">
            <a:avLst/>
          </a:prstGeom>
        </p:spPr>
      </p:pic>
    </p:spTree>
    <p:extLst>
      <p:ext uri="{BB962C8B-B14F-4D97-AF65-F5344CB8AC3E}">
        <p14:creationId xmlns:p14="http://schemas.microsoft.com/office/powerpoint/2010/main" val="2125888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1720" y="9576"/>
            <a:ext cx="6477000" cy="1043160"/>
          </a:xfrm>
        </p:spPr>
        <p:txBody>
          <a:bodyPr>
            <a:normAutofit/>
          </a:bodyPr>
          <a:lstStyle/>
          <a:p>
            <a:pPr eaLnBrk="1" fontAlgn="auto" hangingPunct="1">
              <a:spcAft>
                <a:spcPts val="0"/>
              </a:spcAft>
              <a:defRPr/>
            </a:pPr>
            <a:r>
              <a:rPr lang="es-MX" sz="3200" dirty="0" smtClean="0"/>
              <a:t>Ética</a:t>
            </a:r>
            <a:r>
              <a:rPr lang="es-MX" sz="3200" dirty="0" smtClean="0"/>
              <a:t> </a:t>
            </a:r>
            <a:r>
              <a:rPr lang="es-MX" sz="3200" dirty="0" smtClean="0"/>
              <a:t>CIUDADANA</a:t>
            </a:r>
            <a:endParaRPr lang="es-MX" sz="3200" dirty="0"/>
          </a:p>
        </p:txBody>
      </p:sp>
      <p:pic>
        <p:nvPicPr>
          <p:cNvPr id="14339" name="Picture 2" descr="http://t3.gstatic.com/images?q=tbn:ANd9GcQfITai3vQm1sBNNfb48-MSuJbhZUt36HBFiDsDt1HVXyq1OIw&amp;t=1&amp;usg=__Ja_wwZEQYa07x69LjfXKoDC6Y1g="/>
          <p:cNvPicPr>
            <a:picLocks noChangeAspect="1" noChangeArrowheads="1"/>
          </p:cNvPicPr>
          <p:nvPr/>
        </p:nvPicPr>
        <p:blipFill>
          <a:blip r:embed="rId2" cstate="print"/>
          <a:srcRect/>
          <a:stretch>
            <a:fillRect/>
          </a:stretch>
        </p:blipFill>
        <p:spPr bwMode="auto">
          <a:xfrm>
            <a:off x="899592" y="2205038"/>
            <a:ext cx="3600400" cy="3355975"/>
          </a:xfrm>
          <a:prstGeom prst="rect">
            <a:avLst/>
          </a:prstGeom>
          <a:noFill/>
          <a:ln w="9525">
            <a:noFill/>
            <a:miter lim="800000"/>
            <a:headEnd/>
            <a:tailEnd/>
          </a:ln>
        </p:spPr>
      </p:pic>
      <p:sp>
        <p:nvSpPr>
          <p:cNvPr id="4" name="Subtítulo 3"/>
          <p:cNvSpPr>
            <a:spLocks noGrp="1"/>
          </p:cNvSpPr>
          <p:nvPr>
            <p:ph type="subTitle" idx="1"/>
          </p:nvPr>
        </p:nvSpPr>
        <p:spPr>
          <a:xfrm>
            <a:off x="4499992" y="1196752"/>
            <a:ext cx="4028728" cy="3816424"/>
          </a:xfrm>
        </p:spPr>
        <p:txBody>
          <a:bodyPr/>
          <a:lstStyle/>
          <a:p>
            <a:r>
              <a:rPr lang="es-MX" dirty="0" smtClean="0"/>
              <a:t>¿</a:t>
            </a:r>
            <a:r>
              <a:rPr lang="es-MX" b="1" dirty="0" smtClean="0"/>
              <a:t>Cómo vivir la ética ciudadana en el salón de clase?</a:t>
            </a:r>
          </a:p>
          <a:p>
            <a:r>
              <a:rPr lang="es-MX" b="1" dirty="0" smtClean="0"/>
              <a:t>¿Quién o quiénes forman la ética ciudadana en la institución educativa?</a:t>
            </a:r>
            <a:endParaRPr lang="es-MX" b="1" dirty="0"/>
          </a:p>
        </p:txBody>
      </p:sp>
    </p:spTree>
    <p:extLst>
      <p:ext uri="{BB962C8B-B14F-4D97-AF65-F5344CB8AC3E}">
        <p14:creationId xmlns:p14="http://schemas.microsoft.com/office/powerpoint/2010/main" val="367930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ÉTICA</a:t>
            </a:r>
            <a:endParaRPr lang="es-MX" dirty="0">
              <a:solidFill>
                <a:srgbClr val="CC00CC"/>
              </a:solidFill>
            </a:endParaRPr>
          </a:p>
        </p:txBody>
      </p:sp>
      <p:sp>
        <p:nvSpPr>
          <p:cNvPr id="3" name="2 Marcador de contenido"/>
          <p:cNvSpPr>
            <a:spLocks noGrp="1"/>
          </p:cNvSpPr>
          <p:nvPr>
            <p:ph idx="1"/>
          </p:nvPr>
        </p:nvSpPr>
        <p:spPr>
          <a:xfrm>
            <a:off x="822959" y="1845734"/>
            <a:ext cx="7061409"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eaLnBrk="1" fontAlgn="auto" hangingPunct="1">
              <a:spcAft>
                <a:spcPts val="0"/>
              </a:spcAft>
              <a:buFont typeface="Wingdings 2"/>
              <a:buNone/>
              <a:defRPr/>
            </a:pPr>
            <a:endParaRPr lang="es-MX" dirty="0" smtClean="0"/>
          </a:p>
          <a:p>
            <a:pPr marL="274320" indent="-274320" algn="ctr" eaLnBrk="1" fontAlgn="auto" hangingPunct="1">
              <a:spcAft>
                <a:spcPts val="0"/>
              </a:spcAft>
              <a:buFont typeface="Wingdings 2"/>
              <a:buChar char=""/>
              <a:defRPr/>
            </a:pPr>
            <a:r>
              <a:rPr lang="es-MX" dirty="0" smtClean="0"/>
              <a:t>Ética: La ética, como una rama de la filosofía, está considerada como una ciencia normativa, porque se ocupa de las normas de la conducta humana</a:t>
            </a:r>
          </a:p>
          <a:p>
            <a:pPr marL="274320" indent="-274320" eaLnBrk="1" fontAlgn="auto" hangingPunct="1">
              <a:spcAft>
                <a:spcPts val="0"/>
              </a:spcAft>
              <a:buFont typeface="Wingdings 2"/>
              <a:buChar char=""/>
              <a:defRPr/>
            </a:pPr>
            <a:endParaRPr lang="es-MX" dirty="0" smtClean="0"/>
          </a:p>
        </p:txBody>
      </p:sp>
      <p:pic>
        <p:nvPicPr>
          <p:cNvPr id="4" name="Picture 8" descr="http://t3.gstatic.com/images?q=tbn:ANd9GcRYJpy9XhGLWmc5uj8VCIvsTeoAe7Q7OVU_JARE2TSIRH_Xw2s&amp;t=1&amp;usg=__bpbmZHYTA8vNe7HzsfOLx1vo2Mo="/>
          <p:cNvPicPr>
            <a:picLocks noChangeAspect="1" noChangeArrowheads="1"/>
          </p:cNvPicPr>
          <p:nvPr/>
        </p:nvPicPr>
        <p:blipFill>
          <a:blip r:embed="rId2" cstate="print"/>
          <a:srcRect/>
          <a:stretch>
            <a:fillRect/>
          </a:stretch>
        </p:blipFill>
        <p:spPr bwMode="auto">
          <a:xfrm>
            <a:off x="2051720" y="3933056"/>
            <a:ext cx="3600400" cy="26968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nvGrpSpPr>
          <p:cNvPr id="15364" name="7 Grupo"/>
          <p:cNvGrpSpPr>
            <a:grpSpLocks/>
          </p:cNvGrpSpPr>
          <p:nvPr/>
        </p:nvGrpSpPr>
        <p:grpSpPr bwMode="auto">
          <a:xfrm>
            <a:off x="5364163" y="115888"/>
            <a:ext cx="3686175" cy="3576637"/>
            <a:chOff x="5364088" y="116632"/>
            <a:chExt cx="3685615" cy="3575718"/>
          </a:xfrm>
        </p:grpSpPr>
        <p:sp>
          <p:nvSpPr>
            <p:cNvPr id="5" name="4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 name="5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7" name="6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rgbClr val="CC00CC"/>
                </a:solidFill>
              </a:rPr>
              <a:t>CIUDADANÍA</a:t>
            </a:r>
            <a:endParaRPr lang="es-MX" dirty="0">
              <a:solidFill>
                <a:srgbClr val="CC00CC"/>
              </a:solidFill>
            </a:endParaRPr>
          </a:p>
        </p:txBody>
      </p:sp>
      <p:sp>
        <p:nvSpPr>
          <p:cNvPr id="3" name="2 Marcador de contenido"/>
          <p:cNvSpPr>
            <a:spLocks noGrp="1"/>
          </p:cNvSpPr>
          <p:nvPr>
            <p:ph idx="1"/>
          </p:nvPr>
        </p:nvSpPr>
        <p:spPr>
          <a:xfrm>
            <a:off x="822959" y="1845734"/>
            <a:ext cx="7061409" cy="4023360"/>
          </a:xfrm>
        </p:spPr>
        <p:style>
          <a:lnRef idx="1">
            <a:schemeClr val="dk1"/>
          </a:lnRef>
          <a:fillRef idx="2">
            <a:schemeClr val="dk1"/>
          </a:fillRef>
          <a:effectRef idx="1">
            <a:schemeClr val="dk1"/>
          </a:effectRef>
          <a:fontRef idx="minor">
            <a:schemeClr val="dk1"/>
          </a:fontRef>
        </p:style>
        <p:txBody>
          <a:bodyPr>
            <a:normAutofit/>
          </a:bodyPr>
          <a:lstStyle/>
          <a:p>
            <a:pPr marL="274320" indent="-274320" algn="ctr" eaLnBrk="1" fontAlgn="auto" hangingPunct="1">
              <a:spcAft>
                <a:spcPts val="0"/>
              </a:spcAft>
              <a:buFont typeface="Wingdings 2"/>
              <a:buChar char=""/>
              <a:defRPr/>
            </a:pPr>
            <a:r>
              <a:rPr lang="es-MX" dirty="0" smtClean="0"/>
              <a:t>Ciudadanía: condición social de un miembro nativo o naturalizado de una ciudad o Estado. Posición de miembro de un Estado con derechos y deberes definidos.</a:t>
            </a:r>
          </a:p>
          <a:p>
            <a:pPr marL="274320" indent="-274320" eaLnBrk="1" fontAlgn="auto" hangingPunct="1">
              <a:spcAft>
                <a:spcPts val="0"/>
              </a:spcAft>
              <a:buFont typeface="Wingdings 2"/>
              <a:buChar char=""/>
              <a:defRPr/>
            </a:pPr>
            <a:endParaRPr lang="es-MX" dirty="0"/>
          </a:p>
        </p:txBody>
      </p:sp>
      <p:pic>
        <p:nvPicPr>
          <p:cNvPr id="29698" name="Picture 2" descr="http://1.bp.blogspot.com/_O93yMdVfrPQ/SN9CjLe_5xI/AAAAAAAACCQ/ZHcdPgGoBMQ/s400/23ciudadania.jpg"/>
          <p:cNvPicPr>
            <a:picLocks noChangeAspect="1" noChangeArrowheads="1"/>
          </p:cNvPicPr>
          <p:nvPr/>
        </p:nvPicPr>
        <p:blipFill>
          <a:blip r:embed="rId2" cstate="print"/>
          <a:srcRect/>
          <a:stretch>
            <a:fillRect/>
          </a:stretch>
        </p:blipFill>
        <p:spPr bwMode="auto">
          <a:xfrm>
            <a:off x="539552" y="3429000"/>
            <a:ext cx="3810000" cy="29908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9700" name="Picture 4" descr="http://t1.gstatic.com/images?q=tbn:ANd9GcQp1LnZolBeCawaiblHoEXG1K4LmEDQgCLtB1usGfvxzW8cXn4&amp;t=1&amp;usg=__L0y-WMw8WagJWNxWIGV-jStfUc0="/>
          <p:cNvPicPr>
            <a:picLocks noChangeAspect="1" noChangeArrowheads="1"/>
          </p:cNvPicPr>
          <p:nvPr/>
        </p:nvPicPr>
        <p:blipFill>
          <a:blip r:embed="rId3" cstate="print"/>
          <a:srcRect/>
          <a:stretch>
            <a:fillRect/>
          </a:stretch>
        </p:blipFill>
        <p:spPr bwMode="auto">
          <a:xfrm>
            <a:off x="5028422" y="3573016"/>
            <a:ext cx="2512699" cy="25922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16389" name="5 Grupo"/>
          <p:cNvGrpSpPr>
            <a:grpSpLocks/>
          </p:cNvGrpSpPr>
          <p:nvPr/>
        </p:nvGrpSpPr>
        <p:grpSpPr bwMode="auto">
          <a:xfrm>
            <a:off x="5364163" y="115888"/>
            <a:ext cx="3686175" cy="3576637"/>
            <a:chOff x="5364088" y="116632"/>
            <a:chExt cx="3685615" cy="3575718"/>
          </a:xfrm>
        </p:grpSpPr>
        <p:sp>
          <p:nvSpPr>
            <p:cNvPr id="7" name="6 Elipse"/>
            <p:cNvSpPr/>
            <p:nvPr/>
          </p:nvSpPr>
          <p:spPr>
            <a:xfrm>
              <a:off x="5364088" y="261057"/>
              <a:ext cx="2015819" cy="1007804"/>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8" name="7 Elipse"/>
            <p:cNvSpPr/>
            <p:nvPr/>
          </p:nvSpPr>
          <p:spPr>
            <a:xfrm>
              <a:off x="7524347" y="116632"/>
              <a:ext cx="1439644" cy="1439492"/>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9" name="8 Elipse"/>
            <p:cNvSpPr/>
            <p:nvPr/>
          </p:nvSpPr>
          <p:spPr>
            <a:xfrm rot="16022417">
              <a:off x="7537945" y="2180592"/>
              <a:ext cx="2015607" cy="100791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Amari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919</TotalTime>
  <Words>1599</Words>
  <Application>Microsoft Office PowerPoint</Application>
  <PresentationFormat>Presentación en pantalla (4:3)</PresentationFormat>
  <Paragraphs>223</Paragraphs>
  <Slides>40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40</vt:i4>
      </vt:variant>
    </vt:vector>
  </HeadingPairs>
  <TitlesOfParts>
    <vt:vector size="48" baseType="lpstr">
      <vt:lpstr>Arial</vt:lpstr>
      <vt:lpstr>Calibri</vt:lpstr>
      <vt:lpstr>Calibri Light</vt:lpstr>
      <vt:lpstr>Comic Sans MS</vt:lpstr>
      <vt:lpstr>Trebuchet MS</vt:lpstr>
      <vt:lpstr>Wingdings 2</vt:lpstr>
      <vt:lpstr>Wingdings 3</vt:lpstr>
      <vt:lpstr>Retrospección</vt:lpstr>
      <vt:lpstr>                                                               </vt:lpstr>
      <vt:lpstr>Guión explicativo</vt:lpstr>
      <vt:lpstr>Propósito general de la asignatura </vt:lpstr>
      <vt:lpstr>Propósitos del Módulo II. </vt:lpstr>
      <vt:lpstr>Competencias de la Dimensión</vt:lpstr>
      <vt:lpstr>Competencias genéricas</vt:lpstr>
      <vt:lpstr>Ética CIUDADANA</vt:lpstr>
      <vt:lpstr>ÉTICA</vt:lpstr>
      <vt:lpstr>CIUDADANÍA</vt:lpstr>
      <vt:lpstr>Ética y Ciudadanía</vt:lpstr>
      <vt:lpstr>ÉTICA CIUDADANA</vt:lpstr>
      <vt:lpstr>.</vt:lpstr>
      <vt:lpstr>.</vt:lpstr>
      <vt:lpstr>Recursos</vt:lpstr>
      <vt:lpstr>Razonamiento ético</vt:lpstr>
      <vt:lpstr>.</vt:lpstr>
      <vt:lpstr>Función de la ética ciudadana</vt:lpstr>
      <vt:lpstr>.</vt:lpstr>
      <vt:lpstr>.</vt:lpstr>
      <vt:lpstr>.</vt:lpstr>
      <vt:lpstr>.</vt:lpstr>
      <vt:lpstr>.</vt:lpstr>
      <vt:lpstr>LOS DERECHOS HUMANOS</vt:lpstr>
      <vt:lpstr>características</vt:lpstr>
      <vt:lpstr>Declaración universal de los derechos humanos</vt:lpstr>
      <vt:lpstr>.</vt:lpstr>
      <vt:lpstr>.</vt:lpstr>
      <vt:lpstr>.</vt:lpstr>
      <vt:lpstr>.</vt:lpstr>
      <vt:lpstr>.</vt:lpstr>
      <vt:lpstr>.</vt:lpstr>
      <vt:lpstr>Derechos humanos en nuestra constitución</vt:lpstr>
      <vt:lpstr>.</vt:lpstr>
      <vt:lpstr>Defensores de los derechos humanos</vt:lpstr>
      <vt:lpstr>Conflictos sociales</vt:lpstr>
      <vt:lpstr>Presentación de PowerPoint</vt:lpstr>
      <vt:lpstr>Actividades de aprendizaje</vt:lpstr>
      <vt:lpstr>Productos</vt:lpstr>
      <vt:lpstr>Bibliografía:</vt:lpstr>
      <vt:lpst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ETICA CIUDADANA</dc:title>
  <dc:creator>ramychanpelotas</dc:creator>
  <cp:lastModifiedBy>Aguilera</cp:lastModifiedBy>
  <cp:revision>75</cp:revision>
  <dcterms:created xsi:type="dcterms:W3CDTF">2010-10-03T18:56:43Z</dcterms:created>
  <dcterms:modified xsi:type="dcterms:W3CDTF">2015-10-03T04:37:24Z</dcterms:modified>
</cp:coreProperties>
</file>