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87"/>
  </p:notesMasterIdLst>
  <p:sldIdLst>
    <p:sldId id="265" r:id="rId2"/>
    <p:sldId id="256" r:id="rId3"/>
    <p:sldId id="264" r:id="rId4"/>
    <p:sldId id="261" r:id="rId5"/>
    <p:sldId id="301" r:id="rId6"/>
    <p:sldId id="302" r:id="rId7"/>
    <p:sldId id="267" r:id="rId8"/>
    <p:sldId id="271" r:id="rId9"/>
    <p:sldId id="282" r:id="rId10"/>
    <p:sldId id="270" r:id="rId11"/>
    <p:sldId id="281" r:id="rId12"/>
    <p:sldId id="280" r:id="rId13"/>
    <p:sldId id="279" r:id="rId14"/>
    <p:sldId id="278" r:id="rId15"/>
    <p:sldId id="300" r:id="rId16"/>
    <p:sldId id="277" r:id="rId17"/>
    <p:sldId id="284" r:id="rId18"/>
    <p:sldId id="283" r:id="rId19"/>
    <p:sldId id="276" r:id="rId20"/>
    <p:sldId id="275" r:id="rId21"/>
    <p:sldId id="274" r:id="rId22"/>
    <p:sldId id="273" r:id="rId23"/>
    <p:sldId id="272" r:id="rId24"/>
    <p:sldId id="269" r:id="rId25"/>
    <p:sldId id="288" r:id="rId26"/>
    <p:sldId id="287" r:id="rId27"/>
    <p:sldId id="286" r:id="rId28"/>
    <p:sldId id="289" r:id="rId29"/>
    <p:sldId id="290" r:id="rId30"/>
    <p:sldId id="285" r:id="rId31"/>
    <p:sldId id="294" r:id="rId32"/>
    <p:sldId id="293" r:id="rId33"/>
    <p:sldId id="292" r:id="rId34"/>
    <p:sldId id="299" r:id="rId35"/>
    <p:sldId id="291" r:id="rId36"/>
    <p:sldId id="298" r:id="rId37"/>
    <p:sldId id="297" r:id="rId38"/>
    <p:sldId id="296" r:id="rId39"/>
    <p:sldId id="295" r:id="rId40"/>
    <p:sldId id="307" r:id="rId41"/>
    <p:sldId id="306" r:id="rId42"/>
    <p:sldId id="305" r:id="rId43"/>
    <p:sldId id="304" r:id="rId44"/>
    <p:sldId id="303" r:id="rId45"/>
    <p:sldId id="316" r:id="rId46"/>
    <p:sldId id="315" r:id="rId47"/>
    <p:sldId id="314" r:id="rId48"/>
    <p:sldId id="313" r:id="rId49"/>
    <p:sldId id="312" r:id="rId50"/>
    <p:sldId id="317" r:id="rId51"/>
    <p:sldId id="311" r:id="rId52"/>
    <p:sldId id="310" r:id="rId53"/>
    <p:sldId id="309" r:id="rId54"/>
    <p:sldId id="320" r:id="rId55"/>
    <p:sldId id="319" r:id="rId56"/>
    <p:sldId id="318" r:id="rId57"/>
    <p:sldId id="308" r:id="rId58"/>
    <p:sldId id="262" r:id="rId59"/>
    <p:sldId id="330" r:id="rId60"/>
    <p:sldId id="329" r:id="rId61"/>
    <p:sldId id="328" r:id="rId62"/>
    <p:sldId id="327" r:id="rId63"/>
    <p:sldId id="331" r:id="rId64"/>
    <p:sldId id="326" r:id="rId65"/>
    <p:sldId id="325" r:id="rId66"/>
    <p:sldId id="324" r:id="rId67"/>
    <p:sldId id="322" r:id="rId68"/>
    <p:sldId id="323" r:id="rId69"/>
    <p:sldId id="321" r:id="rId70"/>
    <p:sldId id="263" r:id="rId71"/>
    <p:sldId id="337" r:id="rId72"/>
    <p:sldId id="336" r:id="rId73"/>
    <p:sldId id="335" r:id="rId74"/>
    <p:sldId id="338" r:id="rId75"/>
    <p:sldId id="339" r:id="rId76"/>
    <p:sldId id="334" r:id="rId77"/>
    <p:sldId id="333" r:id="rId78"/>
    <p:sldId id="332" r:id="rId79"/>
    <p:sldId id="343" r:id="rId80"/>
    <p:sldId id="342" r:id="rId81"/>
    <p:sldId id="341" r:id="rId82"/>
    <p:sldId id="340" r:id="rId83"/>
    <p:sldId id="346" r:id="rId84"/>
    <p:sldId id="345" r:id="rId85"/>
    <p:sldId id="268" r:id="rId8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A0000"/>
    <a:srgbClr val="B7F9A5"/>
    <a:srgbClr val="680000"/>
    <a:srgbClr val="FFFFBD"/>
    <a:srgbClr val="FFFFD1"/>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128" autoAdjust="0"/>
  </p:normalViewPr>
  <p:slideViewPr>
    <p:cSldViewPr>
      <p:cViewPr>
        <p:scale>
          <a:sx n="75" d="100"/>
          <a:sy n="75" d="100"/>
        </p:scale>
        <p:origin x="-1140" y="30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EDE9C80-49C5-4F0D-91D9-A979E7AC7CBA}" type="datetimeFigureOut">
              <a:rPr lang="es-MX" smtClean="0"/>
              <a:t>01/10/2015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461FC5B-8A23-4B48-96A9-6CA4A3F5ACF9}" type="slidenum">
              <a:rPr lang="es-MX" smtClean="0"/>
              <a:t>‹Nº›</a:t>
            </a:fld>
            <a:endParaRPr lang="es-MX"/>
          </a:p>
        </p:txBody>
      </p:sp>
    </p:spTree>
    <p:extLst>
      <p:ext uri="{BB962C8B-B14F-4D97-AF65-F5344CB8AC3E}">
        <p14:creationId xmlns:p14="http://schemas.microsoft.com/office/powerpoint/2010/main" val="14936635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F461FC5B-8A23-4B48-96A9-6CA4A3F5ACF9}" type="slidenum">
              <a:rPr lang="es-MX" smtClean="0"/>
              <a:t>4</a:t>
            </a:fld>
            <a:endParaRPr lang="es-MX"/>
          </a:p>
        </p:txBody>
      </p:sp>
    </p:spTree>
    <p:extLst>
      <p:ext uri="{BB962C8B-B14F-4D97-AF65-F5344CB8AC3E}">
        <p14:creationId xmlns:p14="http://schemas.microsoft.com/office/powerpoint/2010/main" val="265360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F461FC5B-8A23-4B48-96A9-6CA4A3F5ACF9}" type="slidenum">
              <a:rPr lang="es-MX" smtClean="0"/>
              <a:t>5</a:t>
            </a:fld>
            <a:endParaRPr lang="es-MX"/>
          </a:p>
        </p:txBody>
      </p:sp>
    </p:spTree>
    <p:extLst>
      <p:ext uri="{BB962C8B-B14F-4D97-AF65-F5344CB8AC3E}">
        <p14:creationId xmlns:p14="http://schemas.microsoft.com/office/powerpoint/2010/main" val="265360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F461FC5B-8A23-4B48-96A9-6CA4A3F5ACF9}" type="slidenum">
              <a:rPr lang="es-MX" smtClean="0"/>
              <a:t>6</a:t>
            </a:fld>
            <a:endParaRPr lang="es-MX"/>
          </a:p>
        </p:txBody>
      </p:sp>
    </p:spTree>
    <p:extLst>
      <p:ext uri="{BB962C8B-B14F-4D97-AF65-F5344CB8AC3E}">
        <p14:creationId xmlns:p14="http://schemas.microsoft.com/office/powerpoint/2010/main" val="265360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F461FC5B-8A23-4B48-96A9-6CA4A3F5ACF9}" type="slidenum">
              <a:rPr lang="es-MX" smtClean="0"/>
              <a:t>20</a:t>
            </a:fld>
            <a:endParaRPr lang="es-MX"/>
          </a:p>
        </p:txBody>
      </p:sp>
    </p:spTree>
    <p:extLst>
      <p:ext uri="{BB962C8B-B14F-4D97-AF65-F5344CB8AC3E}">
        <p14:creationId xmlns:p14="http://schemas.microsoft.com/office/powerpoint/2010/main" val="3504741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F461FC5B-8A23-4B48-96A9-6CA4A3F5ACF9}" type="slidenum">
              <a:rPr lang="es-MX" smtClean="0"/>
              <a:t>27</a:t>
            </a:fld>
            <a:endParaRPr lang="es-MX"/>
          </a:p>
        </p:txBody>
      </p:sp>
    </p:spTree>
    <p:extLst>
      <p:ext uri="{BB962C8B-B14F-4D97-AF65-F5344CB8AC3E}">
        <p14:creationId xmlns:p14="http://schemas.microsoft.com/office/powerpoint/2010/main" val="38174075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F461FC5B-8A23-4B48-96A9-6CA4A3F5ACF9}" type="slidenum">
              <a:rPr lang="es-MX" smtClean="0"/>
              <a:t>30</a:t>
            </a:fld>
            <a:endParaRPr lang="es-MX"/>
          </a:p>
        </p:txBody>
      </p:sp>
    </p:spTree>
    <p:extLst>
      <p:ext uri="{BB962C8B-B14F-4D97-AF65-F5344CB8AC3E}">
        <p14:creationId xmlns:p14="http://schemas.microsoft.com/office/powerpoint/2010/main" val="23360226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F461FC5B-8A23-4B48-96A9-6CA4A3F5ACF9}" type="slidenum">
              <a:rPr lang="es-MX" smtClean="0"/>
              <a:t>35</a:t>
            </a:fld>
            <a:endParaRPr lang="es-MX"/>
          </a:p>
        </p:txBody>
      </p:sp>
    </p:spTree>
    <p:extLst>
      <p:ext uri="{BB962C8B-B14F-4D97-AF65-F5344CB8AC3E}">
        <p14:creationId xmlns:p14="http://schemas.microsoft.com/office/powerpoint/2010/main" val="12312900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F461FC5B-8A23-4B48-96A9-6CA4A3F5ACF9}" type="slidenum">
              <a:rPr lang="es-MX" smtClean="0"/>
              <a:t>49</a:t>
            </a:fld>
            <a:endParaRPr lang="es-MX"/>
          </a:p>
        </p:txBody>
      </p:sp>
    </p:spTree>
    <p:extLst>
      <p:ext uri="{BB962C8B-B14F-4D97-AF65-F5344CB8AC3E}">
        <p14:creationId xmlns:p14="http://schemas.microsoft.com/office/powerpoint/2010/main" val="6839779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F461FC5B-8A23-4B48-96A9-6CA4A3F5ACF9}" type="slidenum">
              <a:rPr lang="es-MX" smtClean="0"/>
              <a:t>59</a:t>
            </a:fld>
            <a:endParaRPr lang="es-MX"/>
          </a:p>
        </p:txBody>
      </p:sp>
    </p:spTree>
    <p:extLst>
      <p:ext uri="{BB962C8B-B14F-4D97-AF65-F5344CB8AC3E}">
        <p14:creationId xmlns:p14="http://schemas.microsoft.com/office/powerpoint/2010/main" val="1108280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278A5EFF-B0E0-49B8-ABAF-355CD0FAE63B}" type="datetimeFigureOut">
              <a:rPr lang="es-MX" smtClean="0"/>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296D0C3-8839-4400-A407-8A00EE95EFF9}" type="slidenum">
              <a:rPr lang="es-MX" smtClean="0"/>
              <a:t>‹Nº›</a:t>
            </a:fld>
            <a:endParaRPr lang="es-MX"/>
          </a:p>
        </p:txBody>
      </p:sp>
    </p:spTree>
    <p:extLst>
      <p:ext uri="{BB962C8B-B14F-4D97-AF65-F5344CB8AC3E}">
        <p14:creationId xmlns:p14="http://schemas.microsoft.com/office/powerpoint/2010/main" val="27603639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78A5EFF-B0E0-49B8-ABAF-355CD0FAE63B}" type="datetimeFigureOut">
              <a:rPr lang="es-MX" smtClean="0"/>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296D0C3-8839-4400-A407-8A00EE95EFF9}" type="slidenum">
              <a:rPr lang="es-MX" smtClean="0"/>
              <a:t>‹Nº›</a:t>
            </a:fld>
            <a:endParaRPr lang="es-MX"/>
          </a:p>
        </p:txBody>
      </p:sp>
    </p:spTree>
    <p:extLst>
      <p:ext uri="{BB962C8B-B14F-4D97-AF65-F5344CB8AC3E}">
        <p14:creationId xmlns:p14="http://schemas.microsoft.com/office/powerpoint/2010/main" val="5476279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78A5EFF-B0E0-49B8-ABAF-355CD0FAE63B}" type="datetimeFigureOut">
              <a:rPr lang="es-MX" smtClean="0"/>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296D0C3-8839-4400-A407-8A00EE95EFF9}" type="slidenum">
              <a:rPr lang="es-MX" smtClean="0"/>
              <a:t>‹Nº›</a:t>
            </a:fld>
            <a:endParaRPr lang="es-MX"/>
          </a:p>
        </p:txBody>
      </p:sp>
    </p:spTree>
    <p:extLst>
      <p:ext uri="{BB962C8B-B14F-4D97-AF65-F5344CB8AC3E}">
        <p14:creationId xmlns:p14="http://schemas.microsoft.com/office/powerpoint/2010/main" val="7105057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78A5EFF-B0E0-49B8-ABAF-355CD0FAE63B}" type="datetimeFigureOut">
              <a:rPr lang="es-MX" smtClean="0"/>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296D0C3-8839-4400-A407-8A00EE95EFF9}" type="slidenum">
              <a:rPr lang="es-MX" smtClean="0"/>
              <a:t>‹Nº›</a:t>
            </a:fld>
            <a:endParaRPr lang="es-MX"/>
          </a:p>
        </p:txBody>
      </p:sp>
    </p:spTree>
    <p:extLst>
      <p:ext uri="{BB962C8B-B14F-4D97-AF65-F5344CB8AC3E}">
        <p14:creationId xmlns:p14="http://schemas.microsoft.com/office/powerpoint/2010/main" val="308673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278A5EFF-B0E0-49B8-ABAF-355CD0FAE63B}" type="datetimeFigureOut">
              <a:rPr lang="es-MX" smtClean="0"/>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296D0C3-8839-4400-A407-8A00EE95EFF9}" type="slidenum">
              <a:rPr lang="es-MX" smtClean="0"/>
              <a:t>‹Nº›</a:t>
            </a:fld>
            <a:endParaRPr lang="es-MX"/>
          </a:p>
        </p:txBody>
      </p:sp>
    </p:spTree>
    <p:extLst>
      <p:ext uri="{BB962C8B-B14F-4D97-AF65-F5344CB8AC3E}">
        <p14:creationId xmlns:p14="http://schemas.microsoft.com/office/powerpoint/2010/main" val="7300887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278A5EFF-B0E0-49B8-ABAF-355CD0FAE63B}" type="datetimeFigureOut">
              <a:rPr lang="es-MX" smtClean="0"/>
              <a:t>01/10/2015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9296D0C3-8839-4400-A407-8A00EE95EFF9}" type="slidenum">
              <a:rPr lang="es-MX" smtClean="0"/>
              <a:t>‹Nº›</a:t>
            </a:fld>
            <a:endParaRPr lang="es-MX"/>
          </a:p>
        </p:txBody>
      </p:sp>
    </p:spTree>
    <p:extLst>
      <p:ext uri="{BB962C8B-B14F-4D97-AF65-F5344CB8AC3E}">
        <p14:creationId xmlns:p14="http://schemas.microsoft.com/office/powerpoint/2010/main" val="21581088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278A5EFF-B0E0-49B8-ABAF-355CD0FAE63B}" type="datetimeFigureOut">
              <a:rPr lang="es-MX" smtClean="0"/>
              <a:t>01/10/2015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9296D0C3-8839-4400-A407-8A00EE95EFF9}" type="slidenum">
              <a:rPr lang="es-MX" smtClean="0"/>
              <a:t>‹Nº›</a:t>
            </a:fld>
            <a:endParaRPr lang="es-MX"/>
          </a:p>
        </p:txBody>
      </p:sp>
    </p:spTree>
    <p:extLst>
      <p:ext uri="{BB962C8B-B14F-4D97-AF65-F5344CB8AC3E}">
        <p14:creationId xmlns:p14="http://schemas.microsoft.com/office/powerpoint/2010/main" val="2035767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278A5EFF-B0E0-49B8-ABAF-355CD0FAE63B}" type="datetimeFigureOut">
              <a:rPr lang="es-MX" smtClean="0"/>
              <a:t>01/10/2015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9296D0C3-8839-4400-A407-8A00EE95EFF9}" type="slidenum">
              <a:rPr lang="es-MX" smtClean="0"/>
              <a:t>‹Nº›</a:t>
            </a:fld>
            <a:endParaRPr lang="es-MX"/>
          </a:p>
        </p:txBody>
      </p:sp>
    </p:spTree>
    <p:extLst>
      <p:ext uri="{BB962C8B-B14F-4D97-AF65-F5344CB8AC3E}">
        <p14:creationId xmlns:p14="http://schemas.microsoft.com/office/powerpoint/2010/main" val="14747631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78A5EFF-B0E0-49B8-ABAF-355CD0FAE63B}" type="datetimeFigureOut">
              <a:rPr lang="es-MX" smtClean="0"/>
              <a:t>01/10/2015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9296D0C3-8839-4400-A407-8A00EE95EFF9}" type="slidenum">
              <a:rPr lang="es-MX" smtClean="0"/>
              <a:t>‹Nº›</a:t>
            </a:fld>
            <a:endParaRPr lang="es-MX"/>
          </a:p>
        </p:txBody>
      </p:sp>
    </p:spTree>
    <p:extLst>
      <p:ext uri="{BB962C8B-B14F-4D97-AF65-F5344CB8AC3E}">
        <p14:creationId xmlns:p14="http://schemas.microsoft.com/office/powerpoint/2010/main" val="37293649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78A5EFF-B0E0-49B8-ABAF-355CD0FAE63B}" type="datetimeFigureOut">
              <a:rPr lang="es-MX" smtClean="0"/>
              <a:t>01/10/2015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9296D0C3-8839-4400-A407-8A00EE95EFF9}" type="slidenum">
              <a:rPr lang="es-MX" smtClean="0"/>
              <a:t>‹Nº›</a:t>
            </a:fld>
            <a:endParaRPr lang="es-MX"/>
          </a:p>
        </p:txBody>
      </p:sp>
    </p:spTree>
    <p:extLst>
      <p:ext uri="{BB962C8B-B14F-4D97-AF65-F5344CB8AC3E}">
        <p14:creationId xmlns:p14="http://schemas.microsoft.com/office/powerpoint/2010/main" val="12577577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78A5EFF-B0E0-49B8-ABAF-355CD0FAE63B}" type="datetimeFigureOut">
              <a:rPr lang="es-MX" smtClean="0"/>
              <a:t>01/10/2015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9296D0C3-8839-4400-A407-8A00EE95EFF9}" type="slidenum">
              <a:rPr lang="es-MX" smtClean="0"/>
              <a:t>‹Nº›</a:t>
            </a:fld>
            <a:endParaRPr lang="es-MX"/>
          </a:p>
        </p:txBody>
      </p:sp>
    </p:spTree>
    <p:extLst>
      <p:ext uri="{BB962C8B-B14F-4D97-AF65-F5344CB8AC3E}">
        <p14:creationId xmlns:p14="http://schemas.microsoft.com/office/powerpoint/2010/main" val="28383645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8A5EFF-B0E0-49B8-ABAF-355CD0FAE63B}" type="datetimeFigureOut">
              <a:rPr lang="es-MX" smtClean="0"/>
              <a:t>01/10/2015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96D0C3-8839-4400-A407-8A00EE95EFF9}" type="slidenum">
              <a:rPr lang="es-MX" smtClean="0"/>
              <a:t>‹Nº›</a:t>
            </a:fld>
            <a:endParaRPr lang="es-MX"/>
          </a:p>
        </p:txBody>
      </p:sp>
    </p:spTree>
    <p:extLst>
      <p:ext uri="{BB962C8B-B14F-4D97-AF65-F5344CB8AC3E}">
        <p14:creationId xmlns:p14="http://schemas.microsoft.com/office/powerpoint/2010/main" val="158609617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0.emf"/><Relationship Id="rId4" Type="http://schemas.openxmlformats.org/officeDocument/2006/relationships/image" Target="../media/image9.emf"/></Relationships>
</file>

<file path=ppt/slides/_rels/slide4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5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7.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6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33.png"/><Relationship Id="rId4" Type="http://schemas.openxmlformats.org/officeDocument/2006/relationships/image" Target="../media/image32.png"/></Relationships>
</file>

<file path=ppt/slides/_rels/slide6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 Licenciatura en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CuadroTexto"/>
          <p:cNvSpPr txBox="1"/>
          <p:nvPr/>
        </p:nvSpPr>
        <p:spPr>
          <a:xfrm>
            <a:off x="1115616" y="5589240"/>
            <a:ext cx="7200800" cy="923330"/>
          </a:xfrm>
          <a:prstGeom prst="rect">
            <a:avLst/>
          </a:prstGeom>
          <a:noFill/>
          <a:ln>
            <a:solidFill>
              <a:srgbClr val="680000"/>
            </a:solidFill>
          </a:ln>
        </p:spPr>
        <p:txBody>
          <a:bodyPr wrap="square" rtlCol="0">
            <a:spAutoFit/>
          </a:bodyPr>
          <a:lstStyle/>
          <a:p>
            <a:r>
              <a:rPr lang="es-MX" dirty="0" smtClean="0"/>
              <a:t>Unidad de aprendizaje: Metodología y Filosofía de la Economía</a:t>
            </a:r>
          </a:p>
          <a:p>
            <a:r>
              <a:rPr lang="es-MX" dirty="0" smtClean="0"/>
              <a:t>Área de docencia:  economía aplicada e instrumentales</a:t>
            </a:r>
          </a:p>
          <a:p>
            <a:r>
              <a:rPr lang="es-MX" dirty="0" smtClean="0"/>
              <a:t>Total de créditos: 6; total de horas: 4</a:t>
            </a:r>
            <a:endParaRPr lang="es-MX" dirty="0"/>
          </a:p>
        </p:txBody>
      </p:sp>
      <p:sp>
        <p:nvSpPr>
          <p:cNvPr id="3" name="2 CuadroTexto"/>
          <p:cNvSpPr txBox="1"/>
          <p:nvPr/>
        </p:nvSpPr>
        <p:spPr>
          <a:xfrm>
            <a:off x="2123728" y="2420888"/>
            <a:ext cx="5328592" cy="1323439"/>
          </a:xfrm>
          <a:prstGeom prst="rect">
            <a:avLst/>
          </a:prstGeom>
          <a:noFill/>
        </p:spPr>
        <p:txBody>
          <a:bodyPr wrap="square" rtlCol="0">
            <a:spAutoFit/>
          </a:bodyPr>
          <a:lstStyle/>
          <a:p>
            <a:pPr algn="ctr"/>
            <a:r>
              <a:rPr lang="es-MX" sz="4000" dirty="0" smtClean="0">
                <a:solidFill>
                  <a:srgbClr val="7A0000"/>
                </a:solidFill>
              </a:rPr>
              <a:t>Economía, su filosofía y método</a:t>
            </a:r>
            <a:endParaRPr lang="es-MX" sz="4000" dirty="0">
              <a:solidFill>
                <a:srgbClr val="7A0000"/>
              </a:solidFill>
            </a:endParaRPr>
          </a:p>
        </p:txBody>
      </p:sp>
      <p:sp>
        <p:nvSpPr>
          <p:cNvPr id="6" name="5 CuadroTexto"/>
          <p:cNvSpPr txBox="1"/>
          <p:nvPr/>
        </p:nvSpPr>
        <p:spPr>
          <a:xfrm>
            <a:off x="5796136" y="4725144"/>
            <a:ext cx="2664296" cy="646331"/>
          </a:xfrm>
          <a:prstGeom prst="rect">
            <a:avLst/>
          </a:prstGeom>
          <a:noFill/>
        </p:spPr>
        <p:txBody>
          <a:bodyPr wrap="square" rtlCol="0">
            <a:spAutoFit/>
          </a:bodyPr>
          <a:lstStyle/>
          <a:p>
            <a:r>
              <a:rPr lang="es-MX" dirty="0" smtClean="0"/>
              <a:t>Elaboró:</a:t>
            </a:r>
          </a:p>
          <a:p>
            <a:r>
              <a:rPr lang="es-MX" dirty="0" smtClean="0"/>
              <a:t>Emmanuel Moreno Rivera</a:t>
            </a:r>
            <a:endParaRPr lang="es-MX" dirty="0"/>
          </a:p>
        </p:txBody>
      </p:sp>
    </p:spTree>
    <p:extLst>
      <p:ext uri="{BB962C8B-B14F-4D97-AF65-F5344CB8AC3E}">
        <p14:creationId xmlns:p14="http://schemas.microsoft.com/office/powerpoint/2010/main" val="42535464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Box 2"/>
          <p:cNvSpPr txBox="1">
            <a:spLocks noChangeArrowheads="1"/>
          </p:cNvSpPr>
          <p:nvPr/>
        </p:nvSpPr>
        <p:spPr bwMode="auto">
          <a:xfrm>
            <a:off x="1187624" y="1700808"/>
            <a:ext cx="7391400" cy="433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algn="just" defTabSz="914400" eaLnBrk="1" fontAlgn="base" latinLnBrk="0" hangingPunct="1">
              <a:lnSpc>
                <a:spcPct val="100000"/>
              </a:lnSpc>
              <a:spcBef>
                <a:spcPct val="50000"/>
              </a:spcBef>
              <a:spcAft>
                <a:spcPct val="0"/>
              </a:spcAft>
              <a:buClrTx/>
              <a:buSzTx/>
              <a:buFontTx/>
              <a:buNone/>
              <a:tabLst/>
              <a:defRPr/>
            </a:pP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La concepción del universo se divide en:</a:t>
            </a:r>
          </a:p>
          <a:p>
            <a:pPr marL="0" marR="0" lvl="0" indent="0" algn="just" defTabSz="914400" eaLnBrk="1" fontAlgn="base" latinLnBrk="0" hangingPunct="1">
              <a:lnSpc>
                <a:spcPct val="100000"/>
              </a:lnSpc>
              <a:spcBef>
                <a:spcPct val="50000"/>
              </a:spcBef>
              <a:spcAft>
                <a:spcPct val="0"/>
              </a:spcAft>
              <a:buClrTx/>
              <a:buSzTx/>
              <a:buFontTx/>
              <a:buChar char="•"/>
              <a:tabLst/>
              <a:defRPr/>
            </a:pP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Metafísica (de la naturaleza y metafísica del espíritu).</a:t>
            </a:r>
          </a:p>
          <a:p>
            <a:pPr marL="0" marR="0" lvl="0" indent="0" algn="just" defTabSz="914400" eaLnBrk="1" fontAlgn="base" latinLnBrk="0" hangingPunct="1">
              <a:lnSpc>
                <a:spcPct val="100000"/>
              </a:lnSpc>
              <a:spcBef>
                <a:spcPct val="50000"/>
              </a:spcBef>
              <a:spcAft>
                <a:spcPct val="0"/>
              </a:spcAft>
              <a:buClrTx/>
              <a:buSzTx/>
              <a:buFontTx/>
              <a:buChar char="•"/>
              <a:tabLst/>
              <a:defRPr/>
            </a:pP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Teoría del Universo (teísta</a:t>
            </a:r>
            <a:r>
              <a:rPr kumimoji="0" lang="es-MX" altLang="es-MX" sz="2400" b="0" i="0" u="none" strike="noStrike" kern="0" cap="none" spc="0" normalizeH="0" noProof="0" dirty="0" smtClean="0">
                <a:ln>
                  <a:noFill/>
                </a:ln>
                <a:solidFill>
                  <a:srgbClr val="000000"/>
                </a:solidFill>
                <a:effectLst/>
                <a:uLnTx/>
                <a:uFillTx/>
                <a:latin typeface="Times New Roman" pitchFamily="18" charset="0"/>
              </a:rPr>
              <a:t> y entendimiento de la </a:t>
            </a:r>
            <a:r>
              <a:rPr kumimoji="0" lang="es-MX" altLang="es-MX" sz="2400" b="0" i="0" u="none" strike="noStrike" kern="0" cap="none" spc="0" normalizeH="0" noProof="0" dirty="0" err="1" smtClean="0">
                <a:ln>
                  <a:noFill/>
                </a:ln>
                <a:solidFill>
                  <a:srgbClr val="000000"/>
                </a:solidFill>
                <a:effectLst/>
                <a:uLnTx/>
                <a:uFillTx/>
                <a:latin typeface="Times New Roman" pitchFamily="18" charset="0"/>
              </a:rPr>
              <a:t>raz</a:t>
            </a:r>
            <a:r>
              <a:rPr lang="es-MX" altLang="es-MX" kern="0" dirty="0" err="1" smtClean="0">
                <a:solidFill>
                  <a:srgbClr val="000000"/>
                </a:solidFill>
              </a:rPr>
              <a:t>ón</a:t>
            </a:r>
            <a:r>
              <a:rPr lang="es-MX" altLang="es-MX" kern="0" dirty="0" smtClean="0">
                <a:solidFill>
                  <a:srgbClr val="000000"/>
                </a:solidFill>
              </a:rPr>
              <a:t>)</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a:t>
            </a:r>
          </a:p>
          <a:p>
            <a:pPr marL="0" marR="0" lvl="0" indent="0" algn="just" defTabSz="914400" eaLnBrk="1" fontAlgn="base" latinLnBrk="0" hangingPunct="1">
              <a:lnSpc>
                <a:spcPct val="100000"/>
              </a:lnSpc>
              <a:spcBef>
                <a:spcPct val="50000"/>
              </a:spcBef>
              <a:spcAft>
                <a:spcPct val="0"/>
              </a:spcAft>
              <a:buClrTx/>
              <a:buSzTx/>
              <a:buFontTx/>
              <a:buNone/>
              <a:tabLst/>
              <a:defRPr/>
            </a:pPr>
            <a:endParaRPr kumimoji="0" lang="es-MX" altLang="es-MX" sz="2400" b="0" i="0" u="none" strike="noStrike" kern="0" cap="none" spc="0" normalizeH="0" baseline="0" noProof="0" dirty="0" smtClean="0">
              <a:ln>
                <a:noFill/>
              </a:ln>
              <a:solidFill>
                <a:srgbClr val="000000"/>
              </a:solidFill>
              <a:effectLst/>
              <a:uLnTx/>
              <a:uFillTx/>
              <a:latin typeface="Times New Roman" pitchFamily="18" charset="0"/>
            </a:endParaRPr>
          </a:p>
          <a:p>
            <a:pPr marL="0" marR="0" lvl="0" indent="0" algn="just" defTabSz="914400" eaLnBrk="1" fontAlgn="base" latinLnBrk="0" hangingPunct="1">
              <a:lnSpc>
                <a:spcPct val="100000"/>
              </a:lnSpc>
              <a:spcBef>
                <a:spcPct val="50000"/>
              </a:spcBef>
              <a:spcAft>
                <a:spcPct val="0"/>
              </a:spcAft>
              <a:buClrTx/>
              <a:buSzTx/>
              <a:buFontTx/>
              <a:buNone/>
              <a:tabLst/>
              <a:defRPr/>
            </a:pP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La teoría de los valores se divide en:</a:t>
            </a:r>
          </a:p>
          <a:p>
            <a:pPr marL="0" marR="0" lvl="0" indent="0" algn="just" defTabSz="914400" eaLnBrk="1" fontAlgn="base" latinLnBrk="0" hangingPunct="1">
              <a:lnSpc>
                <a:spcPct val="100000"/>
              </a:lnSpc>
              <a:spcBef>
                <a:spcPct val="50000"/>
              </a:spcBef>
              <a:spcAft>
                <a:spcPct val="0"/>
              </a:spcAft>
              <a:buClrTx/>
              <a:buSzTx/>
              <a:buFontTx/>
              <a:buChar char="•"/>
              <a:tabLst/>
              <a:defRPr/>
            </a:pP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Ética.</a:t>
            </a:r>
          </a:p>
          <a:p>
            <a:pPr marL="0" marR="0" lvl="0" indent="0" algn="just" defTabSz="914400" eaLnBrk="1" fontAlgn="base" latinLnBrk="0" hangingPunct="1">
              <a:lnSpc>
                <a:spcPct val="100000"/>
              </a:lnSpc>
              <a:spcBef>
                <a:spcPct val="50000"/>
              </a:spcBef>
              <a:spcAft>
                <a:spcPct val="0"/>
              </a:spcAft>
              <a:buClrTx/>
              <a:buSzTx/>
              <a:buFontTx/>
              <a:buChar char="•"/>
              <a:tabLst/>
              <a:defRPr/>
            </a:pP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Estética.</a:t>
            </a:r>
          </a:p>
          <a:p>
            <a:pPr marL="0" marR="0" lvl="0" indent="0" algn="just" defTabSz="914400" eaLnBrk="1" fontAlgn="base" latinLnBrk="0" hangingPunct="1">
              <a:lnSpc>
                <a:spcPct val="100000"/>
              </a:lnSpc>
              <a:spcBef>
                <a:spcPct val="50000"/>
              </a:spcBef>
              <a:spcAft>
                <a:spcPct val="0"/>
              </a:spcAft>
              <a:buClrTx/>
              <a:buSzTx/>
              <a:buFontTx/>
              <a:buChar char="•"/>
              <a:tabLst/>
              <a:defRPr/>
            </a:pP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Filosofía de la Religión.</a:t>
            </a:r>
            <a:endParaRPr kumimoji="0" lang="es-ES" altLang="es-MX" sz="2400" b="0" i="0" u="none" strike="noStrike" kern="0" cap="none" spc="0" normalizeH="0" baseline="0" noProof="0" dirty="0" smtClean="0">
              <a:ln>
                <a:noFill/>
              </a:ln>
              <a:solidFill>
                <a:srgbClr val="000000"/>
              </a:solidFill>
              <a:effectLst/>
              <a:uLnTx/>
              <a:uFillTx/>
              <a:latin typeface="Times New Roman" pitchFamily="18" charset="0"/>
            </a:endParaRPr>
          </a:p>
        </p:txBody>
      </p:sp>
    </p:spTree>
    <p:extLst>
      <p:ext uri="{BB962C8B-B14F-4D97-AF65-F5344CB8AC3E}">
        <p14:creationId xmlns:p14="http://schemas.microsoft.com/office/powerpoint/2010/main" val="19405283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Box 2"/>
          <p:cNvSpPr txBox="1">
            <a:spLocks noChangeArrowheads="1"/>
          </p:cNvSpPr>
          <p:nvPr/>
        </p:nvSpPr>
        <p:spPr bwMode="auto">
          <a:xfrm>
            <a:off x="1475656" y="1844824"/>
            <a:ext cx="6400800"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algn="just" defTabSz="914400" eaLnBrk="1" fontAlgn="base" latinLnBrk="0" hangingPunct="1">
              <a:lnSpc>
                <a:spcPct val="100000"/>
              </a:lnSpc>
              <a:spcBef>
                <a:spcPct val="50000"/>
              </a:spcBef>
              <a:spcAft>
                <a:spcPct val="0"/>
              </a:spcAft>
              <a:buClrTx/>
              <a:buSzTx/>
              <a:buFontTx/>
              <a:buNone/>
              <a:tabLst/>
              <a:defRPr/>
            </a:pP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La teoría de la ciencia se divide en:</a:t>
            </a:r>
          </a:p>
          <a:p>
            <a:pPr marL="0" marR="0" lvl="0" indent="0" algn="just" defTabSz="914400" eaLnBrk="1" fontAlgn="base" latinLnBrk="0" hangingPunct="1">
              <a:lnSpc>
                <a:spcPct val="100000"/>
              </a:lnSpc>
              <a:spcBef>
                <a:spcPct val="50000"/>
              </a:spcBef>
              <a:spcAft>
                <a:spcPct val="0"/>
              </a:spcAft>
              <a:buClrTx/>
              <a:buSzTx/>
              <a:buFontTx/>
              <a:buChar char="•"/>
              <a:tabLst/>
              <a:defRPr/>
            </a:pP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Formal (lógica).</a:t>
            </a:r>
          </a:p>
          <a:p>
            <a:pPr marL="0" marR="0" lvl="0" indent="0" algn="just" defTabSz="914400" eaLnBrk="1" fontAlgn="base" latinLnBrk="0" hangingPunct="1">
              <a:lnSpc>
                <a:spcPct val="100000"/>
              </a:lnSpc>
              <a:spcBef>
                <a:spcPct val="50000"/>
              </a:spcBef>
              <a:spcAft>
                <a:spcPct val="0"/>
              </a:spcAft>
              <a:buClrTx/>
              <a:buSzTx/>
              <a:buFontTx/>
              <a:buChar char="•"/>
              <a:tabLst/>
              <a:defRPr/>
            </a:pP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Material (teoría del conocimiento).</a:t>
            </a:r>
          </a:p>
          <a:p>
            <a:pPr marL="0" marR="0" lvl="0" indent="0" algn="just" defTabSz="914400" eaLnBrk="1" fontAlgn="base" latinLnBrk="0" hangingPunct="1">
              <a:lnSpc>
                <a:spcPct val="100000"/>
              </a:lnSpc>
              <a:spcBef>
                <a:spcPct val="50000"/>
              </a:spcBef>
              <a:spcAft>
                <a:spcPct val="0"/>
              </a:spcAft>
              <a:buClrTx/>
              <a:buSzTx/>
              <a:buFontTx/>
              <a:buNone/>
              <a:tabLst/>
              <a:defRPr/>
            </a:pPr>
            <a:endParaRPr kumimoji="0" lang="es-MX" altLang="es-MX" sz="2400" b="0" i="0" u="none" strike="noStrike" kern="0" cap="none" spc="0" normalizeH="0" baseline="0" noProof="0" dirty="0" smtClean="0">
              <a:ln>
                <a:noFill/>
              </a:ln>
              <a:solidFill>
                <a:srgbClr val="000000"/>
              </a:solidFill>
              <a:effectLst/>
              <a:uLnTx/>
              <a:uFillTx/>
              <a:latin typeface="Times New Roman" pitchFamily="18" charset="0"/>
            </a:endParaRPr>
          </a:p>
          <a:p>
            <a:pPr marL="0" marR="0" lvl="0" indent="0" algn="just" defTabSz="914400" eaLnBrk="1" fontAlgn="base" latinLnBrk="0" hangingPunct="1">
              <a:lnSpc>
                <a:spcPct val="100000"/>
              </a:lnSpc>
              <a:spcBef>
                <a:spcPct val="50000"/>
              </a:spcBef>
              <a:spcAft>
                <a:spcPct val="0"/>
              </a:spcAft>
              <a:buClrTx/>
              <a:buSzTx/>
              <a:buFontTx/>
              <a:buNone/>
              <a:tabLst/>
              <a:defRPr/>
            </a:pP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Por tanto, puede definirse a la teoría del conocimiento como la teoría del </a:t>
            </a:r>
            <a:r>
              <a:rPr kumimoji="0" lang="es-MX" altLang="es-MX" sz="2400" b="0" i="1" u="none" strike="noStrike" kern="0" cap="none" spc="0" normalizeH="0" baseline="0" noProof="0" dirty="0" smtClean="0">
                <a:ln>
                  <a:noFill/>
                </a:ln>
                <a:solidFill>
                  <a:srgbClr val="000000"/>
                </a:solidFill>
                <a:effectLst/>
                <a:uLnTx/>
                <a:uFillTx/>
                <a:latin typeface="Times New Roman" pitchFamily="18" charset="0"/>
              </a:rPr>
              <a:t>pensamiento verdadero</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a diferencia de la lógica que sería la teoría del </a:t>
            </a:r>
            <a:r>
              <a:rPr kumimoji="0" lang="es-MX" altLang="es-MX" sz="2400" b="0" i="1" u="none" strike="noStrike" kern="0" cap="none" spc="0" normalizeH="0" baseline="0" noProof="0" dirty="0" smtClean="0">
                <a:ln>
                  <a:noFill/>
                </a:ln>
                <a:solidFill>
                  <a:srgbClr val="000000"/>
                </a:solidFill>
                <a:effectLst/>
                <a:uLnTx/>
                <a:uFillTx/>
                <a:latin typeface="Times New Roman" pitchFamily="18" charset="0"/>
              </a:rPr>
              <a:t>pensamiento correcto</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a:t>
            </a:r>
            <a:endParaRPr kumimoji="0" lang="es-ES" altLang="es-MX" sz="2400" b="0" i="0" u="none" strike="noStrike" kern="0" cap="none" spc="0" normalizeH="0" baseline="0" noProof="0" dirty="0" smtClean="0">
              <a:ln>
                <a:noFill/>
              </a:ln>
              <a:solidFill>
                <a:srgbClr val="000000"/>
              </a:solidFill>
              <a:effectLst/>
              <a:uLnTx/>
              <a:uFillTx/>
              <a:latin typeface="Times New Roman" pitchFamily="18" charset="0"/>
            </a:endParaRPr>
          </a:p>
        </p:txBody>
      </p:sp>
    </p:spTree>
    <p:extLst>
      <p:ext uri="{BB962C8B-B14F-4D97-AF65-F5344CB8AC3E}">
        <p14:creationId xmlns:p14="http://schemas.microsoft.com/office/powerpoint/2010/main" val="27795998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2"/>
          <p:cNvSpPr txBox="1">
            <a:spLocks noChangeArrowheads="1"/>
          </p:cNvSpPr>
          <p:nvPr/>
        </p:nvSpPr>
        <p:spPr bwMode="auto">
          <a:xfrm>
            <a:off x="1259632" y="1340768"/>
            <a:ext cx="70215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Narrow" pitchFamily="34" charset="0"/>
              </a:defRPr>
            </a:lvl2pPr>
            <a:lvl3pPr algn="ctr" rtl="0" eaLnBrk="0" fontAlgn="base" hangingPunct="0">
              <a:spcBef>
                <a:spcPct val="0"/>
              </a:spcBef>
              <a:spcAft>
                <a:spcPct val="0"/>
              </a:spcAft>
              <a:defRPr sz="4400">
                <a:solidFill>
                  <a:schemeClr val="tx2"/>
                </a:solidFill>
                <a:latin typeface="Arial Narrow" pitchFamily="34" charset="0"/>
              </a:defRPr>
            </a:lvl3pPr>
            <a:lvl4pPr algn="ctr" rtl="0" eaLnBrk="0" fontAlgn="base" hangingPunct="0">
              <a:spcBef>
                <a:spcPct val="0"/>
              </a:spcBef>
              <a:spcAft>
                <a:spcPct val="0"/>
              </a:spcAft>
              <a:defRPr sz="4400">
                <a:solidFill>
                  <a:schemeClr val="tx2"/>
                </a:solidFill>
                <a:latin typeface="Arial Narrow" pitchFamily="34" charset="0"/>
              </a:defRPr>
            </a:lvl4pPr>
            <a:lvl5pPr algn="ctr" rtl="0" eaLnBrk="0" fontAlgn="base" hangingPunct="0">
              <a:spcBef>
                <a:spcPct val="0"/>
              </a:spcBef>
              <a:spcAft>
                <a:spcPct val="0"/>
              </a:spcAft>
              <a:defRPr sz="4400">
                <a:solidFill>
                  <a:schemeClr val="tx2"/>
                </a:solidFill>
                <a:latin typeface="Arial Narrow" pitchFamily="34" charset="0"/>
              </a:defRPr>
            </a:lvl5pPr>
            <a:lvl6pPr marL="457200" algn="ctr" rtl="0" fontAlgn="base">
              <a:spcBef>
                <a:spcPct val="0"/>
              </a:spcBef>
              <a:spcAft>
                <a:spcPct val="0"/>
              </a:spcAft>
              <a:defRPr sz="4400">
                <a:solidFill>
                  <a:schemeClr val="tx2"/>
                </a:solidFill>
                <a:latin typeface="Arial Narrow" pitchFamily="34" charset="0"/>
              </a:defRPr>
            </a:lvl6pPr>
            <a:lvl7pPr marL="914400" algn="ctr" rtl="0" fontAlgn="base">
              <a:spcBef>
                <a:spcPct val="0"/>
              </a:spcBef>
              <a:spcAft>
                <a:spcPct val="0"/>
              </a:spcAft>
              <a:defRPr sz="4400">
                <a:solidFill>
                  <a:schemeClr val="tx2"/>
                </a:solidFill>
                <a:latin typeface="Arial Narrow" pitchFamily="34" charset="0"/>
              </a:defRPr>
            </a:lvl7pPr>
            <a:lvl8pPr marL="1371600" algn="ctr" rtl="0" fontAlgn="base">
              <a:spcBef>
                <a:spcPct val="0"/>
              </a:spcBef>
              <a:spcAft>
                <a:spcPct val="0"/>
              </a:spcAft>
              <a:defRPr sz="4400">
                <a:solidFill>
                  <a:schemeClr val="tx2"/>
                </a:solidFill>
                <a:latin typeface="Arial Narrow" pitchFamily="34" charset="0"/>
              </a:defRPr>
            </a:lvl8pPr>
            <a:lvl9pPr marL="1828800" algn="ctr" rtl="0" fontAlgn="base">
              <a:spcBef>
                <a:spcPct val="0"/>
              </a:spcBef>
              <a:spcAft>
                <a:spcPct val="0"/>
              </a:spcAft>
              <a:defRPr sz="4400">
                <a:solidFill>
                  <a:schemeClr val="tx2"/>
                </a:solidFill>
                <a:latin typeface="Arial Narrow"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MX" altLang="es-MX" sz="3200" b="0" i="0" u="none" strike="noStrike" kern="0" cap="none" spc="0" normalizeH="0" baseline="0" noProof="0" dirty="0" smtClean="0">
                <a:ln>
                  <a:noFill/>
                </a:ln>
                <a:solidFill>
                  <a:srgbClr val="000000"/>
                </a:solidFill>
                <a:effectLst/>
                <a:uLnTx/>
                <a:uFillTx/>
                <a:latin typeface="Arial Narrow"/>
                <a:ea typeface="+mj-ea"/>
                <a:cs typeface="+mj-cs"/>
              </a:rPr>
              <a:t>Teoría General del Conocimiento</a:t>
            </a:r>
            <a:br>
              <a:rPr kumimoji="0" lang="es-MX" altLang="es-MX" sz="3200" b="0" i="0" u="none" strike="noStrike" kern="0" cap="none" spc="0" normalizeH="0" baseline="0" noProof="0" dirty="0" smtClean="0">
                <a:ln>
                  <a:noFill/>
                </a:ln>
                <a:solidFill>
                  <a:srgbClr val="000000"/>
                </a:solidFill>
                <a:effectLst/>
                <a:uLnTx/>
                <a:uFillTx/>
                <a:latin typeface="Arial Narrow"/>
                <a:ea typeface="+mj-ea"/>
                <a:cs typeface="+mj-cs"/>
              </a:rPr>
            </a:br>
            <a:r>
              <a:rPr kumimoji="0" lang="es-MX" altLang="es-MX" sz="2800" b="0" i="0" u="none" strike="noStrike" kern="0" cap="none" spc="0" normalizeH="0" baseline="0" noProof="0" dirty="0" smtClean="0">
                <a:ln>
                  <a:noFill/>
                </a:ln>
                <a:solidFill>
                  <a:srgbClr val="000000"/>
                </a:solidFill>
                <a:effectLst/>
                <a:uLnTx/>
                <a:uFillTx/>
                <a:latin typeface="Arial Narrow"/>
                <a:ea typeface="+mj-ea"/>
                <a:cs typeface="+mj-cs"/>
              </a:rPr>
              <a:t>Investigación Fenomenológica</a:t>
            </a:r>
            <a:endParaRPr kumimoji="0" lang="es-ES" altLang="es-MX" sz="2800" b="0" i="0" u="none" strike="noStrike" kern="0" cap="none" spc="0" normalizeH="0" baseline="0" noProof="0" dirty="0" smtClean="0">
              <a:ln>
                <a:noFill/>
              </a:ln>
              <a:solidFill>
                <a:srgbClr val="000000"/>
              </a:solidFill>
              <a:effectLst/>
              <a:uLnTx/>
              <a:uFillTx/>
              <a:latin typeface="Arial Narrow"/>
              <a:ea typeface="+mj-ea"/>
              <a:cs typeface="+mj-cs"/>
            </a:endParaRPr>
          </a:p>
        </p:txBody>
      </p:sp>
      <p:sp>
        <p:nvSpPr>
          <p:cNvPr id="7" name="Text Box 3"/>
          <p:cNvSpPr txBox="1">
            <a:spLocks noChangeArrowheads="1"/>
          </p:cNvSpPr>
          <p:nvPr/>
        </p:nvSpPr>
        <p:spPr bwMode="auto">
          <a:xfrm>
            <a:off x="1115616" y="2996952"/>
            <a:ext cx="7086600" cy="2492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algn="just" defTabSz="914400" eaLnBrk="1" fontAlgn="base" latinLnBrk="0" hangingPunct="1">
              <a:lnSpc>
                <a:spcPct val="100000"/>
              </a:lnSpc>
              <a:spcBef>
                <a:spcPct val="50000"/>
              </a:spcBef>
              <a:spcAft>
                <a:spcPct val="0"/>
              </a:spcAft>
              <a:buClrTx/>
              <a:buSzTx/>
              <a:buFontTx/>
              <a:buNone/>
              <a:tabLst/>
              <a:defRPr/>
            </a:pP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En el fenómeno del conocimiento se encuentran frente a frente la conciencia y el objeto: el </a:t>
            </a:r>
            <a:r>
              <a:rPr kumimoji="0" lang="es-MX" altLang="es-MX" sz="2400" b="0" i="1" u="none" strike="noStrike" kern="0" cap="none" spc="0" normalizeH="0" baseline="0" noProof="0" dirty="0" smtClean="0">
                <a:ln>
                  <a:noFill/>
                </a:ln>
                <a:solidFill>
                  <a:srgbClr val="000000"/>
                </a:solidFill>
                <a:effectLst/>
                <a:uLnTx/>
                <a:uFillTx/>
                <a:latin typeface="Times New Roman" pitchFamily="18" charset="0"/>
              </a:rPr>
              <a:t>sujeto</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y el </a:t>
            </a:r>
            <a:r>
              <a:rPr kumimoji="0" lang="es-MX" altLang="es-MX" sz="2400" b="0" i="1" u="none" strike="noStrike" kern="0" cap="none" spc="0" normalizeH="0" baseline="0" noProof="0" dirty="0" smtClean="0">
                <a:ln>
                  <a:noFill/>
                </a:ln>
                <a:solidFill>
                  <a:srgbClr val="000000"/>
                </a:solidFill>
                <a:effectLst/>
                <a:uLnTx/>
                <a:uFillTx/>
                <a:latin typeface="Times New Roman" pitchFamily="18" charset="0"/>
              </a:rPr>
              <a:t>objeto</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Por ende, el conocimiento puede definirse como una </a:t>
            </a:r>
            <a:r>
              <a:rPr kumimoji="0" lang="es-MX" altLang="es-MX" sz="2400" b="0" i="1" u="none" strike="noStrike" kern="0" cap="none" spc="0" normalizeH="0" baseline="0" noProof="0" dirty="0" smtClean="0">
                <a:ln>
                  <a:noFill/>
                </a:ln>
                <a:solidFill>
                  <a:srgbClr val="000000"/>
                </a:solidFill>
                <a:effectLst/>
                <a:uLnTx/>
                <a:uFillTx/>
                <a:latin typeface="Times New Roman" pitchFamily="18" charset="0"/>
              </a:rPr>
              <a:t>determinación del sujeto por el objeto</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a:t>
            </a:r>
          </a:p>
          <a:p>
            <a:pPr marL="0" marR="0" lvl="0" indent="0" algn="just" defTabSz="914400" eaLnBrk="1" fontAlgn="base" latinLnBrk="0" hangingPunct="1">
              <a:lnSpc>
                <a:spcPct val="100000"/>
              </a:lnSpc>
              <a:spcBef>
                <a:spcPct val="50000"/>
              </a:spcBef>
              <a:spcAft>
                <a:spcPct val="0"/>
              </a:spcAft>
              <a:buClrTx/>
              <a:buSzTx/>
              <a:buFontTx/>
              <a:buNone/>
              <a:tabLst/>
              <a:defRPr/>
            </a:pP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Un conocimiento es </a:t>
            </a:r>
            <a:r>
              <a:rPr kumimoji="0" lang="es-MX" altLang="es-MX" sz="2400" b="0" i="1" u="none" strike="noStrike" kern="0" cap="none" spc="0" normalizeH="0" baseline="0" noProof="0" dirty="0" smtClean="0">
                <a:ln>
                  <a:noFill/>
                </a:ln>
                <a:solidFill>
                  <a:srgbClr val="000000"/>
                </a:solidFill>
                <a:effectLst/>
                <a:uLnTx/>
                <a:uFillTx/>
                <a:latin typeface="Times New Roman" pitchFamily="18" charset="0"/>
              </a:rPr>
              <a:t>verdadero</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si su contenido concuerda con el objeto mencionado.</a:t>
            </a:r>
            <a:endParaRPr kumimoji="0" lang="es-ES" altLang="es-MX" sz="2400" b="0" i="0" u="none" strike="noStrike" kern="0" cap="none" spc="0" normalizeH="0" baseline="0" noProof="0" dirty="0" smtClean="0">
              <a:ln>
                <a:noFill/>
              </a:ln>
              <a:solidFill>
                <a:srgbClr val="000000"/>
              </a:solidFill>
              <a:effectLst/>
              <a:uLnTx/>
              <a:uFillTx/>
              <a:latin typeface="Times New Roman" pitchFamily="18" charset="0"/>
            </a:endParaRPr>
          </a:p>
        </p:txBody>
      </p:sp>
    </p:spTree>
    <p:extLst>
      <p:ext uri="{BB962C8B-B14F-4D97-AF65-F5344CB8AC3E}">
        <p14:creationId xmlns:p14="http://schemas.microsoft.com/office/powerpoint/2010/main" val="22674075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Box 2"/>
          <p:cNvSpPr txBox="1">
            <a:spLocks noChangeArrowheads="1"/>
          </p:cNvSpPr>
          <p:nvPr/>
        </p:nvSpPr>
        <p:spPr bwMode="auto">
          <a:xfrm>
            <a:off x="395536" y="5288340"/>
            <a:ext cx="813690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algn="just" defTabSz="914400" eaLnBrk="1" fontAlgn="base" latinLnBrk="0" hangingPunct="1">
              <a:lnSpc>
                <a:spcPct val="100000"/>
              </a:lnSpc>
              <a:spcBef>
                <a:spcPct val="50000"/>
              </a:spcBef>
              <a:spcAft>
                <a:spcPct val="0"/>
              </a:spcAft>
              <a:buClrTx/>
              <a:buSzTx/>
              <a:buFontTx/>
              <a:buNone/>
              <a:tabLst/>
              <a:defRPr/>
            </a:pP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Debido a que ninguna de estas disciplinas puede resolver cabalmente el problema del conocimiento se funda una nueva disciplina que llamamos </a:t>
            </a:r>
            <a:r>
              <a:rPr kumimoji="0" lang="es-MX" altLang="es-MX" sz="2400" b="0" i="1" u="none" strike="noStrike" kern="0" cap="none" spc="0" normalizeH="0" baseline="0" noProof="0" dirty="0" smtClean="0">
                <a:ln>
                  <a:noFill/>
                </a:ln>
                <a:solidFill>
                  <a:srgbClr val="000000"/>
                </a:solidFill>
                <a:effectLst/>
                <a:uLnTx/>
                <a:uFillTx/>
                <a:latin typeface="Times New Roman" pitchFamily="18" charset="0"/>
              </a:rPr>
              <a:t>teoría del conocimiento</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a:t>
            </a:r>
            <a:endParaRPr kumimoji="0" lang="es-ES" altLang="es-MX" sz="2400" b="0" i="0" u="none" strike="noStrike" kern="0" cap="none" spc="0" normalizeH="0" baseline="0" noProof="0" dirty="0" smtClean="0">
              <a:ln>
                <a:noFill/>
              </a:ln>
              <a:solidFill>
                <a:srgbClr val="000000"/>
              </a:solidFill>
              <a:effectLst/>
              <a:uLnTx/>
              <a:uFillTx/>
              <a:latin typeface="Times New Roman" pitchFamily="18" charset="0"/>
            </a:endParaRPr>
          </a:p>
        </p:txBody>
      </p:sp>
      <p:sp>
        <p:nvSpPr>
          <p:cNvPr id="2" name="1 Elipse"/>
          <p:cNvSpPr/>
          <p:nvPr/>
        </p:nvSpPr>
        <p:spPr>
          <a:xfrm>
            <a:off x="6156176" y="1556792"/>
            <a:ext cx="1872208" cy="1656184"/>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09020" y="3140968"/>
            <a:ext cx="1822450" cy="160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3140968"/>
            <a:ext cx="1822450" cy="160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Rectángulo"/>
          <p:cNvSpPr/>
          <p:nvPr/>
        </p:nvSpPr>
        <p:spPr>
          <a:xfrm>
            <a:off x="1403648" y="1772816"/>
            <a:ext cx="4572000" cy="830997"/>
          </a:xfrm>
          <a:prstGeom prst="rect">
            <a:avLst/>
          </a:prstGeom>
        </p:spPr>
        <p:txBody>
          <a:bodyPr>
            <a:spAutoFit/>
          </a:bodyPr>
          <a:lstStyle/>
          <a:p>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ea typeface="+mn-ea"/>
                <a:cs typeface="+mn-cs"/>
              </a:rPr>
              <a:t>El conocimiento presenta tres elementos principales:</a:t>
            </a:r>
            <a:endParaRPr lang="es-MX" dirty="0"/>
          </a:p>
        </p:txBody>
      </p:sp>
      <p:sp>
        <p:nvSpPr>
          <p:cNvPr id="7" name="6 CuadroTexto"/>
          <p:cNvSpPr txBox="1"/>
          <p:nvPr/>
        </p:nvSpPr>
        <p:spPr>
          <a:xfrm>
            <a:off x="6444208" y="2060848"/>
            <a:ext cx="1296144" cy="584775"/>
          </a:xfrm>
          <a:prstGeom prst="rect">
            <a:avLst/>
          </a:prstGeom>
          <a:noFill/>
        </p:spPr>
        <p:txBody>
          <a:bodyPr wrap="square" rtlCol="0">
            <a:spAutoFit/>
          </a:bodyPr>
          <a:lstStyle/>
          <a:p>
            <a:r>
              <a:rPr lang="es-MX" sz="3200" dirty="0" smtClean="0"/>
              <a:t>sujeto</a:t>
            </a:r>
            <a:endParaRPr lang="es-MX" sz="3200" dirty="0"/>
          </a:p>
        </p:txBody>
      </p:sp>
      <p:sp>
        <p:nvSpPr>
          <p:cNvPr id="8" name="7 CuadroTexto"/>
          <p:cNvSpPr txBox="1"/>
          <p:nvPr/>
        </p:nvSpPr>
        <p:spPr>
          <a:xfrm>
            <a:off x="5292080" y="3717032"/>
            <a:ext cx="1728192" cy="646331"/>
          </a:xfrm>
          <a:prstGeom prst="rect">
            <a:avLst/>
          </a:prstGeom>
          <a:noFill/>
        </p:spPr>
        <p:txBody>
          <a:bodyPr wrap="square" rtlCol="0">
            <a:spAutoFit/>
          </a:bodyPr>
          <a:lstStyle/>
          <a:p>
            <a:r>
              <a:rPr lang="es-MX" sz="3600" dirty="0" smtClean="0">
                <a:solidFill>
                  <a:schemeClr val="bg1"/>
                </a:solidFill>
              </a:rPr>
              <a:t>imagen</a:t>
            </a:r>
            <a:endParaRPr lang="es-MX" sz="3600" dirty="0">
              <a:solidFill>
                <a:schemeClr val="bg1"/>
              </a:solidFill>
            </a:endParaRPr>
          </a:p>
        </p:txBody>
      </p:sp>
      <p:sp>
        <p:nvSpPr>
          <p:cNvPr id="9" name="8 CuadroTexto"/>
          <p:cNvSpPr txBox="1"/>
          <p:nvPr/>
        </p:nvSpPr>
        <p:spPr>
          <a:xfrm>
            <a:off x="7380312" y="3573016"/>
            <a:ext cx="1763688" cy="646331"/>
          </a:xfrm>
          <a:prstGeom prst="rect">
            <a:avLst/>
          </a:prstGeom>
          <a:noFill/>
        </p:spPr>
        <p:txBody>
          <a:bodyPr wrap="square" rtlCol="0">
            <a:spAutoFit/>
          </a:bodyPr>
          <a:lstStyle/>
          <a:p>
            <a:r>
              <a:rPr lang="es-MX" sz="3600" dirty="0" smtClean="0">
                <a:solidFill>
                  <a:schemeClr val="bg1"/>
                </a:solidFill>
              </a:rPr>
              <a:t> objeto</a:t>
            </a:r>
            <a:endParaRPr lang="es-MX" sz="3600" dirty="0">
              <a:solidFill>
                <a:schemeClr val="bg1"/>
              </a:solidFill>
            </a:endParaRPr>
          </a:p>
        </p:txBody>
      </p:sp>
      <p:cxnSp>
        <p:nvCxnSpPr>
          <p:cNvPr id="11" name="10 Conector recto de flecha"/>
          <p:cNvCxnSpPr/>
          <p:nvPr/>
        </p:nvCxnSpPr>
        <p:spPr>
          <a:xfrm flipH="1">
            <a:off x="3635896" y="2636912"/>
            <a:ext cx="2520280"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11 CuadroTexto"/>
          <p:cNvSpPr txBox="1"/>
          <p:nvPr/>
        </p:nvSpPr>
        <p:spPr>
          <a:xfrm>
            <a:off x="2051720" y="2924944"/>
            <a:ext cx="1728192" cy="830997"/>
          </a:xfrm>
          <a:prstGeom prst="rect">
            <a:avLst/>
          </a:prstGeom>
          <a:noFill/>
        </p:spPr>
        <p:txBody>
          <a:bodyPr wrap="square" rtlCol="0">
            <a:spAutoFit/>
          </a:bodyPr>
          <a:lstStyle/>
          <a:p>
            <a:r>
              <a:rPr lang="es-MX" sz="2400" dirty="0" smtClean="0"/>
              <a:t>Esfera psicológica</a:t>
            </a:r>
            <a:endParaRPr lang="es-MX" sz="2400" dirty="0"/>
          </a:p>
        </p:txBody>
      </p:sp>
      <p:cxnSp>
        <p:nvCxnSpPr>
          <p:cNvPr id="14" name="13 Conector recto de flecha"/>
          <p:cNvCxnSpPr/>
          <p:nvPr/>
        </p:nvCxnSpPr>
        <p:spPr>
          <a:xfrm flipH="1">
            <a:off x="4572000" y="4077072"/>
            <a:ext cx="64807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15 CuadroTexto"/>
          <p:cNvSpPr txBox="1"/>
          <p:nvPr/>
        </p:nvSpPr>
        <p:spPr>
          <a:xfrm>
            <a:off x="3347864" y="3933056"/>
            <a:ext cx="1152128" cy="830997"/>
          </a:xfrm>
          <a:prstGeom prst="rect">
            <a:avLst/>
          </a:prstGeom>
          <a:noFill/>
        </p:spPr>
        <p:txBody>
          <a:bodyPr wrap="square" rtlCol="0">
            <a:spAutoFit/>
          </a:bodyPr>
          <a:lstStyle/>
          <a:p>
            <a:r>
              <a:rPr lang="es-MX" sz="2400" dirty="0" smtClean="0"/>
              <a:t>Esfera lógica</a:t>
            </a:r>
            <a:endParaRPr lang="es-MX" sz="2400" dirty="0"/>
          </a:p>
        </p:txBody>
      </p:sp>
      <p:cxnSp>
        <p:nvCxnSpPr>
          <p:cNvPr id="18" name="17 Conector recto de flecha"/>
          <p:cNvCxnSpPr/>
          <p:nvPr/>
        </p:nvCxnSpPr>
        <p:spPr>
          <a:xfrm flipH="1">
            <a:off x="7020272" y="4653136"/>
            <a:ext cx="648072" cy="2160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9" name="18 CuadroTexto"/>
          <p:cNvSpPr txBox="1"/>
          <p:nvPr/>
        </p:nvSpPr>
        <p:spPr>
          <a:xfrm>
            <a:off x="4572000" y="4797152"/>
            <a:ext cx="2448272" cy="461665"/>
          </a:xfrm>
          <a:prstGeom prst="rect">
            <a:avLst/>
          </a:prstGeom>
          <a:noFill/>
        </p:spPr>
        <p:txBody>
          <a:bodyPr wrap="square" rtlCol="0">
            <a:spAutoFit/>
          </a:bodyPr>
          <a:lstStyle/>
          <a:p>
            <a:r>
              <a:rPr lang="es-MX" sz="2400" dirty="0" smtClean="0"/>
              <a:t>Esfera ontológica</a:t>
            </a:r>
            <a:endParaRPr lang="es-MX" sz="2400" dirty="0"/>
          </a:p>
        </p:txBody>
      </p:sp>
    </p:spTree>
    <p:extLst>
      <p:ext uri="{BB962C8B-B14F-4D97-AF65-F5344CB8AC3E}">
        <p14:creationId xmlns:p14="http://schemas.microsoft.com/office/powerpoint/2010/main" val="33791751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CuadroTexto"/>
          <p:cNvSpPr txBox="1"/>
          <p:nvPr/>
        </p:nvSpPr>
        <p:spPr>
          <a:xfrm>
            <a:off x="1043608" y="1916832"/>
            <a:ext cx="7632848" cy="4431983"/>
          </a:xfrm>
          <a:prstGeom prst="rect">
            <a:avLst/>
          </a:prstGeom>
          <a:noFill/>
        </p:spPr>
        <p:txBody>
          <a:bodyPr wrap="square" rtlCol="0">
            <a:spAutoFit/>
          </a:bodyPr>
          <a:lstStyle/>
          <a:p>
            <a:pPr algn="just"/>
            <a:r>
              <a:rPr lang="es-MX" sz="2400" dirty="0" smtClean="0">
                <a:latin typeface="Arial Narrow" panose="020B0606020202030204" pitchFamily="34" charset="0"/>
              </a:rPr>
              <a:t>Siglo XIX</a:t>
            </a:r>
          </a:p>
          <a:p>
            <a:pPr marL="742950" lvl="1" indent="-285750" algn="just">
              <a:buFont typeface="Wingdings" panose="05000000000000000000" pitchFamily="2" charset="2"/>
              <a:buChar char="§"/>
            </a:pPr>
            <a:r>
              <a:rPr lang="es-MX" sz="2400" dirty="0" smtClean="0">
                <a:latin typeface="Arial Narrow" panose="020B0606020202030204" pitchFamily="34" charset="0"/>
              </a:rPr>
              <a:t>Línea empírico – positivista  (Euler)</a:t>
            </a:r>
          </a:p>
          <a:p>
            <a:pPr marL="742950" lvl="1" indent="-285750" algn="just">
              <a:buFont typeface="Wingdings" panose="05000000000000000000" pitchFamily="2" charset="2"/>
              <a:buChar char="§"/>
            </a:pPr>
            <a:r>
              <a:rPr lang="es-MX" sz="2400" dirty="0" err="1" smtClean="0">
                <a:latin typeface="Arial Narrow" panose="020B0606020202030204" pitchFamily="34" charset="0"/>
              </a:rPr>
              <a:t>Positivísmo</a:t>
            </a:r>
            <a:r>
              <a:rPr lang="es-MX" sz="2400" dirty="0" smtClean="0">
                <a:latin typeface="Arial Narrow" panose="020B0606020202030204" pitchFamily="34" charset="0"/>
              </a:rPr>
              <a:t>.: A. Comte (1798 – 1857) y</a:t>
            </a:r>
          </a:p>
          <a:p>
            <a:pPr lvl="1" algn="just"/>
            <a:r>
              <a:rPr lang="es-MX" sz="2400" dirty="0">
                <a:latin typeface="Arial Narrow" panose="020B0606020202030204" pitchFamily="34" charset="0"/>
              </a:rPr>
              <a:t>	</a:t>
            </a:r>
            <a:r>
              <a:rPr lang="es-MX" sz="2400" dirty="0" smtClean="0">
                <a:latin typeface="Arial Narrow" panose="020B0606020202030204" pitchFamily="34" charset="0"/>
              </a:rPr>
              <a:t>	      J. Stuart </a:t>
            </a:r>
            <a:r>
              <a:rPr lang="es-MX" sz="2400" dirty="0" err="1" smtClean="0">
                <a:latin typeface="Arial Narrow" panose="020B0606020202030204" pitchFamily="34" charset="0"/>
              </a:rPr>
              <a:t>Mill</a:t>
            </a:r>
            <a:r>
              <a:rPr lang="es-MX" sz="2400" dirty="0" smtClean="0">
                <a:latin typeface="Arial Narrow" panose="020B0606020202030204" pitchFamily="34" charset="0"/>
              </a:rPr>
              <a:t> (1806 – 1873)</a:t>
            </a:r>
          </a:p>
          <a:p>
            <a:pPr marL="742950" lvl="1" indent="-285750" algn="just">
              <a:buFont typeface="Wingdings" panose="05000000000000000000" pitchFamily="2" charset="2"/>
              <a:buChar char="§"/>
            </a:pPr>
            <a:endParaRPr lang="es-MX" sz="2400" dirty="0">
              <a:latin typeface="Arial Narrow" panose="020B0606020202030204" pitchFamily="34" charset="0"/>
            </a:endParaRPr>
          </a:p>
          <a:p>
            <a:pPr marL="0" lvl="1" algn="just"/>
            <a:r>
              <a:rPr lang="es-MX" sz="2400" dirty="0" smtClean="0">
                <a:latin typeface="Arial Narrow" panose="020B0606020202030204" pitchFamily="34" charset="0"/>
              </a:rPr>
              <a:t>Siglo XX</a:t>
            </a:r>
          </a:p>
          <a:p>
            <a:pPr marL="800100" lvl="2" indent="-342900" algn="just">
              <a:buFont typeface="Wingdings" panose="05000000000000000000" pitchFamily="2" charset="2"/>
              <a:buChar char="§"/>
            </a:pPr>
            <a:r>
              <a:rPr lang="es-MX" sz="2400" dirty="0" smtClean="0">
                <a:latin typeface="Arial Narrow" panose="020B0606020202030204" pitchFamily="34" charset="0"/>
              </a:rPr>
              <a:t>Tres Escuelas o Generaciones:</a:t>
            </a:r>
          </a:p>
          <a:p>
            <a:pPr lvl="3" indent="-457200" algn="just">
              <a:buFont typeface="+mj-lt"/>
              <a:buAutoNum type="arabicPeriod"/>
            </a:pPr>
            <a:r>
              <a:rPr lang="es-MX" sz="2400" dirty="0" smtClean="0">
                <a:latin typeface="Arial Narrow" panose="020B0606020202030204" pitchFamily="34" charset="0"/>
              </a:rPr>
              <a:t>Neopositivismo lógico</a:t>
            </a:r>
          </a:p>
          <a:p>
            <a:pPr lvl="3" indent="-457200" algn="just">
              <a:buFont typeface="+mj-lt"/>
              <a:buAutoNum type="arabicPeriod"/>
            </a:pPr>
            <a:r>
              <a:rPr lang="es-MX" sz="2400" dirty="0" smtClean="0">
                <a:latin typeface="Arial Narrow" panose="020B0606020202030204" pitchFamily="34" charset="0"/>
              </a:rPr>
              <a:t>Racionalismo crítico</a:t>
            </a:r>
          </a:p>
          <a:p>
            <a:pPr lvl="3" indent="-457200" algn="just">
              <a:buFont typeface="+mj-lt"/>
              <a:buAutoNum type="arabicPeriod"/>
            </a:pPr>
            <a:r>
              <a:rPr lang="es-MX" sz="2400" dirty="0" smtClean="0">
                <a:latin typeface="Arial Narrow" panose="020B0606020202030204" pitchFamily="34" charset="0"/>
              </a:rPr>
              <a:t>Post-</a:t>
            </a:r>
            <a:r>
              <a:rPr lang="es-MX" sz="2400" dirty="0" err="1" smtClean="0">
                <a:latin typeface="Arial Narrow" panose="020B0606020202030204" pitchFamily="34" charset="0"/>
              </a:rPr>
              <a:t>popperianismo</a:t>
            </a:r>
            <a:endParaRPr lang="es-MX" sz="2400" dirty="0" smtClean="0">
              <a:latin typeface="Arial Narrow" panose="020B0606020202030204" pitchFamily="34" charset="0"/>
            </a:endParaRPr>
          </a:p>
          <a:p>
            <a:pPr marL="0" lvl="1" algn="just"/>
            <a:endParaRPr lang="es-MX" sz="2400" dirty="0" smtClean="0">
              <a:latin typeface="Arial Narrow" panose="020B0606020202030204" pitchFamily="34" charset="0"/>
            </a:endParaRPr>
          </a:p>
          <a:p>
            <a:pPr marL="742950" lvl="1" indent="-285750">
              <a:buFont typeface="Wingdings" panose="05000000000000000000" pitchFamily="2" charset="2"/>
              <a:buChar char="§"/>
            </a:pPr>
            <a:endParaRPr lang="es-MX" dirty="0"/>
          </a:p>
        </p:txBody>
      </p:sp>
    </p:spTree>
    <p:extLst>
      <p:ext uri="{BB962C8B-B14F-4D97-AF65-F5344CB8AC3E}">
        <p14:creationId xmlns:p14="http://schemas.microsoft.com/office/powerpoint/2010/main" val="36792316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Box 2"/>
          <p:cNvSpPr txBox="1">
            <a:spLocks noChangeArrowheads="1"/>
          </p:cNvSpPr>
          <p:nvPr/>
        </p:nvSpPr>
        <p:spPr bwMode="auto">
          <a:xfrm>
            <a:off x="971600" y="1556792"/>
            <a:ext cx="7162800" cy="4678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457200" marR="0" lvl="0" indent="-457200" algn="just" defTabSz="914400" eaLnBrk="1" fontAlgn="base" latinLnBrk="0" hangingPunct="1">
              <a:lnSpc>
                <a:spcPct val="100000"/>
              </a:lnSpc>
              <a:spcBef>
                <a:spcPct val="50000"/>
              </a:spcBef>
              <a:spcAft>
                <a:spcPct val="0"/>
              </a:spcAft>
              <a:buClrTx/>
              <a:buSzTx/>
              <a:buFontTx/>
              <a:buNone/>
              <a:tabLst/>
              <a:defRPr/>
            </a:pP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Los cinco problemas principales de la teoría del conocimiento son :</a:t>
            </a:r>
          </a:p>
          <a:p>
            <a:pPr marL="457200" marR="0" lvl="0" indent="-457200" algn="just" defTabSz="914400" eaLnBrk="1" fontAlgn="base" latinLnBrk="0" hangingPunct="1">
              <a:lnSpc>
                <a:spcPct val="100000"/>
              </a:lnSpc>
              <a:spcBef>
                <a:spcPct val="50000"/>
              </a:spcBef>
              <a:spcAft>
                <a:spcPct val="0"/>
              </a:spcAft>
              <a:buClrTx/>
              <a:buSzTx/>
              <a:buFontTx/>
              <a:buAutoNum type="arabicPeriod"/>
              <a:tabLst/>
              <a:defRPr/>
            </a:pPr>
            <a:r>
              <a:rPr kumimoji="0" lang="es-MX" altLang="es-MX" sz="2000" b="0" i="0" u="none" strike="noStrike" kern="0" cap="none" spc="0" normalizeH="0" baseline="0" noProof="0" dirty="0" smtClean="0">
                <a:ln>
                  <a:noFill/>
                </a:ln>
                <a:solidFill>
                  <a:srgbClr val="000000"/>
                </a:solidFill>
                <a:effectLst/>
                <a:uLnTx/>
                <a:uFillTx/>
                <a:latin typeface="Times New Roman" pitchFamily="18" charset="0"/>
              </a:rPr>
              <a:t>La posibilidad del conocimiento humano ¿puede realmente el sujeto aprehender el objeto?</a:t>
            </a:r>
          </a:p>
          <a:p>
            <a:pPr marL="457200" marR="0" lvl="0" indent="-457200" algn="just" defTabSz="914400" eaLnBrk="1" fontAlgn="base" latinLnBrk="0" hangingPunct="1">
              <a:lnSpc>
                <a:spcPct val="100000"/>
              </a:lnSpc>
              <a:spcBef>
                <a:spcPct val="50000"/>
              </a:spcBef>
              <a:spcAft>
                <a:spcPct val="0"/>
              </a:spcAft>
              <a:buClrTx/>
              <a:buSzTx/>
              <a:buFontTx/>
              <a:buAutoNum type="arabicPeriod"/>
              <a:tabLst/>
              <a:defRPr/>
            </a:pPr>
            <a:r>
              <a:rPr kumimoji="0" lang="es-MX" altLang="es-MX" sz="2000" b="0" i="0" u="none" strike="noStrike" kern="0" cap="none" spc="0" normalizeH="0" baseline="0" noProof="0" dirty="0" smtClean="0">
                <a:ln>
                  <a:noFill/>
                </a:ln>
                <a:solidFill>
                  <a:srgbClr val="000000"/>
                </a:solidFill>
                <a:effectLst/>
                <a:uLnTx/>
                <a:uFillTx/>
                <a:latin typeface="Times New Roman" pitchFamily="18" charset="0"/>
              </a:rPr>
              <a:t>El origen del conocimiento ¿es la razón o la experiencia la fuente del conocimiento humano?</a:t>
            </a:r>
          </a:p>
          <a:p>
            <a:pPr marL="457200" marR="0" lvl="0" indent="-457200" algn="just" defTabSz="914400" eaLnBrk="1" fontAlgn="base" latinLnBrk="0" hangingPunct="1">
              <a:lnSpc>
                <a:spcPct val="100000"/>
              </a:lnSpc>
              <a:spcBef>
                <a:spcPct val="50000"/>
              </a:spcBef>
              <a:spcAft>
                <a:spcPct val="0"/>
              </a:spcAft>
              <a:buClrTx/>
              <a:buSzTx/>
              <a:buFontTx/>
              <a:buAutoNum type="arabicPeriod"/>
              <a:tabLst/>
              <a:defRPr/>
            </a:pPr>
            <a:r>
              <a:rPr kumimoji="0" lang="es-MX" altLang="es-MX" sz="2000" b="0" i="0" u="none" strike="noStrike" kern="0" cap="none" spc="0" normalizeH="0" baseline="0" noProof="0" dirty="0" smtClean="0">
                <a:ln>
                  <a:noFill/>
                </a:ln>
                <a:solidFill>
                  <a:srgbClr val="000000"/>
                </a:solidFill>
                <a:effectLst/>
                <a:uLnTx/>
                <a:uFillTx/>
                <a:latin typeface="Times New Roman" pitchFamily="18" charset="0"/>
              </a:rPr>
              <a:t>La esencia del conocimiento humano ¿es el objeto quien determina al sujeto o es al revés?</a:t>
            </a:r>
          </a:p>
          <a:p>
            <a:pPr marL="457200" marR="0" lvl="0" indent="-457200" algn="just" defTabSz="914400" eaLnBrk="1" fontAlgn="base" latinLnBrk="0" hangingPunct="1">
              <a:lnSpc>
                <a:spcPct val="100000"/>
              </a:lnSpc>
              <a:spcBef>
                <a:spcPct val="50000"/>
              </a:spcBef>
              <a:spcAft>
                <a:spcPct val="0"/>
              </a:spcAft>
              <a:buClrTx/>
              <a:buSzTx/>
              <a:buFontTx/>
              <a:buAutoNum type="arabicPeriod"/>
              <a:tabLst/>
              <a:defRPr/>
            </a:pPr>
            <a:r>
              <a:rPr kumimoji="0" lang="es-MX" altLang="es-MX" sz="2000" b="0" i="0" u="none" strike="noStrike" kern="0" cap="none" spc="0" normalizeH="0" baseline="0" noProof="0" dirty="0" smtClean="0">
                <a:ln>
                  <a:noFill/>
                </a:ln>
                <a:solidFill>
                  <a:srgbClr val="000000"/>
                </a:solidFill>
                <a:effectLst/>
                <a:uLnTx/>
                <a:uFillTx/>
                <a:latin typeface="Times New Roman" pitchFamily="18" charset="0"/>
              </a:rPr>
              <a:t>Las formas del conocimiento humano ¿el conocimiento es racional o puede ser intuitivo?</a:t>
            </a:r>
          </a:p>
          <a:p>
            <a:pPr marL="457200" marR="0" lvl="0" indent="-457200" algn="just" defTabSz="914400" eaLnBrk="1" fontAlgn="base" latinLnBrk="0" hangingPunct="1">
              <a:lnSpc>
                <a:spcPct val="100000"/>
              </a:lnSpc>
              <a:spcBef>
                <a:spcPct val="50000"/>
              </a:spcBef>
              <a:spcAft>
                <a:spcPct val="0"/>
              </a:spcAft>
              <a:buClrTx/>
              <a:buSzTx/>
              <a:buFontTx/>
              <a:buAutoNum type="arabicPeriod"/>
              <a:tabLst/>
              <a:defRPr/>
            </a:pPr>
            <a:r>
              <a:rPr kumimoji="0" lang="es-MX" altLang="es-MX" sz="2000" b="0" i="0" u="none" strike="noStrike" kern="0" cap="none" spc="0" normalizeH="0" baseline="0" noProof="0" dirty="0" smtClean="0">
                <a:ln>
                  <a:noFill/>
                </a:ln>
                <a:solidFill>
                  <a:srgbClr val="000000"/>
                </a:solidFill>
                <a:effectLst/>
                <a:uLnTx/>
                <a:uFillTx/>
                <a:latin typeface="Times New Roman" pitchFamily="18" charset="0"/>
              </a:rPr>
              <a:t>El criterio de verdad ¿cómo sabemos que nuestro conocimiento es verdadero?</a:t>
            </a:r>
            <a:endParaRPr kumimoji="0" lang="es-ES" altLang="es-MX" sz="2000" b="0" i="0" u="none" strike="noStrike" kern="0" cap="none" spc="0" normalizeH="0" baseline="0" noProof="0" dirty="0" smtClean="0">
              <a:ln>
                <a:noFill/>
              </a:ln>
              <a:solidFill>
                <a:srgbClr val="000000"/>
              </a:solidFill>
              <a:effectLst/>
              <a:uLnTx/>
              <a:uFillTx/>
              <a:latin typeface="Times New Roman" pitchFamily="18" charset="0"/>
            </a:endParaRPr>
          </a:p>
        </p:txBody>
      </p:sp>
    </p:spTree>
    <p:extLst>
      <p:ext uri="{BB962C8B-B14F-4D97-AF65-F5344CB8AC3E}">
        <p14:creationId xmlns:p14="http://schemas.microsoft.com/office/powerpoint/2010/main" val="34842756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2"/>
          <p:cNvSpPr txBox="1">
            <a:spLocks noChangeArrowheads="1"/>
          </p:cNvSpPr>
          <p:nvPr/>
        </p:nvSpPr>
        <p:spPr bwMode="auto">
          <a:xfrm>
            <a:off x="683568" y="1124744"/>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Narrow" pitchFamily="34" charset="0"/>
              </a:defRPr>
            </a:lvl2pPr>
            <a:lvl3pPr algn="ctr" rtl="0" eaLnBrk="0" fontAlgn="base" hangingPunct="0">
              <a:spcBef>
                <a:spcPct val="0"/>
              </a:spcBef>
              <a:spcAft>
                <a:spcPct val="0"/>
              </a:spcAft>
              <a:defRPr sz="4400">
                <a:solidFill>
                  <a:schemeClr val="tx2"/>
                </a:solidFill>
                <a:latin typeface="Arial Narrow" pitchFamily="34" charset="0"/>
              </a:defRPr>
            </a:lvl3pPr>
            <a:lvl4pPr algn="ctr" rtl="0" eaLnBrk="0" fontAlgn="base" hangingPunct="0">
              <a:spcBef>
                <a:spcPct val="0"/>
              </a:spcBef>
              <a:spcAft>
                <a:spcPct val="0"/>
              </a:spcAft>
              <a:defRPr sz="4400">
                <a:solidFill>
                  <a:schemeClr val="tx2"/>
                </a:solidFill>
                <a:latin typeface="Arial Narrow" pitchFamily="34" charset="0"/>
              </a:defRPr>
            </a:lvl4pPr>
            <a:lvl5pPr algn="ctr" rtl="0" eaLnBrk="0" fontAlgn="base" hangingPunct="0">
              <a:spcBef>
                <a:spcPct val="0"/>
              </a:spcBef>
              <a:spcAft>
                <a:spcPct val="0"/>
              </a:spcAft>
              <a:defRPr sz="4400">
                <a:solidFill>
                  <a:schemeClr val="tx2"/>
                </a:solidFill>
                <a:latin typeface="Arial Narrow" pitchFamily="34" charset="0"/>
              </a:defRPr>
            </a:lvl5pPr>
            <a:lvl6pPr marL="457200" algn="ctr" rtl="0" fontAlgn="base">
              <a:spcBef>
                <a:spcPct val="0"/>
              </a:spcBef>
              <a:spcAft>
                <a:spcPct val="0"/>
              </a:spcAft>
              <a:defRPr sz="4400">
                <a:solidFill>
                  <a:schemeClr val="tx2"/>
                </a:solidFill>
                <a:latin typeface="Arial Narrow" pitchFamily="34" charset="0"/>
              </a:defRPr>
            </a:lvl6pPr>
            <a:lvl7pPr marL="914400" algn="ctr" rtl="0" fontAlgn="base">
              <a:spcBef>
                <a:spcPct val="0"/>
              </a:spcBef>
              <a:spcAft>
                <a:spcPct val="0"/>
              </a:spcAft>
              <a:defRPr sz="4400">
                <a:solidFill>
                  <a:schemeClr val="tx2"/>
                </a:solidFill>
                <a:latin typeface="Arial Narrow" pitchFamily="34" charset="0"/>
              </a:defRPr>
            </a:lvl7pPr>
            <a:lvl8pPr marL="1371600" algn="ctr" rtl="0" fontAlgn="base">
              <a:spcBef>
                <a:spcPct val="0"/>
              </a:spcBef>
              <a:spcAft>
                <a:spcPct val="0"/>
              </a:spcAft>
              <a:defRPr sz="4400">
                <a:solidFill>
                  <a:schemeClr val="tx2"/>
                </a:solidFill>
                <a:latin typeface="Arial Narrow" pitchFamily="34" charset="0"/>
              </a:defRPr>
            </a:lvl8pPr>
            <a:lvl9pPr marL="1828800" algn="ctr" rtl="0" fontAlgn="base">
              <a:spcBef>
                <a:spcPct val="0"/>
              </a:spcBef>
              <a:spcAft>
                <a:spcPct val="0"/>
              </a:spcAft>
              <a:defRPr sz="4400">
                <a:solidFill>
                  <a:schemeClr val="tx2"/>
                </a:solidFill>
                <a:latin typeface="Arial Narrow"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MX" altLang="es-MX" sz="3200" b="0" i="0" u="none" strike="noStrike" kern="0" cap="none" spc="0" normalizeH="0" baseline="0" noProof="0" dirty="0" smtClean="0">
                <a:ln>
                  <a:noFill/>
                </a:ln>
                <a:solidFill>
                  <a:srgbClr val="000000"/>
                </a:solidFill>
                <a:effectLst/>
                <a:uLnTx/>
                <a:uFillTx/>
                <a:latin typeface="Arial Narrow"/>
                <a:ea typeface="+mj-ea"/>
                <a:cs typeface="+mj-cs"/>
              </a:rPr>
              <a:t> I. </a:t>
            </a:r>
            <a:r>
              <a:rPr kumimoji="0" lang="es-MX" altLang="es-MX" sz="3200" b="1" i="0" u="none" strike="noStrike" kern="0" cap="none" spc="0" normalizeH="0" baseline="0" noProof="0" dirty="0" smtClean="0">
                <a:ln>
                  <a:noFill/>
                </a:ln>
                <a:solidFill>
                  <a:srgbClr val="000000"/>
                </a:solidFill>
                <a:effectLst/>
                <a:uLnTx/>
                <a:uFillTx/>
                <a:latin typeface="Arial Narrow"/>
                <a:ea typeface="+mj-ea"/>
                <a:cs typeface="+mj-cs"/>
              </a:rPr>
              <a:t>La Posibilidad del Conocimiento</a:t>
            </a:r>
            <a:endParaRPr kumimoji="0" lang="es-ES" altLang="es-MX" sz="3200" b="1" i="0" u="none" strike="noStrike" kern="0" cap="none" spc="0" normalizeH="0" baseline="0" noProof="0" dirty="0" smtClean="0">
              <a:ln>
                <a:noFill/>
              </a:ln>
              <a:solidFill>
                <a:srgbClr val="000000"/>
              </a:solidFill>
              <a:effectLst/>
              <a:uLnTx/>
              <a:uFillTx/>
              <a:latin typeface="Arial Narrow"/>
              <a:ea typeface="+mj-ea"/>
              <a:cs typeface="+mj-cs"/>
            </a:endParaRPr>
          </a:p>
        </p:txBody>
      </p:sp>
      <p:sp>
        <p:nvSpPr>
          <p:cNvPr id="7" name="Text Box 3"/>
          <p:cNvSpPr txBox="1">
            <a:spLocks noChangeArrowheads="1"/>
          </p:cNvSpPr>
          <p:nvPr/>
        </p:nvSpPr>
        <p:spPr bwMode="auto">
          <a:xfrm>
            <a:off x="683568" y="2132856"/>
            <a:ext cx="8028384"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457200" marR="0" lvl="0" indent="-457200" algn="just" defTabSz="914400" eaLnBrk="1" fontAlgn="base" latinLnBrk="0" hangingPunct="1">
              <a:lnSpc>
                <a:spcPct val="100000"/>
              </a:lnSpc>
              <a:spcBef>
                <a:spcPct val="50000"/>
              </a:spcBef>
              <a:spcAft>
                <a:spcPct val="0"/>
              </a:spcAft>
              <a:buClrTx/>
              <a:buSzTx/>
              <a:buFontTx/>
              <a:buAutoNum type="arabicPeriod"/>
              <a:tabLst/>
              <a:defRPr/>
            </a:pPr>
            <a:r>
              <a:rPr kumimoji="0" lang="es-MX" altLang="es-MX" sz="2400" b="0" i="0" u="sng" strike="noStrike" kern="0" cap="none" spc="0" normalizeH="0" baseline="0" noProof="0" dirty="0" smtClean="0">
                <a:ln>
                  <a:noFill/>
                </a:ln>
                <a:solidFill>
                  <a:srgbClr val="000000"/>
                </a:solidFill>
                <a:effectLst/>
                <a:uLnTx/>
                <a:uFillTx/>
                <a:latin typeface="Times New Roman" pitchFamily="18" charset="0"/>
              </a:rPr>
              <a:t>El Dogmatismo</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 el conocimiento no es un problema, los objetos son captados directamente (presocráticos).</a:t>
            </a:r>
          </a:p>
          <a:p>
            <a:pPr marL="457200" marR="0" lvl="0" indent="-457200" algn="just" defTabSz="914400" eaLnBrk="1" fontAlgn="base" latinLnBrk="0" hangingPunct="1">
              <a:lnSpc>
                <a:spcPct val="100000"/>
              </a:lnSpc>
              <a:spcBef>
                <a:spcPct val="50000"/>
              </a:spcBef>
              <a:spcAft>
                <a:spcPct val="0"/>
              </a:spcAft>
              <a:buClrTx/>
              <a:buSzTx/>
              <a:buFontTx/>
              <a:buAutoNum type="arabicPeriod"/>
              <a:tabLst/>
              <a:defRPr/>
            </a:pPr>
            <a:r>
              <a:rPr kumimoji="0" lang="es-MX" altLang="es-MX" sz="2400" b="0" i="0" u="sng" strike="noStrike" kern="0" cap="none" spc="0" normalizeH="0" baseline="0" noProof="0" dirty="0" smtClean="0">
                <a:ln>
                  <a:noFill/>
                </a:ln>
                <a:solidFill>
                  <a:srgbClr val="000000"/>
                </a:solidFill>
                <a:effectLst/>
                <a:uLnTx/>
                <a:uFillTx/>
                <a:latin typeface="Times New Roman" pitchFamily="18" charset="0"/>
              </a:rPr>
              <a:t>El Escepticismo</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 el conocimiento no es posible, el sujeto no puede aprehender al objeto. El método de la duda sistemática de Descartes es un escepticismo </a:t>
            </a:r>
            <a:r>
              <a:rPr kumimoji="0" lang="es-MX" altLang="es-MX" sz="2400" b="0" i="1" u="none" strike="noStrike" kern="0" cap="none" spc="0" normalizeH="0" baseline="0" noProof="0" dirty="0" smtClean="0">
                <a:ln>
                  <a:noFill/>
                </a:ln>
                <a:solidFill>
                  <a:srgbClr val="000000"/>
                </a:solidFill>
                <a:effectLst/>
                <a:uLnTx/>
                <a:uFillTx/>
                <a:latin typeface="Times New Roman" pitchFamily="18" charset="0"/>
              </a:rPr>
              <a:t>metódico</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También hay un escepticismo </a:t>
            </a:r>
            <a:r>
              <a:rPr kumimoji="0" lang="es-MX" altLang="es-MX" sz="2400" b="0" i="1" u="none" strike="noStrike" kern="0" cap="none" spc="0" normalizeH="0" baseline="0" noProof="0" dirty="0" smtClean="0">
                <a:ln>
                  <a:noFill/>
                </a:ln>
                <a:solidFill>
                  <a:srgbClr val="000000"/>
                </a:solidFill>
                <a:effectLst/>
                <a:uLnTx/>
                <a:uFillTx/>
                <a:latin typeface="Times New Roman" pitchFamily="18" charset="0"/>
              </a:rPr>
              <a:t>mitigado</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cuando se niega la certeza y se acepta la probabilidad.</a:t>
            </a:r>
          </a:p>
          <a:p>
            <a:pPr marL="457200" marR="0" lvl="0" indent="-457200" algn="just" defTabSz="914400" eaLnBrk="1" fontAlgn="base" latinLnBrk="0" hangingPunct="1">
              <a:lnSpc>
                <a:spcPct val="100000"/>
              </a:lnSpc>
              <a:spcBef>
                <a:spcPct val="50000"/>
              </a:spcBef>
              <a:spcAft>
                <a:spcPct val="0"/>
              </a:spcAft>
              <a:buClrTx/>
              <a:buSzTx/>
              <a:buFontTx/>
              <a:buAutoNum type="arabicPeriod"/>
              <a:tabLst/>
              <a:defRPr/>
            </a:pPr>
            <a:r>
              <a:rPr kumimoji="0" lang="es-MX" altLang="es-MX" sz="2400" b="0" i="0" u="sng" strike="noStrike" kern="0" cap="none" spc="0" normalizeH="0" baseline="0" noProof="0" dirty="0" smtClean="0">
                <a:ln>
                  <a:noFill/>
                </a:ln>
                <a:solidFill>
                  <a:srgbClr val="000000"/>
                </a:solidFill>
                <a:effectLst/>
                <a:uLnTx/>
                <a:uFillTx/>
                <a:latin typeface="Times New Roman" pitchFamily="18" charset="0"/>
              </a:rPr>
              <a:t>El Subjetivismo y el Relativismo</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 el primero considera que algo puede ser verdadero para una persona pero no para otras y el </a:t>
            </a:r>
            <a:r>
              <a:rPr kumimoji="0" lang="es-MX" altLang="es-MX" sz="2400" b="0" i="0" u="none" strike="noStrike" kern="0" cap="none" spc="0" normalizeH="0" baseline="0" noProof="0" dirty="0" err="1" smtClean="0">
                <a:ln>
                  <a:noFill/>
                </a:ln>
                <a:solidFill>
                  <a:srgbClr val="000000"/>
                </a:solidFill>
                <a:effectLst/>
                <a:uLnTx/>
                <a:uFillTx/>
                <a:latin typeface="Times New Roman" pitchFamily="18" charset="0"/>
              </a:rPr>
              <a:t>segunpo</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piensa que el conocimiento es relativo al contexto cultural (Protágoras, </a:t>
            </a:r>
            <a:r>
              <a:rPr kumimoji="0" lang="es-MX" altLang="es-MX" sz="2400" b="0" i="0" u="none" strike="noStrike" kern="0" cap="none" spc="0" normalizeH="0" baseline="0" noProof="0" dirty="0" err="1" smtClean="0">
                <a:ln>
                  <a:noFill/>
                </a:ln>
                <a:solidFill>
                  <a:srgbClr val="000000"/>
                </a:solidFill>
                <a:effectLst/>
                <a:uLnTx/>
                <a:uFillTx/>
                <a:latin typeface="Times New Roman" pitchFamily="18" charset="0"/>
              </a:rPr>
              <a:t>Spengler</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a:t>
            </a:r>
            <a:endParaRPr kumimoji="0" lang="es-ES" altLang="es-MX" sz="2400" b="0" i="0" u="none" strike="noStrike" kern="0" cap="none" spc="0" normalizeH="0" baseline="0" noProof="0" dirty="0" smtClean="0">
              <a:ln>
                <a:noFill/>
              </a:ln>
              <a:solidFill>
                <a:srgbClr val="000000"/>
              </a:solidFill>
              <a:effectLst/>
              <a:uLnTx/>
              <a:uFillTx/>
              <a:latin typeface="Times New Roman" pitchFamily="18" charset="0"/>
            </a:endParaRPr>
          </a:p>
        </p:txBody>
      </p:sp>
    </p:spTree>
    <p:extLst>
      <p:ext uri="{BB962C8B-B14F-4D97-AF65-F5344CB8AC3E}">
        <p14:creationId xmlns:p14="http://schemas.microsoft.com/office/powerpoint/2010/main" val="10248658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Box 2"/>
          <p:cNvSpPr txBox="1">
            <a:spLocks noChangeArrowheads="1"/>
          </p:cNvSpPr>
          <p:nvPr/>
        </p:nvSpPr>
        <p:spPr bwMode="auto">
          <a:xfrm>
            <a:off x="971600" y="1916832"/>
            <a:ext cx="7315200" cy="3231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457200" marR="0" lvl="0" indent="-457200" algn="just" defTabSz="914400" eaLnBrk="1" fontAlgn="base" latinLnBrk="0" hangingPunct="1">
              <a:lnSpc>
                <a:spcPct val="100000"/>
              </a:lnSpc>
              <a:spcBef>
                <a:spcPct val="50000"/>
              </a:spcBef>
              <a:spcAft>
                <a:spcPct val="0"/>
              </a:spcAft>
              <a:buClrTx/>
              <a:buSzTx/>
              <a:buFontTx/>
              <a:buNone/>
              <a:tabLst/>
              <a:defRPr/>
            </a:pP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4. </a:t>
            </a:r>
            <a:r>
              <a:rPr kumimoji="0" lang="es-MX" altLang="es-MX" sz="2400" b="0" i="0" u="sng" strike="noStrike" kern="0" cap="none" spc="0" normalizeH="0" baseline="0" noProof="0" dirty="0" smtClean="0">
                <a:ln>
                  <a:noFill/>
                </a:ln>
                <a:solidFill>
                  <a:srgbClr val="000000"/>
                </a:solidFill>
                <a:effectLst/>
                <a:uLnTx/>
                <a:uFillTx/>
                <a:latin typeface="Times New Roman" pitchFamily="18" charset="0"/>
              </a:rPr>
              <a:t>El Pragmatismo</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 el conocimiento humano tiene sentido solamente en el campo práctico; la verdad consiste en la congruencia entre los fines prácticos y los pensamientos (W. James, </a:t>
            </a:r>
            <a:r>
              <a:rPr kumimoji="0" lang="es-MX" altLang="es-MX" sz="2400" b="0" i="0" u="none" strike="noStrike" kern="0" cap="none" spc="0" normalizeH="0" baseline="0" noProof="0" dirty="0" err="1" smtClean="0">
                <a:ln>
                  <a:noFill/>
                </a:ln>
                <a:solidFill>
                  <a:srgbClr val="000000"/>
                </a:solidFill>
                <a:effectLst/>
                <a:uLnTx/>
                <a:uFillTx/>
                <a:latin typeface="Times New Roman" pitchFamily="18" charset="0"/>
              </a:rPr>
              <a:t>Shiller</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a:t>
            </a:r>
            <a:r>
              <a:rPr kumimoji="0" lang="es-MX" altLang="es-MX" sz="2400" b="0" i="0" u="none" strike="noStrike" kern="0" cap="none" spc="0" normalizeH="0" baseline="0" noProof="0" dirty="0" err="1" smtClean="0">
                <a:ln>
                  <a:noFill/>
                </a:ln>
                <a:solidFill>
                  <a:srgbClr val="000000"/>
                </a:solidFill>
                <a:effectLst/>
                <a:uLnTx/>
                <a:uFillTx/>
                <a:latin typeface="Times New Roman" pitchFamily="18" charset="0"/>
              </a:rPr>
              <a:t>Nietszche</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a:t>
            </a:r>
            <a:r>
              <a:rPr kumimoji="0" lang="es-MX" altLang="es-MX" sz="2400" b="0" i="0" u="none" strike="noStrike" kern="0" cap="none" spc="0" normalizeH="0" baseline="0" noProof="0" dirty="0" err="1" smtClean="0">
                <a:ln>
                  <a:noFill/>
                </a:ln>
                <a:solidFill>
                  <a:srgbClr val="000000"/>
                </a:solidFill>
                <a:effectLst/>
                <a:uLnTx/>
                <a:uFillTx/>
                <a:latin typeface="Times New Roman" pitchFamily="18" charset="0"/>
              </a:rPr>
              <a:t>Simmel</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a:t>
            </a:r>
          </a:p>
          <a:p>
            <a:pPr marL="457200" marR="0" lvl="0" indent="-457200" algn="just" defTabSz="914400" eaLnBrk="1" fontAlgn="base" latinLnBrk="0" hangingPunct="1">
              <a:lnSpc>
                <a:spcPct val="100000"/>
              </a:lnSpc>
              <a:spcBef>
                <a:spcPct val="50000"/>
              </a:spcBef>
              <a:spcAft>
                <a:spcPct val="0"/>
              </a:spcAft>
              <a:buClrTx/>
              <a:buSzTx/>
              <a:buFontTx/>
              <a:buNone/>
              <a:tabLst/>
              <a:defRPr/>
            </a:pP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5. </a:t>
            </a:r>
            <a:r>
              <a:rPr kumimoji="0" lang="es-MX" altLang="es-MX" sz="2400" b="0" i="0" u="sng" strike="noStrike" kern="0" cap="none" spc="0" normalizeH="0" baseline="0" noProof="0" dirty="0" smtClean="0">
                <a:ln>
                  <a:noFill/>
                </a:ln>
                <a:solidFill>
                  <a:srgbClr val="000000"/>
                </a:solidFill>
                <a:effectLst/>
                <a:uLnTx/>
                <a:uFillTx/>
                <a:latin typeface="Times New Roman" pitchFamily="18" charset="0"/>
              </a:rPr>
              <a:t>El Criticismo</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 propone la confianza en cuanto al conocimiento humano en general y al mismo tiempo la desconfianza hacia todo conocimiento determinado (Kant).</a:t>
            </a:r>
            <a:endParaRPr kumimoji="0" lang="es-ES" altLang="es-MX" sz="2400" b="0" i="0" u="none" strike="noStrike" kern="0" cap="none" spc="0" normalizeH="0" baseline="0" noProof="0" dirty="0" smtClean="0">
              <a:ln>
                <a:noFill/>
              </a:ln>
              <a:solidFill>
                <a:srgbClr val="000000"/>
              </a:solidFill>
              <a:effectLst/>
              <a:uLnTx/>
              <a:uFillTx/>
              <a:latin typeface="Times New Roman" pitchFamily="18" charset="0"/>
            </a:endParaRPr>
          </a:p>
        </p:txBody>
      </p:sp>
    </p:spTree>
    <p:extLst>
      <p:ext uri="{BB962C8B-B14F-4D97-AF65-F5344CB8AC3E}">
        <p14:creationId xmlns:p14="http://schemas.microsoft.com/office/powerpoint/2010/main" val="4022771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2"/>
          <p:cNvSpPr txBox="1">
            <a:spLocks noChangeArrowheads="1"/>
          </p:cNvSpPr>
          <p:nvPr/>
        </p:nvSpPr>
        <p:spPr bwMode="auto">
          <a:xfrm>
            <a:off x="827584" y="1196752"/>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Narrow" pitchFamily="34" charset="0"/>
              </a:defRPr>
            </a:lvl2pPr>
            <a:lvl3pPr algn="ctr" rtl="0" eaLnBrk="0" fontAlgn="base" hangingPunct="0">
              <a:spcBef>
                <a:spcPct val="0"/>
              </a:spcBef>
              <a:spcAft>
                <a:spcPct val="0"/>
              </a:spcAft>
              <a:defRPr sz="4400">
                <a:solidFill>
                  <a:schemeClr val="tx2"/>
                </a:solidFill>
                <a:latin typeface="Arial Narrow" pitchFamily="34" charset="0"/>
              </a:defRPr>
            </a:lvl3pPr>
            <a:lvl4pPr algn="ctr" rtl="0" eaLnBrk="0" fontAlgn="base" hangingPunct="0">
              <a:spcBef>
                <a:spcPct val="0"/>
              </a:spcBef>
              <a:spcAft>
                <a:spcPct val="0"/>
              </a:spcAft>
              <a:defRPr sz="4400">
                <a:solidFill>
                  <a:schemeClr val="tx2"/>
                </a:solidFill>
                <a:latin typeface="Arial Narrow" pitchFamily="34" charset="0"/>
              </a:defRPr>
            </a:lvl4pPr>
            <a:lvl5pPr algn="ctr" rtl="0" eaLnBrk="0" fontAlgn="base" hangingPunct="0">
              <a:spcBef>
                <a:spcPct val="0"/>
              </a:spcBef>
              <a:spcAft>
                <a:spcPct val="0"/>
              </a:spcAft>
              <a:defRPr sz="4400">
                <a:solidFill>
                  <a:schemeClr val="tx2"/>
                </a:solidFill>
                <a:latin typeface="Arial Narrow" pitchFamily="34" charset="0"/>
              </a:defRPr>
            </a:lvl5pPr>
            <a:lvl6pPr marL="457200" algn="ctr" rtl="0" fontAlgn="base">
              <a:spcBef>
                <a:spcPct val="0"/>
              </a:spcBef>
              <a:spcAft>
                <a:spcPct val="0"/>
              </a:spcAft>
              <a:defRPr sz="4400">
                <a:solidFill>
                  <a:schemeClr val="tx2"/>
                </a:solidFill>
                <a:latin typeface="Arial Narrow" pitchFamily="34" charset="0"/>
              </a:defRPr>
            </a:lvl6pPr>
            <a:lvl7pPr marL="914400" algn="ctr" rtl="0" fontAlgn="base">
              <a:spcBef>
                <a:spcPct val="0"/>
              </a:spcBef>
              <a:spcAft>
                <a:spcPct val="0"/>
              </a:spcAft>
              <a:defRPr sz="4400">
                <a:solidFill>
                  <a:schemeClr val="tx2"/>
                </a:solidFill>
                <a:latin typeface="Arial Narrow" pitchFamily="34" charset="0"/>
              </a:defRPr>
            </a:lvl7pPr>
            <a:lvl8pPr marL="1371600" algn="ctr" rtl="0" fontAlgn="base">
              <a:spcBef>
                <a:spcPct val="0"/>
              </a:spcBef>
              <a:spcAft>
                <a:spcPct val="0"/>
              </a:spcAft>
              <a:defRPr sz="4400">
                <a:solidFill>
                  <a:schemeClr val="tx2"/>
                </a:solidFill>
                <a:latin typeface="Arial Narrow" pitchFamily="34" charset="0"/>
              </a:defRPr>
            </a:lvl8pPr>
            <a:lvl9pPr marL="1828800" algn="ctr" rtl="0" fontAlgn="base">
              <a:spcBef>
                <a:spcPct val="0"/>
              </a:spcBef>
              <a:spcAft>
                <a:spcPct val="0"/>
              </a:spcAft>
              <a:defRPr sz="4400">
                <a:solidFill>
                  <a:schemeClr val="tx2"/>
                </a:solidFill>
                <a:latin typeface="Arial Narrow"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MX" altLang="es-MX" sz="3200" b="1" kern="0" dirty="0" smtClean="0">
                <a:solidFill>
                  <a:srgbClr val="000000"/>
                </a:solidFill>
                <a:latin typeface="Arial Narrow"/>
              </a:rPr>
              <a:t>II. </a:t>
            </a:r>
            <a:r>
              <a:rPr kumimoji="0" lang="es-MX" altLang="es-MX" sz="3200" b="1" i="0" u="none" strike="noStrike" kern="0" cap="none" spc="0" normalizeH="0" baseline="0" noProof="0" dirty="0" smtClean="0">
                <a:ln>
                  <a:noFill/>
                </a:ln>
                <a:solidFill>
                  <a:srgbClr val="000000"/>
                </a:solidFill>
                <a:effectLst/>
                <a:uLnTx/>
                <a:uFillTx/>
                <a:latin typeface="Arial Narrow"/>
              </a:rPr>
              <a:t> EL Origen del Conocimiento</a:t>
            </a:r>
            <a:endParaRPr kumimoji="0" lang="es-ES" altLang="es-MX" sz="3200" b="1" i="0" u="none" strike="noStrike" kern="0" cap="none" spc="0" normalizeH="0" baseline="0" noProof="0" dirty="0" smtClean="0">
              <a:ln>
                <a:noFill/>
              </a:ln>
              <a:solidFill>
                <a:srgbClr val="000000"/>
              </a:solidFill>
              <a:effectLst/>
              <a:uLnTx/>
              <a:uFillTx/>
              <a:latin typeface="Arial Narrow"/>
            </a:endParaRPr>
          </a:p>
        </p:txBody>
      </p:sp>
      <p:sp>
        <p:nvSpPr>
          <p:cNvPr id="7" name="Text Box 3"/>
          <p:cNvSpPr txBox="1">
            <a:spLocks noChangeArrowheads="1"/>
          </p:cNvSpPr>
          <p:nvPr/>
        </p:nvSpPr>
        <p:spPr bwMode="auto">
          <a:xfrm>
            <a:off x="1187624" y="2204864"/>
            <a:ext cx="7391400"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457200" marR="0" lvl="0" indent="-457200" algn="just" defTabSz="914400" eaLnBrk="1" fontAlgn="base" latinLnBrk="0" hangingPunct="1">
              <a:lnSpc>
                <a:spcPct val="100000"/>
              </a:lnSpc>
              <a:spcBef>
                <a:spcPct val="50000"/>
              </a:spcBef>
              <a:spcAft>
                <a:spcPct val="0"/>
              </a:spcAft>
              <a:buClrTx/>
              <a:buSzTx/>
              <a:buFontTx/>
              <a:buAutoNum type="arabicPeriod"/>
              <a:tabLst/>
              <a:defRPr/>
            </a:pPr>
            <a:r>
              <a:rPr kumimoji="0" lang="es-MX" altLang="es-MX" sz="2400" b="0" i="0" u="sng" strike="noStrike" kern="0" cap="none" spc="0" normalizeH="0" baseline="0" noProof="0" dirty="0" smtClean="0">
                <a:ln>
                  <a:noFill/>
                </a:ln>
                <a:solidFill>
                  <a:srgbClr val="000000"/>
                </a:solidFill>
                <a:effectLst/>
                <a:uLnTx/>
                <a:uFillTx/>
                <a:latin typeface="Times New Roman" pitchFamily="18" charset="0"/>
              </a:rPr>
              <a:t>El Racionalismo</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 es la postura epistemológica que sostiene que es el pensamiento, la razón, la fuente principal del conocimiento humano.                          Sus planteamientos más antiguos los encontramos en Platón, posteriormente en </a:t>
            </a:r>
            <a:r>
              <a:rPr kumimoji="0" lang="es-MX" altLang="es-MX" sz="2400" b="0" i="0" u="none" strike="noStrike" kern="0" cap="none" spc="0" normalizeH="0" baseline="0" noProof="0" dirty="0" err="1" smtClean="0">
                <a:ln>
                  <a:noFill/>
                </a:ln>
                <a:solidFill>
                  <a:srgbClr val="000000"/>
                </a:solidFill>
                <a:effectLst/>
                <a:uLnTx/>
                <a:uFillTx/>
                <a:latin typeface="Times New Roman" pitchFamily="18" charset="0"/>
              </a:rPr>
              <a:t>Plotino</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y San Agustín, también en </a:t>
            </a:r>
            <a:r>
              <a:rPr kumimoji="0" lang="es-MX" altLang="es-MX" sz="2400" b="0" i="0" u="none" strike="noStrike" kern="0" cap="none" spc="0" normalizeH="0" baseline="0" noProof="0" dirty="0" err="1" smtClean="0">
                <a:ln>
                  <a:noFill/>
                </a:ln>
                <a:solidFill>
                  <a:srgbClr val="000000"/>
                </a:solidFill>
                <a:effectLst/>
                <a:uLnTx/>
                <a:uFillTx/>
                <a:latin typeface="Times New Roman" pitchFamily="18" charset="0"/>
              </a:rPr>
              <a:t>Malebranche</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Descartes y </a:t>
            </a:r>
            <a:r>
              <a:rPr kumimoji="0" lang="es-MX" altLang="es-MX" sz="2400" b="0" i="0" u="none" strike="noStrike" kern="0" cap="none" spc="0" normalizeH="0" baseline="0" noProof="0" dirty="0" err="1" smtClean="0">
                <a:ln>
                  <a:noFill/>
                </a:ln>
                <a:solidFill>
                  <a:srgbClr val="000000"/>
                </a:solidFill>
                <a:effectLst/>
                <a:uLnTx/>
                <a:uFillTx/>
                <a:latin typeface="Times New Roman" pitchFamily="18" charset="0"/>
              </a:rPr>
              <a:t>Leibnitz</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a:t>
            </a:r>
          </a:p>
          <a:p>
            <a:pPr marL="457200" marR="0" lvl="0" indent="-457200" algn="just" defTabSz="914400" eaLnBrk="1" fontAlgn="base" latinLnBrk="0" hangingPunct="1">
              <a:lnSpc>
                <a:spcPct val="100000"/>
              </a:lnSpc>
              <a:spcBef>
                <a:spcPct val="50000"/>
              </a:spcBef>
              <a:spcAft>
                <a:spcPct val="0"/>
              </a:spcAft>
              <a:buClrTx/>
              <a:buSzTx/>
              <a:buFontTx/>
              <a:buAutoNum type="arabicPeriod"/>
              <a:tabLst/>
              <a:defRPr/>
            </a:pPr>
            <a:r>
              <a:rPr kumimoji="0" lang="es-MX" altLang="es-MX" sz="2400" b="0" i="0" u="sng" strike="noStrike" kern="0" cap="none" spc="0" normalizeH="0" baseline="0" noProof="0" dirty="0" smtClean="0">
                <a:ln>
                  <a:noFill/>
                </a:ln>
                <a:solidFill>
                  <a:srgbClr val="000000"/>
                </a:solidFill>
                <a:effectLst/>
                <a:uLnTx/>
                <a:uFillTx/>
                <a:latin typeface="Times New Roman" pitchFamily="18" charset="0"/>
              </a:rPr>
              <a:t>El Empirismo</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 sostiene que el conocimiento procede de la experiencia, del contacto directo con la realidad. Se desarrolla en la Edad Moderna con Locke y </a:t>
            </a:r>
            <a:r>
              <a:rPr kumimoji="0" lang="es-MX" altLang="es-MX" sz="2400" b="0" i="0" u="none" strike="noStrike" kern="0" cap="none" spc="0" normalizeH="0" baseline="0" noProof="0" dirty="0" err="1" smtClean="0">
                <a:ln>
                  <a:noFill/>
                </a:ln>
                <a:solidFill>
                  <a:srgbClr val="000000"/>
                </a:solidFill>
                <a:effectLst/>
                <a:uLnTx/>
                <a:uFillTx/>
                <a:latin typeface="Times New Roman" pitchFamily="18" charset="0"/>
              </a:rPr>
              <a:t>Hume</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a:t>
            </a:r>
            <a:r>
              <a:rPr kumimoji="0" lang="es-MX" altLang="es-MX" sz="2400" b="0" i="0" u="none" strike="noStrike" kern="0" cap="none" spc="0" normalizeH="0" baseline="0" noProof="0" dirty="0" err="1" smtClean="0">
                <a:ln>
                  <a:noFill/>
                </a:ln>
                <a:solidFill>
                  <a:srgbClr val="000000"/>
                </a:solidFill>
                <a:effectLst/>
                <a:uLnTx/>
                <a:uFillTx/>
                <a:latin typeface="Times New Roman" pitchFamily="18" charset="0"/>
              </a:rPr>
              <a:t>Condillac</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y John Stuart </a:t>
            </a:r>
            <a:r>
              <a:rPr kumimoji="0" lang="es-MX" altLang="es-MX" sz="2400" b="0" i="0" u="none" strike="noStrike" kern="0" cap="none" spc="0" normalizeH="0" baseline="0" noProof="0" dirty="0" err="1" smtClean="0">
                <a:ln>
                  <a:noFill/>
                </a:ln>
                <a:solidFill>
                  <a:srgbClr val="000000"/>
                </a:solidFill>
                <a:effectLst/>
                <a:uLnTx/>
                <a:uFillTx/>
                <a:latin typeface="Times New Roman" pitchFamily="18" charset="0"/>
              </a:rPr>
              <a:t>Mill</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a:t>
            </a:r>
            <a:endParaRPr kumimoji="0" lang="es-ES" altLang="es-MX" sz="2400" b="0" i="0" u="none" strike="noStrike" kern="0" cap="none" spc="0" normalizeH="0" baseline="0" noProof="0" dirty="0" smtClean="0">
              <a:ln>
                <a:noFill/>
              </a:ln>
              <a:solidFill>
                <a:srgbClr val="000000"/>
              </a:solidFill>
              <a:effectLst/>
              <a:uLnTx/>
              <a:uFillTx/>
              <a:latin typeface="Times New Roman" pitchFamily="18" charset="0"/>
            </a:endParaRPr>
          </a:p>
        </p:txBody>
      </p:sp>
    </p:spTree>
    <p:extLst>
      <p:ext uri="{BB962C8B-B14F-4D97-AF65-F5344CB8AC3E}">
        <p14:creationId xmlns:p14="http://schemas.microsoft.com/office/powerpoint/2010/main" val="10838844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Box 2"/>
          <p:cNvSpPr txBox="1">
            <a:spLocks noChangeArrowheads="1"/>
          </p:cNvSpPr>
          <p:nvPr/>
        </p:nvSpPr>
        <p:spPr bwMode="auto">
          <a:xfrm>
            <a:off x="971600" y="1772816"/>
            <a:ext cx="7391400"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457200" marR="0" lvl="0" indent="-457200" algn="just" defTabSz="914400" eaLnBrk="1" fontAlgn="base" latinLnBrk="0" hangingPunct="1">
              <a:lnSpc>
                <a:spcPct val="100000"/>
              </a:lnSpc>
              <a:spcBef>
                <a:spcPct val="50000"/>
              </a:spcBef>
              <a:spcAft>
                <a:spcPct val="0"/>
              </a:spcAft>
              <a:buClrTx/>
              <a:buSzTx/>
              <a:buFontTx/>
              <a:buNone/>
              <a:tabLst/>
              <a:defRPr/>
            </a:pP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3. </a:t>
            </a:r>
            <a:r>
              <a:rPr kumimoji="0" lang="es-MX" altLang="es-MX" sz="2400" b="0" i="0" u="sng" strike="noStrike" kern="0" cap="none" spc="0" normalizeH="0" baseline="0" noProof="0" dirty="0" smtClean="0">
                <a:ln>
                  <a:noFill/>
                </a:ln>
                <a:solidFill>
                  <a:srgbClr val="000000"/>
                </a:solidFill>
                <a:effectLst/>
                <a:uLnTx/>
                <a:uFillTx/>
                <a:latin typeface="Times New Roman" pitchFamily="18" charset="0"/>
              </a:rPr>
              <a:t>El Intelectualismo</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es una postura que trata de mediar entre el racionalismo y el empirismo. Aristóteles inicia este trabajo de síntesis y en la Edad Media se desarrolla con Santo Tomás de Aquino.                         Concibe el elemento racional como derivado del empírico.</a:t>
            </a:r>
          </a:p>
          <a:p>
            <a:pPr marL="457200" marR="0" lvl="0" indent="-457200" algn="just" defTabSz="914400" eaLnBrk="1" fontAlgn="base" latinLnBrk="0" hangingPunct="1">
              <a:lnSpc>
                <a:spcPct val="100000"/>
              </a:lnSpc>
              <a:spcBef>
                <a:spcPct val="50000"/>
              </a:spcBef>
              <a:spcAft>
                <a:spcPct val="0"/>
              </a:spcAft>
              <a:buClrTx/>
              <a:buSzTx/>
              <a:buFontTx/>
              <a:buNone/>
              <a:tabLst/>
              <a:defRPr/>
            </a:pP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4. </a:t>
            </a:r>
            <a:r>
              <a:rPr kumimoji="0" lang="es-MX" altLang="es-MX" sz="2400" b="0" i="0" u="sng" strike="noStrike" kern="0" cap="none" spc="0" normalizeH="0" baseline="0" noProof="0" dirty="0" smtClean="0">
                <a:ln>
                  <a:noFill/>
                </a:ln>
                <a:solidFill>
                  <a:srgbClr val="000000"/>
                </a:solidFill>
                <a:effectLst/>
                <a:uLnTx/>
                <a:uFillTx/>
                <a:latin typeface="Times New Roman" pitchFamily="18" charset="0"/>
              </a:rPr>
              <a:t>El Apriorismo</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Es un segundo intento de mediación entre racionalismo y empirismo, se considera a Kant como su </a:t>
            </a:r>
            <a:r>
              <a:rPr kumimoji="0" lang="es-MX" altLang="es-MX" sz="2400" b="0" i="0" u="none" strike="noStrike" kern="0" cap="none" spc="0" normalizeH="0" baseline="0" noProof="0" dirty="0" err="1" smtClean="0">
                <a:ln>
                  <a:noFill/>
                </a:ln>
                <a:solidFill>
                  <a:srgbClr val="000000"/>
                </a:solidFill>
                <a:effectLst/>
                <a:uLnTx/>
                <a:uFillTx/>
                <a:latin typeface="Times New Roman" pitchFamily="18" charset="0"/>
              </a:rPr>
              <a:t>fundador.Considera</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que el elemento a priori no deviene de la experiencia, sino del pensamiento.</a:t>
            </a:r>
            <a:endParaRPr kumimoji="0" lang="es-ES" altLang="es-MX" sz="2400" b="0" i="0" u="none" strike="noStrike" kern="0" cap="none" spc="0" normalizeH="0" baseline="0" noProof="0" dirty="0" smtClean="0">
              <a:ln>
                <a:noFill/>
              </a:ln>
              <a:solidFill>
                <a:srgbClr val="000000"/>
              </a:solidFill>
              <a:effectLst/>
              <a:uLnTx/>
              <a:uFillTx/>
              <a:latin typeface="Times New Roman" pitchFamily="18" charset="0"/>
            </a:endParaRPr>
          </a:p>
        </p:txBody>
      </p:sp>
    </p:spTree>
    <p:extLst>
      <p:ext uri="{BB962C8B-B14F-4D97-AF65-F5344CB8AC3E}">
        <p14:creationId xmlns:p14="http://schemas.microsoft.com/office/powerpoint/2010/main" val="2996335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CuadroTexto"/>
          <p:cNvSpPr txBox="1"/>
          <p:nvPr/>
        </p:nvSpPr>
        <p:spPr>
          <a:xfrm>
            <a:off x="3779912" y="2272129"/>
            <a:ext cx="5184576" cy="3662541"/>
          </a:xfrm>
          <a:prstGeom prst="rect">
            <a:avLst/>
          </a:prstGeom>
          <a:noFill/>
        </p:spPr>
        <p:txBody>
          <a:bodyPr wrap="square" rtlCol="0">
            <a:spAutoFit/>
          </a:bodyPr>
          <a:lstStyle/>
          <a:p>
            <a:pPr algn="just"/>
            <a:r>
              <a:rPr lang="es-MX" sz="3200" dirty="0" smtClean="0"/>
              <a:t>OBJETIVO</a:t>
            </a:r>
          </a:p>
          <a:p>
            <a:pPr algn="just"/>
            <a:r>
              <a:rPr lang="es-MX" sz="2000" dirty="0" smtClean="0"/>
              <a:t>	El presente material tiene como objetivo guiar y apoyar a los estudiantes de la licenciatura en Economía  en el estudio de la metodología y la filosofía de la  ciencia económica, partiendo de la concepción filosófica de la ciencia y de ello la concepción de la economía como ciencia en su evolución histórica, desde que ésta es estudiada como disciplina académica.</a:t>
            </a:r>
          </a:p>
          <a:p>
            <a:pPr algn="just"/>
            <a:r>
              <a:rPr lang="es-MX" sz="2000" dirty="0"/>
              <a:t>	</a:t>
            </a:r>
            <a:endParaRPr lang="es-MX" sz="2000" dirty="0" smtClean="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443426">
            <a:off x="1643315" y="1231352"/>
            <a:ext cx="1368152" cy="16843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908237">
            <a:off x="223303" y="1086513"/>
            <a:ext cx="1187624" cy="1278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20818849">
            <a:off x="154730" y="2407257"/>
            <a:ext cx="1331640" cy="1525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21066554">
            <a:off x="1435142" y="2584404"/>
            <a:ext cx="1296144" cy="144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816241">
            <a:off x="1403648" y="4005064"/>
            <a:ext cx="1296144" cy="1460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3933056"/>
            <a:ext cx="1215275" cy="15792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6" name="Picture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rot="20453248">
            <a:off x="897170" y="5195913"/>
            <a:ext cx="1232137" cy="15121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135645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2"/>
          <p:cNvSpPr txBox="1">
            <a:spLocks noChangeArrowheads="1"/>
          </p:cNvSpPr>
          <p:nvPr/>
        </p:nvSpPr>
        <p:spPr bwMode="auto">
          <a:xfrm>
            <a:off x="899592" y="1124744"/>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Narrow" pitchFamily="34" charset="0"/>
              </a:defRPr>
            </a:lvl2pPr>
            <a:lvl3pPr algn="ctr" rtl="0" eaLnBrk="0" fontAlgn="base" hangingPunct="0">
              <a:spcBef>
                <a:spcPct val="0"/>
              </a:spcBef>
              <a:spcAft>
                <a:spcPct val="0"/>
              </a:spcAft>
              <a:defRPr sz="4400">
                <a:solidFill>
                  <a:schemeClr val="tx2"/>
                </a:solidFill>
                <a:latin typeface="Arial Narrow" pitchFamily="34" charset="0"/>
              </a:defRPr>
            </a:lvl3pPr>
            <a:lvl4pPr algn="ctr" rtl="0" eaLnBrk="0" fontAlgn="base" hangingPunct="0">
              <a:spcBef>
                <a:spcPct val="0"/>
              </a:spcBef>
              <a:spcAft>
                <a:spcPct val="0"/>
              </a:spcAft>
              <a:defRPr sz="4400">
                <a:solidFill>
                  <a:schemeClr val="tx2"/>
                </a:solidFill>
                <a:latin typeface="Arial Narrow" pitchFamily="34" charset="0"/>
              </a:defRPr>
            </a:lvl4pPr>
            <a:lvl5pPr algn="ctr" rtl="0" eaLnBrk="0" fontAlgn="base" hangingPunct="0">
              <a:spcBef>
                <a:spcPct val="0"/>
              </a:spcBef>
              <a:spcAft>
                <a:spcPct val="0"/>
              </a:spcAft>
              <a:defRPr sz="4400">
                <a:solidFill>
                  <a:schemeClr val="tx2"/>
                </a:solidFill>
                <a:latin typeface="Arial Narrow" pitchFamily="34" charset="0"/>
              </a:defRPr>
            </a:lvl5pPr>
            <a:lvl6pPr marL="457200" algn="ctr" rtl="0" fontAlgn="base">
              <a:spcBef>
                <a:spcPct val="0"/>
              </a:spcBef>
              <a:spcAft>
                <a:spcPct val="0"/>
              </a:spcAft>
              <a:defRPr sz="4400">
                <a:solidFill>
                  <a:schemeClr val="tx2"/>
                </a:solidFill>
                <a:latin typeface="Arial Narrow" pitchFamily="34" charset="0"/>
              </a:defRPr>
            </a:lvl6pPr>
            <a:lvl7pPr marL="914400" algn="ctr" rtl="0" fontAlgn="base">
              <a:spcBef>
                <a:spcPct val="0"/>
              </a:spcBef>
              <a:spcAft>
                <a:spcPct val="0"/>
              </a:spcAft>
              <a:defRPr sz="4400">
                <a:solidFill>
                  <a:schemeClr val="tx2"/>
                </a:solidFill>
                <a:latin typeface="Arial Narrow" pitchFamily="34" charset="0"/>
              </a:defRPr>
            </a:lvl7pPr>
            <a:lvl8pPr marL="1371600" algn="ctr" rtl="0" fontAlgn="base">
              <a:spcBef>
                <a:spcPct val="0"/>
              </a:spcBef>
              <a:spcAft>
                <a:spcPct val="0"/>
              </a:spcAft>
              <a:defRPr sz="4400">
                <a:solidFill>
                  <a:schemeClr val="tx2"/>
                </a:solidFill>
                <a:latin typeface="Arial Narrow" pitchFamily="34" charset="0"/>
              </a:defRPr>
            </a:lvl8pPr>
            <a:lvl9pPr marL="1828800" algn="ctr" rtl="0" fontAlgn="base">
              <a:spcBef>
                <a:spcPct val="0"/>
              </a:spcBef>
              <a:spcAft>
                <a:spcPct val="0"/>
              </a:spcAft>
              <a:defRPr sz="4400">
                <a:solidFill>
                  <a:schemeClr val="tx2"/>
                </a:solidFill>
                <a:latin typeface="Arial Narrow"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MX" altLang="es-MX" sz="2800" kern="0" dirty="0" smtClean="0">
                <a:solidFill>
                  <a:srgbClr val="000000"/>
                </a:solidFill>
                <a:latin typeface="Arial Narrow"/>
              </a:rPr>
              <a:t>III</a:t>
            </a:r>
            <a:r>
              <a:rPr kumimoji="0" lang="es-MX" altLang="es-MX" sz="2800" b="0" i="0" u="none" strike="noStrike" kern="0" cap="none" spc="0" normalizeH="0" baseline="0" noProof="0" dirty="0" smtClean="0">
                <a:ln>
                  <a:noFill/>
                </a:ln>
                <a:solidFill>
                  <a:srgbClr val="000000"/>
                </a:solidFill>
                <a:effectLst/>
                <a:uLnTx/>
                <a:uFillTx/>
                <a:latin typeface="Arial Narrow"/>
              </a:rPr>
              <a:t>. La Esencia del Conocimiento</a:t>
            </a:r>
            <a:endParaRPr kumimoji="0" lang="es-ES" altLang="es-MX" sz="2800" b="0" i="0" u="none" strike="noStrike" kern="0" cap="none" spc="0" normalizeH="0" baseline="0" noProof="0" dirty="0" smtClean="0">
              <a:ln>
                <a:noFill/>
              </a:ln>
              <a:solidFill>
                <a:srgbClr val="000000"/>
              </a:solidFill>
              <a:effectLst/>
              <a:uLnTx/>
              <a:uFillTx/>
              <a:latin typeface="Arial Narrow"/>
            </a:endParaRPr>
          </a:p>
        </p:txBody>
      </p:sp>
      <p:sp>
        <p:nvSpPr>
          <p:cNvPr id="7" name="Text Box 3"/>
          <p:cNvSpPr txBox="1">
            <a:spLocks noChangeArrowheads="1"/>
          </p:cNvSpPr>
          <p:nvPr/>
        </p:nvSpPr>
        <p:spPr bwMode="auto">
          <a:xfrm>
            <a:off x="2133600" y="2286000"/>
            <a:ext cx="6553200"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defTabSz="914400" eaLnBrk="1" fontAlgn="base" latinLnBrk="0" hangingPunct="1">
              <a:lnSpc>
                <a:spcPct val="100000"/>
              </a:lnSpc>
              <a:spcBef>
                <a:spcPct val="50000"/>
              </a:spcBef>
              <a:spcAft>
                <a:spcPct val="0"/>
              </a:spcAft>
              <a:buClrTx/>
              <a:buSzTx/>
              <a:buFontTx/>
              <a:buNone/>
              <a:tabLst/>
              <a:defRPr/>
            </a:pP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El conocimiento representa la relación entre un sujeto y un objeto. Así que el verdadero problema del conocimiento consiste en discernir la relación entre el sujeto y el objeto.</a:t>
            </a:r>
          </a:p>
          <a:p>
            <a:pPr marL="0" marR="0" lvl="0" indent="0" defTabSz="914400" eaLnBrk="1" fontAlgn="base" latinLnBrk="0" hangingPunct="1">
              <a:lnSpc>
                <a:spcPct val="100000"/>
              </a:lnSpc>
              <a:spcBef>
                <a:spcPct val="50000"/>
              </a:spcBef>
              <a:spcAft>
                <a:spcPct val="0"/>
              </a:spcAft>
              <a:buClrTx/>
              <a:buSzTx/>
              <a:buFontTx/>
              <a:buNone/>
              <a:tabLst/>
              <a:defRPr/>
            </a:pP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Para esto hay tres intentos de solución :</a:t>
            </a:r>
          </a:p>
          <a:p>
            <a:pPr marL="0" marR="0" lvl="0" indent="0" defTabSz="914400" eaLnBrk="1" fontAlgn="base" latinLnBrk="0" hangingPunct="1">
              <a:lnSpc>
                <a:spcPct val="100000"/>
              </a:lnSpc>
              <a:spcBef>
                <a:spcPct val="50000"/>
              </a:spcBef>
              <a:spcAft>
                <a:spcPct val="0"/>
              </a:spcAft>
              <a:buClrTx/>
              <a:buSzTx/>
              <a:buFontTx/>
              <a:buChar char="•"/>
              <a:tabLst/>
              <a:defRPr/>
            </a:pP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a:t>
            </a:r>
            <a:r>
              <a:rPr kumimoji="0" lang="es-MX" altLang="es-MX" sz="2400" b="0" i="0" u="none" strike="noStrike" kern="0" cap="none" spc="0" normalizeH="0" baseline="0" noProof="0" dirty="0" err="1" smtClean="0">
                <a:ln>
                  <a:noFill/>
                </a:ln>
                <a:solidFill>
                  <a:srgbClr val="000000"/>
                </a:solidFill>
                <a:effectLst/>
                <a:uLnTx/>
                <a:uFillTx/>
                <a:latin typeface="Times New Roman" pitchFamily="18" charset="0"/>
              </a:rPr>
              <a:t>Premetafísica</a:t>
            </a:r>
            <a:endParaRPr kumimoji="0" lang="es-MX" altLang="es-MX" sz="2400" b="0" i="0" u="none" strike="noStrike" kern="0" cap="none" spc="0" normalizeH="0" baseline="0" noProof="0" dirty="0" smtClean="0">
              <a:ln>
                <a:noFill/>
              </a:ln>
              <a:solidFill>
                <a:srgbClr val="000000"/>
              </a:solidFill>
              <a:effectLst/>
              <a:uLnTx/>
              <a:uFillTx/>
              <a:latin typeface="Times New Roman" pitchFamily="18" charset="0"/>
            </a:endParaRPr>
          </a:p>
          <a:p>
            <a:pPr marL="0" marR="0" lvl="0" indent="0" defTabSz="914400" eaLnBrk="1" fontAlgn="base" latinLnBrk="0" hangingPunct="1">
              <a:lnSpc>
                <a:spcPct val="100000"/>
              </a:lnSpc>
              <a:spcBef>
                <a:spcPct val="50000"/>
              </a:spcBef>
              <a:spcAft>
                <a:spcPct val="0"/>
              </a:spcAft>
              <a:buClrTx/>
              <a:buSzTx/>
              <a:buFontTx/>
              <a:buChar char="•"/>
              <a:tabLst/>
              <a:defRPr/>
            </a:pP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Metafísica </a:t>
            </a:r>
          </a:p>
          <a:p>
            <a:pPr marL="0" marR="0" lvl="0" indent="0" defTabSz="914400" eaLnBrk="1" fontAlgn="base" latinLnBrk="0" hangingPunct="1">
              <a:lnSpc>
                <a:spcPct val="100000"/>
              </a:lnSpc>
              <a:spcBef>
                <a:spcPct val="50000"/>
              </a:spcBef>
              <a:spcAft>
                <a:spcPct val="0"/>
              </a:spcAft>
              <a:buClrTx/>
              <a:buSzTx/>
              <a:buFontTx/>
              <a:buChar char="•"/>
              <a:tabLst/>
              <a:defRPr/>
            </a:pP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Teológica</a:t>
            </a:r>
            <a:endParaRPr kumimoji="0" lang="es-ES" altLang="es-MX" sz="2400" b="0" i="0" u="none" strike="noStrike" kern="0" cap="none" spc="0" normalizeH="0" baseline="0" noProof="0" dirty="0" smtClean="0">
              <a:ln>
                <a:noFill/>
              </a:ln>
              <a:solidFill>
                <a:srgbClr val="000000"/>
              </a:solidFill>
              <a:effectLst/>
              <a:uLnTx/>
              <a:uFillTx/>
              <a:latin typeface="Times New Roman" pitchFamily="18" charset="0"/>
            </a:endParaRPr>
          </a:p>
        </p:txBody>
      </p:sp>
    </p:spTree>
    <p:extLst>
      <p:ext uri="{BB962C8B-B14F-4D97-AF65-F5344CB8AC3E}">
        <p14:creationId xmlns:p14="http://schemas.microsoft.com/office/powerpoint/2010/main" val="30886370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Box 2"/>
          <p:cNvSpPr txBox="1">
            <a:spLocks noChangeArrowheads="1"/>
          </p:cNvSpPr>
          <p:nvPr/>
        </p:nvSpPr>
        <p:spPr bwMode="auto">
          <a:xfrm>
            <a:off x="1187624" y="1268760"/>
            <a:ext cx="6858000" cy="526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457200" marR="0" lvl="0" indent="-457200" algn="just" defTabSz="914400" eaLnBrk="1" fontAlgn="base" latinLnBrk="0" hangingPunct="1">
              <a:lnSpc>
                <a:spcPct val="100000"/>
              </a:lnSpc>
              <a:spcBef>
                <a:spcPct val="50000"/>
              </a:spcBef>
              <a:spcAft>
                <a:spcPct val="0"/>
              </a:spcAft>
              <a:buClrTx/>
              <a:buSzTx/>
              <a:buFontTx/>
              <a:buNone/>
              <a:tabLst/>
              <a:defRPr/>
            </a:pPr>
            <a:r>
              <a:rPr lang="es-MX" altLang="es-MX" kern="0" dirty="0" smtClean="0">
                <a:solidFill>
                  <a:srgbClr val="000000"/>
                </a:solidFill>
              </a:rPr>
              <a:t>PROPUESTAS</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PRE-METAFÍSICAS</a:t>
            </a:r>
          </a:p>
          <a:p>
            <a:pPr marL="457200" marR="0" lvl="0" indent="-457200" algn="just" defTabSz="914400" eaLnBrk="1" fontAlgn="base" latinLnBrk="0" hangingPunct="1">
              <a:lnSpc>
                <a:spcPct val="100000"/>
              </a:lnSpc>
              <a:spcBef>
                <a:spcPct val="50000"/>
              </a:spcBef>
              <a:spcAft>
                <a:spcPct val="0"/>
              </a:spcAft>
              <a:buClrTx/>
              <a:buSzTx/>
              <a:buFontTx/>
              <a:buNone/>
              <a:tabLst/>
              <a:defRPr/>
            </a:pPr>
            <a:endParaRPr kumimoji="0" lang="es-MX" altLang="es-MX" sz="2400" b="0" i="0" u="none" strike="noStrike" kern="0" cap="none" spc="0" normalizeH="0" baseline="0" noProof="0" dirty="0" smtClean="0">
              <a:ln>
                <a:noFill/>
              </a:ln>
              <a:solidFill>
                <a:srgbClr val="000000"/>
              </a:solidFill>
              <a:effectLst/>
              <a:uLnTx/>
              <a:uFillTx/>
              <a:latin typeface="Times New Roman" pitchFamily="18" charset="0"/>
            </a:endParaRPr>
          </a:p>
          <a:p>
            <a:pPr marL="457200" marR="0" lvl="0" indent="-457200" algn="just" defTabSz="914400" eaLnBrk="1" fontAlgn="base" latinLnBrk="0" hangingPunct="1">
              <a:lnSpc>
                <a:spcPct val="100000"/>
              </a:lnSpc>
              <a:spcBef>
                <a:spcPct val="50000"/>
              </a:spcBef>
              <a:spcAft>
                <a:spcPct val="0"/>
              </a:spcAft>
              <a:buClrTx/>
              <a:buSzTx/>
              <a:buFontTx/>
              <a:buAutoNum type="arabicPeriod"/>
              <a:tabLst/>
              <a:defRPr/>
            </a:pPr>
            <a:r>
              <a:rPr kumimoji="0" lang="es-MX" altLang="es-MX" sz="2400" b="0" i="0" u="sng" strike="noStrike" kern="0" cap="none" spc="0" normalizeH="0" baseline="0" noProof="0" dirty="0" smtClean="0">
                <a:ln>
                  <a:noFill/>
                </a:ln>
                <a:solidFill>
                  <a:srgbClr val="000000"/>
                </a:solidFill>
                <a:effectLst/>
                <a:uLnTx/>
                <a:uFillTx/>
                <a:latin typeface="Times New Roman" pitchFamily="18" charset="0"/>
              </a:rPr>
              <a:t>El Objetivismo</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 El objeto determina al sujeto; el sujeto asume de cierta manera las propiedades del objeto, reproduciéndolas en sí mismo.               Está en Platón y la expresión de su teoría de las ideas y en la fenomenología de Husserl.</a:t>
            </a:r>
          </a:p>
          <a:p>
            <a:pPr marL="457200" marR="0" lvl="0" indent="-457200" algn="just" defTabSz="914400" eaLnBrk="1" fontAlgn="base" latinLnBrk="0" hangingPunct="1">
              <a:lnSpc>
                <a:spcPct val="100000"/>
              </a:lnSpc>
              <a:spcBef>
                <a:spcPct val="50000"/>
              </a:spcBef>
              <a:spcAft>
                <a:spcPct val="0"/>
              </a:spcAft>
              <a:buClrTx/>
              <a:buSzTx/>
              <a:buFontTx/>
              <a:buAutoNum type="arabicPeriod"/>
              <a:tabLst/>
              <a:defRPr/>
            </a:pPr>
            <a:r>
              <a:rPr kumimoji="0" lang="es-MX" altLang="es-MX" sz="2400" b="0" i="0" u="sng" strike="noStrike" kern="0" cap="none" spc="0" normalizeH="0" baseline="0" noProof="0" dirty="0" smtClean="0">
                <a:ln>
                  <a:noFill/>
                </a:ln>
                <a:solidFill>
                  <a:srgbClr val="000000"/>
                </a:solidFill>
                <a:effectLst/>
                <a:uLnTx/>
                <a:uFillTx/>
                <a:latin typeface="Times New Roman" pitchFamily="18" charset="0"/>
              </a:rPr>
              <a:t>El Subjetivismo</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 No existen objetos independientes de la conciencia, sino que todos los objetos son engendros de ésta, productos del pensamiento.</a:t>
            </a:r>
          </a:p>
          <a:p>
            <a:pPr marL="457200" marR="0" lvl="0" indent="-457200" defTabSz="914400" eaLnBrk="1" fontAlgn="base" latinLnBrk="0" hangingPunct="1">
              <a:lnSpc>
                <a:spcPct val="100000"/>
              </a:lnSpc>
              <a:spcBef>
                <a:spcPct val="50000"/>
              </a:spcBef>
              <a:spcAft>
                <a:spcPct val="0"/>
              </a:spcAft>
              <a:buClrTx/>
              <a:buSzTx/>
              <a:buFontTx/>
              <a:buAutoNum type="arabicPeriod"/>
              <a:tabLst/>
              <a:defRPr/>
            </a:pPr>
            <a:endParaRPr kumimoji="0" lang="es-ES" altLang="es-MX" sz="2400" b="0" i="0" u="none" strike="noStrike" kern="0" cap="none" spc="0" normalizeH="0" baseline="0" noProof="0" dirty="0" smtClean="0">
              <a:ln>
                <a:noFill/>
              </a:ln>
              <a:solidFill>
                <a:srgbClr val="000000"/>
              </a:solidFill>
              <a:effectLst/>
              <a:uLnTx/>
              <a:uFillTx/>
              <a:latin typeface="Times New Roman" pitchFamily="18" charset="0"/>
            </a:endParaRPr>
          </a:p>
        </p:txBody>
      </p:sp>
    </p:spTree>
    <p:extLst>
      <p:ext uri="{BB962C8B-B14F-4D97-AF65-F5344CB8AC3E}">
        <p14:creationId xmlns:p14="http://schemas.microsoft.com/office/powerpoint/2010/main" val="10181404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Box 2"/>
          <p:cNvSpPr txBox="1">
            <a:spLocks noChangeArrowheads="1"/>
          </p:cNvSpPr>
          <p:nvPr/>
        </p:nvSpPr>
        <p:spPr bwMode="auto">
          <a:xfrm>
            <a:off x="1043608" y="1297884"/>
            <a:ext cx="7315200" cy="550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457200" marR="0" lvl="0" indent="-457200" algn="just" defTabSz="914400" eaLnBrk="1" fontAlgn="base" latinLnBrk="0" hangingPunct="1">
              <a:lnSpc>
                <a:spcPct val="100000"/>
              </a:lnSpc>
              <a:spcBef>
                <a:spcPct val="50000"/>
              </a:spcBef>
              <a:spcAft>
                <a:spcPct val="0"/>
              </a:spcAft>
              <a:buClrTx/>
              <a:buSzTx/>
              <a:buFontTx/>
              <a:buNone/>
              <a:tabLst/>
              <a:defRPr/>
            </a:pPr>
            <a:r>
              <a:rPr lang="es-MX" altLang="es-MX" kern="0" dirty="0" smtClean="0">
                <a:solidFill>
                  <a:srgbClr val="000000"/>
                </a:solidFill>
              </a:rPr>
              <a:t>PROPUESTAS</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METAFISICAS</a:t>
            </a:r>
          </a:p>
          <a:p>
            <a:pPr marL="457200" marR="0" lvl="0" indent="-457200" algn="just" defTabSz="914400" eaLnBrk="1" fontAlgn="base" latinLnBrk="0" hangingPunct="1">
              <a:lnSpc>
                <a:spcPct val="100000"/>
              </a:lnSpc>
              <a:spcBef>
                <a:spcPct val="50000"/>
              </a:spcBef>
              <a:spcAft>
                <a:spcPct val="0"/>
              </a:spcAft>
              <a:buClrTx/>
              <a:buSzTx/>
              <a:buFontTx/>
              <a:buNone/>
              <a:tabLst/>
              <a:defRPr/>
            </a:pPr>
            <a:endParaRPr kumimoji="0" lang="es-MX" altLang="es-MX" sz="2400" b="0" i="0" u="none" strike="noStrike" kern="0" cap="none" spc="0" normalizeH="0" baseline="0" noProof="0" dirty="0" smtClean="0">
              <a:ln>
                <a:noFill/>
              </a:ln>
              <a:solidFill>
                <a:srgbClr val="000000"/>
              </a:solidFill>
              <a:effectLst/>
              <a:uLnTx/>
              <a:uFillTx/>
              <a:latin typeface="Times New Roman" pitchFamily="18" charset="0"/>
            </a:endParaRPr>
          </a:p>
          <a:p>
            <a:pPr marL="457200" marR="0" lvl="0" indent="-457200" algn="just" defTabSz="914400" eaLnBrk="1" fontAlgn="base" latinLnBrk="0" hangingPunct="1">
              <a:lnSpc>
                <a:spcPct val="100000"/>
              </a:lnSpc>
              <a:spcBef>
                <a:spcPct val="50000"/>
              </a:spcBef>
              <a:spcAft>
                <a:spcPct val="0"/>
              </a:spcAft>
              <a:buClrTx/>
              <a:buSzTx/>
              <a:buFontTx/>
              <a:buAutoNum type="arabicPeriod"/>
              <a:tabLst/>
              <a:defRPr/>
            </a:pPr>
            <a:r>
              <a:rPr kumimoji="0" lang="es-MX" altLang="es-MX" sz="2400" b="0" i="0" u="sng" strike="noStrike" kern="0" cap="none" spc="0" normalizeH="0" baseline="0" noProof="0" dirty="0" smtClean="0">
                <a:ln>
                  <a:noFill/>
                </a:ln>
                <a:solidFill>
                  <a:srgbClr val="000000"/>
                </a:solidFill>
                <a:effectLst/>
                <a:uLnTx/>
                <a:uFillTx/>
                <a:latin typeface="Times New Roman" pitchFamily="18" charset="0"/>
              </a:rPr>
              <a:t>El Realismo</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 Entendemos por realismo aquella postura epistemológica que afirma que existen cosas reales, independientes de la conciencia. Esta postura se encuentra en Demócrito, Galileo, Descartes,  Hobbes, Locke, </a:t>
            </a:r>
            <a:r>
              <a:rPr kumimoji="0" lang="es-MX" altLang="es-MX" sz="2400" b="0" i="0" u="none" strike="noStrike" kern="0" cap="none" spc="0" normalizeH="0" baseline="0" noProof="0" dirty="0" err="1" smtClean="0">
                <a:ln>
                  <a:noFill/>
                </a:ln>
                <a:solidFill>
                  <a:srgbClr val="000000"/>
                </a:solidFill>
                <a:effectLst/>
                <a:uLnTx/>
                <a:uFillTx/>
                <a:latin typeface="Times New Roman" pitchFamily="18" charset="0"/>
              </a:rPr>
              <a:t>Dilthey</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y Scheler.</a:t>
            </a:r>
          </a:p>
          <a:p>
            <a:pPr marL="457200" marR="0" lvl="0" indent="-457200" algn="just" defTabSz="914400" eaLnBrk="1" fontAlgn="base" latinLnBrk="0" hangingPunct="1">
              <a:lnSpc>
                <a:spcPct val="100000"/>
              </a:lnSpc>
              <a:spcAft>
                <a:spcPct val="0"/>
              </a:spcAft>
              <a:buClrTx/>
              <a:buSzTx/>
              <a:buFontTx/>
              <a:buAutoNum type="arabicPeriod"/>
              <a:tabLst/>
              <a:defRPr/>
            </a:pPr>
            <a:r>
              <a:rPr kumimoji="0" lang="es-MX" altLang="es-MX" sz="2400" b="0" i="0" u="sng" strike="noStrike" kern="0" cap="none" spc="0" normalizeH="0" baseline="0" noProof="0" dirty="0" smtClean="0">
                <a:ln>
                  <a:noFill/>
                </a:ln>
                <a:solidFill>
                  <a:srgbClr val="000000"/>
                </a:solidFill>
                <a:effectLst/>
                <a:uLnTx/>
                <a:uFillTx/>
                <a:latin typeface="Times New Roman" pitchFamily="18" charset="0"/>
              </a:rPr>
              <a:t>El Idealismo</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 No existen cosas reales, independientes de la conciencia. Para Berkeley,         el ser de las cosas equivale a “ser percibidas”.                 Para </a:t>
            </a:r>
            <a:r>
              <a:rPr kumimoji="0" lang="es-MX" altLang="es-MX" sz="2400" b="0" i="0" u="none" strike="noStrike" kern="0" cap="none" spc="0" normalizeH="0" baseline="0" noProof="0" dirty="0" err="1" smtClean="0">
                <a:ln>
                  <a:noFill/>
                </a:ln>
                <a:solidFill>
                  <a:srgbClr val="000000"/>
                </a:solidFill>
                <a:effectLst/>
                <a:uLnTx/>
                <a:uFillTx/>
                <a:latin typeface="Times New Roman" pitchFamily="18" charset="0"/>
              </a:rPr>
              <a:t>Avemarius</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y Mach, la única fuente del conocimiento es la sensación (</a:t>
            </a:r>
            <a:r>
              <a:rPr kumimoji="0" lang="es-MX" altLang="es-MX" sz="2400" b="0" i="0" u="none" strike="noStrike" kern="0" cap="none" spc="0" normalizeH="0" baseline="0" noProof="0" dirty="0" err="1" smtClean="0">
                <a:ln>
                  <a:noFill/>
                </a:ln>
                <a:solidFill>
                  <a:srgbClr val="000000"/>
                </a:solidFill>
                <a:effectLst/>
                <a:uLnTx/>
                <a:uFillTx/>
                <a:latin typeface="Times New Roman" pitchFamily="18" charset="0"/>
              </a:rPr>
              <a:t>empiriocriticismo</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a:t>
            </a:r>
            <a:endParaRPr lang="es-ES" altLang="es-MX" kern="0" dirty="0">
              <a:solidFill>
                <a:srgbClr val="000000"/>
              </a:solidFill>
            </a:endParaRPr>
          </a:p>
          <a:p>
            <a:pPr marL="0" marR="0" lvl="0" indent="0" algn="just" defTabSz="914400" eaLnBrk="1" fontAlgn="base" latinLnBrk="0" hangingPunct="1">
              <a:lnSpc>
                <a:spcPct val="100000"/>
              </a:lnSpc>
              <a:spcAft>
                <a:spcPct val="0"/>
              </a:spcAft>
              <a:buClrTx/>
              <a:buSzTx/>
              <a:tabLst/>
              <a:defRPr/>
            </a:pPr>
            <a:r>
              <a:rPr kumimoji="0" lang="es-ES" altLang="es-MX" sz="2400" b="0" i="0" u="none" strike="noStrike" kern="0" cap="none" spc="0" normalizeH="0" baseline="0" noProof="0" dirty="0" smtClean="0">
                <a:ln>
                  <a:noFill/>
                </a:ln>
                <a:solidFill>
                  <a:srgbClr val="000000"/>
                </a:solidFill>
                <a:effectLst/>
                <a:uLnTx/>
                <a:uFillTx/>
                <a:latin typeface="Times New Roman" pitchFamily="18" charset="0"/>
              </a:rPr>
              <a:t>							</a:t>
            </a:r>
            <a:r>
              <a:rPr kumimoji="0" lang="es-ES" altLang="es-MX" sz="4000" b="0" i="0" u="none" strike="noStrike" kern="0" cap="none" spc="0" normalizeH="0" baseline="0" noProof="0" dirty="0" smtClean="0">
                <a:ln>
                  <a:noFill/>
                </a:ln>
                <a:solidFill>
                  <a:srgbClr val="000000"/>
                </a:solidFill>
                <a:effectLst/>
                <a:uLnTx/>
                <a:uFillTx/>
                <a:latin typeface="Times New Roman" pitchFamily="18" charset="0"/>
              </a:rPr>
              <a:t>…</a:t>
            </a:r>
            <a:endParaRPr kumimoji="0" lang="es-MX" altLang="es-MX" sz="4000" b="0" i="0" u="none" strike="noStrike" kern="0" cap="none" spc="0" normalizeH="0" baseline="0" noProof="0" dirty="0" smtClean="0">
              <a:ln>
                <a:noFill/>
              </a:ln>
              <a:solidFill>
                <a:srgbClr val="000000"/>
              </a:solidFill>
              <a:effectLst/>
              <a:uLnTx/>
              <a:uFillTx/>
              <a:latin typeface="Times New Roman" pitchFamily="18" charset="0"/>
            </a:endParaRPr>
          </a:p>
        </p:txBody>
      </p:sp>
    </p:spTree>
    <p:extLst>
      <p:ext uri="{BB962C8B-B14F-4D97-AF65-F5344CB8AC3E}">
        <p14:creationId xmlns:p14="http://schemas.microsoft.com/office/powerpoint/2010/main" val="40273406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Box 2"/>
          <p:cNvSpPr txBox="1">
            <a:spLocks noChangeArrowheads="1"/>
          </p:cNvSpPr>
          <p:nvPr/>
        </p:nvSpPr>
        <p:spPr bwMode="auto">
          <a:xfrm>
            <a:off x="1115616" y="1844824"/>
            <a:ext cx="7315200"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457200" marR="0" lvl="0" indent="-457200" algn="just" defTabSz="914400" eaLnBrk="1" fontAlgn="base" latinLnBrk="0" hangingPunct="1">
              <a:lnSpc>
                <a:spcPct val="100000"/>
              </a:lnSpc>
              <a:spcBef>
                <a:spcPct val="50000"/>
              </a:spcBef>
              <a:spcAft>
                <a:spcPct val="0"/>
              </a:spcAft>
              <a:buClrTx/>
              <a:buSzTx/>
              <a:buFontTx/>
              <a:buNone/>
              <a:tabLst/>
              <a:defRPr/>
            </a:pP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3.  </a:t>
            </a:r>
            <a:r>
              <a:rPr kumimoji="0" lang="es-MX" altLang="es-MX" sz="2400" b="0" i="0" u="sng" strike="noStrike" kern="0" cap="none" spc="0" normalizeH="0" baseline="0" noProof="0" dirty="0" smtClean="0">
                <a:ln>
                  <a:noFill/>
                </a:ln>
                <a:solidFill>
                  <a:srgbClr val="000000"/>
                </a:solidFill>
                <a:effectLst/>
                <a:uLnTx/>
                <a:uFillTx/>
                <a:latin typeface="Times New Roman" pitchFamily="18" charset="0"/>
              </a:rPr>
              <a:t>El Fenomenalismo</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 Kant intenta una mediación entre el realismo y el idealismo. Conforme esta teoría no conocemos las cosas como realmente son, en sí mismas, sino como se nos aparecen.                           El mundo se nos presenta en razón a una organización </a:t>
            </a:r>
            <a:r>
              <a:rPr kumimoji="0" lang="es-MX" altLang="es-MX" sz="2400" b="0" i="1" u="none" strike="noStrike" kern="0" cap="none" spc="0" normalizeH="0" baseline="0" noProof="0" dirty="0" smtClean="0">
                <a:ln>
                  <a:noFill/>
                </a:ln>
                <a:solidFill>
                  <a:srgbClr val="000000"/>
                </a:solidFill>
                <a:effectLst/>
                <a:uLnTx/>
                <a:uFillTx/>
                <a:latin typeface="Times New Roman" pitchFamily="18" charset="0"/>
              </a:rPr>
              <a:t>a priori</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de la conciencia y no por las cosas en sí mismas (“conceptos supremos” o </a:t>
            </a:r>
            <a:r>
              <a:rPr kumimoji="0" lang="es-MX" altLang="es-MX" sz="2400" b="0" i="1" u="none" strike="noStrike" kern="0" cap="none" spc="0" normalizeH="0" baseline="0" noProof="0" dirty="0" smtClean="0">
                <a:ln>
                  <a:noFill/>
                </a:ln>
                <a:solidFill>
                  <a:srgbClr val="000000"/>
                </a:solidFill>
                <a:effectLst/>
                <a:uLnTx/>
                <a:uFillTx/>
                <a:latin typeface="Times New Roman" pitchFamily="18" charset="0"/>
              </a:rPr>
              <a:t>categorías</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a:t>
            </a:r>
            <a:endParaRPr kumimoji="0" lang="es-ES" altLang="es-MX" sz="2400" b="0" i="0" u="none" strike="noStrike" kern="0" cap="none" spc="0" normalizeH="0" baseline="0" noProof="0" dirty="0" smtClean="0">
              <a:ln>
                <a:noFill/>
              </a:ln>
              <a:solidFill>
                <a:srgbClr val="000000"/>
              </a:solidFill>
              <a:effectLst/>
              <a:uLnTx/>
              <a:uFillTx/>
              <a:latin typeface="Times New Roman" pitchFamily="18" charset="0"/>
            </a:endParaRPr>
          </a:p>
        </p:txBody>
      </p:sp>
    </p:spTree>
    <p:extLst>
      <p:ext uri="{BB962C8B-B14F-4D97-AF65-F5344CB8AC3E}">
        <p14:creationId xmlns:p14="http://schemas.microsoft.com/office/powerpoint/2010/main" val="25847043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2"/>
          <p:cNvSpPr txBox="1">
            <a:spLocks noChangeArrowheads="1"/>
          </p:cNvSpPr>
          <p:nvPr/>
        </p:nvSpPr>
        <p:spPr bwMode="auto">
          <a:xfrm>
            <a:off x="928058" y="86236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Narrow" pitchFamily="34" charset="0"/>
              </a:defRPr>
            </a:lvl2pPr>
            <a:lvl3pPr algn="ctr" rtl="0" eaLnBrk="0" fontAlgn="base" hangingPunct="0">
              <a:spcBef>
                <a:spcPct val="0"/>
              </a:spcBef>
              <a:spcAft>
                <a:spcPct val="0"/>
              </a:spcAft>
              <a:defRPr sz="4400">
                <a:solidFill>
                  <a:schemeClr val="tx2"/>
                </a:solidFill>
                <a:latin typeface="Arial Narrow" pitchFamily="34" charset="0"/>
              </a:defRPr>
            </a:lvl3pPr>
            <a:lvl4pPr algn="ctr" rtl="0" eaLnBrk="0" fontAlgn="base" hangingPunct="0">
              <a:spcBef>
                <a:spcPct val="0"/>
              </a:spcBef>
              <a:spcAft>
                <a:spcPct val="0"/>
              </a:spcAft>
              <a:defRPr sz="4400">
                <a:solidFill>
                  <a:schemeClr val="tx2"/>
                </a:solidFill>
                <a:latin typeface="Arial Narrow" pitchFamily="34" charset="0"/>
              </a:defRPr>
            </a:lvl4pPr>
            <a:lvl5pPr algn="ctr" rtl="0" eaLnBrk="0" fontAlgn="base" hangingPunct="0">
              <a:spcBef>
                <a:spcPct val="0"/>
              </a:spcBef>
              <a:spcAft>
                <a:spcPct val="0"/>
              </a:spcAft>
              <a:defRPr sz="4400">
                <a:solidFill>
                  <a:schemeClr val="tx2"/>
                </a:solidFill>
                <a:latin typeface="Arial Narrow" pitchFamily="34" charset="0"/>
              </a:defRPr>
            </a:lvl5pPr>
            <a:lvl6pPr marL="457200" algn="ctr" rtl="0" fontAlgn="base">
              <a:spcBef>
                <a:spcPct val="0"/>
              </a:spcBef>
              <a:spcAft>
                <a:spcPct val="0"/>
              </a:spcAft>
              <a:defRPr sz="4400">
                <a:solidFill>
                  <a:schemeClr val="tx2"/>
                </a:solidFill>
                <a:latin typeface="Arial Narrow" pitchFamily="34" charset="0"/>
              </a:defRPr>
            </a:lvl6pPr>
            <a:lvl7pPr marL="914400" algn="ctr" rtl="0" fontAlgn="base">
              <a:spcBef>
                <a:spcPct val="0"/>
              </a:spcBef>
              <a:spcAft>
                <a:spcPct val="0"/>
              </a:spcAft>
              <a:defRPr sz="4400">
                <a:solidFill>
                  <a:schemeClr val="tx2"/>
                </a:solidFill>
                <a:latin typeface="Arial Narrow" pitchFamily="34" charset="0"/>
              </a:defRPr>
            </a:lvl7pPr>
            <a:lvl8pPr marL="1371600" algn="ctr" rtl="0" fontAlgn="base">
              <a:spcBef>
                <a:spcPct val="0"/>
              </a:spcBef>
              <a:spcAft>
                <a:spcPct val="0"/>
              </a:spcAft>
              <a:defRPr sz="4400">
                <a:solidFill>
                  <a:schemeClr val="tx2"/>
                </a:solidFill>
                <a:latin typeface="Arial Narrow" pitchFamily="34" charset="0"/>
              </a:defRPr>
            </a:lvl8pPr>
            <a:lvl9pPr marL="1828800" algn="ctr" rtl="0" fontAlgn="base">
              <a:spcBef>
                <a:spcPct val="0"/>
              </a:spcBef>
              <a:spcAft>
                <a:spcPct val="0"/>
              </a:spcAft>
              <a:defRPr sz="4400">
                <a:solidFill>
                  <a:schemeClr val="tx2"/>
                </a:solidFill>
                <a:latin typeface="Arial Narrow"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MX" altLang="es-MX" sz="3200" kern="0" noProof="0" dirty="0" smtClean="0">
                <a:solidFill>
                  <a:srgbClr val="000000"/>
                </a:solidFill>
                <a:latin typeface="Arial Narrow"/>
              </a:rPr>
              <a:t>IV</a:t>
            </a:r>
            <a:r>
              <a:rPr kumimoji="0" lang="es-MX" altLang="es-MX" sz="3200" b="0" i="0" u="none" strike="noStrike" kern="0" cap="none" spc="0" normalizeH="0" baseline="0" noProof="0" dirty="0" smtClean="0">
                <a:ln>
                  <a:noFill/>
                </a:ln>
                <a:solidFill>
                  <a:srgbClr val="000000"/>
                </a:solidFill>
                <a:effectLst/>
                <a:uLnTx/>
                <a:uFillTx/>
                <a:latin typeface="Arial Narrow"/>
              </a:rPr>
              <a:t>. Las Especies del Conocimiento</a:t>
            </a:r>
            <a:endParaRPr kumimoji="0" lang="es-ES" altLang="es-MX" sz="3200" b="0" i="0" u="none" strike="noStrike" kern="0" cap="none" spc="0" normalizeH="0" baseline="0" noProof="0" dirty="0" smtClean="0">
              <a:ln>
                <a:noFill/>
              </a:ln>
              <a:solidFill>
                <a:srgbClr val="000000"/>
              </a:solidFill>
              <a:effectLst/>
              <a:uLnTx/>
              <a:uFillTx/>
              <a:latin typeface="Arial Narrow"/>
            </a:endParaRPr>
          </a:p>
        </p:txBody>
      </p:sp>
      <p:sp>
        <p:nvSpPr>
          <p:cNvPr id="7" name="Text Box 3"/>
          <p:cNvSpPr txBox="1">
            <a:spLocks noChangeArrowheads="1"/>
          </p:cNvSpPr>
          <p:nvPr/>
        </p:nvSpPr>
        <p:spPr bwMode="auto">
          <a:xfrm>
            <a:off x="611560" y="1844824"/>
            <a:ext cx="7848872"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algn="just" defTabSz="914400" eaLnBrk="1" fontAlgn="base" latinLnBrk="0" hangingPunct="1">
              <a:lnSpc>
                <a:spcPct val="100000"/>
              </a:lnSpc>
              <a:spcBef>
                <a:spcPct val="50000"/>
              </a:spcBef>
              <a:spcAft>
                <a:spcPct val="0"/>
              </a:spcAft>
              <a:buClrTx/>
              <a:buSzTx/>
              <a:buFontTx/>
              <a:buNone/>
              <a:tabLst/>
              <a:defRPr/>
            </a:pP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LA POSIBILIDAD DEL CONOCIMIENTO INTUITIVO</a:t>
            </a:r>
          </a:p>
          <a:p>
            <a:pPr marL="0" marR="0" lvl="0" indent="0" algn="just" defTabSz="914400" eaLnBrk="1" fontAlgn="base" latinLnBrk="0" hangingPunct="1">
              <a:lnSpc>
                <a:spcPct val="100000"/>
              </a:lnSpc>
              <a:spcBef>
                <a:spcPct val="50000"/>
              </a:spcBef>
              <a:spcAft>
                <a:spcPct val="0"/>
              </a:spcAft>
              <a:buClrTx/>
              <a:buSzTx/>
              <a:buFontTx/>
              <a:buNone/>
              <a:tabLst/>
              <a:defRPr/>
            </a:pP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Para algunos filósofos, conocer significa aprehender espiritualmente un objeto. El conocimiento intuitivo, entonces, es una forma inmediata de aprehender.</a:t>
            </a:r>
            <a:r>
              <a:rPr kumimoji="0" lang="es-MX" altLang="es-MX" sz="2400" b="0" i="0" u="none" strike="noStrike" kern="0" cap="none" spc="0" normalizeH="0" noProof="0" dirty="0" smtClean="0">
                <a:ln>
                  <a:noFill/>
                </a:ln>
                <a:solidFill>
                  <a:srgbClr val="000000"/>
                </a:solidFill>
                <a:effectLst/>
                <a:uLnTx/>
                <a:uFillTx/>
                <a:latin typeface="Times New Roman" pitchFamily="18" charset="0"/>
              </a:rPr>
              <a:t> </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Platón  es el primero que habla de una intuición espiritual y en esa línea encontramos a otros filósofos como </a:t>
            </a:r>
            <a:r>
              <a:rPr kumimoji="0" lang="es-MX" altLang="es-MX" sz="2400" b="0" i="0" u="none" strike="noStrike" kern="0" cap="none" spc="0" normalizeH="0" baseline="0" noProof="0" dirty="0" err="1" smtClean="0">
                <a:ln>
                  <a:noFill/>
                </a:ln>
                <a:solidFill>
                  <a:srgbClr val="000000"/>
                </a:solidFill>
                <a:effectLst/>
                <a:uLnTx/>
                <a:uFillTx/>
                <a:latin typeface="Times New Roman" pitchFamily="18" charset="0"/>
              </a:rPr>
              <a:t>Plotino</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San Agustín, Descartes (con su “pienso, luego existo”), Pascal, </a:t>
            </a:r>
            <a:r>
              <a:rPr kumimoji="0" lang="es-MX" altLang="es-MX" sz="2400" b="0" i="0" u="none" strike="noStrike" kern="0" cap="none" spc="0" normalizeH="0" baseline="0" noProof="0" dirty="0" err="1" smtClean="0">
                <a:ln>
                  <a:noFill/>
                </a:ln>
                <a:solidFill>
                  <a:srgbClr val="000000"/>
                </a:solidFill>
                <a:effectLst/>
                <a:uLnTx/>
                <a:uFillTx/>
                <a:latin typeface="Times New Roman" pitchFamily="18" charset="0"/>
              </a:rPr>
              <a:t>Malebranche</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Bergson y </a:t>
            </a:r>
            <a:r>
              <a:rPr kumimoji="0" lang="es-MX" altLang="es-MX" sz="2400" b="0" i="0" u="none" strike="noStrike" kern="0" cap="none" spc="0" normalizeH="0" baseline="0" noProof="0" dirty="0" err="1" smtClean="0">
                <a:ln>
                  <a:noFill/>
                </a:ln>
                <a:solidFill>
                  <a:srgbClr val="000000"/>
                </a:solidFill>
                <a:effectLst/>
                <a:uLnTx/>
                <a:uFillTx/>
                <a:latin typeface="Times New Roman" pitchFamily="18" charset="0"/>
              </a:rPr>
              <a:t>Dilthey</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a:t>
            </a:r>
          </a:p>
          <a:p>
            <a:pPr marL="0" marR="0" lvl="0" indent="0" algn="just" defTabSz="914400" eaLnBrk="1" fontAlgn="base" latinLnBrk="0" hangingPunct="1">
              <a:lnSpc>
                <a:spcPct val="100000"/>
              </a:lnSpc>
              <a:spcBef>
                <a:spcPct val="50000"/>
              </a:spcBef>
              <a:spcAft>
                <a:spcPct val="0"/>
              </a:spcAft>
              <a:buClrTx/>
              <a:buSzTx/>
              <a:buFontTx/>
              <a:buNone/>
              <a:tabLst/>
              <a:defRPr/>
            </a:pP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También hay los que se oponen a la posibilidad de un conocimiento intuitivo, destaca la Escuela de </a:t>
            </a:r>
            <a:r>
              <a:rPr kumimoji="0" lang="es-MX" altLang="es-MX" sz="2400" b="0" i="0" u="none" strike="noStrike" kern="0" cap="none" spc="0" normalizeH="0" baseline="0" noProof="0" dirty="0" err="1" smtClean="0">
                <a:ln>
                  <a:noFill/>
                </a:ln>
                <a:solidFill>
                  <a:srgbClr val="000000"/>
                </a:solidFill>
                <a:effectLst/>
                <a:uLnTx/>
                <a:uFillTx/>
                <a:latin typeface="Times New Roman" pitchFamily="18" charset="0"/>
              </a:rPr>
              <a:t>Marburgo</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por parte de su fundador, </a:t>
            </a:r>
            <a:r>
              <a:rPr kumimoji="0" lang="es-MX" altLang="es-MX" sz="2400" b="0" i="0" u="none" strike="noStrike" kern="0" cap="none" spc="0" normalizeH="0" baseline="0" noProof="0" dirty="0" err="1" smtClean="0">
                <a:ln>
                  <a:noFill/>
                </a:ln>
                <a:solidFill>
                  <a:srgbClr val="000000"/>
                </a:solidFill>
                <a:effectLst/>
                <a:uLnTx/>
                <a:uFillTx/>
                <a:latin typeface="Times New Roman" pitchFamily="18" charset="0"/>
              </a:rPr>
              <a:t>Hermann</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Cohen.</a:t>
            </a:r>
            <a:endParaRPr kumimoji="0" lang="es-ES" altLang="es-MX" sz="2400" b="0" i="0" u="none" strike="noStrike" kern="0" cap="none" spc="0" normalizeH="0" baseline="0" noProof="0" dirty="0" smtClean="0">
              <a:ln>
                <a:noFill/>
              </a:ln>
              <a:solidFill>
                <a:srgbClr val="000000"/>
              </a:solidFill>
              <a:effectLst/>
              <a:uLnTx/>
              <a:uFillTx/>
              <a:latin typeface="Times New Roman" pitchFamily="18" charset="0"/>
            </a:endParaRPr>
          </a:p>
        </p:txBody>
      </p:sp>
    </p:spTree>
    <p:extLst>
      <p:ext uri="{BB962C8B-B14F-4D97-AF65-F5344CB8AC3E}">
        <p14:creationId xmlns:p14="http://schemas.microsoft.com/office/powerpoint/2010/main" val="28509396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2"/>
          <p:cNvSpPr txBox="1">
            <a:spLocks noChangeArrowheads="1"/>
          </p:cNvSpPr>
          <p:nvPr/>
        </p:nvSpPr>
        <p:spPr bwMode="auto">
          <a:xfrm>
            <a:off x="971600" y="1196752"/>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Narrow" pitchFamily="34" charset="0"/>
              </a:defRPr>
            </a:lvl2pPr>
            <a:lvl3pPr algn="ctr" rtl="0" eaLnBrk="0" fontAlgn="base" hangingPunct="0">
              <a:spcBef>
                <a:spcPct val="0"/>
              </a:spcBef>
              <a:spcAft>
                <a:spcPct val="0"/>
              </a:spcAft>
              <a:defRPr sz="4400">
                <a:solidFill>
                  <a:schemeClr val="tx2"/>
                </a:solidFill>
                <a:latin typeface="Arial Narrow" pitchFamily="34" charset="0"/>
              </a:defRPr>
            </a:lvl3pPr>
            <a:lvl4pPr algn="ctr" rtl="0" eaLnBrk="0" fontAlgn="base" hangingPunct="0">
              <a:spcBef>
                <a:spcPct val="0"/>
              </a:spcBef>
              <a:spcAft>
                <a:spcPct val="0"/>
              </a:spcAft>
              <a:defRPr sz="4400">
                <a:solidFill>
                  <a:schemeClr val="tx2"/>
                </a:solidFill>
                <a:latin typeface="Arial Narrow" pitchFamily="34" charset="0"/>
              </a:defRPr>
            </a:lvl4pPr>
            <a:lvl5pPr algn="ctr" rtl="0" eaLnBrk="0" fontAlgn="base" hangingPunct="0">
              <a:spcBef>
                <a:spcPct val="0"/>
              </a:spcBef>
              <a:spcAft>
                <a:spcPct val="0"/>
              </a:spcAft>
              <a:defRPr sz="4400">
                <a:solidFill>
                  <a:schemeClr val="tx2"/>
                </a:solidFill>
                <a:latin typeface="Arial Narrow" pitchFamily="34" charset="0"/>
              </a:defRPr>
            </a:lvl5pPr>
            <a:lvl6pPr marL="457200" algn="ctr" rtl="0" fontAlgn="base">
              <a:spcBef>
                <a:spcPct val="0"/>
              </a:spcBef>
              <a:spcAft>
                <a:spcPct val="0"/>
              </a:spcAft>
              <a:defRPr sz="4400">
                <a:solidFill>
                  <a:schemeClr val="tx2"/>
                </a:solidFill>
                <a:latin typeface="Arial Narrow" pitchFamily="34" charset="0"/>
              </a:defRPr>
            </a:lvl6pPr>
            <a:lvl7pPr marL="914400" algn="ctr" rtl="0" fontAlgn="base">
              <a:spcBef>
                <a:spcPct val="0"/>
              </a:spcBef>
              <a:spcAft>
                <a:spcPct val="0"/>
              </a:spcAft>
              <a:defRPr sz="4400">
                <a:solidFill>
                  <a:schemeClr val="tx2"/>
                </a:solidFill>
                <a:latin typeface="Arial Narrow" pitchFamily="34" charset="0"/>
              </a:defRPr>
            </a:lvl7pPr>
            <a:lvl8pPr marL="1371600" algn="ctr" rtl="0" fontAlgn="base">
              <a:spcBef>
                <a:spcPct val="0"/>
              </a:spcBef>
              <a:spcAft>
                <a:spcPct val="0"/>
              </a:spcAft>
              <a:defRPr sz="4400">
                <a:solidFill>
                  <a:schemeClr val="tx2"/>
                </a:solidFill>
                <a:latin typeface="Arial Narrow" pitchFamily="34" charset="0"/>
              </a:defRPr>
            </a:lvl8pPr>
            <a:lvl9pPr marL="1828800" algn="ctr" rtl="0" fontAlgn="base">
              <a:spcBef>
                <a:spcPct val="0"/>
              </a:spcBef>
              <a:spcAft>
                <a:spcPct val="0"/>
              </a:spcAft>
              <a:defRPr sz="4400">
                <a:solidFill>
                  <a:schemeClr val="tx2"/>
                </a:solidFill>
                <a:latin typeface="Arial Narrow"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MX" altLang="es-MX" sz="3200" kern="0" dirty="0">
                <a:solidFill>
                  <a:srgbClr val="000000"/>
                </a:solidFill>
                <a:latin typeface="Arial Narrow"/>
              </a:rPr>
              <a:t>V</a:t>
            </a:r>
            <a:r>
              <a:rPr kumimoji="0" lang="es-MX" altLang="es-MX" sz="3200" b="0" i="0" u="none" strike="noStrike" kern="0" cap="none" spc="0" normalizeH="0" baseline="0" noProof="0" dirty="0" smtClean="0">
                <a:ln>
                  <a:noFill/>
                </a:ln>
                <a:solidFill>
                  <a:srgbClr val="000000"/>
                </a:solidFill>
                <a:effectLst/>
                <a:uLnTx/>
                <a:uFillTx/>
                <a:latin typeface="Arial Narrow"/>
              </a:rPr>
              <a:t>. El Criterio de la Verdad</a:t>
            </a:r>
            <a:endParaRPr kumimoji="0" lang="es-ES" altLang="es-MX" sz="3200" b="0" i="0" u="none" strike="noStrike" kern="0" cap="none" spc="0" normalizeH="0" baseline="0" noProof="0" dirty="0" smtClean="0">
              <a:ln>
                <a:noFill/>
              </a:ln>
              <a:solidFill>
                <a:srgbClr val="000000"/>
              </a:solidFill>
              <a:effectLst/>
              <a:uLnTx/>
              <a:uFillTx/>
              <a:latin typeface="Arial Narrow"/>
            </a:endParaRPr>
          </a:p>
        </p:txBody>
      </p:sp>
      <p:sp>
        <p:nvSpPr>
          <p:cNvPr id="7" name="Text Box 3"/>
          <p:cNvSpPr txBox="1">
            <a:spLocks noChangeArrowheads="1"/>
          </p:cNvSpPr>
          <p:nvPr/>
        </p:nvSpPr>
        <p:spPr bwMode="auto">
          <a:xfrm>
            <a:off x="1403648" y="2348880"/>
            <a:ext cx="7010400" cy="3231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457200" marR="0" lvl="0" indent="-457200" algn="just" defTabSz="914400" eaLnBrk="1" fontAlgn="base" latinLnBrk="0" hangingPunct="1">
              <a:lnSpc>
                <a:spcPct val="100000"/>
              </a:lnSpc>
              <a:spcBef>
                <a:spcPct val="50000"/>
              </a:spcBef>
              <a:spcAft>
                <a:spcPct val="0"/>
              </a:spcAft>
              <a:buClrTx/>
              <a:buSzTx/>
              <a:buFontTx/>
              <a:buNone/>
              <a:tabLst/>
              <a:defRPr/>
            </a:pP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EL CONCEPTO DE VERDAD.</a:t>
            </a:r>
          </a:p>
          <a:p>
            <a:pPr marL="457200" marR="0" lvl="0" indent="-457200" algn="just" defTabSz="914400" eaLnBrk="1" fontAlgn="base" latinLnBrk="0" hangingPunct="1">
              <a:lnSpc>
                <a:spcPct val="100000"/>
              </a:lnSpc>
              <a:spcBef>
                <a:spcPct val="50000"/>
              </a:spcBef>
              <a:spcAft>
                <a:spcPct val="0"/>
              </a:spcAft>
              <a:buClrTx/>
              <a:buSzTx/>
              <a:buFontTx/>
              <a:buNone/>
              <a:tabLst/>
              <a:defRPr/>
            </a:pPr>
            <a:endParaRPr kumimoji="0" lang="es-MX" altLang="es-MX" sz="2400" b="0" i="0" u="none" strike="noStrike" kern="0" cap="none" spc="0" normalizeH="0" baseline="0" noProof="0" dirty="0" smtClean="0">
              <a:ln>
                <a:noFill/>
              </a:ln>
              <a:solidFill>
                <a:srgbClr val="000000"/>
              </a:solidFill>
              <a:effectLst/>
              <a:uLnTx/>
              <a:uFillTx/>
              <a:latin typeface="Times New Roman" pitchFamily="18" charset="0"/>
            </a:endParaRPr>
          </a:p>
          <a:p>
            <a:pPr marL="457200" marR="0" lvl="0" indent="-457200" algn="just" defTabSz="914400" eaLnBrk="1" fontAlgn="base" latinLnBrk="0" hangingPunct="1">
              <a:lnSpc>
                <a:spcPct val="100000"/>
              </a:lnSpc>
              <a:spcBef>
                <a:spcPct val="50000"/>
              </a:spcBef>
              <a:spcAft>
                <a:spcPct val="0"/>
              </a:spcAft>
              <a:buClrTx/>
              <a:buSzTx/>
              <a:buFontTx/>
              <a:buAutoNum type="arabicPeriod"/>
              <a:tabLst/>
              <a:defRPr/>
            </a:pP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Para los </a:t>
            </a:r>
            <a:r>
              <a:rPr kumimoji="0" lang="es-MX" altLang="es-MX" sz="2400" b="0" i="0" u="sng" strike="noStrike" kern="0" cap="none" spc="0" normalizeH="0" baseline="0" noProof="0" dirty="0" smtClean="0">
                <a:ln>
                  <a:noFill/>
                </a:ln>
                <a:solidFill>
                  <a:srgbClr val="000000"/>
                </a:solidFill>
                <a:effectLst/>
                <a:uLnTx/>
                <a:uFillTx/>
                <a:latin typeface="Times New Roman" pitchFamily="18" charset="0"/>
              </a:rPr>
              <a:t>Idealistas</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la verdad viene a ser la concordancia del pensamiento consigo mismo        y es coincidente con la corrección lógica.</a:t>
            </a:r>
          </a:p>
          <a:p>
            <a:pPr marL="457200" marR="0" lvl="0" indent="-457200" algn="just" defTabSz="914400" eaLnBrk="1" fontAlgn="base" latinLnBrk="0" hangingPunct="1">
              <a:lnSpc>
                <a:spcPct val="100000"/>
              </a:lnSpc>
              <a:spcBef>
                <a:spcPct val="50000"/>
              </a:spcBef>
              <a:spcAft>
                <a:spcPct val="0"/>
              </a:spcAft>
              <a:buClrTx/>
              <a:buSzTx/>
              <a:buFontTx/>
              <a:buAutoNum type="arabicPeriod"/>
              <a:tabLst/>
              <a:defRPr/>
            </a:pP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Para los </a:t>
            </a:r>
            <a:r>
              <a:rPr kumimoji="0" lang="es-MX" altLang="es-MX" sz="2400" b="0" i="0" u="sng" strike="noStrike" kern="0" cap="none" spc="0" normalizeH="0" baseline="0" noProof="0" dirty="0" smtClean="0">
                <a:ln>
                  <a:noFill/>
                </a:ln>
                <a:solidFill>
                  <a:srgbClr val="000000"/>
                </a:solidFill>
                <a:effectLst/>
                <a:uLnTx/>
                <a:uFillTx/>
                <a:latin typeface="Times New Roman" pitchFamily="18" charset="0"/>
              </a:rPr>
              <a:t>Realistas</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la verdad es la concordancia    del pensamiento con los objetos.</a:t>
            </a:r>
            <a:endParaRPr kumimoji="0" lang="es-ES" altLang="es-MX" sz="2400" b="0" i="0" u="none" strike="noStrike" kern="0" cap="none" spc="0" normalizeH="0" baseline="0" noProof="0" dirty="0" smtClean="0">
              <a:ln>
                <a:noFill/>
              </a:ln>
              <a:solidFill>
                <a:srgbClr val="000000"/>
              </a:solidFill>
              <a:effectLst/>
              <a:uLnTx/>
              <a:uFillTx/>
              <a:latin typeface="Times New Roman" pitchFamily="18" charset="0"/>
            </a:endParaRPr>
          </a:p>
        </p:txBody>
      </p:sp>
    </p:spTree>
    <p:extLst>
      <p:ext uri="{BB962C8B-B14F-4D97-AF65-F5344CB8AC3E}">
        <p14:creationId xmlns:p14="http://schemas.microsoft.com/office/powerpoint/2010/main" val="26754711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Box 2"/>
          <p:cNvSpPr txBox="1">
            <a:spLocks noChangeArrowheads="1"/>
          </p:cNvSpPr>
          <p:nvPr/>
        </p:nvSpPr>
        <p:spPr bwMode="auto">
          <a:xfrm>
            <a:off x="1403648" y="1988840"/>
            <a:ext cx="6629400" cy="3195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457200" marR="0" lvl="0" indent="-457200" defTabSz="914400" eaLnBrk="1" fontAlgn="base" latinLnBrk="0" hangingPunct="1">
              <a:lnSpc>
                <a:spcPct val="100000"/>
              </a:lnSpc>
              <a:spcBef>
                <a:spcPct val="50000"/>
              </a:spcBef>
              <a:spcAft>
                <a:spcPct val="0"/>
              </a:spcAft>
              <a:buClrTx/>
              <a:buSzTx/>
              <a:buFontTx/>
              <a:buNone/>
              <a:tabLst/>
              <a:defRPr/>
            </a:pP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EL CRITERIO DE LA VERDAD.</a:t>
            </a:r>
          </a:p>
          <a:p>
            <a:pPr marL="457200" marR="0" lvl="0" indent="-457200" defTabSz="914400" eaLnBrk="1" fontAlgn="base" latinLnBrk="0" hangingPunct="1">
              <a:lnSpc>
                <a:spcPct val="100000"/>
              </a:lnSpc>
              <a:spcBef>
                <a:spcPct val="50000"/>
              </a:spcBef>
              <a:spcAft>
                <a:spcPct val="0"/>
              </a:spcAft>
              <a:buClrTx/>
              <a:buSzTx/>
              <a:buFontTx/>
              <a:buNone/>
              <a:tabLst/>
              <a:defRPr/>
            </a:pPr>
            <a:endParaRPr kumimoji="0" lang="es-MX" altLang="es-MX" sz="2400" b="0" i="0" u="none" strike="noStrike" kern="0" cap="none" spc="0" normalizeH="0" baseline="0" noProof="0" dirty="0" smtClean="0">
              <a:ln>
                <a:noFill/>
              </a:ln>
              <a:solidFill>
                <a:srgbClr val="000000"/>
              </a:solidFill>
              <a:effectLst/>
              <a:uLnTx/>
              <a:uFillTx/>
              <a:latin typeface="Times New Roman" pitchFamily="18" charset="0"/>
            </a:endParaRPr>
          </a:p>
          <a:p>
            <a:pPr marL="457200" marR="0" lvl="0" indent="-457200" defTabSz="914400" eaLnBrk="1" fontAlgn="base" latinLnBrk="0" hangingPunct="1">
              <a:lnSpc>
                <a:spcPct val="100000"/>
              </a:lnSpc>
              <a:spcBef>
                <a:spcPct val="50000"/>
              </a:spcBef>
              <a:spcAft>
                <a:spcPct val="0"/>
              </a:spcAft>
              <a:buClrTx/>
              <a:buSzTx/>
              <a:buFontTx/>
              <a:buAutoNum type="arabicPeriod"/>
              <a:tabLst/>
              <a:defRPr/>
            </a:pP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Para los Idealistas, el considerar la ausencia de contradicciones en el pensamiento, nos conduce           a encontrar un criterio de verdad.</a:t>
            </a:r>
          </a:p>
          <a:p>
            <a:pPr marL="457200" marR="0" lvl="0" indent="-457200" defTabSz="914400" eaLnBrk="1" fontAlgn="base" latinLnBrk="0" hangingPunct="1">
              <a:lnSpc>
                <a:spcPct val="100000"/>
              </a:lnSpc>
              <a:spcBef>
                <a:spcPct val="50000"/>
              </a:spcBef>
              <a:spcAft>
                <a:spcPct val="0"/>
              </a:spcAft>
              <a:buClrTx/>
              <a:buSzTx/>
              <a:buFontTx/>
              <a:buAutoNum type="arabicPeriod"/>
              <a:tabLst/>
              <a:defRPr/>
            </a:pP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Para los Realistas, el criterio de verdad proviene        de la evidencia.</a:t>
            </a:r>
            <a:endParaRPr kumimoji="0" lang="es-ES" altLang="es-MX" sz="2400" b="0" i="0" u="none" strike="noStrike" kern="0" cap="none" spc="0" normalizeH="0" baseline="0" noProof="0" dirty="0" smtClean="0">
              <a:ln>
                <a:noFill/>
              </a:ln>
              <a:solidFill>
                <a:srgbClr val="000000"/>
              </a:solidFill>
              <a:effectLst/>
              <a:uLnTx/>
              <a:uFillTx/>
              <a:latin typeface="Times New Roman" pitchFamily="18" charset="0"/>
            </a:endParaRPr>
          </a:p>
        </p:txBody>
      </p:sp>
    </p:spTree>
    <p:extLst>
      <p:ext uri="{BB962C8B-B14F-4D97-AF65-F5344CB8AC3E}">
        <p14:creationId xmlns:p14="http://schemas.microsoft.com/office/powerpoint/2010/main" val="75638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2"/>
          <p:cNvSpPr txBox="1">
            <a:spLocks noChangeArrowheads="1"/>
          </p:cNvSpPr>
          <p:nvPr/>
        </p:nvSpPr>
        <p:spPr bwMode="auto">
          <a:xfrm>
            <a:off x="683568" y="1124744"/>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Narrow" pitchFamily="34" charset="0"/>
              </a:defRPr>
            </a:lvl2pPr>
            <a:lvl3pPr algn="ctr" rtl="0" eaLnBrk="0" fontAlgn="base" hangingPunct="0">
              <a:spcBef>
                <a:spcPct val="0"/>
              </a:spcBef>
              <a:spcAft>
                <a:spcPct val="0"/>
              </a:spcAft>
              <a:defRPr sz="4400">
                <a:solidFill>
                  <a:schemeClr val="tx2"/>
                </a:solidFill>
                <a:latin typeface="Arial Narrow" pitchFamily="34" charset="0"/>
              </a:defRPr>
            </a:lvl3pPr>
            <a:lvl4pPr algn="ctr" rtl="0" eaLnBrk="0" fontAlgn="base" hangingPunct="0">
              <a:spcBef>
                <a:spcPct val="0"/>
              </a:spcBef>
              <a:spcAft>
                <a:spcPct val="0"/>
              </a:spcAft>
              <a:defRPr sz="4400">
                <a:solidFill>
                  <a:schemeClr val="tx2"/>
                </a:solidFill>
                <a:latin typeface="Arial Narrow" pitchFamily="34" charset="0"/>
              </a:defRPr>
            </a:lvl4pPr>
            <a:lvl5pPr algn="ctr" rtl="0" eaLnBrk="0" fontAlgn="base" hangingPunct="0">
              <a:spcBef>
                <a:spcPct val="0"/>
              </a:spcBef>
              <a:spcAft>
                <a:spcPct val="0"/>
              </a:spcAft>
              <a:defRPr sz="4400">
                <a:solidFill>
                  <a:schemeClr val="tx2"/>
                </a:solidFill>
                <a:latin typeface="Arial Narrow" pitchFamily="34" charset="0"/>
              </a:defRPr>
            </a:lvl5pPr>
            <a:lvl6pPr marL="457200" algn="ctr" rtl="0" fontAlgn="base">
              <a:spcBef>
                <a:spcPct val="0"/>
              </a:spcBef>
              <a:spcAft>
                <a:spcPct val="0"/>
              </a:spcAft>
              <a:defRPr sz="4400">
                <a:solidFill>
                  <a:schemeClr val="tx2"/>
                </a:solidFill>
                <a:latin typeface="Arial Narrow" pitchFamily="34" charset="0"/>
              </a:defRPr>
            </a:lvl6pPr>
            <a:lvl7pPr marL="914400" algn="ctr" rtl="0" fontAlgn="base">
              <a:spcBef>
                <a:spcPct val="0"/>
              </a:spcBef>
              <a:spcAft>
                <a:spcPct val="0"/>
              </a:spcAft>
              <a:defRPr sz="4400">
                <a:solidFill>
                  <a:schemeClr val="tx2"/>
                </a:solidFill>
                <a:latin typeface="Arial Narrow" pitchFamily="34" charset="0"/>
              </a:defRPr>
            </a:lvl7pPr>
            <a:lvl8pPr marL="1371600" algn="ctr" rtl="0" fontAlgn="base">
              <a:spcBef>
                <a:spcPct val="0"/>
              </a:spcBef>
              <a:spcAft>
                <a:spcPct val="0"/>
              </a:spcAft>
              <a:defRPr sz="4400">
                <a:solidFill>
                  <a:schemeClr val="tx2"/>
                </a:solidFill>
                <a:latin typeface="Arial Narrow" pitchFamily="34" charset="0"/>
              </a:defRPr>
            </a:lvl8pPr>
            <a:lvl9pPr marL="1828800" algn="ctr" rtl="0" fontAlgn="base">
              <a:spcBef>
                <a:spcPct val="0"/>
              </a:spcBef>
              <a:spcAft>
                <a:spcPct val="0"/>
              </a:spcAft>
              <a:defRPr sz="4400">
                <a:solidFill>
                  <a:schemeClr val="tx2"/>
                </a:solidFill>
                <a:latin typeface="Arial Narrow"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MX" altLang="es-MX" sz="3200" b="0" i="0" u="none" strike="noStrike" kern="0" cap="none" spc="0" normalizeH="0" baseline="0" noProof="0" dirty="0" smtClean="0">
                <a:ln>
                  <a:noFill/>
                </a:ln>
                <a:solidFill>
                  <a:srgbClr val="000000"/>
                </a:solidFill>
                <a:effectLst/>
                <a:uLnTx/>
                <a:uFillTx/>
                <a:latin typeface="Arial Narrow"/>
                <a:ea typeface="+mj-ea"/>
                <a:cs typeface="+mj-cs"/>
              </a:rPr>
              <a:t>La Causalidad.</a:t>
            </a:r>
            <a:endParaRPr kumimoji="0" lang="es-ES" altLang="es-MX" sz="3200" b="0" i="0" u="none" strike="noStrike" kern="0" cap="none" spc="0" normalizeH="0" baseline="0" noProof="0" dirty="0" smtClean="0">
              <a:ln>
                <a:noFill/>
              </a:ln>
              <a:solidFill>
                <a:srgbClr val="000000"/>
              </a:solidFill>
              <a:effectLst/>
              <a:uLnTx/>
              <a:uFillTx/>
              <a:latin typeface="Arial Narrow"/>
              <a:ea typeface="+mj-ea"/>
              <a:cs typeface="+mj-cs"/>
            </a:endParaRPr>
          </a:p>
        </p:txBody>
      </p:sp>
      <p:sp>
        <p:nvSpPr>
          <p:cNvPr id="7" name="Text Box 3"/>
          <p:cNvSpPr txBox="1">
            <a:spLocks noChangeArrowheads="1"/>
          </p:cNvSpPr>
          <p:nvPr/>
        </p:nvSpPr>
        <p:spPr bwMode="auto">
          <a:xfrm>
            <a:off x="1691680" y="2204864"/>
            <a:ext cx="6553200" cy="2492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algn="just" defTabSz="914400" eaLnBrk="1" fontAlgn="base" latinLnBrk="0" hangingPunct="1">
              <a:lnSpc>
                <a:spcPct val="100000"/>
              </a:lnSpc>
              <a:spcBef>
                <a:spcPct val="50000"/>
              </a:spcBef>
              <a:spcAft>
                <a:spcPct val="0"/>
              </a:spcAft>
              <a:buClrTx/>
              <a:buSzTx/>
              <a:buFontTx/>
              <a:buNone/>
              <a:tabLst/>
              <a:defRPr/>
            </a:pP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No podemos avanzar un solo paso en el conocimiento si no partimos del supuesto de que todo cuanto sucede tiene lugar regularmente y se rige por el principio de causalidad. </a:t>
            </a:r>
          </a:p>
          <a:p>
            <a:pPr marL="0" marR="0" lvl="0" indent="0" algn="just" defTabSz="914400" eaLnBrk="1" fontAlgn="base" latinLnBrk="0" hangingPunct="1">
              <a:lnSpc>
                <a:spcPct val="100000"/>
              </a:lnSpc>
              <a:spcBef>
                <a:spcPct val="50000"/>
              </a:spcBef>
              <a:spcAft>
                <a:spcPct val="0"/>
              </a:spcAft>
              <a:buClrTx/>
              <a:buSzTx/>
              <a:buFontTx/>
              <a:buNone/>
              <a:tabLst/>
              <a:defRPr/>
            </a:pP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Este principio se expresa diciendo que todo cambio, todo proceso tiene una causa.</a:t>
            </a:r>
          </a:p>
        </p:txBody>
      </p:sp>
    </p:spTree>
    <p:extLst>
      <p:ext uri="{BB962C8B-B14F-4D97-AF65-F5344CB8AC3E}">
        <p14:creationId xmlns:p14="http://schemas.microsoft.com/office/powerpoint/2010/main" val="36419877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CuadroTexto"/>
          <p:cNvSpPr txBox="1"/>
          <p:nvPr/>
        </p:nvSpPr>
        <p:spPr>
          <a:xfrm>
            <a:off x="611560" y="1268760"/>
            <a:ext cx="8064896" cy="584775"/>
          </a:xfrm>
          <a:prstGeom prst="rect">
            <a:avLst/>
          </a:prstGeom>
          <a:noFill/>
        </p:spPr>
        <p:txBody>
          <a:bodyPr wrap="square" rtlCol="0">
            <a:spAutoFit/>
          </a:bodyPr>
          <a:lstStyle/>
          <a:p>
            <a:r>
              <a:rPr lang="es-MX" sz="3200" kern="0" dirty="0">
                <a:solidFill>
                  <a:srgbClr val="000000"/>
                </a:solidFill>
                <a:latin typeface="Arial Narrow"/>
                <a:ea typeface="+mj-ea"/>
                <a:cs typeface="+mj-cs"/>
              </a:rPr>
              <a:t>ECONOMÍA, POSITIVISMO LÓGICO Y FALSACIÓN</a:t>
            </a:r>
            <a:endParaRPr lang="es-MX" sz="3200" kern="0" dirty="0">
              <a:solidFill>
                <a:srgbClr val="000000"/>
              </a:solidFill>
              <a:latin typeface="Arial Narrow"/>
              <a:ea typeface="+mj-ea"/>
              <a:cs typeface="+mj-cs"/>
            </a:endParaRPr>
          </a:p>
        </p:txBody>
      </p:sp>
      <p:sp>
        <p:nvSpPr>
          <p:cNvPr id="6" name="Rectangle 2"/>
          <p:cNvSpPr txBox="1">
            <a:spLocks noChangeArrowheads="1"/>
          </p:cNvSpPr>
          <p:nvPr/>
        </p:nvSpPr>
        <p:spPr bwMode="auto">
          <a:xfrm>
            <a:off x="683568" y="1772816"/>
            <a:ext cx="4139952" cy="95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b" anchorCtr="0" compatLnSpc="1">
            <a:prstTxWarp prst="textNoShape">
              <a:avLst/>
            </a:prstTxWarp>
          </a:bodyPr>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Times New Roman" charset="0"/>
              </a:defRPr>
            </a:lvl2pPr>
            <a:lvl3pPr algn="l" rtl="0" eaLnBrk="0" fontAlgn="base" hangingPunct="0">
              <a:spcBef>
                <a:spcPct val="0"/>
              </a:spcBef>
              <a:spcAft>
                <a:spcPct val="0"/>
              </a:spcAft>
              <a:defRPr sz="3400" b="1">
                <a:solidFill>
                  <a:schemeClr val="tx2"/>
                </a:solidFill>
                <a:latin typeface="Times New Roman" charset="0"/>
              </a:defRPr>
            </a:lvl3pPr>
            <a:lvl4pPr algn="l" rtl="0" eaLnBrk="0" fontAlgn="base" hangingPunct="0">
              <a:spcBef>
                <a:spcPct val="0"/>
              </a:spcBef>
              <a:spcAft>
                <a:spcPct val="0"/>
              </a:spcAft>
              <a:defRPr sz="3400" b="1">
                <a:solidFill>
                  <a:schemeClr val="tx2"/>
                </a:solidFill>
                <a:latin typeface="Times New Roman" charset="0"/>
              </a:defRPr>
            </a:lvl4pPr>
            <a:lvl5pPr algn="l" rtl="0" eaLnBrk="0" fontAlgn="base" hangingPunct="0">
              <a:spcBef>
                <a:spcPct val="0"/>
              </a:spcBef>
              <a:spcAft>
                <a:spcPct val="0"/>
              </a:spcAft>
              <a:defRPr sz="3400" b="1">
                <a:solidFill>
                  <a:schemeClr val="tx2"/>
                </a:solidFill>
                <a:latin typeface="Times New Roman" charset="0"/>
              </a:defRPr>
            </a:lvl5pPr>
            <a:lvl6pPr marL="457200" algn="l" rtl="0" eaLnBrk="0" fontAlgn="base" hangingPunct="0">
              <a:spcBef>
                <a:spcPct val="0"/>
              </a:spcBef>
              <a:spcAft>
                <a:spcPct val="0"/>
              </a:spcAft>
              <a:defRPr sz="3400" b="1">
                <a:solidFill>
                  <a:schemeClr val="tx2"/>
                </a:solidFill>
                <a:latin typeface="Times New Roman" charset="0"/>
              </a:defRPr>
            </a:lvl6pPr>
            <a:lvl7pPr marL="914400" algn="l" rtl="0" eaLnBrk="0" fontAlgn="base" hangingPunct="0">
              <a:spcBef>
                <a:spcPct val="0"/>
              </a:spcBef>
              <a:spcAft>
                <a:spcPct val="0"/>
              </a:spcAft>
              <a:defRPr sz="3400" b="1">
                <a:solidFill>
                  <a:schemeClr val="tx2"/>
                </a:solidFill>
                <a:latin typeface="Times New Roman" charset="0"/>
              </a:defRPr>
            </a:lvl7pPr>
            <a:lvl8pPr marL="1371600" algn="l" rtl="0" eaLnBrk="0" fontAlgn="base" hangingPunct="0">
              <a:spcBef>
                <a:spcPct val="0"/>
              </a:spcBef>
              <a:spcAft>
                <a:spcPct val="0"/>
              </a:spcAft>
              <a:defRPr sz="3400" b="1">
                <a:solidFill>
                  <a:schemeClr val="tx2"/>
                </a:solidFill>
                <a:latin typeface="Times New Roman" charset="0"/>
              </a:defRPr>
            </a:lvl8pPr>
            <a:lvl9pPr marL="1828800" algn="l" rtl="0" eaLnBrk="0" fontAlgn="base" hangingPunct="0">
              <a:spcBef>
                <a:spcPct val="0"/>
              </a:spcBef>
              <a:spcAft>
                <a:spcPct val="0"/>
              </a:spcAft>
              <a:defRPr sz="3400" b="1">
                <a:solidFill>
                  <a:schemeClr val="tx2"/>
                </a:solidFill>
                <a:latin typeface="Times New Roman"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lang="es-MX" altLang="es-MX" sz="3200" b="0" kern="0" dirty="0">
                <a:solidFill>
                  <a:srgbClr val="000000"/>
                </a:solidFill>
                <a:latin typeface="Arial Narrow"/>
              </a:rPr>
              <a:t>Bases de la ortodoxia</a:t>
            </a:r>
            <a:endParaRPr lang="en-US" altLang="es-MX" sz="3200" b="0" kern="0" dirty="0">
              <a:solidFill>
                <a:srgbClr val="000000"/>
              </a:solidFill>
              <a:latin typeface="Arial Narrow"/>
            </a:endParaRPr>
          </a:p>
        </p:txBody>
      </p:sp>
      <p:sp>
        <p:nvSpPr>
          <p:cNvPr id="3" name="2 Rectángulo"/>
          <p:cNvSpPr/>
          <p:nvPr/>
        </p:nvSpPr>
        <p:spPr>
          <a:xfrm>
            <a:off x="827584" y="2780928"/>
            <a:ext cx="7776864" cy="3859518"/>
          </a:xfrm>
          <a:prstGeom prst="rect">
            <a:avLst/>
          </a:prstGeom>
        </p:spPr>
        <p:txBody>
          <a:bodyPr wrap="square">
            <a:spAutoFit/>
          </a:bodyPr>
          <a:lstStyle/>
          <a:p>
            <a:pPr lvl="0" algn="just" eaLnBrk="0" fontAlgn="base" hangingPunct="0">
              <a:lnSpc>
                <a:spcPct val="90000"/>
              </a:lnSpc>
              <a:spcBef>
                <a:spcPct val="20000"/>
              </a:spcBef>
              <a:spcAft>
                <a:spcPct val="0"/>
              </a:spcAft>
              <a:buClr>
                <a:srgbClr val="00AE00"/>
              </a:buClr>
              <a:buSzPct val="75000"/>
            </a:pPr>
            <a:r>
              <a:rPr kumimoji="0" lang="es-CR" altLang="es-MX" sz="2400" b="1" i="0" u="none" strike="noStrike" kern="0" cap="none" spc="0" normalizeH="0" baseline="0" noProof="0" dirty="0" smtClean="0">
                <a:ln>
                  <a:noFill/>
                </a:ln>
                <a:solidFill>
                  <a:srgbClr val="000000"/>
                </a:solidFill>
                <a:effectLst/>
                <a:uLnTx/>
                <a:uFillTx/>
                <a:latin typeface="Times New Roman"/>
                <a:ea typeface="+mn-ea"/>
                <a:cs typeface="+mn-cs"/>
              </a:rPr>
              <a:t>Combinación entre el positivismo lógico y el criterio de demarcación de Popper.</a:t>
            </a:r>
          </a:p>
          <a:p>
            <a:pPr marL="742950" lvl="1" indent="-285750" algn="just" eaLnBrk="0" fontAlgn="base" hangingPunct="0">
              <a:lnSpc>
                <a:spcPct val="90000"/>
              </a:lnSpc>
              <a:spcBef>
                <a:spcPct val="20000"/>
              </a:spcBef>
              <a:spcAft>
                <a:spcPct val="0"/>
              </a:spcAft>
              <a:buClr>
                <a:srgbClr val="000000"/>
              </a:buClr>
              <a:buSzPct val="100000"/>
              <a:buFontTx/>
              <a:buChar char="–"/>
            </a:pPr>
            <a:r>
              <a:rPr kumimoji="0" lang="es-CR" altLang="es-MX" sz="2200" b="0" i="1" u="none" strike="noStrike" kern="0" cap="none" spc="0" normalizeH="0" baseline="0" noProof="0" dirty="0" smtClean="0">
                <a:ln>
                  <a:noFill/>
                </a:ln>
                <a:solidFill>
                  <a:srgbClr val="000000"/>
                </a:solidFill>
                <a:effectLst/>
                <a:uLnTx/>
                <a:uFillTx/>
                <a:latin typeface="Times New Roman"/>
              </a:rPr>
              <a:t>Positivismo lógico:</a:t>
            </a:r>
            <a:r>
              <a:rPr kumimoji="0" lang="es-CR" altLang="es-MX" sz="2200" b="0" i="0" u="none" strike="noStrike" kern="0" cap="none" spc="0" normalizeH="0" baseline="0" noProof="0" dirty="0" smtClean="0">
                <a:ln>
                  <a:noFill/>
                </a:ln>
                <a:solidFill>
                  <a:srgbClr val="000000"/>
                </a:solidFill>
                <a:effectLst/>
                <a:uLnTx/>
                <a:uFillTx/>
                <a:latin typeface="Times New Roman"/>
              </a:rPr>
              <a:t> Crear una base una base objetiva para el descubrimiento científico.</a:t>
            </a:r>
          </a:p>
          <a:p>
            <a:pPr marL="742950" lvl="1" indent="-285750" algn="just" eaLnBrk="0" fontAlgn="base" hangingPunct="0">
              <a:lnSpc>
                <a:spcPct val="90000"/>
              </a:lnSpc>
              <a:spcBef>
                <a:spcPct val="20000"/>
              </a:spcBef>
              <a:spcAft>
                <a:spcPct val="0"/>
              </a:spcAft>
              <a:buClr>
                <a:srgbClr val="000000"/>
              </a:buClr>
              <a:buSzPct val="100000"/>
              <a:buFontTx/>
              <a:buChar char="–"/>
            </a:pPr>
            <a:r>
              <a:rPr kumimoji="0" lang="es-CR" altLang="es-MX" sz="2200" b="0" i="1" u="none" strike="noStrike" kern="0" cap="none" spc="0" normalizeH="0" baseline="0" noProof="0" dirty="0" smtClean="0">
                <a:ln>
                  <a:noFill/>
                </a:ln>
                <a:solidFill>
                  <a:srgbClr val="000000"/>
                </a:solidFill>
                <a:effectLst/>
                <a:uLnTx/>
                <a:uFillTx/>
                <a:latin typeface="Times New Roman"/>
              </a:rPr>
              <a:t>Criterio de demarcación:</a:t>
            </a:r>
            <a:r>
              <a:rPr kumimoji="0" lang="es-CR" altLang="es-MX" sz="2200" b="0" i="0" u="none" strike="noStrike" kern="0" cap="none" spc="0" normalizeH="0" baseline="0" noProof="0" dirty="0" smtClean="0">
                <a:ln>
                  <a:noFill/>
                </a:ln>
                <a:solidFill>
                  <a:srgbClr val="000000"/>
                </a:solidFill>
                <a:effectLst/>
                <a:uLnTx/>
                <a:uFillTx/>
                <a:latin typeface="Times New Roman"/>
              </a:rPr>
              <a:t>    La ciencia tiene la capacidad de producir y someter a prueba hipótesis refutables.</a:t>
            </a:r>
          </a:p>
          <a:p>
            <a:pPr lvl="0" algn="just" eaLnBrk="0" fontAlgn="base" hangingPunct="0">
              <a:lnSpc>
                <a:spcPct val="90000"/>
              </a:lnSpc>
              <a:spcBef>
                <a:spcPct val="20000"/>
              </a:spcBef>
              <a:spcAft>
                <a:spcPct val="0"/>
              </a:spcAft>
              <a:buClr>
                <a:srgbClr val="00AE00"/>
              </a:buClr>
              <a:buSzPct val="75000"/>
            </a:pPr>
            <a:r>
              <a:rPr kumimoji="0" lang="es-CR" altLang="es-MX" sz="2400" b="1" i="0" u="none" strike="noStrike" kern="0" cap="none" spc="0" normalizeH="0" baseline="0" noProof="0" dirty="0" smtClean="0">
                <a:ln>
                  <a:noFill/>
                </a:ln>
                <a:solidFill>
                  <a:srgbClr val="000000"/>
                </a:solidFill>
                <a:effectLst/>
                <a:uLnTx/>
                <a:uFillTx/>
                <a:latin typeface="Times New Roman"/>
                <a:ea typeface="+mn-ea"/>
                <a:cs typeface="+mn-cs"/>
              </a:rPr>
              <a:t>Derivación de hipótesis que se puedan someter a prueba y sean refutables</a:t>
            </a:r>
          </a:p>
          <a:p>
            <a:pPr marL="742950" lvl="1" indent="-285750" algn="just" eaLnBrk="0" fontAlgn="base" hangingPunct="0">
              <a:lnSpc>
                <a:spcPct val="90000"/>
              </a:lnSpc>
              <a:spcBef>
                <a:spcPct val="20000"/>
              </a:spcBef>
              <a:spcAft>
                <a:spcPct val="0"/>
              </a:spcAft>
              <a:buClr>
                <a:srgbClr val="000000"/>
              </a:buClr>
              <a:buSzPct val="100000"/>
              <a:buFontTx/>
              <a:buChar char="–"/>
            </a:pPr>
            <a:r>
              <a:rPr kumimoji="0" lang="es-CR" altLang="es-MX" sz="2200" b="0" i="0" u="none" strike="noStrike" kern="0" cap="none" spc="0" normalizeH="0" baseline="0" noProof="0" dirty="0" smtClean="0">
                <a:ln>
                  <a:noFill/>
                </a:ln>
                <a:solidFill>
                  <a:srgbClr val="000000"/>
                </a:solidFill>
                <a:effectLst/>
                <a:uLnTx/>
                <a:uFillTx/>
                <a:latin typeface="Times New Roman"/>
              </a:rPr>
              <a:t>Este es el elemento fundamental de la ortodoxia metodológica en economía.</a:t>
            </a:r>
            <a:r>
              <a:rPr lang="es-CR" altLang="es-MX" sz="2400" kern="0" dirty="0" smtClean="0">
                <a:solidFill>
                  <a:srgbClr val="000000"/>
                </a:solidFill>
                <a:latin typeface="Times New Roman"/>
              </a:rPr>
              <a:t> 			         </a:t>
            </a:r>
            <a:r>
              <a:rPr lang="es-CR" altLang="es-MX" sz="2200" kern="0" dirty="0" smtClean="0">
                <a:solidFill>
                  <a:srgbClr val="000000"/>
                </a:solidFill>
                <a:latin typeface="Times New Roman"/>
              </a:rPr>
              <a:t>						</a:t>
            </a:r>
            <a:r>
              <a:rPr lang="es-CR" altLang="es-MX" sz="2200" kern="0" dirty="0">
                <a:solidFill>
                  <a:srgbClr val="000000"/>
                </a:solidFill>
                <a:latin typeface="Times New Roman"/>
              </a:rPr>
              <a:t>	</a:t>
            </a:r>
            <a:r>
              <a:rPr lang="es-CR" altLang="es-MX" sz="2200" kern="0" dirty="0" smtClean="0">
                <a:solidFill>
                  <a:srgbClr val="000000"/>
                </a:solidFill>
                <a:latin typeface="Times New Roman"/>
              </a:rPr>
              <a:t>		</a:t>
            </a:r>
            <a:endParaRPr kumimoji="0" lang="es-CR" altLang="es-MX" sz="2200" b="0" i="0" u="none" strike="noStrike" kern="0" cap="none" spc="0" normalizeH="0" baseline="0" noProof="0" dirty="0" smtClean="0">
              <a:ln>
                <a:noFill/>
              </a:ln>
              <a:solidFill>
                <a:srgbClr val="000000"/>
              </a:solidFill>
              <a:effectLst/>
              <a:uLnTx/>
              <a:uFillTx/>
              <a:latin typeface="Times New Roman"/>
            </a:endParaRPr>
          </a:p>
        </p:txBody>
      </p:sp>
    </p:spTree>
    <p:extLst>
      <p:ext uri="{BB962C8B-B14F-4D97-AF65-F5344CB8AC3E}">
        <p14:creationId xmlns:p14="http://schemas.microsoft.com/office/powerpoint/2010/main" val="39484136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755576" y="2220977"/>
            <a:ext cx="7776864" cy="1778949"/>
          </a:xfrm>
          <a:prstGeom prst="rect">
            <a:avLst/>
          </a:prstGeom>
        </p:spPr>
        <p:txBody>
          <a:bodyPr wrap="square">
            <a:spAutoFit/>
          </a:bodyPr>
          <a:lstStyle/>
          <a:p>
            <a:pPr lvl="0" eaLnBrk="0" fontAlgn="base" hangingPunct="0">
              <a:lnSpc>
                <a:spcPct val="90000"/>
              </a:lnSpc>
              <a:spcBef>
                <a:spcPct val="20000"/>
              </a:spcBef>
              <a:spcAft>
                <a:spcPct val="0"/>
              </a:spcAft>
              <a:buClr>
                <a:srgbClr val="00AE00"/>
              </a:buClr>
              <a:buSzPct val="75000"/>
            </a:pPr>
            <a:r>
              <a:rPr kumimoji="0" lang="es-CR" altLang="es-MX" sz="2400" b="1" i="0" u="none" strike="noStrike" kern="0" cap="none" spc="0" normalizeH="0" baseline="0" noProof="0" dirty="0" smtClean="0">
                <a:ln>
                  <a:noFill/>
                </a:ln>
                <a:solidFill>
                  <a:srgbClr val="000000"/>
                </a:solidFill>
                <a:effectLst/>
                <a:uLnTx/>
                <a:uFillTx/>
                <a:latin typeface="Times New Roman"/>
                <a:ea typeface="+mn-ea"/>
                <a:cs typeface="+mn-cs"/>
              </a:rPr>
              <a:t>Impulsores de la visión ortodoxa</a:t>
            </a:r>
          </a:p>
          <a:p>
            <a:pPr marL="742950" lvl="1" indent="-285750" eaLnBrk="0" fontAlgn="base" hangingPunct="0">
              <a:lnSpc>
                <a:spcPct val="90000"/>
              </a:lnSpc>
              <a:spcBef>
                <a:spcPct val="20000"/>
              </a:spcBef>
              <a:spcAft>
                <a:spcPct val="0"/>
              </a:spcAft>
              <a:buClr>
                <a:srgbClr val="000000"/>
              </a:buClr>
              <a:buSzPct val="100000"/>
              <a:buFontTx/>
              <a:buChar char="–"/>
            </a:pPr>
            <a:r>
              <a:rPr kumimoji="0" lang="es-CR" altLang="es-MX" sz="2200" b="0" i="0" u="none" strike="noStrike" kern="0" cap="none" spc="0" normalizeH="0" baseline="0" noProof="0" dirty="0" err="1" smtClean="0">
                <a:ln>
                  <a:noFill/>
                </a:ln>
                <a:solidFill>
                  <a:srgbClr val="000000"/>
                </a:solidFill>
                <a:effectLst/>
                <a:uLnTx/>
                <a:uFillTx/>
                <a:latin typeface="Times New Roman"/>
                <a:ea typeface="+mn-ea"/>
                <a:cs typeface="+mn-cs"/>
              </a:rPr>
              <a:t>Terence</a:t>
            </a:r>
            <a:r>
              <a:rPr kumimoji="0" lang="es-CR" altLang="es-MX" sz="2200" b="0" i="0" u="none" strike="noStrike" kern="0" cap="none" spc="0" normalizeH="0" baseline="0" noProof="0" dirty="0" smtClean="0">
                <a:ln>
                  <a:noFill/>
                </a:ln>
                <a:solidFill>
                  <a:srgbClr val="000000"/>
                </a:solidFill>
                <a:effectLst/>
                <a:uLnTx/>
                <a:uFillTx/>
                <a:latin typeface="Times New Roman"/>
                <a:ea typeface="+mn-ea"/>
                <a:cs typeface="+mn-cs"/>
              </a:rPr>
              <a:t> </a:t>
            </a:r>
            <a:r>
              <a:rPr kumimoji="0" lang="es-CR" altLang="es-MX" sz="2200" b="0" i="0" u="none" strike="noStrike" kern="0" cap="none" spc="0" normalizeH="0" baseline="0" noProof="0" dirty="0" err="1" smtClean="0">
                <a:ln>
                  <a:noFill/>
                </a:ln>
                <a:solidFill>
                  <a:srgbClr val="000000"/>
                </a:solidFill>
                <a:effectLst/>
                <a:uLnTx/>
                <a:uFillTx/>
                <a:latin typeface="Times New Roman"/>
                <a:ea typeface="+mn-ea"/>
                <a:cs typeface="+mn-cs"/>
              </a:rPr>
              <a:t>Hutchison</a:t>
            </a:r>
            <a:r>
              <a:rPr kumimoji="0" lang="es-CR" altLang="es-MX" sz="2200" b="0" i="0" u="none" strike="noStrike" kern="0" cap="none" spc="0" normalizeH="0" baseline="0" noProof="0" dirty="0" smtClean="0">
                <a:ln>
                  <a:noFill/>
                </a:ln>
                <a:solidFill>
                  <a:srgbClr val="000000"/>
                </a:solidFill>
                <a:effectLst/>
                <a:uLnTx/>
                <a:uFillTx/>
                <a:latin typeface="Times New Roman"/>
                <a:ea typeface="+mn-ea"/>
                <a:cs typeface="+mn-cs"/>
              </a:rPr>
              <a:t> (1938):  </a:t>
            </a:r>
            <a:r>
              <a:rPr kumimoji="0" lang="es-CR" altLang="es-MX" sz="2200" b="0" i="1" u="none" strike="noStrike" kern="0" cap="none" spc="0" normalizeH="0" baseline="0" noProof="0" dirty="0" smtClean="0">
                <a:ln>
                  <a:noFill/>
                </a:ln>
                <a:solidFill>
                  <a:srgbClr val="000000"/>
                </a:solidFill>
                <a:effectLst/>
                <a:uLnTx/>
                <a:uFillTx/>
                <a:latin typeface="Times New Roman"/>
                <a:ea typeface="+mn-ea"/>
                <a:cs typeface="+mn-cs"/>
              </a:rPr>
              <a:t>El significado y los postulados básicos de la teoría económica.</a:t>
            </a:r>
          </a:p>
          <a:p>
            <a:pPr marL="742950" lvl="1" indent="-285750" eaLnBrk="0" fontAlgn="base" hangingPunct="0">
              <a:lnSpc>
                <a:spcPct val="90000"/>
              </a:lnSpc>
              <a:spcBef>
                <a:spcPct val="20000"/>
              </a:spcBef>
              <a:spcAft>
                <a:spcPct val="0"/>
              </a:spcAft>
              <a:buClr>
                <a:srgbClr val="000000"/>
              </a:buClr>
              <a:buSzPct val="100000"/>
              <a:buFontTx/>
              <a:buChar char="–"/>
            </a:pPr>
            <a:r>
              <a:rPr kumimoji="0" lang="es-CR" altLang="es-MX" sz="2200" b="0" i="0" u="none" strike="noStrike" kern="0" cap="none" spc="0" normalizeH="0" baseline="0" noProof="0" dirty="0" smtClean="0">
                <a:ln>
                  <a:noFill/>
                </a:ln>
                <a:solidFill>
                  <a:srgbClr val="000000"/>
                </a:solidFill>
                <a:effectLst/>
                <a:uLnTx/>
                <a:uFillTx/>
                <a:latin typeface="Times New Roman"/>
                <a:ea typeface="+mn-ea"/>
                <a:cs typeface="+mn-cs"/>
              </a:rPr>
              <a:t>Otros proponentes importantes:  Mark </a:t>
            </a:r>
            <a:r>
              <a:rPr kumimoji="0" lang="es-CR" altLang="es-MX" sz="2200" b="0" i="0" u="none" strike="noStrike" kern="0" cap="none" spc="0" normalizeH="0" baseline="0" noProof="0" dirty="0" err="1" smtClean="0">
                <a:ln>
                  <a:noFill/>
                </a:ln>
                <a:solidFill>
                  <a:srgbClr val="000000"/>
                </a:solidFill>
                <a:effectLst/>
                <a:uLnTx/>
                <a:uFillTx/>
                <a:latin typeface="Times New Roman"/>
                <a:ea typeface="+mn-ea"/>
                <a:cs typeface="+mn-cs"/>
              </a:rPr>
              <a:t>Blaug</a:t>
            </a:r>
            <a:r>
              <a:rPr kumimoji="0" lang="es-CR" altLang="es-MX" sz="2200" b="0" i="0" u="none" strike="noStrike" kern="0" cap="none" spc="0" normalizeH="0" baseline="0" noProof="0" dirty="0" smtClean="0">
                <a:ln>
                  <a:noFill/>
                </a:ln>
                <a:solidFill>
                  <a:srgbClr val="000000"/>
                </a:solidFill>
                <a:effectLst/>
                <a:uLnTx/>
                <a:uFillTx/>
                <a:latin typeface="Times New Roman"/>
                <a:ea typeface="+mn-ea"/>
                <a:cs typeface="+mn-cs"/>
              </a:rPr>
              <a:t> y Paul </a:t>
            </a:r>
            <a:r>
              <a:rPr kumimoji="0" lang="es-CR" altLang="es-MX" sz="2200" b="0" i="0" u="none" strike="noStrike" kern="0" cap="none" spc="0" normalizeH="0" baseline="0" noProof="0" dirty="0" err="1" smtClean="0">
                <a:ln>
                  <a:noFill/>
                </a:ln>
                <a:solidFill>
                  <a:srgbClr val="000000"/>
                </a:solidFill>
                <a:effectLst/>
                <a:uLnTx/>
                <a:uFillTx/>
                <a:latin typeface="Times New Roman"/>
                <a:ea typeface="+mn-ea"/>
                <a:cs typeface="+mn-cs"/>
              </a:rPr>
              <a:t>Samuelson</a:t>
            </a:r>
            <a:endParaRPr kumimoji="0" lang="es-CR" altLang="es-MX" sz="2200" b="0" i="0" u="none" strike="noStrike" kern="0" cap="none" spc="0" normalizeH="0" baseline="0" noProof="0" dirty="0">
              <a:ln>
                <a:noFill/>
              </a:ln>
              <a:solidFill>
                <a:srgbClr val="000000"/>
              </a:solidFill>
              <a:effectLst/>
              <a:uLnTx/>
              <a:uFillTx/>
              <a:latin typeface="Times New Roman"/>
              <a:ea typeface="+mn-ea"/>
              <a:cs typeface="+mn-cs"/>
            </a:endParaRPr>
          </a:p>
        </p:txBody>
      </p:sp>
    </p:spTree>
    <p:extLst>
      <p:ext uri="{BB962C8B-B14F-4D97-AF65-F5344CB8AC3E}">
        <p14:creationId xmlns:p14="http://schemas.microsoft.com/office/powerpoint/2010/main" val="32264415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CuadroTexto"/>
          <p:cNvSpPr txBox="1"/>
          <p:nvPr/>
        </p:nvSpPr>
        <p:spPr>
          <a:xfrm>
            <a:off x="971600" y="1628800"/>
            <a:ext cx="7560840" cy="5016758"/>
          </a:xfrm>
          <a:prstGeom prst="rect">
            <a:avLst/>
          </a:prstGeom>
          <a:noFill/>
        </p:spPr>
        <p:txBody>
          <a:bodyPr wrap="square" rtlCol="0">
            <a:spAutoFit/>
          </a:bodyPr>
          <a:lstStyle/>
          <a:p>
            <a:pPr algn="just"/>
            <a:r>
              <a:rPr lang="es-MX" sz="2000" dirty="0" smtClean="0">
                <a:solidFill>
                  <a:schemeClr val="bg2">
                    <a:lumMod val="25000"/>
                  </a:schemeClr>
                </a:solidFill>
              </a:rPr>
              <a:t>	PRESENTACIÓN.</a:t>
            </a:r>
          </a:p>
          <a:p>
            <a:pPr algn="just"/>
            <a:r>
              <a:rPr lang="es-MX" sz="2000" dirty="0">
                <a:solidFill>
                  <a:schemeClr val="bg2">
                    <a:lumMod val="25000"/>
                  </a:schemeClr>
                </a:solidFill>
              </a:rPr>
              <a:t>	</a:t>
            </a:r>
            <a:endParaRPr lang="es-MX" sz="2000" dirty="0" smtClean="0">
              <a:solidFill>
                <a:schemeClr val="bg2">
                  <a:lumMod val="25000"/>
                </a:schemeClr>
              </a:solidFill>
            </a:endParaRPr>
          </a:p>
          <a:p>
            <a:pPr algn="just"/>
            <a:r>
              <a:rPr lang="es-MX" sz="2000" dirty="0">
                <a:solidFill>
                  <a:schemeClr val="bg2">
                    <a:lumMod val="25000"/>
                  </a:schemeClr>
                </a:solidFill>
              </a:rPr>
              <a:t>	</a:t>
            </a:r>
            <a:r>
              <a:rPr lang="es-MX" sz="2000" dirty="0" smtClean="0">
                <a:solidFill>
                  <a:schemeClr val="bg2">
                    <a:lumMod val="25000"/>
                  </a:schemeClr>
                </a:solidFill>
              </a:rPr>
              <a:t>La presente colección de diapositivas </a:t>
            </a:r>
            <a:r>
              <a:rPr lang="es-MX" sz="2000" dirty="0" smtClean="0">
                <a:solidFill>
                  <a:schemeClr val="bg2">
                    <a:lumMod val="25000"/>
                  </a:schemeClr>
                </a:solidFill>
              </a:rPr>
              <a:t>están ordenadas</a:t>
            </a:r>
            <a:r>
              <a:rPr lang="es-MX" sz="2000" dirty="0" smtClean="0">
                <a:solidFill>
                  <a:schemeClr val="bg2">
                    <a:lumMod val="25000"/>
                  </a:schemeClr>
                </a:solidFill>
              </a:rPr>
              <a:t> con base a la temática señalada por el programa oficial de la Unidad de Aprendizaje </a:t>
            </a:r>
            <a:r>
              <a:rPr lang="es-MX" sz="2000" dirty="0" smtClean="0">
                <a:solidFill>
                  <a:schemeClr val="bg2">
                    <a:lumMod val="25000"/>
                  </a:schemeClr>
                </a:solidFill>
              </a:rPr>
              <a:t>la cual </a:t>
            </a:r>
            <a:r>
              <a:rPr lang="es-MX" sz="2000" dirty="0" smtClean="0">
                <a:solidFill>
                  <a:schemeClr val="bg2">
                    <a:lumMod val="25000"/>
                  </a:schemeClr>
                </a:solidFill>
              </a:rPr>
              <a:t>se propone lograr que “</a:t>
            </a:r>
            <a:r>
              <a:rPr lang="es-MX" sz="2000" dirty="0" smtClean="0">
                <a:solidFill>
                  <a:schemeClr val="bg2">
                    <a:lumMod val="25000"/>
                  </a:schemeClr>
                </a:solidFill>
              </a:rPr>
              <a:t>El estudiante, al egresar de la </a:t>
            </a:r>
            <a:r>
              <a:rPr lang="es-MX" sz="2000" dirty="0" smtClean="0">
                <a:solidFill>
                  <a:schemeClr val="bg2">
                    <a:lumMod val="25000"/>
                  </a:schemeClr>
                </a:solidFill>
              </a:rPr>
              <a:t>licenciatura, </a:t>
            </a:r>
            <a:r>
              <a:rPr lang="es-MX" sz="2000" dirty="0" smtClean="0">
                <a:solidFill>
                  <a:schemeClr val="bg2">
                    <a:lumMod val="25000"/>
                  </a:schemeClr>
                </a:solidFill>
              </a:rPr>
              <a:t>tendrá la capacidad de diseñar y desarrollar investigación económica, estableciendo los mecanismos, las teorías, modelos, métodos, análisis, descripción y redacción como elementos esenciales</a:t>
            </a:r>
            <a:r>
              <a:rPr lang="es-MX" sz="2000" dirty="0" smtClean="0">
                <a:solidFill>
                  <a:schemeClr val="bg2">
                    <a:lumMod val="25000"/>
                  </a:schemeClr>
                </a:solidFill>
              </a:rPr>
              <a:t>”.</a:t>
            </a:r>
          </a:p>
          <a:p>
            <a:pPr algn="just"/>
            <a:endParaRPr lang="es-MX" sz="2000" dirty="0">
              <a:solidFill>
                <a:schemeClr val="bg2">
                  <a:lumMod val="25000"/>
                </a:schemeClr>
              </a:solidFill>
            </a:endParaRPr>
          </a:p>
          <a:p>
            <a:pPr algn="just"/>
            <a:r>
              <a:rPr lang="es-MX" sz="2000" dirty="0" smtClean="0">
                <a:solidFill>
                  <a:schemeClr val="bg2">
                    <a:lumMod val="25000"/>
                  </a:schemeClr>
                </a:solidFill>
              </a:rPr>
              <a:t>	Sin embargo, al NO ser este un curso de metodología de la investigación sino uno de metodología y filosofía de la Economía, se concentrará mayormente en el debate sobre el </a:t>
            </a:r>
            <a:r>
              <a:rPr lang="es-MX" sz="2000" i="1" dirty="0" smtClean="0">
                <a:solidFill>
                  <a:schemeClr val="bg2">
                    <a:lumMod val="25000"/>
                  </a:schemeClr>
                </a:solidFill>
              </a:rPr>
              <a:t>método científico </a:t>
            </a:r>
            <a:r>
              <a:rPr lang="es-MX" sz="2000" dirty="0" smtClean="0">
                <a:solidFill>
                  <a:schemeClr val="bg2">
                    <a:lumMod val="25000"/>
                  </a:schemeClr>
                </a:solidFill>
              </a:rPr>
              <a:t>y en la construcción científica de la economía.</a:t>
            </a:r>
            <a:endParaRPr lang="es-MX" sz="2000" i="1" dirty="0" smtClean="0">
              <a:solidFill>
                <a:schemeClr val="bg2">
                  <a:lumMod val="25000"/>
                </a:schemeClr>
              </a:solidFill>
            </a:endParaRPr>
          </a:p>
          <a:p>
            <a:pPr algn="just"/>
            <a:r>
              <a:rPr lang="es-MX" sz="2000" dirty="0">
                <a:solidFill>
                  <a:schemeClr val="bg2">
                    <a:lumMod val="25000"/>
                  </a:schemeClr>
                </a:solidFill>
              </a:rPr>
              <a:t>	</a:t>
            </a:r>
            <a:endParaRPr lang="es-MX" sz="2000" dirty="0" smtClean="0">
              <a:solidFill>
                <a:schemeClr val="bg2">
                  <a:lumMod val="25000"/>
                </a:schemeClr>
              </a:solidFill>
            </a:endParaRPr>
          </a:p>
          <a:p>
            <a:r>
              <a:rPr lang="es-MX" sz="2000" dirty="0" smtClean="0">
                <a:solidFill>
                  <a:schemeClr val="bg2">
                    <a:lumMod val="25000"/>
                  </a:schemeClr>
                </a:solidFill>
              </a:rPr>
              <a:t> </a:t>
            </a:r>
            <a:endParaRPr lang="es-MX" sz="2000" dirty="0">
              <a:solidFill>
                <a:schemeClr val="bg2">
                  <a:lumMod val="25000"/>
                </a:schemeClr>
              </a:solidFill>
            </a:endParaRPr>
          </a:p>
        </p:txBody>
      </p:sp>
    </p:spTree>
    <p:extLst>
      <p:ext uri="{BB962C8B-B14F-4D97-AF65-F5344CB8AC3E}">
        <p14:creationId xmlns:p14="http://schemas.microsoft.com/office/powerpoint/2010/main" val="13668399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2"/>
          <p:cNvSpPr txBox="1">
            <a:spLocks noChangeArrowheads="1"/>
          </p:cNvSpPr>
          <p:nvPr/>
        </p:nvSpPr>
        <p:spPr bwMode="auto">
          <a:xfrm>
            <a:off x="395536" y="1052736"/>
            <a:ext cx="4499992" cy="6644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b" anchorCtr="0" compatLnSpc="1">
            <a:prstTxWarp prst="textNoShape">
              <a:avLst/>
            </a:prstTxWarp>
          </a:bodyPr>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Times New Roman" charset="0"/>
              </a:defRPr>
            </a:lvl2pPr>
            <a:lvl3pPr algn="l" rtl="0" eaLnBrk="0" fontAlgn="base" hangingPunct="0">
              <a:spcBef>
                <a:spcPct val="0"/>
              </a:spcBef>
              <a:spcAft>
                <a:spcPct val="0"/>
              </a:spcAft>
              <a:defRPr sz="3400" b="1">
                <a:solidFill>
                  <a:schemeClr val="tx2"/>
                </a:solidFill>
                <a:latin typeface="Times New Roman" charset="0"/>
              </a:defRPr>
            </a:lvl3pPr>
            <a:lvl4pPr algn="l" rtl="0" eaLnBrk="0" fontAlgn="base" hangingPunct="0">
              <a:spcBef>
                <a:spcPct val="0"/>
              </a:spcBef>
              <a:spcAft>
                <a:spcPct val="0"/>
              </a:spcAft>
              <a:defRPr sz="3400" b="1">
                <a:solidFill>
                  <a:schemeClr val="tx2"/>
                </a:solidFill>
                <a:latin typeface="Times New Roman" charset="0"/>
              </a:defRPr>
            </a:lvl4pPr>
            <a:lvl5pPr algn="l" rtl="0" eaLnBrk="0" fontAlgn="base" hangingPunct="0">
              <a:spcBef>
                <a:spcPct val="0"/>
              </a:spcBef>
              <a:spcAft>
                <a:spcPct val="0"/>
              </a:spcAft>
              <a:defRPr sz="3400" b="1">
                <a:solidFill>
                  <a:schemeClr val="tx2"/>
                </a:solidFill>
                <a:latin typeface="Times New Roman" charset="0"/>
              </a:defRPr>
            </a:lvl5pPr>
            <a:lvl6pPr marL="457200" algn="l" rtl="0" eaLnBrk="0" fontAlgn="base" hangingPunct="0">
              <a:spcBef>
                <a:spcPct val="0"/>
              </a:spcBef>
              <a:spcAft>
                <a:spcPct val="0"/>
              </a:spcAft>
              <a:defRPr sz="3400" b="1">
                <a:solidFill>
                  <a:schemeClr val="tx2"/>
                </a:solidFill>
                <a:latin typeface="Times New Roman" charset="0"/>
              </a:defRPr>
            </a:lvl6pPr>
            <a:lvl7pPr marL="914400" algn="l" rtl="0" eaLnBrk="0" fontAlgn="base" hangingPunct="0">
              <a:spcBef>
                <a:spcPct val="0"/>
              </a:spcBef>
              <a:spcAft>
                <a:spcPct val="0"/>
              </a:spcAft>
              <a:defRPr sz="3400" b="1">
                <a:solidFill>
                  <a:schemeClr val="tx2"/>
                </a:solidFill>
                <a:latin typeface="Times New Roman" charset="0"/>
              </a:defRPr>
            </a:lvl7pPr>
            <a:lvl8pPr marL="1371600" algn="l" rtl="0" eaLnBrk="0" fontAlgn="base" hangingPunct="0">
              <a:spcBef>
                <a:spcPct val="0"/>
              </a:spcBef>
              <a:spcAft>
                <a:spcPct val="0"/>
              </a:spcAft>
              <a:defRPr sz="3400" b="1">
                <a:solidFill>
                  <a:schemeClr val="tx2"/>
                </a:solidFill>
                <a:latin typeface="Times New Roman" charset="0"/>
              </a:defRPr>
            </a:lvl8pPr>
            <a:lvl9pPr marL="1828800" algn="l" rtl="0" eaLnBrk="0" fontAlgn="base" hangingPunct="0">
              <a:spcBef>
                <a:spcPct val="0"/>
              </a:spcBef>
              <a:spcAft>
                <a:spcPct val="0"/>
              </a:spcAft>
              <a:defRPr sz="3400" b="1">
                <a:solidFill>
                  <a:schemeClr val="tx2"/>
                </a:solidFill>
                <a:latin typeface="Times New Roman"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MX" altLang="es-MX" sz="3200" b="0" i="0" u="none" strike="noStrike" kern="0" cap="none" spc="0" normalizeH="0" baseline="0" noProof="0" dirty="0" err="1" smtClean="0">
                <a:ln>
                  <a:noFill/>
                </a:ln>
                <a:solidFill>
                  <a:srgbClr val="000000"/>
                </a:solidFill>
                <a:effectLst/>
                <a:uLnTx/>
                <a:uFillTx/>
                <a:latin typeface="Times New Roman"/>
                <a:ea typeface="+mj-ea"/>
                <a:cs typeface="+mj-cs"/>
              </a:rPr>
              <a:t>Samuelson</a:t>
            </a:r>
            <a:r>
              <a:rPr kumimoji="0" lang="es-MX" altLang="es-MX" sz="3400" b="0" i="0" u="none" strike="noStrike" kern="0" cap="none" spc="0" normalizeH="0" baseline="0" noProof="0" dirty="0" smtClean="0">
                <a:ln>
                  <a:noFill/>
                </a:ln>
                <a:solidFill>
                  <a:srgbClr val="000000"/>
                </a:solidFill>
                <a:effectLst/>
                <a:uLnTx/>
                <a:uFillTx/>
                <a:latin typeface="Times New Roman"/>
                <a:ea typeface="+mj-ea"/>
                <a:cs typeface="+mj-cs"/>
              </a:rPr>
              <a:t> y </a:t>
            </a:r>
            <a:r>
              <a:rPr kumimoji="0" lang="es-MX" altLang="es-MX" sz="3400" b="0" i="0" u="none" strike="noStrike" kern="0" cap="none" spc="0" normalizeH="0" baseline="0" noProof="0" dirty="0" err="1" smtClean="0">
                <a:ln>
                  <a:noFill/>
                </a:ln>
                <a:solidFill>
                  <a:srgbClr val="000000"/>
                </a:solidFill>
                <a:effectLst/>
                <a:uLnTx/>
                <a:uFillTx/>
                <a:latin typeface="Times New Roman"/>
                <a:ea typeface="+mj-ea"/>
                <a:cs typeface="+mj-cs"/>
              </a:rPr>
              <a:t>Blaug</a:t>
            </a:r>
            <a:r>
              <a:rPr kumimoji="0" lang="es-MX" altLang="es-MX" sz="3400" b="0" i="0" u="none" strike="noStrike" kern="0" cap="none" spc="0" normalizeH="0" baseline="0" noProof="0" dirty="0" smtClean="0">
                <a:ln>
                  <a:noFill/>
                </a:ln>
                <a:solidFill>
                  <a:srgbClr val="000000"/>
                </a:solidFill>
                <a:effectLst/>
                <a:uLnTx/>
                <a:uFillTx/>
                <a:latin typeface="Times New Roman"/>
                <a:ea typeface="+mj-ea"/>
                <a:cs typeface="+mj-cs"/>
              </a:rPr>
              <a:t>:</a:t>
            </a:r>
            <a:endParaRPr kumimoji="0" lang="en-US" altLang="es-MX" sz="3400" b="0" i="0" u="none" strike="noStrike" kern="0" cap="none" spc="0" normalizeH="0" baseline="0" noProof="0" dirty="0">
              <a:ln>
                <a:noFill/>
              </a:ln>
              <a:solidFill>
                <a:srgbClr val="000000"/>
              </a:solidFill>
              <a:effectLst/>
              <a:uLnTx/>
              <a:uFillTx/>
              <a:latin typeface="Times New Roman"/>
              <a:ea typeface="+mj-ea"/>
              <a:cs typeface="+mj-cs"/>
            </a:endParaRPr>
          </a:p>
        </p:txBody>
      </p:sp>
      <p:sp>
        <p:nvSpPr>
          <p:cNvPr id="2" name="1 Rectángulo"/>
          <p:cNvSpPr/>
          <p:nvPr/>
        </p:nvSpPr>
        <p:spPr>
          <a:xfrm>
            <a:off x="827584" y="1988840"/>
            <a:ext cx="7848872" cy="4271939"/>
          </a:xfrm>
          <a:prstGeom prst="rect">
            <a:avLst/>
          </a:prstGeom>
        </p:spPr>
        <p:txBody>
          <a:bodyPr wrap="square">
            <a:spAutoFit/>
          </a:bodyPr>
          <a:lstStyle/>
          <a:p>
            <a:pPr lvl="0" algn="just" eaLnBrk="0" fontAlgn="base" hangingPunct="0">
              <a:lnSpc>
                <a:spcPct val="90000"/>
              </a:lnSpc>
              <a:spcBef>
                <a:spcPct val="20000"/>
              </a:spcBef>
              <a:spcAft>
                <a:spcPct val="0"/>
              </a:spcAft>
              <a:buClr>
                <a:srgbClr val="00AE00"/>
              </a:buClr>
              <a:buSzPct val="75000"/>
            </a:pPr>
            <a:r>
              <a:rPr kumimoji="0" lang="es-CR" altLang="es-MX" sz="2400" b="1" i="0" u="none" strike="noStrike" kern="0" cap="none" spc="0" normalizeH="0" baseline="0" noProof="0" dirty="0" err="1" smtClean="0">
                <a:ln>
                  <a:noFill/>
                </a:ln>
                <a:solidFill>
                  <a:srgbClr val="000000"/>
                </a:solidFill>
                <a:effectLst/>
                <a:uLnTx/>
                <a:uFillTx/>
                <a:latin typeface="Times New Roman"/>
                <a:ea typeface="+mn-ea"/>
                <a:cs typeface="+mn-cs"/>
              </a:rPr>
              <a:t>Samuelson</a:t>
            </a:r>
            <a:r>
              <a:rPr kumimoji="0" lang="es-CR" altLang="es-MX" sz="2400" b="1" i="0" u="none" strike="noStrike" kern="0" cap="none" spc="0" normalizeH="0" baseline="0" noProof="0" dirty="0" smtClean="0">
                <a:ln>
                  <a:noFill/>
                </a:ln>
                <a:solidFill>
                  <a:srgbClr val="000000"/>
                </a:solidFill>
                <a:effectLst/>
                <a:uLnTx/>
                <a:uFillTx/>
                <a:latin typeface="Times New Roman"/>
                <a:ea typeface="+mn-ea"/>
                <a:cs typeface="+mn-cs"/>
              </a:rPr>
              <a:t> – Fundamentos del Análisis Económico (1947) </a:t>
            </a:r>
          </a:p>
          <a:p>
            <a:pPr marL="742950" lvl="1" indent="-285750" algn="just" eaLnBrk="0" fontAlgn="base" hangingPunct="0">
              <a:lnSpc>
                <a:spcPct val="90000"/>
              </a:lnSpc>
              <a:spcBef>
                <a:spcPct val="20000"/>
              </a:spcBef>
              <a:spcAft>
                <a:spcPct val="0"/>
              </a:spcAft>
              <a:buClr>
                <a:srgbClr val="000000"/>
              </a:buClr>
              <a:buSzPct val="100000"/>
              <a:buFontTx/>
              <a:buChar char="–"/>
            </a:pPr>
            <a:r>
              <a:rPr kumimoji="0" lang="es-CR" altLang="es-MX" sz="2200" b="0" i="0" u="none" strike="noStrike" kern="0" cap="none" spc="0" normalizeH="0" baseline="0" noProof="0" dirty="0" smtClean="0">
                <a:ln>
                  <a:noFill/>
                </a:ln>
                <a:solidFill>
                  <a:srgbClr val="000000"/>
                </a:solidFill>
                <a:effectLst/>
                <a:uLnTx/>
                <a:uFillTx/>
                <a:latin typeface="Times New Roman"/>
                <a:cs typeface="Times New Roman" charset="0"/>
              </a:rPr>
              <a:t>“</a:t>
            </a:r>
            <a:r>
              <a:rPr kumimoji="0" lang="es-CR" altLang="es-MX" sz="2200" b="0" i="1" u="none" strike="noStrike" kern="0" cap="none" spc="0" normalizeH="0" baseline="0" noProof="0" dirty="0" smtClean="0">
                <a:ln>
                  <a:noFill/>
                </a:ln>
                <a:solidFill>
                  <a:srgbClr val="000000"/>
                </a:solidFill>
                <a:effectLst/>
                <a:uLnTx/>
                <a:uFillTx/>
                <a:latin typeface="Times New Roman"/>
                <a:cs typeface="Times New Roman" charset="0"/>
              </a:rPr>
              <a:t>En este trabajo procuro demostrar que existen efectivamente teoremas significativos en las relaciones económicas</a:t>
            </a:r>
            <a:r>
              <a:rPr kumimoji="0" lang="es-CR" altLang="es-MX" sz="2200" b="0" i="0" u="none" strike="noStrike" kern="0" cap="none" spc="0" normalizeH="0" baseline="0" noProof="0" dirty="0" smtClean="0">
                <a:ln>
                  <a:noFill/>
                </a:ln>
                <a:solidFill>
                  <a:srgbClr val="000000"/>
                </a:solidFill>
                <a:effectLst/>
                <a:uLnTx/>
                <a:uFillTx/>
                <a:latin typeface="Times New Roman"/>
                <a:cs typeface="Times New Roman" charset="0"/>
              </a:rPr>
              <a:t>” (positivismo).</a:t>
            </a:r>
          </a:p>
          <a:p>
            <a:pPr marL="742950" lvl="1" indent="-285750" algn="just" eaLnBrk="0" fontAlgn="base" hangingPunct="0">
              <a:lnSpc>
                <a:spcPct val="90000"/>
              </a:lnSpc>
              <a:spcBef>
                <a:spcPct val="20000"/>
              </a:spcBef>
              <a:spcAft>
                <a:spcPct val="0"/>
              </a:spcAft>
              <a:buClr>
                <a:srgbClr val="000000"/>
              </a:buClr>
              <a:buSzPct val="100000"/>
              <a:buFontTx/>
              <a:buChar char="–"/>
            </a:pPr>
            <a:r>
              <a:rPr kumimoji="0" lang="es-CR" altLang="es-MX" sz="2200" b="0" i="0" u="none" strike="noStrike" kern="0" cap="none" spc="0" normalizeH="0" baseline="0" noProof="0" dirty="0" smtClean="0">
                <a:ln>
                  <a:noFill/>
                </a:ln>
                <a:solidFill>
                  <a:srgbClr val="000000"/>
                </a:solidFill>
                <a:effectLst/>
                <a:uLnTx/>
                <a:uFillTx/>
                <a:latin typeface="Times New Roman"/>
                <a:cs typeface="Times New Roman" charset="0"/>
              </a:rPr>
              <a:t>Un teorema significativo es “</a:t>
            </a:r>
            <a:r>
              <a:rPr kumimoji="0" lang="es-CR" altLang="es-MX" sz="2200" b="0" i="1" u="none" strike="noStrike" kern="0" cap="none" spc="0" normalizeH="0" baseline="0" noProof="0" dirty="0" smtClean="0">
                <a:ln>
                  <a:noFill/>
                </a:ln>
                <a:solidFill>
                  <a:srgbClr val="000000"/>
                </a:solidFill>
                <a:effectLst/>
                <a:uLnTx/>
                <a:uFillTx/>
                <a:latin typeface="Times New Roman"/>
                <a:cs typeface="Times New Roman" charset="0"/>
              </a:rPr>
              <a:t>una hipótesis relativa a los datos empíricos, que se concibe que puede ser refutada, aunque solamente en condiciones ideales</a:t>
            </a:r>
            <a:r>
              <a:rPr kumimoji="0" lang="es-CR" altLang="es-MX" sz="2200" b="0" i="0" u="none" strike="noStrike" kern="0" cap="none" spc="0" normalizeH="0" baseline="0" noProof="0" dirty="0" smtClean="0">
                <a:ln>
                  <a:noFill/>
                </a:ln>
                <a:solidFill>
                  <a:srgbClr val="000000"/>
                </a:solidFill>
                <a:effectLst/>
                <a:uLnTx/>
                <a:uFillTx/>
                <a:latin typeface="Times New Roman"/>
                <a:cs typeface="Times New Roman" charset="0"/>
              </a:rPr>
              <a:t>” (</a:t>
            </a:r>
            <a:r>
              <a:rPr kumimoji="0" lang="es-CR" altLang="es-MX" sz="2200" b="0" i="0" u="none" strike="noStrike" kern="0" cap="none" spc="0" normalizeH="0" baseline="0" noProof="0" dirty="0" err="1" smtClean="0">
                <a:ln>
                  <a:noFill/>
                </a:ln>
                <a:solidFill>
                  <a:srgbClr val="000000"/>
                </a:solidFill>
                <a:effectLst/>
                <a:uLnTx/>
                <a:uFillTx/>
                <a:latin typeface="Times New Roman"/>
                <a:cs typeface="Times New Roman" charset="0"/>
              </a:rPr>
              <a:t>falsación</a:t>
            </a:r>
            <a:r>
              <a:rPr kumimoji="0" lang="es-CR" altLang="es-MX" sz="2200" b="0" i="0" u="none" strike="noStrike" kern="0" cap="none" spc="0" normalizeH="0" baseline="0" noProof="0" dirty="0" smtClean="0">
                <a:ln>
                  <a:noFill/>
                </a:ln>
                <a:solidFill>
                  <a:srgbClr val="000000"/>
                </a:solidFill>
                <a:effectLst/>
                <a:uLnTx/>
                <a:uFillTx/>
                <a:latin typeface="Times New Roman"/>
                <a:cs typeface="Times New Roman" charset="0"/>
              </a:rPr>
              <a:t>)</a:t>
            </a:r>
            <a:endParaRPr kumimoji="0" lang="es-CR" altLang="es-MX" sz="2200" b="0" i="0" u="none" strike="noStrike" kern="0" cap="none" spc="0" normalizeH="0" baseline="0" noProof="0" dirty="0" smtClean="0">
              <a:ln>
                <a:noFill/>
              </a:ln>
              <a:solidFill>
                <a:srgbClr val="000000"/>
              </a:solidFill>
              <a:effectLst/>
              <a:uLnTx/>
              <a:uFillTx/>
              <a:latin typeface="Times New Roman"/>
            </a:endParaRPr>
          </a:p>
          <a:p>
            <a:pPr lvl="0" algn="just" eaLnBrk="0" fontAlgn="base" hangingPunct="0">
              <a:lnSpc>
                <a:spcPct val="90000"/>
              </a:lnSpc>
              <a:spcBef>
                <a:spcPct val="20000"/>
              </a:spcBef>
              <a:spcAft>
                <a:spcPct val="0"/>
              </a:spcAft>
              <a:buClr>
                <a:srgbClr val="00AE00"/>
              </a:buClr>
              <a:buSzPct val="75000"/>
            </a:pPr>
            <a:r>
              <a:rPr kumimoji="0" lang="es-CR" altLang="es-MX" sz="2400" b="1" i="0" u="none" strike="noStrike" kern="0" cap="none" spc="0" normalizeH="0" baseline="0" noProof="0" dirty="0" smtClean="0">
                <a:ln>
                  <a:noFill/>
                </a:ln>
                <a:solidFill>
                  <a:srgbClr val="000000"/>
                </a:solidFill>
                <a:effectLst/>
                <a:uLnTx/>
                <a:uFillTx/>
                <a:latin typeface="Times New Roman"/>
                <a:ea typeface="+mn-ea"/>
                <a:cs typeface="+mn-cs"/>
              </a:rPr>
              <a:t>Mark </a:t>
            </a:r>
            <a:r>
              <a:rPr kumimoji="0" lang="es-CR" altLang="es-MX" sz="2400" b="1" i="0" u="none" strike="noStrike" kern="0" cap="none" spc="0" normalizeH="0" baseline="0" noProof="0" dirty="0" err="1" smtClean="0">
                <a:ln>
                  <a:noFill/>
                </a:ln>
                <a:solidFill>
                  <a:srgbClr val="000000"/>
                </a:solidFill>
                <a:effectLst/>
                <a:uLnTx/>
                <a:uFillTx/>
                <a:latin typeface="Times New Roman"/>
                <a:ea typeface="+mn-ea"/>
                <a:cs typeface="+mn-cs"/>
              </a:rPr>
              <a:t>Blaug</a:t>
            </a:r>
            <a:r>
              <a:rPr kumimoji="0" lang="es-CR" altLang="es-MX" sz="2400" b="1" i="0" u="none" strike="noStrike" kern="0" cap="none" spc="0" normalizeH="0" baseline="0" noProof="0" dirty="0" smtClean="0">
                <a:ln>
                  <a:noFill/>
                </a:ln>
                <a:solidFill>
                  <a:srgbClr val="000000"/>
                </a:solidFill>
                <a:effectLst/>
                <a:uLnTx/>
                <a:uFillTx/>
                <a:latin typeface="Times New Roman"/>
                <a:ea typeface="+mn-ea"/>
                <a:cs typeface="+mn-cs"/>
              </a:rPr>
              <a:t> - La Metodología de la Economía (1980).</a:t>
            </a:r>
          </a:p>
          <a:p>
            <a:pPr marL="742950" lvl="1" indent="-285750" algn="just" eaLnBrk="0" fontAlgn="base" hangingPunct="0">
              <a:lnSpc>
                <a:spcPct val="90000"/>
              </a:lnSpc>
              <a:spcBef>
                <a:spcPct val="20000"/>
              </a:spcBef>
              <a:spcAft>
                <a:spcPct val="0"/>
              </a:spcAft>
              <a:buClr>
                <a:srgbClr val="000000"/>
              </a:buClr>
              <a:buSzPct val="100000"/>
              <a:buFontTx/>
              <a:buChar char="–"/>
            </a:pPr>
            <a:r>
              <a:rPr kumimoji="0" lang="es-CR" altLang="es-MX" sz="2200" b="0" i="0" u="none" strike="noStrike" kern="0" cap="none" spc="0" normalizeH="0" baseline="0" noProof="0" dirty="0" smtClean="0">
                <a:ln>
                  <a:noFill/>
                </a:ln>
                <a:solidFill>
                  <a:srgbClr val="000000"/>
                </a:solidFill>
                <a:effectLst/>
                <a:uLnTx/>
                <a:uFillTx/>
                <a:latin typeface="Times New Roman"/>
              </a:rPr>
              <a:t>Uno de los más importantes proponentes del </a:t>
            </a:r>
            <a:r>
              <a:rPr kumimoji="0" lang="es-CR" altLang="es-MX" sz="2200" b="0" i="1" u="none" strike="noStrike" kern="0" cap="none" spc="0" normalizeH="0" baseline="0" noProof="0" dirty="0" err="1" smtClean="0">
                <a:ln>
                  <a:noFill/>
                </a:ln>
                <a:solidFill>
                  <a:srgbClr val="000000"/>
                </a:solidFill>
                <a:effectLst/>
                <a:uLnTx/>
                <a:uFillTx/>
                <a:latin typeface="Times New Roman"/>
              </a:rPr>
              <a:t>falsacionismo</a:t>
            </a:r>
            <a:r>
              <a:rPr kumimoji="0" lang="es-CR" altLang="es-MX" sz="2200" b="0" i="0" u="none" strike="noStrike" kern="0" cap="none" spc="0" normalizeH="0" baseline="0" noProof="0" dirty="0" smtClean="0">
                <a:ln>
                  <a:noFill/>
                </a:ln>
                <a:solidFill>
                  <a:srgbClr val="000000"/>
                </a:solidFill>
                <a:effectLst/>
                <a:uLnTx/>
                <a:uFillTx/>
                <a:latin typeface="Times New Roman"/>
              </a:rPr>
              <a:t> en economía </a:t>
            </a:r>
          </a:p>
          <a:p>
            <a:pPr marL="742950" lvl="1" indent="-285750" algn="just" eaLnBrk="0" fontAlgn="base" hangingPunct="0">
              <a:lnSpc>
                <a:spcPct val="90000"/>
              </a:lnSpc>
              <a:spcBef>
                <a:spcPct val="20000"/>
              </a:spcBef>
              <a:spcAft>
                <a:spcPct val="0"/>
              </a:spcAft>
              <a:buClr>
                <a:srgbClr val="000000"/>
              </a:buClr>
              <a:buSzPct val="100000"/>
              <a:buFontTx/>
              <a:buChar char="–"/>
            </a:pPr>
            <a:r>
              <a:rPr kumimoji="0" lang="es-CR" altLang="es-MX" sz="2200" b="0" i="0" u="none" strike="noStrike" kern="0" cap="none" spc="0" normalizeH="0" baseline="0" noProof="0" dirty="0" smtClean="0">
                <a:ln>
                  <a:noFill/>
                </a:ln>
                <a:solidFill>
                  <a:srgbClr val="000000"/>
                </a:solidFill>
                <a:effectLst/>
                <a:uLnTx/>
                <a:uFillTx/>
                <a:latin typeface="Times New Roman"/>
              </a:rPr>
              <a:t>Crítico de la falta de rigor de los economistas para seguir el  enfoque </a:t>
            </a:r>
            <a:r>
              <a:rPr kumimoji="0" lang="es-CR" altLang="es-MX" sz="2200" b="1" i="1" u="none" strike="noStrike" kern="0" cap="none" spc="0" normalizeH="0" baseline="0" noProof="0" dirty="0" err="1" smtClean="0">
                <a:ln>
                  <a:noFill/>
                </a:ln>
                <a:solidFill>
                  <a:srgbClr val="000000"/>
                </a:solidFill>
                <a:effectLst/>
                <a:uLnTx/>
                <a:uFillTx/>
                <a:latin typeface="Times New Roman"/>
              </a:rPr>
              <a:t>falsacionista</a:t>
            </a:r>
            <a:r>
              <a:rPr kumimoji="0" lang="es-CR" altLang="es-MX" sz="2200" b="1" i="1" u="none" strike="noStrike" kern="0" cap="none" spc="0" normalizeH="0" baseline="0" noProof="0" dirty="0" smtClean="0">
                <a:ln>
                  <a:noFill/>
                </a:ln>
                <a:solidFill>
                  <a:srgbClr val="000000"/>
                </a:solidFill>
                <a:effectLst/>
                <a:uLnTx/>
                <a:uFillTx/>
                <a:latin typeface="Times New Roman"/>
              </a:rPr>
              <a:t>.</a:t>
            </a:r>
            <a:endParaRPr kumimoji="0" lang="es-CR" altLang="es-MX" sz="2200" b="1" i="1" u="none" strike="noStrike" kern="0" cap="none" spc="0" normalizeH="0" baseline="0" noProof="0" dirty="0">
              <a:ln>
                <a:noFill/>
              </a:ln>
              <a:solidFill>
                <a:srgbClr val="000000"/>
              </a:solidFill>
              <a:effectLst/>
              <a:uLnTx/>
              <a:uFillTx/>
              <a:latin typeface="Times New Roman"/>
            </a:endParaRPr>
          </a:p>
        </p:txBody>
      </p:sp>
    </p:spTree>
    <p:extLst>
      <p:ext uri="{BB962C8B-B14F-4D97-AF65-F5344CB8AC3E}">
        <p14:creationId xmlns:p14="http://schemas.microsoft.com/office/powerpoint/2010/main" val="28557238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2"/>
          <p:cNvSpPr txBox="1">
            <a:spLocks noChangeArrowheads="1"/>
          </p:cNvSpPr>
          <p:nvPr/>
        </p:nvSpPr>
        <p:spPr bwMode="auto">
          <a:xfrm>
            <a:off x="467544" y="1340768"/>
            <a:ext cx="6300192" cy="6644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b" anchorCtr="0" compatLnSpc="1">
            <a:prstTxWarp prst="textNoShape">
              <a:avLst/>
            </a:prstTxWarp>
          </a:bodyPr>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Times New Roman" charset="0"/>
              </a:defRPr>
            </a:lvl2pPr>
            <a:lvl3pPr algn="l" rtl="0" eaLnBrk="0" fontAlgn="base" hangingPunct="0">
              <a:spcBef>
                <a:spcPct val="0"/>
              </a:spcBef>
              <a:spcAft>
                <a:spcPct val="0"/>
              </a:spcAft>
              <a:defRPr sz="3400" b="1">
                <a:solidFill>
                  <a:schemeClr val="tx2"/>
                </a:solidFill>
                <a:latin typeface="Times New Roman" charset="0"/>
              </a:defRPr>
            </a:lvl3pPr>
            <a:lvl4pPr algn="l" rtl="0" eaLnBrk="0" fontAlgn="base" hangingPunct="0">
              <a:spcBef>
                <a:spcPct val="0"/>
              </a:spcBef>
              <a:spcAft>
                <a:spcPct val="0"/>
              </a:spcAft>
              <a:defRPr sz="3400" b="1">
                <a:solidFill>
                  <a:schemeClr val="tx2"/>
                </a:solidFill>
                <a:latin typeface="Times New Roman" charset="0"/>
              </a:defRPr>
            </a:lvl4pPr>
            <a:lvl5pPr algn="l" rtl="0" eaLnBrk="0" fontAlgn="base" hangingPunct="0">
              <a:spcBef>
                <a:spcPct val="0"/>
              </a:spcBef>
              <a:spcAft>
                <a:spcPct val="0"/>
              </a:spcAft>
              <a:defRPr sz="3400" b="1">
                <a:solidFill>
                  <a:schemeClr val="tx2"/>
                </a:solidFill>
                <a:latin typeface="Times New Roman" charset="0"/>
              </a:defRPr>
            </a:lvl5pPr>
            <a:lvl6pPr marL="457200" algn="l" rtl="0" eaLnBrk="0" fontAlgn="base" hangingPunct="0">
              <a:spcBef>
                <a:spcPct val="0"/>
              </a:spcBef>
              <a:spcAft>
                <a:spcPct val="0"/>
              </a:spcAft>
              <a:defRPr sz="3400" b="1">
                <a:solidFill>
                  <a:schemeClr val="tx2"/>
                </a:solidFill>
                <a:latin typeface="Times New Roman" charset="0"/>
              </a:defRPr>
            </a:lvl6pPr>
            <a:lvl7pPr marL="914400" algn="l" rtl="0" eaLnBrk="0" fontAlgn="base" hangingPunct="0">
              <a:spcBef>
                <a:spcPct val="0"/>
              </a:spcBef>
              <a:spcAft>
                <a:spcPct val="0"/>
              </a:spcAft>
              <a:defRPr sz="3400" b="1">
                <a:solidFill>
                  <a:schemeClr val="tx2"/>
                </a:solidFill>
                <a:latin typeface="Times New Roman" charset="0"/>
              </a:defRPr>
            </a:lvl7pPr>
            <a:lvl8pPr marL="1371600" algn="l" rtl="0" eaLnBrk="0" fontAlgn="base" hangingPunct="0">
              <a:spcBef>
                <a:spcPct val="0"/>
              </a:spcBef>
              <a:spcAft>
                <a:spcPct val="0"/>
              </a:spcAft>
              <a:defRPr sz="3400" b="1">
                <a:solidFill>
                  <a:schemeClr val="tx2"/>
                </a:solidFill>
                <a:latin typeface="Times New Roman" charset="0"/>
              </a:defRPr>
            </a:lvl8pPr>
            <a:lvl9pPr marL="1828800" algn="l" rtl="0" eaLnBrk="0" fontAlgn="base" hangingPunct="0">
              <a:spcBef>
                <a:spcPct val="0"/>
              </a:spcBef>
              <a:spcAft>
                <a:spcPct val="0"/>
              </a:spcAft>
              <a:defRPr sz="3400" b="1">
                <a:solidFill>
                  <a:schemeClr val="tx2"/>
                </a:solidFill>
                <a:latin typeface="Times New Roman"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lang="es-MX" altLang="es-MX" b="0" kern="0" dirty="0" smtClean="0">
                <a:solidFill>
                  <a:srgbClr val="000000"/>
                </a:solidFill>
                <a:latin typeface="Times New Roman"/>
              </a:rPr>
              <a:t>Introducción</a:t>
            </a:r>
            <a:r>
              <a:rPr kumimoji="0" lang="es-MX" altLang="es-MX" sz="3400" b="0" i="0" u="none" strike="noStrike" kern="0" cap="none" spc="0" normalizeH="0" baseline="0" noProof="0" dirty="0" smtClean="0">
                <a:ln>
                  <a:noFill/>
                </a:ln>
                <a:solidFill>
                  <a:srgbClr val="000000"/>
                </a:solidFill>
                <a:effectLst/>
                <a:uLnTx/>
                <a:uFillTx/>
                <a:latin typeface="Times New Roman"/>
                <a:ea typeface="+mj-ea"/>
                <a:cs typeface="+mj-cs"/>
              </a:rPr>
              <a:t>de la econometría</a:t>
            </a:r>
            <a:endParaRPr kumimoji="0" lang="en-US" altLang="es-MX" sz="3400" b="0" i="0" u="none" strike="noStrike" kern="0" cap="none" spc="0" normalizeH="0" baseline="0" noProof="0" dirty="0">
              <a:ln>
                <a:noFill/>
              </a:ln>
              <a:solidFill>
                <a:srgbClr val="000000"/>
              </a:solidFill>
              <a:effectLst/>
              <a:uLnTx/>
              <a:uFillTx/>
              <a:latin typeface="Times New Roman"/>
              <a:ea typeface="+mj-ea"/>
              <a:cs typeface="+mj-cs"/>
            </a:endParaRPr>
          </a:p>
        </p:txBody>
      </p:sp>
      <p:sp>
        <p:nvSpPr>
          <p:cNvPr id="2" name="1 Rectángulo"/>
          <p:cNvSpPr/>
          <p:nvPr/>
        </p:nvSpPr>
        <p:spPr>
          <a:xfrm>
            <a:off x="683568" y="2060848"/>
            <a:ext cx="7920880" cy="4081117"/>
          </a:xfrm>
          <a:prstGeom prst="rect">
            <a:avLst/>
          </a:prstGeom>
        </p:spPr>
        <p:txBody>
          <a:bodyPr wrap="square">
            <a:spAutoFit/>
          </a:bodyPr>
          <a:lstStyle/>
          <a:p>
            <a:pPr lvl="0" algn="just" eaLnBrk="0" fontAlgn="base" hangingPunct="0">
              <a:spcBef>
                <a:spcPct val="20000"/>
              </a:spcBef>
              <a:spcAft>
                <a:spcPct val="0"/>
              </a:spcAft>
              <a:buClr>
                <a:srgbClr val="00AE00"/>
              </a:buClr>
              <a:buSzPct val="75000"/>
            </a:pPr>
            <a:r>
              <a:rPr kumimoji="0" lang="es-MX" altLang="es-MX" sz="2400" b="1" i="0" u="none" strike="noStrike" kern="0" cap="none" spc="0" normalizeH="0" baseline="0" noProof="0" dirty="0" smtClean="0">
                <a:ln>
                  <a:noFill/>
                </a:ln>
                <a:solidFill>
                  <a:srgbClr val="000000"/>
                </a:solidFill>
                <a:effectLst/>
                <a:uLnTx/>
                <a:uFillTx/>
                <a:latin typeface="Times New Roman"/>
                <a:ea typeface="+mn-ea"/>
                <a:cs typeface="+mn-cs"/>
              </a:rPr>
              <a:t>En 1933 se crea la Sociedad Econométrica y se publica el primer número de </a:t>
            </a:r>
            <a:r>
              <a:rPr kumimoji="0" lang="es-MX" altLang="es-MX" sz="2400" b="1" i="1" u="none" strike="noStrike" kern="0" cap="none" spc="0" normalizeH="0" baseline="0" noProof="0" dirty="0" smtClean="0">
                <a:ln>
                  <a:noFill/>
                </a:ln>
                <a:solidFill>
                  <a:srgbClr val="000000"/>
                </a:solidFill>
                <a:effectLst/>
                <a:uLnTx/>
                <a:uFillTx/>
                <a:latin typeface="Times New Roman"/>
                <a:ea typeface="+mn-ea"/>
                <a:cs typeface="+mn-cs"/>
              </a:rPr>
              <a:t>Econométrica</a:t>
            </a:r>
          </a:p>
          <a:p>
            <a:pPr marL="742950" lvl="1" indent="-285750" algn="just" eaLnBrk="0" fontAlgn="base" hangingPunct="0">
              <a:spcBef>
                <a:spcPct val="20000"/>
              </a:spcBef>
              <a:spcAft>
                <a:spcPct val="0"/>
              </a:spcAft>
              <a:buClr>
                <a:srgbClr val="000000"/>
              </a:buClr>
              <a:buSzPct val="100000"/>
              <a:buFontTx/>
              <a:buChar char="–"/>
            </a:pPr>
            <a:r>
              <a:rPr kumimoji="0" lang="es-MX" altLang="es-MX" sz="2400" b="0" i="0" u="none" strike="noStrike" kern="0" cap="none" spc="0" normalizeH="0" baseline="0" noProof="0" dirty="0" smtClean="0">
                <a:ln>
                  <a:noFill/>
                </a:ln>
                <a:solidFill>
                  <a:srgbClr val="000000"/>
                </a:solidFill>
                <a:effectLst/>
                <a:uLnTx/>
                <a:uFillTx/>
                <a:latin typeface="Times New Roman"/>
              </a:rPr>
              <a:t>Indicativo de la aspiración de principios de los años 30 por convertir a la economía en una ciencia empírica</a:t>
            </a:r>
          </a:p>
          <a:p>
            <a:pPr marL="742950" lvl="1" indent="-285750" algn="just" eaLnBrk="0" fontAlgn="base" hangingPunct="0">
              <a:spcBef>
                <a:spcPct val="20000"/>
              </a:spcBef>
              <a:spcAft>
                <a:spcPct val="0"/>
              </a:spcAft>
              <a:buClr>
                <a:srgbClr val="000000"/>
              </a:buClr>
              <a:buSzPct val="100000"/>
              <a:buFontTx/>
              <a:buChar char="–"/>
            </a:pPr>
            <a:r>
              <a:rPr kumimoji="0" lang="es-MX" altLang="es-MX" sz="2400" b="0" i="0" u="none" strike="noStrike" kern="0" cap="none" spc="0" normalizeH="0" baseline="0" noProof="0" dirty="0" smtClean="0">
                <a:ln>
                  <a:noFill/>
                </a:ln>
                <a:solidFill>
                  <a:srgbClr val="000000"/>
                </a:solidFill>
                <a:effectLst/>
                <a:uLnTx/>
                <a:uFillTx/>
                <a:latin typeface="Times New Roman"/>
              </a:rPr>
              <a:t>Asimilación con las ciencias naturales.</a:t>
            </a:r>
          </a:p>
          <a:p>
            <a:pPr lvl="0" algn="just" eaLnBrk="0" fontAlgn="base" hangingPunct="0">
              <a:spcBef>
                <a:spcPct val="20000"/>
              </a:spcBef>
              <a:spcAft>
                <a:spcPct val="0"/>
              </a:spcAft>
              <a:buClr>
                <a:srgbClr val="00AE00"/>
              </a:buClr>
              <a:buSzPct val="75000"/>
            </a:pPr>
            <a:r>
              <a:rPr kumimoji="0" lang="es-MX" altLang="es-MX" sz="2400" b="1" i="0" u="none" strike="noStrike" kern="0" cap="none" spc="0" normalizeH="0" baseline="0" noProof="0" dirty="0" smtClean="0">
                <a:ln>
                  <a:noFill/>
                </a:ln>
                <a:solidFill>
                  <a:srgbClr val="000000"/>
                </a:solidFill>
                <a:effectLst/>
                <a:uLnTx/>
                <a:uFillTx/>
                <a:latin typeface="Times New Roman"/>
                <a:ea typeface="+mn-ea"/>
                <a:cs typeface="+mn-cs"/>
              </a:rPr>
              <a:t>Declaración de principios de la Sociedad Econométrica</a:t>
            </a:r>
          </a:p>
          <a:p>
            <a:pPr marL="742950" lvl="1" indent="-285750" algn="just" eaLnBrk="0" fontAlgn="base" hangingPunct="0">
              <a:spcBef>
                <a:spcPct val="20000"/>
              </a:spcBef>
              <a:spcAft>
                <a:spcPct val="0"/>
              </a:spcAft>
              <a:buClr>
                <a:srgbClr val="000000"/>
              </a:buClr>
              <a:buSzPct val="100000"/>
              <a:buFontTx/>
              <a:buChar char="–"/>
            </a:pPr>
            <a:r>
              <a:rPr kumimoji="0" lang="es-CR" altLang="es-MX" sz="2400" b="0" i="0" u="none" strike="noStrike" kern="0" cap="none" spc="0" normalizeH="0" baseline="0" noProof="0" dirty="0" smtClean="0">
                <a:ln>
                  <a:noFill/>
                </a:ln>
                <a:solidFill>
                  <a:srgbClr val="000000"/>
                </a:solidFill>
                <a:effectLst/>
                <a:uLnTx/>
                <a:uFillTx/>
                <a:latin typeface="Times New Roman"/>
                <a:cs typeface="Times New Roman" charset="0"/>
              </a:rPr>
              <a:t>El objetivo de la sociedad es </a:t>
            </a:r>
            <a:r>
              <a:rPr kumimoji="0" lang="es-CR" altLang="es-MX" sz="2400" b="0" i="1" u="none" strike="noStrike" kern="0" cap="none" spc="0" normalizeH="0" baseline="0" noProof="0" dirty="0" smtClean="0">
                <a:ln>
                  <a:noFill/>
                </a:ln>
                <a:solidFill>
                  <a:srgbClr val="000000"/>
                </a:solidFill>
                <a:effectLst/>
                <a:uLnTx/>
                <a:uFillTx/>
                <a:latin typeface="Times New Roman"/>
                <a:cs typeface="Times New Roman" charset="0"/>
              </a:rPr>
              <a:t>promover el avance de la teoría económica a través del uso de la matemática y la estadística y del empirismo y el enfoque cuantitativo empleado en las ciencias naturales</a:t>
            </a:r>
            <a:r>
              <a:rPr kumimoji="0" lang="es-CR" altLang="es-MX" sz="2400" b="0" i="0" u="none" strike="noStrike" kern="0" cap="none" spc="0" normalizeH="0" baseline="0" noProof="0" dirty="0" smtClean="0">
                <a:ln>
                  <a:noFill/>
                </a:ln>
                <a:solidFill>
                  <a:srgbClr val="000000"/>
                </a:solidFill>
                <a:effectLst/>
                <a:uLnTx/>
                <a:uFillTx/>
                <a:latin typeface="Times New Roman"/>
                <a:cs typeface="Times New Roman" charset="0"/>
              </a:rPr>
              <a:t>. </a:t>
            </a:r>
            <a:endParaRPr kumimoji="0" lang="en-US" altLang="es-MX" sz="2400" b="0" i="0" u="none" strike="noStrike" kern="0" cap="none" spc="0" normalizeH="0" baseline="0" noProof="0" dirty="0">
              <a:ln>
                <a:noFill/>
              </a:ln>
              <a:solidFill>
                <a:srgbClr val="000000"/>
              </a:solidFill>
              <a:effectLst/>
              <a:uLnTx/>
              <a:uFillTx/>
              <a:latin typeface="Times New Roman"/>
              <a:cs typeface="Times New Roman" charset="0"/>
            </a:endParaRPr>
          </a:p>
        </p:txBody>
      </p:sp>
    </p:spTree>
    <p:extLst>
      <p:ext uri="{BB962C8B-B14F-4D97-AF65-F5344CB8AC3E}">
        <p14:creationId xmlns:p14="http://schemas.microsoft.com/office/powerpoint/2010/main" val="7441309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2"/>
          <p:cNvSpPr txBox="1">
            <a:spLocks noChangeArrowheads="1"/>
          </p:cNvSpPr>
          <p:nvPr/>
        </p:nvSpPr>
        <p:spPr bwMode="auto">
          <a:xfrm>
            <a:off x="1187624" y="1052736"/>
            <a:ext cx="6840760" cy="1058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b" anchorCtr="0" compatLnSpc="1">
            <a:prstTxWarp prst="textNoShape">
              <a:avLst/>
            </a:prstTxWarp>
          </a:bodyPr>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Times New Roman" charset="0"/>
              </a:defRPr>
            </a:lvl2pPr>
            <a:lvl3pPr algn="l" rtl="0" eaLnBrk="0" fontAlgn="base" hangingPunct="0">
              <a:spcBef>
                <a:spcPct val="0"/>
              </a:spcBef>
              <a:spcAft>
                <a:spcPct val="0"/>
              </a:spcAft>
              <a:defRPr sz="3400" b="1">
                <a:solidFill>
                  <a:schemeClr val="tx2"/>
                </a:solidFill>
                <a:latin typeface="Times New Roman" charset="0"/>
              </a:defRPr>
            </a:lvl3pPr>
            <a:lvl4pPr algn="l" rtl="0" eaLnBrk="0" fontAlgn="base" hangingPunct="0">
              <a:spcBef>
                <a:spcPct val="0"/>
              </a:spcBef>
              <a:spcAft>
                <a:spcPct val="0"/>
              </a:spcAft>
              <a:defRPr sz="3400" b="1">
                <a:solidFill>
                  <a:schemeClr val="tx2"/>
                </a:solidFill>
                <a:latin typeface="Times New Roman" charset="0"/>
              </a:defRPr>
            </a:lvl4pPr>
            <a:lvl5pPr algn="l" rtl="0" eaLnBrk="0" fontAlgn="base" hangingPunct="0">
              <a:spcBef>
                <a:spcPct val="0"/>
              </a:spcBef>
              <a:spcAft>
                <a:spcPct val="0"/>
              </a:spcAft>
              <a:defRPr sz="3400" b="1">
                <a:solidFill>
                  <a:schemeClr val="tx2"/>
                </a:solidFill>
                <a:latin typeface="Times New Roman" charset="0"/>
              </a:defRPr>
            </a:lvl5pPr>
            <a:lvl6pPr marL="457200" algn="l" rtl="0" eaLnBrk="0" fontAlgn="base" hangingPunct="0">
              <a:spcBef>
                <a:spcPct val="0"/>
              </a:spcBef>
              <a:spcAft>
                <a:spcPct val="0"/>
              </a:spcAft>
              <a:defRPr sz="3400" b="1">
                <a:solidFill>
                  <a:schemeClr val="tx2"/>
                </a:solidFill>
                <a:latin typeface="Times New Roman" charset="0"/>
              </a:defRPr>
            </a:lvl6pPr>
            <a:lvl7pPr marL="914400" algn="l" rtl="0" eaLnBrk="0" fontAlgn="base" hangingPunct="0">
              <a:spcBef>
                <a:spcPct val="0"/>
              </a:spcBef>
              <a:spcAft>
                <a:spcPct val="0"/>
              </a:spcAft>
              <a:defRPr sz="3400" b="1">
                <a:solidFill>
                  <a:schemeClr val="tx2"/>
                </a:solidFill>
                <a:latin typeface="Times New Roman" charset="0"/>
              </a:defRPr>
            </a:lvl7pPr>
            <a:lvl8pPr marL="1371600" algn="l" rtl="0" eaLnBrk="0" fontAlgn="base" hangingPunct="0">
              <a:spcBef>
                <a:spcPct val="0"/>
              </a:spcBef>
              <a:spcAft>
                <a:spcPct val="0"/>
              </a:spcAft>
              <a:defRPr sz="3400" b="1">
                <a:solidFill>
                  <a:schemeClr val="tx2"/>
                </a:solidFill>
                <a:latin typeface="Times New Roman" charset="0"/>
              </a:defRPr>
            </a:lvl8pPr>
            <a:lvl9pPr marL="1828800" algn="l" rtl="0" eaLnBrk="0" fontAlgn="base" hangingPunct="0">
              <a:spcBef>
                <a:spcPct val="0"/>
              </a:spcBef>
              <a:spcAft>
                <a:spcPct val="0"/>
              </a:spcAft>
              <a:defRPr sz="3400" b="1">
                <a:solidFill>
                  <a:schemeClr val="tx2"/>
                </a:solidFill>
                <a:latin typeface="Times New Roman"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MX" altLang="es-MX" sz="2800" b="1" i="0" u="none" strike="noStrike" kern="0" cap="none" spc="0" normalizeH="0" baseline="0" noProof="0" dirty="0" smtClean="0">
                <a:ln>
                  <a:noFill/>
                </a:ln>
                <a:solidFill>
                  <a:srgbClr val="000000"/>
                </a:solidFill>
                <a:effectLst/>
                <a:uLnTx/>
                <a:uFillTx/>
                <a:latin typeface="Times New Roman"/>
                <a:ea typeface="+mj-ea"/>
                <a:cs typeface="+mj-cs"/>
              </a:rPr>
              <a:t>Economía: objetivos de la investigación  y fuentes legítimas para</a:t>
            </a:r>
            <a:r>
              <a:rPr kumimoji="0" lang="es-MX" altLang="es-MX" sz="2800" b="1" i="0" u="none" strike="noStrike" kern="0" cap="none" spc="0" normalizeH="0" noProof="0" dirty="0" smtClean="0">
                <a:ln>
                  <a:noFill/>
                </a:ln>
                <a:solidFill>
                  <a:srgbClr val="000000"/>
                </a:solidFill>
                <a:effectLst/>
                <a:uLnTx/>
                <a:uFillTx/>
                <a:latin typeface="Times New Roman"/>
                <a:ea typeface="+mj-ea"/>
                <a:cs typeface="+mj-cs"/>
              </a:rPr>
              <a:t> su</a:t>
            </a:r>
            <a:r>
              <a:rPr kumimoji="0" lang="es-MX" altLang="es-MX" sz="2800" b="1" i="0" u="none" strike="noStrike" kern="0" cap="none" spc="0" normalizeH="0" baseline="0" noProof="0" dirty="0" smtClean="0">
                <a:ln>
                  <a:noFill/>
                </a:ln>
                <a:solidFill>
                  <a:srgbClr val="000000"/>
                </a:solidFill>
                <a:effectLst/>
                <a:uLnTx/>
                <a:uFillTx/>
                <a:latin typeface="Times New Roman"/>
                <a:ea typeface="+mj-ea"/>
                <a:cs typeface="+mj-cs"/>
              </a:rPr>
              <a:t> conocimiento:</a:t>
            </a:r>
            <a:endParaRPr kumimoji="0" lang="en-US" altLang="es-MX" sz="2800" b="1" i="0" u="none" strike="noStrike" kern="0" cap="none" spc="0" normalizeH="0" baseline="0" noProof="0" dirty="0">
              <a:ln>
                <a:noFill/>
              </a:ln>
              <a:solidFill>
                <a:srgbClr val="000000"/>
              </a:solidFill>
              <a:effectLst/>
              <a:uLnTx/>
              <a:uFillTx/>
              <a:latin typeface="Times New Roman"/>
              <a:ea typeface="+mj-ea"/>
              <a:cs typeface="+mj-cs"/>
            </a:endParaRPr>
          </a:p>
        </p:txBody>
      </p:sp>
      <p:sp>
        <p:nvSpPr>
          <p:cNvPr id="7" name="Rectangle 3"/>
          <p:cNvSpPr txBox="1">
            <a:spLocks noChangeArrowheads="1"/>
          </p:cNvSpPr>
          <p:nvPr/>
        </p:nvSpPr>
        <p:spPr bwMode="auto">
          <a:xfrm>
            <a:off x="971600" y="2564904"/>
            <a:ext cx="7416824" cy="216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75000"/>
              <a:buFont typeface="Monotype Sorts" pitchFamily="2" charset="2"/>
              <a:buChar char="u"/>
              <a:defRPr sz="3000" b="1">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100000"/>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SzPct val="100000"/>
              <a:buChar char="»"/>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SzPct val="100000"/>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SzPct val="100000"/>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SzPct val="100000"/>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SzPct val="100000"/>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SzPct val="100000"/>
              <a:buChar char="–"/>
              <a:defRPr sz="2000">
                <a:solidFill>
                  <a:schemeClr val="tx1"/>
                </a:solidFill>
                <a:latin typeface="+mn-lt"/>
              </a:defRPr>
            </a:lvl9pPr>
          </a:lstStyle>
          <a:p>
            <a:pPr marL="0" marR="0" lvl="0" indent="0" algn="just" defTabSz="914400" rtl="0" eaLnBrk="0" fontAlgn="base" latinLnBrk="0" hangingPunct="0">
              <a:lnSpc>
                <a:spcPct val="90000"/>
              </a:lnSpc>
              <a:spcBef>
                <a:spcPct val="20000"/>
              </a:spcBef>
              <a:spcAft>
                <a:spcPct val="0"/>
              </a:spcAft>
              <a:buClr>
                <a:srgbClr val="00AE00"/>
              </a:buClr>
              <a:buSzPct val="75000"/>
              <a:buNone/>
              <a:tabLst/>
              <a:defRPr/>
            </a:pPr>
            <a:r>
              <a:rPr kumimoji="0" lang="es-CR" altLang="es-MX" sz="2400" b="1" i="0" u="none" strike="noStrike" kern="0" cap="none" spc="0" normalizeH="0" baseline="0" noProof="0" dirty="0" smtClean="0">
                <a:ln>
                  <a:noFill/>
                </a:ln>
                <a:solidFill>
                  <a:srgbClr val="000000"/>
                </a:solidFill>
                <a:effectLst/>
                <a:uLnTx/>
                <a:uFillTx/>
                <a:latin typeface="Times New Roman"/>
                <a:ea typeface="+mn-ea"/>
                <a:cs typeface="+mn-cs"/>
              </a:rPr>
              <a:t>¿Cuál es el propósito de la indagación económica?</a:t>
            </a:r>
          </a:p>
          <a:p>
            <a:pPr marL="742950" marR="0" lvl="1" indent="-285750" algn="just" defTabSz="914400" rtl="0" eaLnBrk="0" fontAlgn="base" latinLnBrk="0" hangingPunct="0">
              <a:lnSpc>
                <a:spcPct val="90000"/>
              </a:lnSpc>
              <a:spcBef>
                <a:spcPct val="20000"/>
              </a:spcBef>
              <a:spcAft>
                <a:spcPct val="0"/>
              </a:spcAft>
              <a:buClr>
                <a:srgbClr val="000000"/>
              </a:buClr>
              <a:buSzPct val="100000"/>
              <a:buFontTx/>
              <a:buChar char="–"/>
              <a:tabLst/>
              <a:defRPr/>
            </a:pPr>
            <a:r>
              <a:rPr kumimoji="0" lang="es-CR" altLang="es-MX" sz="2200" b="0" i="1" u="none" strike="noStrike" kern="0" cap="none" spc="0" normalizeH="0" baseline="0" noProof="0" dirty="0" smtClean="0">
                <a:ln>
                  <a:noFill/>
                </a:ln>
                <a:solidFill>
                  <a:srgbClr val="000000"/>
                </a:solidFill>
                <a:effectLst/>
                <a:uLnTx/>
                <a:uFillTx/>
                <a:latin typeface="Times New Roman"/>
                <a:cs typeface="Times New Roman" charset="0"/>
              </a:rPr>
              <a:t>el propósito de la investigación económica es generar y someter a prueba hipótesis refutables.  </a:t>
            </a:r>
            <a:endParaRPr kumimoji="0" lang="es-CR" altLang="es-MX" sz="2200" b="0" i="0" u="none" strike="noStrike" kern="0" cap="none" spc="0" normalizeH="0" baseline="0" noProof="0" dirty="0" smtClean="0">
              <a:ln>
                <a:noFill/>
              </a:ln>
              <a:solidFill>
                <a:srgbClr val="000000"/>
              </a:solidFill>
              <a:effectLst/>
              <a:uLnTx/>
              <a:uFillTx/>
              <a:latin typeface="Times New Roman"/>
              <a:cs typeface="Times New Roman" charset="0"/>
            </a:endParaRPr>
          </a:p>
          <a:p>
            <a:pPr marL="742950" marR="0" lvl="1" indent="-285750" algn="just" defTabSz="914400" rtl="0" eaLnBrk="0" fontAlgn="base" latinLnBrk="0" hangingPunct="0">
              <a:lnSpc>
                <a:spcPct val="90000"/>
              </a:lnSpc>
              <a:spcBef>
                <a:spcPct val="20000"/>
              </a:spcBef>
              <a:spcAft>
                <a:spcPct val="0"/>
              </a:spcAft>
              <a:buClr>
                <a:srgbClr val="000000"/>
              </a:buClr>
              <a:buSzPct val="100000"/>
              <a:buFontTx/>
              <a:buChar char="–"/>
              <a:tabLst/>
              <a:defRPr/>
            </a:pPr>
            <a:r>
              <a:rPr kumimoji="0" lang="es-CR" altLang="es-MX" sz="2200" b="0" i="0" u="none" strike="noStrike" kern="0" cap="none" spc="0" normalizeH="0" baseline="0" noProof="0" dirty="0" smtClean="0">
                <a:ln>
                  <a:noFill/>
                </a:ln>
                <a:solidFill>
                  <a:srgbClr val="000000"/>
                </a:solidFill>
                <a:effectLst/>
                <a:uLnTx/>
                <a:uFillTx/>
                <a:latin typeface="Times New Roman"/>
                <a:cs typeface="Times New Roman" charset="0"/>
              </a:rPr>
              <a:t>La aspiración científica de la economía pasa por la capacidad para desarrollar teorías que sean </a:t>
            </a:r>
            <a:r>
              <a:rPr kumimoji="0" lang="es-CR" altLang="es-MX" sz="2200" b="0" i="0" u="none" strike="noStrike" kern="0" cap="none" spc="0" normalizeH="0" baseline="0" noProof="0" dirty="0" err="1" smtClean="0">
                <a:ln>
                  <a:noFill/>
                </a:ln>
                <a:solidFill>
                  <a:srgbClr val="000000"/>
                </a:solidFill>
                <a:effectLst/>
                <a:uLnTx/>
                <a:uFillTx/>
                <a:latin typeface="Times New Roman"/>
                <a:cs typeface="Times New Roman" charset="0"/>
              </a:rPr>
              <a:t>falsables</a:t>
            </a:r>
            <a:r>
              <a:rPr kumimoji="0" lang="es-CR" altLang="es-MX" sz="2200" b="0" i="0" u="none" strike="noStrike" kern="0" cap="none" spc="0" normalizeH="0" baseline="0" noProof="0" dirty="0" smtClean="0">
                <a:ln>
                  <a:noFill/>
                </a:ln>
                <a:solidFill>
                  <a:srgbClr val="000000"/>
                </a:solidFill>
                <a:effectLst/>
                <a:uLnTx/>
                <a:uFillTx/>
                <a:latin typeface="Times New Roman"/>
                <a:cs typeface="Times New Roman" charset="0"/>
              </a:rPr>
              <a:t>.</a:t>
            </a:r>
            <a:r>
              <a:rPr kumimoji="0" lang="es-CR" altLang="es-MX" sz="2200" b="0" i="0" u="none" strike="noStrike" kern="0" cap="none" spc="0" normalizeH="0" baseline="0" noProof="0" dirty="0" smtClean="0">
                <a:ln>
                  <a:noFill/>
                </a:ln>
                <a:solidFill>
                  <a:srgbClr val="000000"/>
                </a:solidFill>
                <a:effectLst/>
                <a:uLnTx/>
                <a:uFillTx/>
                <a:latin typeface="Times New Roman"/>
              </a:rPr>
              <a:t> </a:t>
            </a:r>
          </a:p>
        </p:txBody>
      </p:sp>
    </p:spTree>
    <p:extLst>
      <p:ext uri="{BB962C8B-B14F-4D97-AF65-F5344CB8AC3E}">
        <p14:creationId xmlns:p14="http://schemas.microsoft.com/office/powerpoint/2010/main" val="15571480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1043608" y="2276872"/>
            <a:ext cx="7344816" cy="4013406"/>
          </a:xfrm>
          <a:prstGeom prst="rect">
            <a:avLst/>
          </a:prstGeom>
        </p:spPr>
        <p:txBody>
          <a:bodyPr wrap="square">
            <a:spAutoFit/>
          </a:bodyPr>
          <a:lstStyle/>
          <a:p>
            <a:pPr lvl="0" algn="just" eaLnBrk="0" fontAlgn="base" hangingPunct="0">
              <a:lnSpc>
                <a:spcPct val="90000"/>
              </a:lnSpc>
              <a:spcBef>
                <a:spcPct val="20000"/>
              </a:spcBef>
              <a:spcAft>
                <a:spcPct val="0"/>
              </a:spcAft>
              <a:buClr>
                <a:srgbClr val="00AE00"/>
              </a:buClr>
              <a:buSzPct val="75000"/>
              <a:defRPr/>
            </a:pPr>
            <a:r>
              <a:rPr lang="es-CR" altLang="es-MX" sz="2400" b="1" kern="0" dirty="0">
                <a:solidFill>
                  <a:srgbClr val="000000"/>
                </a:solidFill>
                <a:latin typeface="Times New Roman"/>
              </a:rPr>
              <a:t>¿Cuáles son las fuentes legítimas del conocimiento acerca de los fenómenos económicos:</a:t>
            </a:r>
          </a:p>
          <a:p>
            <a:pPr marL="742950" lvl="1" indent="-285750" algn="just" eaLnBrk="0" fontAlgn="base" hangingPunct="0">
              <a:lnSpc>
                <a:spcPct val="90000"/>
              </a:lnSpc>
              <a:spcBef>
                <a:spcPct val="20000"/>
              </a:spcBef>
              <a:spcAft>
                <a:spcPct val="0"/>
              </a:spcAft>
              <a:buClr>
                <a:srgbClr val="000000"/>
              </a:buClr>
              <a:buSzPct val="100000"/>
              <a:buFontTx/>
              <a:buChar char="–"/>
              <a:defRPr/>
            </a:pPr>
            <a:r>
              <a:rPr lang="es-CR" altLang="es-MX" sz="2200" i="1" kern="0" dirty="0">
                <a:solidFill>
                  <a:srgbClr val="000000"/>
                </a:solidFill>
                <a:latin typeface="Times New Roman"/>
                <a:cs typeface="Times New Roman" charset="0"/>
              </a:rPr>
              <a:t>la única fuente legítima de conocimiento económico es la observación. </a:t>
            </a:r>
          </a:p>
          <a:p>
            <a:pPr marL="742950" lvl="1" indent="-285750" algn="just" eaLnBrk="0" fontAlgn="base" hangingPunct="0">
              <a:lnSpc>
                <a:spcPct val="90000"/>
              </a:lnSpc>
              <a:spcBef>
                <a:spcPct val="20000"/>
              </a:spcBef>
              <a:spcAft>
                <a:spcPct val="0"/>
              </a:spcAft>
              <a:buClr>
                <a:srgbClr val="000000"/>
              </a:buClr>
              <a:buSzPct val="100000"/>
              <a:buFontTx/>
              <a:buChar char="–"/>
              <a:defRPr/>
            </a:pPr>
            <a:r>
              <a:rPr lang="es-CR" altLang="es-MX" sz="2200" kern="0" dirty="0">
                <a:solidFill>
                  <a:srgbClr val="000000"/>
                </a:solidFill>
                <a:latin typeface="Times New Roman"/>
              </a:rPr>
              <a:t>Se rechazan la introspección y la razón como fuentes admisibles de conocimiento  - el razonamiento basado en la especulación puede llevar a la introducción de elementos subjetivos e ideológicos en el proceso de indagación económica</a:t>
            </a:r>
            <a:r>
              <a:rPr lang="es-CR" altLang="es-MX" sz="2200" kern="0" dirty="0" smtClean="0">
                <a:solidFill>
                  <a:srgbClr val="000000"/>
                </a:solidFill>
                <a:latin typeface="Times New Roman"/>
              </a:rPr>
              <a:t>.</a:t>
            </a:r>
          </a:p>
          <a:p>
            <a:pPr marL="742950" lvl="1" indent="-285750" algn="just" eaLnBrk="0" fontAlgn="base" hangingPunct="0">
              <a:lnSpc>
                <a:spcPct val="90000"/>
              </a:lnSpc>
              <a:spcBef>
                <a:spcPct val="20000"/>
              </a:spcBef>
              <a:spcAft>
                <a:spcPct val="0"/>
              </a:spcAft>
              <a:buClr>
                <a:srgbClr val="000000"/>
              </a:buClr>
              <a:buSzPct val="100000"/>
              <a:buFontTx/>
              <a:buChar char="–"/>
              <a:defRPr/>
            </a:pPr>
            <a:endParaRPr lang="es-CR" altLang="es-MX" sz="2200" kern="0" dirty="0">
              <a:solidFill>
                <a:srgbClr val="000000"/>
              </a:solidFill>
              <a:latin typeface="Times New Roman"/>
            </a:endParaRPr>
          </a:p>
          <a:p>
            <a:pPr marL="742950" lvl="1" indent="-285750" algn="r" eaLnBrk="0" fontAlgn="base" hangingPunct="0">
              <a:lnSpc>
                <a:spcPct val="90000"/>
              </a:lnSpc>
              <a:spcBef>
                <a:spcPct val="20000"/>
              </a:spcBef>
              <a:spcAft>
                <a:spcPct val="0"/>
              </a:spcAft>
              <a:buClr>
                <a:srgbClr val="000000"/>
              </a:buClr>
              <a:buSzPct val="100000"/>
              <a:buFontTx/>
              <a:buChar char="–"/>
              <a:defRPr/>
            </a:pPr>
            <a:r>
              <a:rPr lang="en-US" sz="2000" dirty="0" err="1">
                <a:solidFill>
                  <a:srgbClr val="000000"/>
                </a:solidFill>
                <a:latin typeface="Times New Roman"/>
                <a:ea typeface="Times New Roman"/>
              </a:rPr>
              <a:t>Blaug</a:t>
            </a:r>
            <a:r>
              <a:rPr lang="en-US" sz="2000" dirty="0">
                <a:solidFill>
                  <a:srgbClr val="000000"/>
                </a:solidFill>
                <a:latin typeface="Times New Roman"/>
                <a:ea typeface="Times New Roman"/>
              </a:rPr>
              <a:t>, M., 1980-1992, </a:t>
            </a:r>
            <a:r>
              <a:rPr lang="en-US" sz="2000" i="1" dirty="0">
                <a:solidFill>
                  <a:srgbClr val="000000"/>
                </a:solidFill>
                <a:latin typeface="Times New Roman"/>
                <a:ea typeface="Times New Roman"/>
              </a:rPr>
              <a:t>The Methodology of Economics</a:t>
            </a:r>
            <a:r>
              <a:rPr lang="en-US" sz="2000" dirty="0">
                <a:solidFill>
                  <a:srgbClr val="000000"/>
                </a:solidFill>
                <a:latin typeface="Times New Roman"/>
                <a:ea typeface="Times New Roman"/>
              </a:rPr>
              <a:t>, Cambridge University Press, Cambridge</a:t>
            </a:r>
            <a:endParaRPr lang="es-CR" altLang="es-MX" sz="2000" kern="0" dirty="0">
              <a:solidFill>
                <a:srgbClr val="000000"/>
              </a:solidFill>
              <a:latin typeface="Times New Roman"/>
            </a:endParaRPr>
          </a:p>
        </p:txBody>
      </p:sp>
    </p:spTree>
    <p:extLst>
      <p:ext uri="{BB962C8B-B14F-4D97-AF65-F5344CB8AC3E}">
        <p14:creationId xmlns:p14="http://schemas.microsoft.com/office/powerpoint/2010/main" val="907615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3"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1196752"/>
            <a:ext cx="5256584" cy="27633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5 Rectángulo"/>
          <p:cNvSpPr/>
          <p:nvPr/>
        </p:nvSpPr>
        <p:spPr>
          <a:xfrm>
            <a:off x="755576" y="4149080"/>
            <a:ext cx="7776864" cy="2462213"/>
          </a:xfrm>
          <a:prstGeom prst="rect">
            <a:avLst/>
          </a:prstGeom>
        </p:spPr>
        <p:txBody>
          <a:bodyPr wrap="square">
            <a:spAutoFit/>
          </a:bodyPr>
          <a:lstStyle/>
          <a:p>
            <a:pPr algn="ctr"/>
            <a:r>
              <a:rPr lang="es-MX" sz="2200" kern="0" dirty="0" smtClean="0">
                <a:solidFill>
                  <a:srgbClr val="000000"/>
                </a:solidFill>
                <a:latin typeface="Times New Roman"/>
              </a:rPr>
              <a:t>El</a:t>
            </a:r>
            <a:r>
              <a:rPr lang="es-MX" sz="2200" kern="0" dirty="0">
                <a:solidFill>
                  <a:srgbClr val="000000"/>
                </a:solidFill>
                <a:latin typeface="Times New Roman"/>
              </a:rPr>
              <a:t> </a:t>
            </a:r>
            <a:r>
              <a:rPr lang="es-MX" sz="2200" kern="0" dirty="0" err="1">
                <a:solidFill>
                  <a:srgbClr val="000000"/>
                </a:solidFill>
                <a:latin typeface="Times New Roman"/>
              </a:rPr>
              <a:t>Falsacionismo</a:t>
            </a:r>
            <a:r>
              <a:rPr lang="es-MX" sz="2200" kern="0" dirty="0">
                <a:solidFill>
                  <a:srgbClr val="000000"/>
                </a:solidFill>
                <a:latin typeface="Times New Roman"/>
              </a:rPr>
              <a:t> o Principio de </a:t>
            </a:r>
            <a:r>
              <a:rPr lang="es-MX" sz="2200" kern="0" dirty="0" err="1">
                <a:solidFill>
                  <a:srgbClr val="000000"/>
                </a:solidFill>
                <a:latin typeface="Times New Roman"/>
              </a:rPr>
              <a:t>Falsabilidad</a:t>
            </a:r>
            <a:r>
              <a:rPr lang="es-MX" sz="2200" kern="0" dirty="0">
                <a:solidFill>
                  <a:srgbClr val="000000"/>
                </a:solidFill>
                <a:latin typeface="Times New Roman"/>
              </a:rPr>
              <a:t> es una corriente epistemológica fundada por el filósofo austríaco Karl Popper</a:t>
            </a:r>
            <a:r>
              <a:rPr lang="es-MX" sz="2200" kern="0" dirty="0" smtClean="0">
                <a:solidFill>
                  <a:srgbClr val="000000"/>
                </a:solidFill>
                <a:latin typeface="Times New Roman"/>
              </a:rPr>
              <a:t>.</a:t>
            </a:r>
          </a:p>
          <a:p>
            <a:pPr algn="just"/>
            <a:r>
              <a:rPr lang="es-MX" sz="2200" kern="0" dirty="0" smtClean="0">
                <a:solidFill>
                  <a:srgbClr val="000000"/>
                </a:solidFill>
                <a:latin typeface="Times New Roman"/>
              </a:rPr>
              <a:t>Para </a:t>
            </a:r>
            <a:r>
              <a:rPr lang="es-MX" sz="2200" kern="0" dirty="0">
                <a:solidFill>
                  <a:srgbClr val="000000"/>
                </a:solidFill>
                <a:latin typeface="Times New Roman"/>
              </a:rPr>
              <a:t>Popper, constatar una teoría significa intentar refutarla mediante un contraejemplo. Si no es posible refutarla, dicha teoría queda corroborada, pudiendo ser aceptada provisionalmente, pero nunca verificada</a:t>
            </a:r>
            <a:r>
              <a:rPr lang="es-MX" sz="2200" kern="0" dirty="0" smtClean="0">
                <a:solidFill>
                  <a:srgbClr val="000000"/>
                </a:solidFill>
                <a:latin typeface="Times New Roman"/>
              </a:rPr>
              <a:t>. </a:t>
            </a:r>
            <a:endParaRPr lang="es-MX" sz="2200" kern="0" dirty="0">
              <a:solidFill>
                <a:srgbClr val="000000"/>
              </a:solidFill>
              <a:latin typeface="Times New Roman"/>
            </a:endParaRPr>
          </a:p>
        </p:txBody>
      </p:sp>
      <p:sp>
        <p:nvSpPr>
          <p:cNvPr id="7" name="6 Rectángulo"/>
          <p:cNvSpPr/>
          <p:nvPr/>
        </p:nvSpPr>
        <p:spPr>
          <a:xfrm>
            <a:off x="6372200" y="1916832"/>
            <a:ext cx="2286000" cy="830997"/>
          </a:xfrm>
          <a:prstGeom prst="rect">
            <a:avLst/>
          </a:prstGeom>
        </p:spPr>
        <p:txBody>
          <a:bodyPr>
            <a:spAutoFit/>
          </a:bodyPr>
          <a:lstStyle/>
          <a:p>
            <a:pPr lvl="0" algn="ctr"/>
            <a:r>
              <a:rPr kumimoji="0" lang="es-MX" sz="2400" b="0" i="0" u="none" strike="noStrike" kern="0" cap="none" spc="0" normalizeH="0" baseline="0" noProof="0" dirty="0" err="1" smtClean="0">
                <a:ln>
                  <a:noFill/>
                </a:ln>
                <a:solidFill>
                  <a:srgbClr val="000000"/>
                </a:solidFill>
                <a:effectLst/>
                <a:uLnTx/>
                <a:uFillTx/>
                <a:latin typeface="Times New Roman"/>
                <a:ea typeface="+mn-ea"/>
                <a:cs typeface="+mn-cs"/>
              </a:rPr>
              <a:t>Falsacionismo</a:t>
            </a:r>
            <a:r>
              <a:rPr kumimoji="0" lang="es-MX" sz="2400" b="0" i="0" u="none" strike="noStrike" kern="0" cap="none" spc="0" normalizeH="0" baseline="0" noProof="0" dirty="0" smtClean="0">
                <a:ln>
                  <a:noFill/>
                </a:ln>
                <a:solidFill>
                  <a:srgbClr val="000000"/>
                </a:solidFill>
                <a:effectLst/>
                <a:uLnTx/>
                <a:uFillTx/>
                <a:latin typeface="Times New Roman"/>
                <a:ea typeface="+mn-ea"/>
                <a:cs typeface="+mn-cs"/>
              </a:rPr>
              <a:t> metodológico</a:t>
            </a:r>
            <a:endParaRPr kumimoji="0" lang="es-MX" sz="2400" b="0" i="0" u="none" strike="noStrike" kern="0" cap="none" spc="0" normalizeH="0" baseline="0" noProof="0" dirty="0">
              <a:ln>
                <a:noFill/>
              </a:ln>
              <a:solidFill>
                <a:srgbClr val="000000"/>
              </a:solidFill>
              <a:effectLst/>
              <a:uLnTx/>
              <a:uFillTx/>
              <a:latin typeface="Times New Roman"/>
              <a:ea typeface="+mn-ea"/>
              <a:cs typeface="+mn-cs"/>
            </a:endParaRPr>
          </a:p>
        </p:txBody>
      </p:sp>
      <p:cxnSp>
        <p:nvCxnSpPr>
          <p:cNvPr id="9" name="8 Conector recto de flecha"/>
          <p:cNvCxnSpPr/>
          <p:nvPr/>
        </p:nvCxnSpPr>
        <p:spPr>
          <a:xfrm flipH="1">
            <a:off x="7020272" y="2924944"/>
            <a:ext cx="648072" cy="72008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49522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2"/>
          <p:cNvSpPr txBox="1">
            <a:spLocks noChangeArrowheads="1"/>
          </p:cNvSpPr>
          <p:nvPr/>
        </p:nvSpPr>
        <p:spPr bwMode="auto">
          <a:xfrm>
            <a:off x="683568" y="980728"/>
            <a:ext cx="5868144" cy="7364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b" anchorCtr="0" compatLnSpc="1">
            <a:prstTxWarp prst="textNoShape">
              <a:avLst/>
            </a:prstTxWarp>
          </a:bodyPr>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Times New Roman" charset="0"/>
              </a:defRPr>
            </a:lvl2pPr>
            <a:lvl3pPr algn="l" rtl="0" eaLnBrk="0" fontAlgn="base" hangingPunct="0">
              <a:spcBef>
                <a:spcPct val="0"/>
              </a:spcBef>
              <a:spcAft>
                <a:spcPct val="0"/>
              </a:spcAft>
              <a:defRPr sz="3400" b="1">
                <a:solidFill>
                  <a:schemeClr val="tx2"/>
                </a:solidFill>
                <a:latin typeface="Times New Roman" charset="0"/>
              </a:defRPr>
            </a:lvl3pPr>
            <a:lvl4pPr algn="l" rtl="0" eaLnBrk="0" fontAlgn="base" hangingPunct="0">
              <a:spcBef>
                <a:spcPct val="0"/>
              </a:spcBef>
              <a:spcAft>
                <a:spcPct val="0"/>
              </a:spcAft>
              <a:defRPr sz="3400" b="1">
                <a:solidFill>
                  <a:schemeClr val="tx2"/>
                </a:solidFill>
                <a:latin typeface="Times New Roman" charset="0"/>
              </a:defRPr>
            </a:lvl4pPr>
            <a:lvl5pPr algn="l" rtl="0" eaLnBrk="0" fontAlgn="base" hangingPunct="0">
              <a:spcBef>
                <a:spcPct val="0"/>
              </a:spcBef>
              <a:spcAft>
                <a:spcPct val="0"/>
              </a:spcAft>
              <a:defRPr sz="3400" b="1">
                <a:solidFill>
                  <a:schemeClr val="tx2"/>
                </a:solidFill>
                <a:latin typeface="Times New Roman" charset="0"/>
              </a:defRPr>
            </a:lvl5pPr>
            <a:lvl6pPr marL="457200" algn="l" rtl="0" eaLnBrk="0" fontAlgn="base" hangingPunct="0">
              <a:spcBef>
                <a:spcPct val="0"/>
              </a:spcBef>
              <a:spcAft>
                <a:spcPct val="0"/>
              </a:spcAft>
              <a:defRPr sz="3400" b="1">
                <a:solidFill>
                  <a:schemeClr val="tx2"/>
                </a:solidFill>
                <a:latin typeface="Times New Roman" charset="0"/>
              </a:defRPr>
            </a:lvl6pPr>
            <a:lvl7pPr marL="914400" algn="l" rtl="0" eaLnBrk="0" fontAlgn="base" hangingPunct="0">
              <a:spcBef>
                <a:spcPct val="0"/>
              </a:spcBef>
              <a:spcAft>
                <a:spcPct val="0"/>
              </a:spcAft>
              <a:defRPr sz="3400" b="1">
                <a:solidFill>
                  <a:schemeClr val="tx2"/>
                </a:solidFill>
                <a:latin typeface="Times New Roman" charset="0"/>
              </a:defRPr>
            </a:lvl7pPr>
            <a:lvl8pPr marL="1371600" algn="l" rtl="0" eaLnBrk="0" fontAlgn="base" hangingPunct="0">
              <a:spcBef>
                <a:spcPct val="0"/>
              </a:spcBef>
              <a:spcAft>
                <a:spcPct val="0"/>
              </a:spcAft>
              <a:defRPr sz="3400" b="1">
                <a:solidFill>
                  <a:schemeClr val="tx2"/>
                </a:solidFill>
                <a:latin typeface="Times New Roman" charset="0"/>
              </a:defRPr>
            </a:lvl8pPr>
            <a:lvl9pPr marL="1828800" algn="l" rtl="0" eaLnBrk="0" fontAlgn="base" hangingPunct="0">
              <a:spcBef>
                <a:spcPct val="0"/>
              </a:spcBef>
              <a:spcAft>
                <a:spcPct val="0"/>
              </a:spcAft>
              <a:defRPr sz="3400" b="1">
                <a:solidFill>
                  <a:schemeClr val="tx2"/>
                </a:solidFill>
                <a:latin typeface="Times New Roman"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MX" altLang="es-MX" sz="3200" i="0" u="none" strike="noStrike" kern="0" cap="none" spc="0" normalizeH="0" baseline="0" noProof="0" dirty="0" smtClean="0">
                <a:ln>
                  <a:noFill/>
                </a:ln>
                <a:solidFill>
                  <a:srgbClr val="000000"/>
                </a:solidFill>
                <a:effectLst/>
                <a:uLnTx/>
                <a:uFillTx/>
                <a:latin typeface="Times New Roman"/>
                <a:ea typeface="+mj-ea"/>
                <a:cs typeface="+mj-cs"/>
              </a:rPr>
              <a:t>El </a:t>
            </a:r>
            <a:r>
              <a:rPr kumimoji="0" lang="es-MX" altLang="es-MX" sz="3200" i="1" u="none" strike="noStrike" kern="0" cap="none" spc="0" normalizeH="0" baseline="0" noProof="0" dirty="0" err="1" smtClean="0">
                <a:ln>
                  <a:noFill/>
                </a:ln>
                <a:solidFill>
                  <a:srgbClr val="000000"/>
                </a:solidFill>
                <a:effectLst/>
                <a:uLnTx/>
                <a:uFillTx/>
                <a:latin typeface="Times New Roman"/>
                <a:ea typeface="+mj-ea"/>
                <a:cs typeface="+mj-cs"/>
              </a:rPr>
              <a:t>falsacionismo</a:t>
            </a:r>
            <a:r>
              <a:rPr kumimoji="0" lang="es-MX" altLang="es-MX" sz="3200" i="0" u="none" strike="noStrike" kern="0" cap="none" spc="0" normalizeH="0" baseline="0" noProof="0" dirty="0" smtClean="0">
                <a:ln>
                  <a:noFill/>
                </a:ln>
                <a:solidFill>
                  <a:srgbClr val="000000"/>
                </a:solidFill>
                <a:effectLst/>
                <a:uLnTx/>
                <a:uFillTx/>
                <a:latin typeface="Times New Roman"/>
                <a:ea typeface="+mj-ea"/>
                <a:cs typeface="+mj-cs"/>
              </a:rPr>
              <a:t> en economía:</a:t>
            </a:r>
            <a:endParaRPr kumimoji="0" lang="en-US" altLang="es-MX" sz="3200" i="0" u="none" strike="noStrike" kern="0" cap="none" spc="0" normalizeH="0" baseline="0" noProof="0" dirty="0">
              <a:ln>
                <a:noFill/>
              </a:ln>
              <a:solidFill>
                <a:srgbClr val="000000"/>
              </a:solidFill>
              <a:effectLst/>
              <a:uLnTx/>
              <a:uFillTx/>
              <a:latin typeface="Times New Roman"/>
              <a:ea typeface="+mj-ea"/>
              <a:cs typeface="+mj-cs"/>
            </a:endParaRPr>
          </a:p>
        </p:txBody>
      </p:sp>
      <p:sp>
        <p:nvSpPr>
          <p:cNvPr id="7" name="Rectangle 3"/>
          <p:cNvSpPr txBox="1">
            <a:spLocks noChangeArrowheads="1"/>
          </p:cNvSpPr>
          <p:nvPr/>
        </p:nvSpPr>
        <p:spPr bwMode="auto">
          <a:xfrm>
            <a:off x="611560" y="1981200"/>
            <a:ext cx="7992888"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75000"/>
              <a:buFont typeface="Monotype Sorts" pitchFamily="2" charset="2"/>
              <a:buChar char="u"/>
              <a:defRPr sz="3000" b="1">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100000"/>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SzPct val="100000"/>
              <a:buChar char="»"/>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SzPct val="100000"/>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SzPct val="100000"/>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SzPct val="100000"/>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SzPct val="100000"/>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SzPct val="100000"/>
              <a:buChar char="–"/>
              <a:defRPr sz="2000">
                <a:solidFill>
                  <a:schemeClr val="tx1"/>
                </a:solidFill>
                <a:latin typeface="+mn-lt"/>
              </a:defRPr>
            </a:lvl9pPr>
          </a:lstStyle>
          <a:p>
            <a:pPr marL="0" marR="0" lvl="0" indent="0" algn="l" defTabSz="914400" rtl="0" eaLnBrk="0" fontAlgn="base" latinLnBrk="0" hangingPunct="0">
              <a:lnSpc>
                <a:spcPct val="90000"/>
              </a:lnSpc>
              <a:spcBef>
                <a:spcPct val="20000"/>
              </a:spcBef>
              <a:spcAft>
                <a:spcPct val="0"/>
              </a:spcAft>
              <a:buClr>
                <a:srgbClr val="00AE00"/>
              </a:buClr>
              <a:buSzPct val="75000"/>
              <a:buNone/>
              <a:tabLst/>
              <a:defRPr/>
            </a:pPr>
            <a:r>
              <a:rPr kumimoji="0" lang="es-CR" altLang="es-MX" sz="2400" b="1" i="0" u="none" strike="noStrike" kern="0" cap="none" spc="0" normalizeH="0" baseline="0" noProof="0" dirty="0" smtClean="0">
                <a:ln>
                  <a:noFill/>
                </a:ln>
                <a:solidFill>
                  <a:srgbClr val="000000"/>
                </a:solidFill>
                <a:effectLst/>
                <a:uLnTx/>
                <a:uFillTx/>
                <a:latin typeface="Times New Roman"/>
                <a:ea typeface="+mn-ea"/>
                <a:cs typeface="+mn-cs"/>
              </a:rPr>
              <a:t>Críticas a la práctica metodológica del </a:t>
            </a:r>
            <a:r>
              <a:rPr kumimoji="0" lang="es-CR" altLang="es-MX" sz="2400" b="1" i="0" u="none" strike="noStrike" kern="0" cap="none" spc="0" normalizeH="0" baseline="0" noProof="0" dirty="0" err="1" smtClean="0">
                <a:ln>
                  <a:noFill/>
                </a:ln>
                <a:solidFill>
                  <a:srgbClr val="000000"/>
                </a:solidFill>
                <a:effectLst/>
                <a:uLnTx/>
                <a:uFillTx/>
                <a:latin typeface="Times New Roman"/>
                <a:ea typeface="+mn-ea"/>
                <a:cs typeface="+mn-cs"/>
              </a:rPr>
              <a:t>falsacionismo</a:t>
            </a:r>
            <a:r>
              <a:rPr kumimoji="0" lang="es-CR" altLang="es-MX" sz="2400" b="1" i="0" u="none" strike="noStrike" kern="0" cap="none" spc="0" normalizeH="0" baseline="0" noProof="0" dirty="0" smtClean="0">
                <a:ln>
                  <a:noFill/>
                </a:ln>
                <a:solidFill>
                  <a:srgbClr val="000000"/>
                </a:solidFill>
                <a:effectLst/>
                <a:uLnTx/>
                <a:uFillTx/>
                <a:latin typeface="Times New Roman"/>
                <a:ea typeface="+mn-ea"/>
                <a:cs typeface="+mn-cs"/>
              </a:rPr>
              <a:t> en economía:</a:t>
            </a:r>
          </a:p>
          <a:p>
            <a:pPr marL="742950" marR="0" lvl="1" indent="-285750" algn="l" defTabSz="914400" rtl="0" eaLnBrk="0" fontAlgn="base" latinLnBrk="0" hangingPunct="0">
              <a:lnSpc>
                <a:spcPct val="90000"/>
              </a:lnSpc>
              <a:spcBef>
                <a:spcPct val="20000"/>
              </a:spcBef>
              <a:spcAft>
                <a:spcPct val="0"/>
              </a:spcAft>
              <a:buClr>
                <a:srgbClr val="000000"/>
              </a:buClr>
              <a:buSzPct val="100000"/>
              <a:buFontTx/>
              <a:buChar char="–"/>
              <a:tabLst/>
              <a:defRPr/>
            </a:pPr>
            <a:r>
              <a:rPr kumimoji="0" lang="es-CR" altLang="es-MX" sz="2200" b="0" i="0" u="none" strike="noStrike" kern="0" cap="none" spc="0" normalizeH="0" baseline="0" noProof="0" dirty="0" smtClean="0">
                <a:ln>
                  <a:noFill/>
                </a:ln>
                <a:solidFill>
                  <a:srgbClr val="000000"/>
                </a:solidFill>
                <a:effectLst/>
                <a:uLnTx/>
                <a:uFillTx/>
                <a:latin typeface="Times New Roman"/>
              </a:rPr>
              <a:t>Aversión a producir teorías con implicaciones refutables.</a:t>
            </a:r>
          </a:p>
          <a:p>
            <a:pPr marL="742950" marR="0" lvl="1" indent="-285750" algn="l" defTabSz="914400" rtl="0" eaLnBrk="0" fontAlgn="base" latinLnBrk="0" hangingPunct="0">
              <a:lnSpc>
                <a:spcPct val="90000"/>
              </a:lnSpc>
              <a:spcBef>
                <a:spcPct val="20000"/>
              </a:spcBef>
              <a:spcAft>
                <a:spcPct val="0"/>
              </a:spcAft>
              <a:buClr>
                <a:srgbClr val="000000"/>
              </a:buClr>
              <a:buSzPct val="100000"/>
              <a:buFontTx/>
              <a:buChar char="–"/>
              <a:tabLst/>
              <a:defRPr/>
            </a:pPr>
            <a:r>
              <a:rPr kumimoji="0" lang="es-CR" altLang="es-MX" sz="2200" b="0" i="0" u="none" strike="noStrike" kern="0" cap="none" spc="0" normalizeH="0" baseline="0" noProof="0" dirty="0" smtClean="0">
                <a:ln>
                  <a:noFill/>
                </a:ln>
                <a:solidFill>
                  <a:srgbClr val="000000"/>
                </a:solidFill>
                <a:effectLst/>
                <a:uLnTx/>
                <a:uFillTx/>
                <a:latin typeface="Times New Roman"/>
              </a:rPr>
              <a:t>Reticencia a exponer las teorías a la posibilidad de </a:t>
            </a:r>
            <a:r>
              <a:rPr kumimoji="0" lang="es-CR" altLang="es-MX" sz="2200" b="0" i="0" u="none" strike="noStrike" kern="0" cap="none" spc="0" normalizeH="0" baseline="0" noProof="0" dirty="0" err="1" smtClean="0">
                <a:ln>
                  <a:noFill/>
                </a:ln>
                <a:solidFill>
                  <a:srgbClr val="000000"/>
                </a:solidFill>
                <a:effectLst/>
                <a:uLnTx/>
                <a:uFillTx/>
                <a:latin typeface="Times New Roman"/>
              </a:rPr>
              <a:t>falsación</a:t>
            </a:r>
            <a:r>
              <a:rPr kumimoji="0" lang="es-CR" altLang="es-MX" sz="2200" b="0" i="0" u="none" strike="noStrike" kern="0" cap="none" spc="0" normalizeH="0" baseline="0" noProof="0" dirty="0" smtClean="0">
                <a:ln>
                  <a:noFill/>
                </a:ln>
                <a:solidFill>
                  <a:srgbClr val="000000"/>
                </a:solidFill>
                <a:effectLst/>
                <a:uLnTx/>
                <a:uFillTx/>
                <a:latin typeface="Times New Roman"/>
              </a:rPr>
              <a:t>.</a:t>
            </a:r>
          </a:p>
          <a:p>
            <a:pPr marL="0" marR="0" lvl="0" indent="0" algn="l" defTabSz="914400" rtl="0" eaLnBrk="0" fontAlgn="base" latinLnBrk="0" hangingPunct="0">
              <a:lnSpc>
                <a:spcPct val="90000"/>
              </a:lnSpc>
              <a:spcBef>
                <a:spcPct val="20000"/>
              </a:spcBef>
              <a:spcAft>
                <a:spcPct val="0"/>
              </a:spcAft>
              <a:buClr>
                <a:srgbClr val="00AE00"/>
              </a:buClr>
              <a:buSzPct val="75000"/>
              <a:buNone/>
              <a:tabLst/>
              <a:defRPr/>
            </a:pPr>
            <a:r>
              <a:rPr kumimoji="0" lang="es-CR" altLang="es-MX" sz="2400" b="1" i="0" u="none" strike="noStrike" kern="0" cap="none" spc="0" normalizeH="0" baseline="0" noProof="0" dirty="0" smtClean="0">
                <a:ln>
                  <a:noFill/>
                </a:ln>
                <a:solidFill>
                  <a:srgbClr val="000000"/>
                </a:solidFill>
                <a:effectLst/>
                <a:uLnTx/>
                <a:uFillTx/>
                <a:latin typeface="Times New Roman"/>
                <a:ea typeface="+mn-ea"/>
                <a:cs typeface="+mn-cs"/>
              </a:rPr>
              <a:t>Algunas áreas de la teoría económica se han desarrollado en formas que facilitan la metodología </a:t>
            </a:r>
            <a:r>
              <a:rPr kumimoji="0" lang="es-CR" altLang="es-MX" sz="2400" b="1" i="0" u="none" strike="noStrike" kern="0" cap="none" spc="0" normalizeH="0" baseline="0" noProof="0" dirty="0" err="1" smtClean="0">
                <a:ln>
                  <a:noFill/>
                </a:ln>
                <a:solidFill>
                  <a:srgbClr val="000000"/>
                </a:solidFill>
                <a:effectLst/>
                <a:uLnTx/>
                <a:uFillTx/>
                <a:latin typeface="Times New Roman"/>
                <a:ea typeface="+mn-ea"/>
                <a:cs typeface="+mn-cs"/>
              </a:rPr>
              <a:t>falsacionista</a:t>
            </a:r>
            <a:endParaRPr kumimoji="0" lang="es-CR" altLang="es-MX" sz="2400" b="1" i="0" u="none" strike="noStrike" kern="0" cap="none" spc="0" normalizeH="0" baseline="0" noProof="0" dirty="0" smtClean="0">
              <a:ln>
                <a:noFill/>
              </a:ln>
              <a:solidFill>
                <a:srgbClr val="000000"/>
              </a:solidFill>
              <a:effectLst/>
              <a:uLnTx/>
              <a:uFillTx/>
              <a:latin typeface="Times New Roman"/>
              <a:ea typeface="+mn-ea"/>
              <a:cs typeface="+mn-cs"/>
            </a:endParaRPr>
          </a:p>
          <a:p>
            <a:pPr marL="742950" marR="0" lvl="1" indent="-285750" algn="l" defTabSz="914400" rtl="0" eaLnBrk="0" fontAlgn="base" latinLnBrk="0" hangingPunct="0">
              <a:lnSpc>
                <a:spcPct val="90000"/>
              </a:lnSpc>
              <a:spcBef>
                <a:spcPct val="20000"/>
              </a:spcBef>
              <a:spcAft>
                <a:spcPct val="0"/>
              </a:spcAft>
              <a:buClr>
                <a:srgbClr val="000000"/>
              </a:buClr>
              <a:buSzPct val="100000"/>
              <a:buFontTx/>
              <a:buChar char="–"/>
              <a:tabLst/>
              <a:defRPr/>
            </a:pPr>
            <a:r>
              <a:rPr kumimoji="0" lang="es-CR" altLang="es-MX" sz="2200" b="0" i="0" u="none" strike="noStrike" kern="0" cap="none" spc="0" normalizeH="0" baseline="0" noProof="0" dirty="0" smtClean="0">
                <a:ln>
                  <a:noFill/>
                </a:ln>
                <a:solidFill>
                  <a:srgbClr val="000000"/>
                </a:solidFill>
                <a:effectLst/>
                <a:uLnTx/>
                <a:uFillTx/>
                <a:latin typeface="Times New Roman"/>
              </a:rPr>
              <a:t>Teoría del consumidor y teoría de la firma.</a:t>
            </a:r>
          </a:p>
          <a:p>
            <a:pPr marL="742950" marR="0" lvl="1" indent="-285750" algn="l" defTabSz="914400" rtl="0" eaLnBrk="0" fontAlgn="base" latinLnBrk="0" hangingPunct="0">
              <a:lnSpc>
                <a:spcPct val="90000"/>
              </a:lnSpc>
              <a:spcBef>
                <a:spcPct val="20000"/>
              </a:spcBef>
              <a:spcAft>
                <a:spcPct val="0"/>
              </a:spcAft>
              <a:buClr>
                <a:srgbClr val="000000"/>
              </a:buClr>
              <a:buSzPct val="100000"/>
              <a:buFontTx/>
              <a:buChar char="–"/>
              <a:tabLst/>
              <a:defRPr/>
            </a:pPr>
            <a:r>
              <a:rPr kumimoji="0" lang="es-CR" altLang="es-MX" sz="2200" b="0" i="0" u="none" strike="noStrike" kern="0" cap="none" spc="0" normalizeH="0" baseline="0" noProof="0" dirty="0" smtClean="0">
                <a:ln>
                  <a:noFill/>
                </a:ln>
                <a:solidFill>
                  <a:srgbClr val="000000"/>
                </a:solidFill>
                <a:effectLst/>
                <a:uLnTx/>
                <a:uFillTx/>
                <a:latin typeface="Times New Roman"/>
              </a:rPr>
              <a:t>Las acciones de las unidades tomadores de decisiones son soluciones a un problema de maximización con restricciones</a:t>
            </a:r>
          </a:p>
          <a:p>
            <a:pPr marL="742950" marR="0" lvl="1" indent="-285750" algn="l" defTabSz="914400" rtl="0" eaLnBrk="0" fontAlgn="base" latinLnBrk="0" hangingPunct="0">
              <a:lnSpc>
                <a:spcPct val="90000"/>
              </a:lnSpc>
              <a:spcBef>
                <a:spcPct val="20000"/>
              </a:spcBef>
              <a:spcAft>
                <a:spcPct val="0"/>
              </a:spcAft>
              <a:buClr>
                <a:srgbClr val="000000"/>
              </a:buClr>
              <a:buSzPct val="100000"/>
              <a:buFontTx/>
              <a:buChar char="–"/>
              <a:tabLst/>
              <a:defRPr/>
            </a:pPr>
            <a:r>
              <a:rPr kumimoji="0" lang="es-CR" altLang="es-MX" sz="2200" b="0" i="0" u="none" strike="noStrike" kern="0" cap="none" spc="0" normalizeH="0" baseline="0" noProof="0" dirty="0" smtClean="0">
                <a:ln>
                  <a:noFill/>
                </a:ln>
                <a:solidFill>
                  <a:srgbClr val="000000"/>
                </a:solidFill>
                <a:effectLst/>
                <a:uLnTx/>
                <a:uFillTx/>
                <a:latin typeface="Times New Roman"/>
              </a:rPr>
              <a:t>Coherencia interna – manifiesta en la dualidad: si las teorías tiene coherencia interna deben también ser </a:t>
            </a:r>
            <a:r>
              <a:rPr kumimoji="0" lang="es-CR" altLang="es-MX" sz="2200" b="0" i="0" u="none" strike="noStrike" kern="0" cap="none" spc="0" normalizeH="0" baseline="0" noProof="0" dirty="0" err="1" smtClean="0">
                <a:ln>
                  <a:noFill/>
                </a:ln>
                <a:solidFill>
                  <a:srgbClr val="000000"/>
                </a:solidFill>
                <a:effectLst/>
                <a:uLnTx/>
                <a:uFillTx/>
                <a:latin typeface="Times New Roman"/>
              </a:rPr>
              <a:t>falsables</a:t>
            </a:r>
            <a:r>
              <a:rPr kumimoji="0" lang="es-CR" altLang="es-MX" sz="2200" b="0" i="0" u="none" strike="noStrike" kern="0" cap="none" spc="0" normalizeH="0" baseline="0" noProof="0" dirty="0" smtClean="0">
                <a:ln>
                  <a:noFill/>
                </a:ln>
                <a:solidFill>
                  <a:srgbClr val="000000"/>
                </a:solidFill>
                <a:effectLst/>
                <a:uLnTx/>
                <a:uFillTx/>
                <a:latin typeface="Times New Roman"/>
              </a:rPr>
              <a:t> desde el punto de vista de la soluciones duales.</a:t>
            </a:r>
          </a:p>
          <a:p>
            <a:pPr marL="742950" marR="0" lvl="1" indent="-285750" algn="l" defTabSz="914400" rtl="0" eaLnBrk="0" fontAlgn="base" latinLnBrk="0" hangingPunct="0">
              <a:lnSpc>
                <a:spcPct val="90000"/>
              </a:lnSpc>
              <a:spcBef>
                <a:spcPct val="20000"/>
              </a:spcBef>
              <a:spcAft>
                <a:spcPct val="0"/>
              </a:spcAft>
              <a:buClr>
                <a:srgbClr val="000000"/>
              </a:buClr>
              <a:buSzPct val="100000"/>
              <a:buFontTx/>
              <a:buChar char="–"/>
              <a:tabLst/>
              <a:defRPr/>
            </a:pPr>
            <a:endParaRPr kumimoji="0" lang="es-CR" altLang="es-MX" sz="2400" b="0" i="0" u="none" strike="noStrike" kern="0" cap="none" spc="0" normalizeH="0" baseline="0" noProof="0" dirty="0">
              <a:ln>
                <a:noFill/>
              </a:ln>
              <a:solidFill>
                <a:srgbClr val="000000"/>
              </a:solidFill>
              <a:effectLst/>
              <a:uLnTx/>
              <a:uFillTx/>
              <a:latin typeface="Times New Roman"/>
            </a:endParaRPr>
          </a:p>
        </p:txBody>
      </p:sp>
    </p:spTree>
    <p:extLst>
      <p:ext uri="{BB962C8B-B14F-4D97-AF65-F5344CB8AC3E}">
        <p14:creationId xmlns:p14="http://schemas.microsoft.com/office/powerpoint/2010/main" val="348026795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2"/>
          <p:cNvSpPr txBox="1">
            <a:spLocks noChangeArrowheads="1"/>
          </p:cNvSpPr>
          <p:nvPr/>
        </p:nvSpPr>
        <p:spPr bwMode="auto">
          <a:xfrm>
            <a:off x="1763688" y="1196752"/>
            <a:ext cx="5940152" cy="95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b" anchorCtr="0" compatLnSpc="1">
            <a:prstTxWarp prst="textNoShape">
              <a:avLst/>
            </a:prstTxWarp>
          </a:bodyPr>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Times New Roman" charset="0"/>
              </a:defRPr>
            </a:lvl2pPr>
            <a:lvl3pPr algn="l" rtl="0" eaLnBrk="0" fontAlgn="base" hangingPunct="0">
              <a:spcBef>
                <a:spcPct val="0"/>
              </a:spcBef>
              <a:spcAft>
                <a:spcPct val="0"/>
              </a:spcAft>
              <a:defRPr sz="3400" b="1">
                <a:solidFill>
                  <a:schemeClr val="tx2"/>
                </a:solidFill>
                <a:latin typeface="Times New Roman" charset="0"/>
              </a:defRPr>
            </a:lvl3pPr>
            <a:lvl4pPr algn="l" rtl="0" eaLnBrk="0" fontAlgn="base" hangingPunct="0">
              <a:spcBef>
                <a:spcPct val="0"/>
              </a:spcBef>
              <a:spcAft>
                <a:spcPct val="0"/>
              </a:spcAft>
              <a:defRPr sz="3400" b="1">
                <a:solidFill>
                  <a:schemeClr val="tx2"/>
                </a:solidFill>
                <a:latin typeface="Times New Roman" charset="0"/>
              </a:defRPr>
            </a:lvl4pPr>
            <a:lvl5pPr algn="l" rtl="0" eaLnBrk="0" fontAlgn="base" hangingPunct="0">
              <a:spcBef>
                <a:spcPct val="0"/>
              </a:spcBef>
              <a:spcAft>
                <a:spcPct val="0"/>
              </a:spcAft>
              <a:defRPr sz="3400" b="1">
                <a:solidFill>
                  <a:schemeClr val="tx2"/>
                </a:solidFill>
                <a:latin typeface="Times New Roman" charset="0"/>
              </a:defRPr>
            </a:lvl5pPr>
            <a:lvl6pPr marL="457200" algn="l" rtl="0" eaLnBrk="0" fontAlgn="base" hangingPunct="0">
              <a:spcBef>
                <a:spcPct val="0"/>
              </a:spcBef>
              <a:spcAft>
                <a:spcPct val="0"/>
              </a:spcAft>
              <a:defRPr sz="3400" b="1">
                <a:solidFill>
                  <a:schemeClr val="tx2"/>
                </a:solidFill>
                <a:latin typeface="Times New Roman" charset="0"/>
              </a:defRPr>
            </a:lvl6pPr>
            <a:lvl7pPr marL="914400" algn="l" rtl="0" eaLnBrk="0" fontAlgn="base" hangingPunct="0">
              <a:spcBef>
                <a:spcPct val="0"/>
              </a:spcBef>
              <a:spcAft>
                <a:spcPct val="0"/>
              </a:spcAft>
              <a:defRPr sz="3400" b="1">
                <a:solidFill>
                  <a:schemeClr val="tx2"/>
                </a:solidFill>
                <a:latin typeface="Times New Roman" charset="0"/>
              </a:defRPr>
            </a:lvl7pPr>
            <a:lvl8pPr marL="1371600" algn="l" rtl="0" eaLnBrk="0" fontAlgn="base" hangingPunct="0">
              <a:spcBef>
                <a:spcPct val="0"/>
              </a:spcBef>
              <a:spcAft>
                <a:spcPct val="0"/>
              </a:spcAft>
              <a:defRPr sz="3400" b="1">
                <a:solidFill>
                  <a:schemeClr val="tx2"/>
                </a:solidFill>
                <a:latin typeface="Times New Roman" charset="0"/>
              </a:defRPr>
            </a:lvl8pPr>
            <a:lvl9pPr marL="1828800" algn="l" rtl="0" eaLnBrk="0" fontAlgn="base" hangingPunct="0">
              <a:spcBef>
                <a:spcPct val="0"/>
              </a:spcBef>
              <a:spcAft>
                <a:spcPct val="0"/>
              </a:spcAft>
              <a:defRPr sz="3400" b="1">
                <a:solidFill>
                  <a:schemeClr val="tx2"/>
                </a:solidFill>
                <a:latin typeface="Times New Roman"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3200" b="1" i="0" u="none" strike="noStrike" kern="0" cap="none" spc="0" normalizeH="0" baseline="0" noProof="0" dirty="0" smtClean="0">
                <a:ln>
                  <a:noFill/>
                </a:ln>
                <a:solidFill>
                  <a:srgbClr val="000000"/>
                </a:solidFill>
                <a:effectLst/>
                <a:uLnTx/>
                <a:uFillTx/>
                <a:latin typeface="Times New Roman"/>
                <a:ea typeface="+mj-ea"/>
                <a:cs typeface="+mj-cs"/>
              </a:rPr>
              <a:t>Críticas al positivismo lógico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3200" b="1" i="0" u="none" strike="noStrike" kern="0" cap="none" spc="0" normalizeH="0" baseline="0" noProof="0" dirty="0" smtClean="0">
                <a:ln>
                  <a:noFill/>
                </a:ln>
                <a:solidFill>
                  <a:srgbClr val="000000"/>
                </a:solidFill>
                <a:effectLst/>
                <a:uLnTx/>
                <a:uFillTx/>
                <a:latin typeface="Times New Roman"/>
                <a:ea typeface="+mj-ea"/>
                <a:cs typeface="+mj-cs"/>
              </a:rPr>
              <a:t>y </a:t>
            </a:r>
            <a:r>
              <a:rPr kumimoji="0" lang="es-MX" altLang="es-MX" sz="3200" b="1" i="0" u="none" strike="noStrike" kern="0" cap="none" spc="0" normalizeH="0" baseline="0" noProof="0" dirty="0" err="1" smtClean="0">
                <a:ln>
                  <a:noFill/>
                </a:ln>
                <a:solidFill>
                  <a:srgbClr val="000000"/>
                </a:solidFill>
                <a:effectLst/>
                <a:uLnTx/>
                <a:uFillTx/>
                <a:latin typeface="Times New Roman"/>
                <a:ea typeface="+mj-ea"/>
                <a:cs typeface="+mj-cs"/>
              </a:rPr>
              <a:t>falsacionismo</a:t>
            </a:r>
            <a:r>
              <a:rPr kumimoji="0" lang="es-MX" altLang="es-MX" sz="3200" b="1" i="0" u="none" strike="noStrike" kern="0" cap="none" spc="0" normalizeH="0" baseline="0" noProof="0" dirty="0" smtClean="0">
                <a:ln>
                  <a:noFill/>
                </a:ln>
                <a:solidFill>
                  <a:srgbClr val="000000"/>
                </a:solidFill>
                <a:effectLst/>
                <a:uLnTx/>
                <a:uFillTx/>
                <a:latin typeface="Times New Roman"/>
                <a:ea typeface="+mj-ea"/>
                <a:cs typeface="+mj-cs"/>
              </a:rPr>
              <a:t>:</a:t>
            </a:r>
            <a:endParaRPr kumimoji="0" lang="en-US" altLang="es-MX" sz="3200" b="1" i="0" u="none" strike="noStrike" kern="0" cap="none" spc="0" normalizeH="0" baseline="0" noProof="0" dirty="0">
              <a:ln>
                <a:noFill/>
              </a:ln>
              <a:solidFill>
                <a:srgbClr val="000000"/>
              </a:solidFill>
              <a:effectLst/>
              <a:uLnTx/>
              <a:uFillTx/>
              <a:latin typeface="Times New Roman"/>
              <a:ea typeface="+mj-ea"/>
              <a:cs typeface="+mj-cs"/>
            </a:endParaRPr>
          </a:p>
        </p:txBody>
      </p:sp>
      <p:sp>
        <p:nvSpPr>
          <p:cNvPr id="8" name="Rectangle 3"/>
          <p:cNvSpPr txBox="1">
            <a:spLocks noChangeArrowheads="1"/>
          </p:cNvSpPr>
          <p:nvPr/>
        </p:nvSpPr>
        <p:spPr bwMode="auto">
          <a:xfrm>
            <a:off x="323528" y="2420888"/>
            <a:ext cx="8591872" cy="4248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75000"/>
              <a:buFont typeface="Monotype Sorts" pitchFamily="2" charset="2"/>
              <a:buChar char="u"/>
              <a:defRPr sz="3000" b="1">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100000"/>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SzPct val="100000"/>
              <a:buChar char="»"/>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SzPct val="100000"/>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SzPct val="100000"/>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SzPct val="100000"/>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SzPct val="100000"/>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SzPct val="100000"/>
              <a:buChar char="–"/>
              <a:defRPr sz="2000">
                <a:solidFill>
                  <a:schemeClr val="tx1"/>
                </a:solidFill>
                <a:latin typeface="+mn-lt"/>
              </a:defRPr>
            </a:lvl9pPr>
          </a:lstStyle>
          <a:p>
            <a:pPr marL="0" marR="0" lvl="0" indent="0" algn="just" defTabSz="914400" rtl="0" eaLnBrk="0" fontAlgn="base" latinLnBrk="0" hangingPunct="0">
              <a:lnSpc>
                <a:spcPct val="90000"/>
              </a:lnSpc>
              <a:spcBef>
                <a:spcPct val="20000"/>
              </a:spcBef>
              <a:spcAft>
                <a:spcPct val="0"/>
              </a:spcAft>
              <a:buClr>
                <a:srgbClr val="00AE00"/>
              </a:buClr>
              <a:buSzPct val="75000"/>
              <a:buNone/>
              <a:tabLst/>
              <a:defRPr/>
            </a:pPr>
            <a:r>
              <a:rPr kumimoji="0" lang="es-CR" altLang="es-MX" sz="2400" b="1" i="0" u="none" strike="noStrike" kern="0" cap="none" spc="0" normalizeH="0" baseline="0" noProof="0" dirty="0" smtClean="0">
                <a:ln>
                  <a:noFill/>
                </a:ln>
                <a:solidFill>
                  <a:srgbClr val="000000"/>
                </a:solidFill>
                <a:effectLst/>
                <a:uLnTx/>
                <a:uFillTx/>
                <a:latin typeface="Times New Roman"/>
                <a:ea typeface="+mn-ea"/>
                <a:cs typeface="+mn-cs"/>
              </a:rPr>
              <a:t>Evolución en el pensamiento de Popper: </a:t>
            </a:r>
            <a:r>
              <a:rPr kumimoji="0" lang="es-CR" altLang="es-MX" sz="2600" b="1" i="0" u="none" strike="noStrike" kern="0" cap="none" spc="0" normalizeH="0" baseline="0" noProof="0" dirty="0" smtClean="0">
                <a:ln>
                  <a:noFill/>
                </a:ln>
                <a:solidFill>
                  <a:srgbClr val="000000"/>
                </a:solidFill>
                <a:effectLst/>
                <a:uLnTx/>
                <a:uFillTx/>
                <a:latin typeface="Times New Roman"/>
                <a:ea typeface="+mn-ea"/>
                <a:cs typeface="+mn-cs"/>
              </a:rPr>
              <a:t> </a:t>
            </a:r>
          </a:p>
          <a:p>
            <a:pPr marL="742950" marR="0" lvl="1" indent="-285750" algn="just" defTabSz="914400" rtl="0" eaLnBrk="0" fontAlgn="base" latinLnBrk="0" hangingPunct="0">
              <a:lnSpc>
                <a:spcPct val="90000"/>
              </a:lnSpc>
              <a:spcBef>
                <a:spcPct val="20000"/>
              </a:spcBef>
              <a:spcAft>
                <a:spcPct val="0"/>
              </a:spcAft>
              <a:buClr>
                <a:srgbClr val="000000"/>
              </a:buClr>
              <a:buSzPct val="100000"/>
              <a:buFontTx/>
              <a:buChar char="–"/>
              <a:tabLst/>
              <a:defRPr/>
            </a:pPr>
            <a:r>
              <a:rPr kumimoji="0" lang="es-CR" altLang="es-MX" sz="2000" b="0" i="0" u="none" strike="noStrike" kern="0" cap="none" spc="0" normalizeH="0" baseline="0" noProof="0" dirty="0" smtClean="0">
                <a:ln>
                  <a:noFill/>
                </a:ln>
                <a:solidFill>
                  <a:srgbClr val="000000"/>
                </a:solidFill>
                <a:effectLst/>
                <a:uLnTx/>
                <a:uFillTx/>
                <a:latin typeface="Times New Roman"/>
              </a:rPr>
              <a:t>La visión del </a:t>
            </a:r>
            <a:r>
              <a:rPr kumimoji="0" lang="es-CR" altLang="es-MX" sz="2000" b="0" i="0" u="none" strike="noStrike" kern="0" cap="none" spc="0" normalizeH="0" baseline="0" noProof="0" dirty="0" err="1" smtClean="0">
                <a:ln>
                  <a:noFill/>
                </a:ln>
                <a:solidFill>
                  <a:srgbClr val="000000"/>
                </a:solidFill>
                <a:effectLst/>
                <a:uLnTx/>
                <a:uFillTx/>
                <a:latin typeface="Times New Roman"/>
              </a:rPr>
              <a:t>falsacionismo</a:t>
            </a:r>
            <a:r>
              <a:rPr kumimoji="0" lang="es-CR" altLang="es-MX" sz="2000" b="0" i="0" u="none" strike="noStrike" kern="0" cap="none" spc="0" normalizeH="0" baseline="0" noProof="0" dirty="0" smtClean="0">
                <a:ln>
                  <a:noFill/>
                </a:ln>
                <a:solidFill>
                  <a:srgbClr val="000000"/>
                </a:solidFill>
                <a:effectLst/>
                <a:uLnTx/>
                <a:uFillTx/>
                <a:latin typeface="Times New Roman"/>
              </a:rPr>
              <a:t> que siguen muchos economistas es la del Popper  (1935) en La </a:t>
            </a:r>
            <a:r>
              <a:rPr kumimoji="0" lang="es-CR" altLang="es-MX" sz="2000" b="0" i="1" u="none" strike="noStrike" kern="0" cap="none" spc="0" normalizeH="0" baseline="0" noProof="0" dirty="0" smtClean="0">
                <a:ln>
                  <a:noFill/>
                </a:ln>
                <a:solidFill>
                  <a:srgbClr val="000000"/>
                </a:solidFill>
                <a:effectLst/>
                <a:uLnTx/>
                <a:uFillTx/>
                <a:latin typeface="Times New Roman"/>
              </a:rPr>
              <a:t>Lógica del Descubrimiento Científico</a:t>
            </a:r>
            <a:r>
              <a:rPr kumimoji="0" lang="es-CR" altLang="es-MX" sz="2000" b="0" i="0" u="none" strike="noStrike" kern="0" cap="none" spc="0" normalizeH="0" baseline="0" noProof="0" dirty="0" smtClean="0">
                <a:ln>
                  <a:noFill/>
                </a:ln>
                <a:solidFill>
                  <a:srgbClr val="000000"/>
                </a:solidFill>
                <a:effectLst/>
                <a:uLnTx/>
                <a:uFillTx/>
                <a:latin typeface="Times New Roman"/>
              </a:rPr>
              <a:t> y no el del Popper de 1963 en </a:t>
            </a:r>
            <a:r>
              <a:rPr kumimoji="0" lang="es-CR" altLang="es-MX" sz="2000" b="0" i="1" u="none" strike="noStrike" kern="0" cap="none" spc="0" normalizeH="0" baseline="0" noProof="0" dirty="0" smtClean="0">
                <a:ln>
                  <a:noFill/>
                </a:ln>
                <a:solidFill>
                  <a:srgbClr val="000000"/>
                </a:solidFill>
                <a:effectLst/>
                <a:uLnTx/>
                <a:uFillTx/>
                <a:latin typeface="Times New Roman"/>
              </a:rPr>
              <a:t>Conjetura y Refutación.</a:t>
            </a:r>
          </a:p>
          <a:p>
            <a:pPr marL="742950" marR="0" lvl="1" indent="-285750" algn="just" defTabSz="914400" rtl="0" eaLnBrk="0" fontAlgn="base" latinLnBrk="0" hangingPunct="0">
              <a:lnSpc>
                <a:spcPct val="90000"/>
              </a:lnSpc>
              <a:spcBef>
                <a:spcPct val="20000"/>
              </a:spcBef>
              <a:spcAft>
                <a:spcPct val="0"/>
              </a:spcAft>
              <a:buClr>
                <a:srgbClr val="000000"/>
              </a:buClr>
              <a:buSzPct val="100000"/>
              <a:buFontTx/>
              <a:buChar char="–"/>
              <a:tabLst/>
              <a:defRPr/>
            </a:pPr>
            <a:r>
              <a:rPr kumimoji="0" lang="es-CR" altLang="es-MX" sz="2000" b="0" i="0" u="none" strike="noStrike" kern="0" cap="none" spc="0" normalizeH="0" baseline="0" noProof="0" dirty="0" smtClean="0">
                <a:ln>
                  <a:noFill/>
                </a:ln>
                <a:solidFill>
                  <a:srgbClr val="000000"/>
                </a:solidFill>
                <a:effectLst/>
                <a:uLnTx/>
                <a:uFillTx/>
                <a:latin typeface="Times New Roman"/>
              </a:rPr>
              <a:t>El Popper de 1963 no abandona el </a:t>
            </a:r>
            <a:r>
              <a:rPr kumimoji="0" lang="es-CR" altLang="es-MX" sz="2000" b="0" i="0" u="none" strike="noStrike" kern="0" cap="none" spc="0" normalizeH="0" baseline="0" noProof="0" dirty="0" err="1" smtClean="0">
                <a:ln>
                  <a:noFill/>
                </a:ln>
                <a:solidFill>
                  <a:srgbClr val="000000"/>
                </a:solidFill>
                <a:effectLst/>
                <a:uLnTx/>
                <a:uFillTx/>
                <a:latin typeface="Times New Roman"/>
              </a:rPr>
              <a:t>falsacionismo</a:t>
            </a:r>
            <a:r>
              <a:rPr kumimoji="0" lang="es-CR" altLang="es-MX" sz="2000" b="0" i="0" u="none" strike="noStrike" kern="0" cap="none" spc="0" normalizeH="0" baseline="0" noProof="0" dirty="0" smtClean="0">
                <a:ln>
                  <a:noFill/>
                </a:ln>
                <a:solidFill>
                  <a:srgbClr val="000000"/>
                </a:solidFill>
                <a:effectLst/>
                <a:uLnTx/>
                <a:uFillTx/>
                <a:latin typeface="Times New Roman"/>
              </a:rPr>
              <a:t>, pero asume una posición menos radical – el </a:t>
            </a:r>
            <a:r>
              <a:rPr kumimoji="0" lang="es-CR" altLang="es-MX" sz="2000" b="1" i="1" u="none" strike="noStrike" kern="0" cap="none" spc="0" normalizeH="0" baseline="0" noProof="0" dirty="0" smtClean="0">
                <a:ln>
                  <a:noFill/>
                </a:ln>
                <a:solidFill>
                  <a:srgbClr val="000000"/>
                </a:solidFill>
                <a:effectLst/>
                <a:uLnTx/>
                <a:uFillTx/>
                <a:latin typeface="Times New Roman"/>
              </a:rPr>
              <a:t>Racionalismo Crítico.</a:t>
            </a:r>
            <a:r>
              <a:rPr kumimoji="0" lang="es-CR" altLang="es-MX" sz="2000" b="0" i="0" u="none" strike="noStrike" kern="0" cap="none" spc="0" normalizeH="0" baseline="0" noProof="0" dirty="0" smtClean="0">
                <a:ln>
                  <a:noFill/>
                </a:ln>
                <a:effectLst/>
                <a:uLnTx/>
                <a:uFillTx/>
                <a:latin typeface="Times New Roman"/>
              </a:rPr>
              <a:t> </a:t>
            </a:r>
          </a:p>
          <a:p>
            <a:pPr marL="1143000" marR="0" lvl="2" indent="-228600" algn="just" defTabSz="914400" rtl="0" eaLnBrk="0" fontAlgn="base" latinLnBrk="0" hangingPunct="0">
              <a:lnSpc>
                <a:spcPct val="90000"/>
              </a:lnSpc>
              <a:spcBef>
                <a:spcPct val="20000"/>
              </a:spcBef>
              <a:spcAft>
                <a:spcPct val="0"/>
              </a:spcAft>
              <a:buClr>
                <a:srgbClr val="000000"/>
              </a:buClr>
              <a:buSzPct val="100000"/>
              <a:buFontTx/>
              <a:buChar char="»"/>
              <a:tabLst/>
              <a:defRPr/>
            </a:pPr>
            <a:r>
              <a:rPr kumimoji="0" lang="es-CR" altLang="es-MX" sz="2000" b="0" i="0" u="none" strike="noStrike" kern="0" cap="none" spc="0" normalizeH="0" baseline="0" noProof="0" dirty="0" smtClean="0">
                <a:ln>
                  <a:noFill/>
                </a:ln>
                <a:solidFill>
                  <a:srgbClr val="000000"/>
                </a:solidFill>
                <a:effectLst/>
                <a:uLnTx/>
                <a:uFillTx/>
                <a:latin typeface="Times New Roman"/>
              </a:rPr>
              <a:t>Rechaza la idea de que la observación es la única fuente de conocimiento</a:t>
            </a:r>
          </a:p>
          <a:p>
            <a:pPr marL="1143000" marR="0" lvl="2" indent="-228600" algn="just" defTabSz="914400" rtl="0" eaLnBrk="0" fontAlgn="base" latinLnBrk="0" hangingPunct="0">
              <a:lnSpc>
                <a:spcPct val="90000"/>
              </a:lnSpc>
              <a:spcBef>
                <a:spcPct val="20000"/>
              </a:spcBef>
              <a:spcAft>
                <a:spcPct val="0"/>
              </a:spcAft>
              <a:buClr>
                <a:srgbClr val="000000"/>
              </a:buClr>
              <a:buSzPct val="100000"/>
              <a:buFontTx/>
              <a:buChar char="»"/>
              <a:tabLst/>
              <a:defRPr/>
            </a:pPr>
            <a:r>
              <a:rPr kumimoji="0" lang="es-CR" altLang="es-MX" sz="2000" b="0" i="0" u="none" strike="noStrike" kern="0" cap="none" spc="0" normalizeH="0" baseline="0" noProof="0" dirty="0" smtClean="0">
                <a:ln>
                  <a:noFill/>
                </a:ln>
                <a:solidFill>
                  <a:srgbClr val="000000"/>
                </a:solidFill>
                <a:effectLst/>
                <a:uLnTx/>
                <a:uFillTx/>
                <a:latin typeface="Times New Roman"/>
              </a:rPr>
              <a:t>La empresa científica es una proceso de conjetura y refutación.</a:t>
            </a:r>
          </a:p>
          <a:p>
            <a:pPr marL="1143000" marR="0" lvl="2" indent="-228600" algn="just" defTabSz="914400" rtl="0" eaLnBrk="0" fontAlgn="base" latinLnBrk="0" hangingPunct="0">
              <a:lnSpc>
                <a:spcPct val="90000"/>
              </a:lnSpc>
              <a:spcBef>
                <a:spcPct val="20000"/>
              </a:spcBef>
              <a:spcAft>
                <a:spcPct val="0"/>
              </a:spcAft>
              <a:buClr>
                <a:srgbClr val="000000"/>
              </a:buClr>
              <a:buSzPct val="100000"/>
              <a:buFontTx/>
              <a:buChar char="»"/>
              <a:tabLst/>
              <a:defRPr/>
            </a:pPr>
            <a:r>
              <a:rPr kumimoji="0" lang="es-CR" altLang="es-MX" sz="2000" b="0" i="0" u="none" strike="noStrike" kern="0" cap="none" spc="0" normalizeH="0" baseline="0" noProof="0" dirty="0" smtClean="0">
                <a:ln>
                  <a:noFill/>
                </a:ln>
                <a:solidFill>
                  <a:srgbClr val="000000"/>
                </a:solidFill>
                <a:effectLst/>
                <a:uLnTx/>
                <a:uFillTx/>
                <a:latin typeface="Times New Roman"/>
              </a:rPr>
              <a:t>Toda pretensión de conocimiento es provisional – la claridad en la proposición y el rigor en el criticismo son las metas.</a:t>
            </a:r>
            <a:endParaRPr kumimoji="0" lang="es-CR" altLang="es-MX" sz="2000" b="0" i="0" u="none" strike="noStrike" kern="0" cap="none" spc="0" normalizeH="0" baseline="0" noProof="0" dirty="0">
              <a:ln>
                <a:noFill/>
              </a:ln>
              <a:solidFill>
                <a:srgbClr val="000000"/>
              </a:solidFill>
              <a:effectLst/>
              <a:uLnTx/>
              <a:uFillTx/>
              <a:latin typeface="Times New Roman"/>
            </a:endParaRPr>
          </a:p>
        </p:txBody>
      </p:sp>
    </p:spTree>
    <p:extLst>
      <p:ext uri="{BB962C8B-B14F-4D97-AF65-F5344CB8AC3E}">
        <p14:creationId xmlns:p14="http://schemas.microsoft.com/office/powerpoint/2010/main" val="149488178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2"/>
          <p:cNvSpPr txBox="1">
            <a:spLocks noChangeArrowheads="1"/>
          </p:cNvSpPr>
          <p:nvPr/>
        </p:nvSpPr>
        <p:spPr bwMode="auto">
          <a:xfrm>
            <a:off x="2195736" y="1124744"/>
            <a:ext cx="5112568" cy="95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b" anchorCtr="0" compatLnSpc="1">
            <a:prstTxWarp prst="textNoShape">
              <a:avLst/>
            </a:prstTxWarp>
          </a:bodyPr>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Times New Roman" charset="0"/>
              </a:defRPr>
            </a:lvl2pPr>
            <a:lvl3pPr algn="l" rtl="0" eaLnBrk="0" fontAlgn="base" hangingPunct="0">
              <a:spcBef>
                <a:spcPct val="0"/>
              </a:spcBef>
              <a:spcAft>
                <a:spcPct val="0"/>
              </a:spcAft>
              <a:defRPr sz="3400" b="1">
                <a:solidFill>
                  <a:schemeClr val="tx2"/>
                </a:solidFill>
                <a:latin typeface="Times New Roman" charset="0"/>
              </a:defRPr>
            </a:lvl3pPr>
            <a:lvl4pPr algn="l" rtl="0" eaLnBrk="0" fontAlgn="base" hangingPunct="0">
              <a:spcBef>
                <a:spcPct val="0"/>
              </a:spcBef>
              <a:spcAft>
                <a:spcPct val="0"/>
              </a:spcAft>
              <a:defRPr sz="3400" b="1">
                <a:solidFill>
                  <a:schemeClr val="tx2"/>
                </a:solidFill>
                <a:latin typeface="Times New Roman" charset="0"/>
              </a:defRPr>
            </a:lvl4pPr>
            <a:lvl5pPr algn="l" rtl="0" eaLnBrk="0" fontAlgn="base" hangingPunct="0">
              <a:spcBef>
                <a:spcPct val="0"/>
              </a:spcBef>
              <a:spcAft>
                <a:spcPct val="0"/>
              </a:spcAft>
              <a:defRPr sz="3400" b="1">
                <a:solidFill>
                  <a:schemeClr val="tx2"/>
                </a:solidFill>
                <a:latin typeface="Times New Roman" charset="0"/>
              </a:defRPr>
            </a:lvl5pPr>
            <a:lvl6pPr marL="457200" algn="l" rtl="0" eaLnBrk="0" fontAlgn="base" hangingPunct="0">
              <a:spcBef>
                <a:spcPct val="0"/>
              </a:spcBef>
              <a:spcAft>
                <a:spcPct val="0"/>
              </a:spcAft>
              <a:defRPr sz="3400" b="1">
                <a:solidFill>
                  <a:schemeClr val="tx2"/>
                </a:solidFill>
                <a:latin typeface="Times New Roman" charset="0"/>
              </a:defRPr>
            </a:lvl6pPr>
            <a:lvl7pPr marL="914400" algn="l" rtl="0" eaLnBrk="0" fontAlgn="base" hangingPunct="0">
              <a:spcBef>
                <a:spcPct val="0"/>
              </a:spcBef>
              <a:spcAft>
                <a:spcPct val="0"/>
              </a:spcAft>
              <a:defRPr sz="3400" b="1">
                <a:solidFill>
                  <a:schemeClr val="tx2"/>
                </a:solidFill>
                <a:latin typeface="Times New Roman" charset="0"/>
              </a:defRPr>
            </a:lvl7pPr>
            <a:lvl8pPr marL="1371600" algn="l" rtl="0" eaLnBrk="0" fontAlgn="base" hangingPunct="0">
              <a:spcBef>
                <a:spcPct val="0"/>
              </a:spcBef>
              <a:spcAft>
                <a:spcPct val="0"/>
              </a:spcAft>
              <a:defRPr sz="3400" b="1">
                <a:solidFill>
                  <a:schemeClr val="tx2"/>
                </a:solidFill>
                <a:latin typeface="Times New Roman" charset="0"/>
              </a:defRPr>
            </a:lvl8pPr>
            <a:lvl9pPr marL="1828800" algn="l" rtl="0" eaLnBrk="0" fontAlgn="base" hangingPunct="0">
              <a:spcBef>
                <a:spcPct val="0"/>
              </a:spcBef>
              <a:spcAft>
                <a:spcPct val="0"/>
              </a:spcAft>
              <a:defRPr sz="3400" b="1">
                <a:solidFill>
                  <a:schemeClr val="tx2"/>
                </a:solidFill>
                <a:latin typeface="Times New Roman"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2800" b="1" i="0" u="none" strike="noStrike" kern="0" cap="none" spc="0" normalizeH="0" baseline="0" noProof="0" dirty="0" smtClean="0">
                <a:ln>
                  <a:noFill/>
                </a:ln>
                <a:solidFill>
                  <a:srgbClr val="000000"/>
                </a:solidFill>
                <a:effectLst/>
                <a:uLnTx/>
                <a:uFillTx/>
                <a:latin typeface="Times New Roman"/>
                <a:ea typeface="+mj-ea"/>
                <a:cs typeface="+mj-cs"/>
              </a:rPr>
              <a:t>Tesis fundamentales del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2800" b="1" i="0" u="none" strike="noStrike" kern="0" cap="none" spc="0" normalizeH="0" baseline="0" noProof="0" dirty="0" smtClean="0">
                <a:ln>
                  <a:noFill/>
                </a:ln>
                <a:solidFill>
                  <a:srgbClr val="000000"/>
                </a:solidFill>
                <a:effectLst/>
                <a:uLnTx/>
                <a:uFillTx/>
                <a:latin typeface="Times New Roman"/>
                <a:ea typeface="+mj-ea"/>
                <a:cs typeface="+mj-cs"/>
              </a:rPr>
              <a:t>racionalismo crítico</a:t>
            </a:r>
            <a:endParaRPr kumimoji="0" lang="en-US" altLang="es-MX" sz="2800" b="1" i="0" u="none" strike="noStrike" kern="0" cap="none" spc="0" normalizeH="0" baseline="0" noProof="0" dirty="0">
              <a:ln>
                <a:noFill/>
              </a:ln>
              <a:solidFill>
                <a:srgbClr val="000000"/>
              </a:solidFill>
              <a:effectLst/>
              <a:uLnTx/>
              <a:uFillTx/>
              <a:latin typeface="Times New Roman"/>
              <a:ea typeface="+mj-ea"/>
              <a:cs typeface="+mj-cs"/>
            </a:endParaRPr>
          </a:p>
        </p:txBody>
      </p:sp>
      <p:graphicFrame>
        <p:nvGraphicFramePr>
          <p:cNvPr id="7" name="Group 55"/>
          <p:cNvGraphicFramePr>
            <a:graphicFrameLocks/>
          </p:cNvGraphicFramePr>
          <p:nvPr>
            <p:extLst>
              <p:ext uri="{D42A27DB-BD31-4B8C-83A1-F6EECF244321}">
                <p14:modId xmlns:p14="http://schemas.microsoft.com/office/powerpoint/2010/main" val="3212692212"/>
              </p:ext>
            </p:extLst>
          </p:nvPr>
        </p:nvGraphicFramePr>
        <p:xfrm>
          <a:off x="755576" y="2564904"/>
          <a:ext cx="7560840" cy="3237865"/>
        </p:xfrm>
        <a:graphic>
          <a:graphicData uri="http://schemas.openxmlformats.org/drawingml/2006/table">
            <a:tbl>
              <a:tblPr/>
              <a:tblGrid>
                <a:gridCol w="530585"/>
                <a:gridCol w="7030255"/>
              </a:tblGrid>
              <a:tr h="403225">
                <a:tc>
                  <a:txBody>
                    <a:bodyPr/>
                    <a:lstStyle>
                      <a:lvl1pPr marL="0" algn="l" defTabSz="914400" rtl="0" eaLnBrk="1" latinLnBrk="0" hangingPunct="1">
                        <a:spcBef>
                          <a:spcPct val="20000"/>
                        </a:spcBef>
                        <a:buClr>
                          <a:schemeClr val="accent2"/>
                        </a:buClr>
                        <a:buSzPct val="75000"/>
                        <a:buFont typeface="Monotype Sorts" pitchFamily="2" charset="2"/>
                        <a:defRPr sz="2600" b="1" kern="1200">
                          <a:solidFill>
                            <a:schemeClr val="tx1"/>
                          </a:solidFill>
                          <a:latin typeface="Times New Roman" charset="0"/>
                        </a:defRPr>
                      </a:lvl1pPr>
                      <a:lvl2pPr marL="457200" algn="l" defTabSz="914400" rtl="0" eaLnBrk="1" latinLnBrk="0" hangingPunct="1">
                        <a:spcBef>
                          <a:spcPct val="20000"/>
                        </a:spcBef>
                        <a:buClr>
                          <a:schemeClr val="tx1"/>
                        </a:buClr>
                        <a:buSzPct val="100000"/>
                        <a:defRPr sz="2400" kern="1200">
                          <a:solidFill>
                            <a:schemeClr val="tx1"/>
                          </a:solidFill>
                          <a:latin typeface="Times New Roman" charset="0"/>
                        </a:defRPr>
                      </a:lvl2pPr>
                      <a:lvl3pPr marL="914400" algn="l" defTabSz="914400" rtl="0" eaLnBrk="1" latinLnBrk="0" hangingPunct="1">
                        <a:spcBef>
                          <a:spcPct val="20000"/>
                        </a:spcBef>
                        <a:buClr>
                          <a:schemeClr val="tx1"/>
                        </a:buClr>
                        <a:buSzPct val="100000"/>
                        <a:defRPr sz="2000" kern="1200">
                          <a:solidFill>
                            <a:schemeClr val="tx1"/>
                          </a:solidFill>
                          <a:latin typeface="Times New Roman" charset="0"/>
                        </a:defRPr>
                      </a:lvl3pPr>
                      <a:lvl4pPr marL="1371600" algn="l" defTabSz="914400" rtl="0" eaLnBrk="1" latinLnBrk="0" hangingPunct="1">
                        <a:spcBef>
                          <a:spcPct val="20000"/>
                        </a:spcBef>
                        <a:buClr>
                          <a:schemeClr val="accent2"/>
                        </a:buClr>
                        <a:buSzPct val="65000"/>
                        <a:buFont typeface="Monotype Sorts" pitchFamily="2" charset="2"/>
                        <a:defRPr sz="1800" kern="1200">
                          <a:solidFill>
                            <a:schemeClr val="tx1"/>
                          </a:solidFill>
                          <a:latin typeface="Times New Roman" charset="0"/>
                        </a:defRPr>
                      </a:lvl4pPr>
                      <a:lvl5pPr marL="1828800" algn="l" defTabSz="914400" rtl="0" eaLnBrk="1" latinLnBrk="0" hangingPunct="1">
                        <a:spcBef>
                          <a:spcPct val="20000"/>
                        </a:spcBef>
                        <a:buClr>
                          <a:schemeClr val="tx1"/>
                        </a:buClr>
                        <a:buSzPct val="100000"/>
                        <a:defRPr sz="1800" kern="1200">
                          <a:solidFill>
                            <a:schemeClr val="tx1"/>
                          </a:solidFill>
                          <a:latin typeface="Times New Roman" charset="0"/>
                        </a:defRPr>
                      </a:lvl5pPr>
                      <a:lvl6pPr marL="22860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6pPr>
                      <a:lvl7pPr marL="27432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7pPr>
                      <a:lvl8pPr marL="32004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8pPr>
                      <a:lvl9pPr marL="36576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9pPr>
                    </a:lstStyle>
                    <a:p>
                      <a:pPr marL="0" marR="0" lvl="0" indent="0" algn="l" defTabSz="914400" rtl="0" eaLnBrk="0" fontAlgn="base" latinLnBrk="0" hangingPunct="0">
                        <a:lnSpc>
                          <a:spcPct val="100000"/>
                        </a:lnSpc>
                        <a:spcBef>
                          <a:spcPct val="20000"/>
                        </a:spcBef>
                        <a:spcAft>
                          <a:spcPct val="0"/>
                        </a:spcAft>
                        <a:buClr>
                          <a:schemeClr val="accent2"/>
                        </a:buClr>
                        <a:buSzPct val="75000"/>
                        <a:buFont typeface="Monotype Sorts" pitchFamily="2" charset="2"/>
                        <a:buNone/>
                        <a:tabLst/>
                      </a:pPr>
                      <a:r>
                        <a:rPr kumimoji="0" lang="es-MX" altLang="es-MX" sz="1800" b="1" i="0" u="none" strike="noStrike" cap="none" normalizeH="0" baseline="0" dirty="0" smtClean="0">
                          <a:ln>
                            <a:noFill/>
                          </a:ln>
                          <a:solidFill>
                            <a:schemeClr val="tx1"/>
                          </a:solidFill>
                          <a:effectLst/>
                          <a:latin typeface="Times New Roman" charset="0"/>
                        </a:rPr>
                        <a:t>1</a:t>
                      </a:r>
                      <a:endParaRPr kumimoji="0" lang="en-US" altLang="es-MX" sz="1800" b="1" i="0" u="none" strike="noStrike" cap="none" normalizeH="0" baseline="0" dirty="0" smtClean="0">
                        <a:ln>
                          <a:noFill/>
                        </a:ln>
                        <a:solidFill>
                          <a:schemeClr val="tx1"/>
                        </a:solidFill>
                        <a:effectLst/>
                        <a:latin typeface="Times New Roman" charset="0"/>
                      </a:endParaRPr>
                    </a:p>
                  </a:txBody>
                  <a:tcP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spcBef>
                          <a:spcPct val="20000"/>
                        </a:spcBef>
                        <a:buClr>
                          <a:schemeClr val="accent2"/>
                        </a:buClr>
                        <a:buSzPct val="75000"/>
                        <a:buFont typeface="Monotype Sorts" pitchFamily="2" charset="2"/>
                        <a:defRPr sz="2600" b="1" kern="1200">
                          <a:solidFill>
                            <a:schemeClr val="tx1"/>
                          </a:solidFill>
                          <a:latin typeface="Times New Roman" charset="0"/>
                        </a:defRPr>
                      </a:lvl1pPr>
                      <a:lvl2pPr marL="457200" algn="l" defTabSz="914400" rtl="0" eaLnBrk="1" latinLnBrk="0" hangingPunct="1">
                        <a:spcBef>
                          <a:spcPct val="20000"/>
                        </a:spcBef>
                        <a:buClr>
                          <a:schemeClr val="tx1"/>
                        </a:buClr>
                        <a:buSzPct val="100000"/>
                        <a:defRPr sz="2400" kern="1200">
                          <a:solidFill>
                            <a:schemeClr val="tx1"/>
                          </a:solidFill>
                          <a:latin typeface="Times New Roman" charset="0"/>
                        </a:defRPr>
                      </a:lvl2pPr>
                      <a:lvl3pPr marL="914400" algn="l" defTabSz="914400" rtl="0" eaLnBrk="1" latinLnBrk="0" hangingPunct="1">
                        <a:spcBef>
                          <a:spcPct val="20000"/>
                        </a:spcBef>
                        <a:buClr>
                          <a:schemeClr val="tx1"/>
                        </a:buClr>
                        <a:buSzPct val="100000"/>
                        <a:defRPr sz="2000" kern="1200">
                          <a:solidFill>
                            <a:schemeClr val="tx1"/>
                          </a:solidFill>
                          <a:latin typeface="Times New Roman" charset="0"/>
                        </a:defRPr>
                      </a:lvl3pPr>
                      <a:lvl4pPr marL="1371600" algn="l" defTabSz="914400" rtl="0" eaLnBrk="1" latinLnBrk="0" hangingPunct="1">
                        <a:spcBef>
                          <a:spcPct val="20000"/>
                        </a:spcBef>
                        <a:buClr>
                          <a:schemeClr val="accent2"/>
                        </a:buClr>
                        <a:buSzPct val="65000"/>
                        <a:buFont typeface="Monotype Sorts" pitchFamily="2" charset="2"/>
                        <a:defRPr sz="1800" kern="1200">
                          <a:solidFill>
                            <a:schemeClr val="tx1"/>
                          </a:solidFill>
                          <a:latin typeface="Times New Roman" charset="0"/>
                        </a:defRPr>
                      </a:lvl4pPr>
                      <a:lvl5pPr marL="1828800" algn="l" defTabSz="914400" rtl="0" eaLnBrk="1" latinLnBrk="0" hangingPunct="1">
                        <a:spcBef>
                          <a:spcPct val="20000"/>
                        </a:spcBef>
                        <a:buClr>
                          <a:schemeClr val="tx1"/>
                        </a:buClr>
                        <a:buSzPct val="100000"/>
                        <a:defRPr sz="1800" kern="1200">
                          <a:solidFill>
                            <a:schemeClr val="tx1"/>
                          </a:solidFill>
                          <a:latin typeface="Times New Roman" charset="0"/>
                        </a:defRPr>
                      </a:lvl5pPr>
                      <a:lvl6pPr marL="22860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6pPr>
                      <a:lvl7pPr marL="27432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7pPr>
                      <a:lvl8pPr marL="32004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8pPr>
                      <a:lvl9pPr marL="36576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9pPr>
                    </a:lstStyle>
                    <a:p>
                      <a:pPr marL="0" marR="0" lvl="0" indent="0" algn="l" defTabSz="914400" rtl="0" eaLnBrk="0" fontAlgn="base" latinLnBrk="0" hangingPunct="0">
                        <a:lnSpc>
                          <a:spcPct val="100000"/>
                        </a:lnSpc>
                        <a:spcBef>
                          <a:spcPct val="20000"/>
                        </a:spcBef>
                        <a:spcAft>
                          <a:spcPct val="0"/>
                        </a:spcAft>
                        <a:buClr>
                          <a:schemeClr val="accent2"/>
                        </a:buClr>
                        <a:buSzPct val="75000"/>
                        <a:buFont typeface="Monotype Sorts" pitchFamily="2" charset="2"/>
                        <a:buNone/>
                        <a:tabLst/>
                      </a:pPr>
                      <a:r>
                        <a:rPr kumimoji="0" lang="es-CR" altLang="es-MX" sz="1800" b="1" i="0" u="none" strike="noStrike" cap="none" normalizeH="0" baseline="0" dirty="0" smtClean="0">
                          <a:ln>
                            <a:noFill/>
                          </a:ln>
                          <a:solidFill>
                            <a:schemeClr val="tx1"/>
                          </a:solidFill>
                          <a:effectLst/>
                          <a:latin typeface="Times New Roman" charset="0"/>
                          <a:cs typeface="Times New Roman" charset="0"/>
                        </a:rPr>
                        <a:t>No hay fuentes últimas de conocimiento.  Cada fuente está abierta al criticismo.</a:t>
                      </a:r>
                      <a:r>
                        <a:rPr kumimoji="0" lang="en-US" altLang="es-MX" sz="1800" b="1" i="0" u="none" strike="noStrike" cap="none" normalizeH="0" baseline="0" dirty="0" smtClean="0">
                          <a:ln>
                            <a:noFill/>
                          </a:ln>
                          <a:solidFill>
                            <a:schemeClr val="tx1"/>
                          </a:solidFill>
                          <a:effectLst/>
                          <a:latin typeface="Times New Roman" charset="0"/>
                        </a:rPr>
                        <a:t> </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4813">
                <a:tc>
                  <a:txBody>
                    <a:bodyPr/>
                    <a:lstStyle>
                      <a:lvl1pPr marL="0" algn="l" defTabSz="914400" rtl="0" eaLnBrk="1" latinLnBrk="0" hangingPunct="1">
                        <a:spcBef>
                          <a:spcPct val="20000"/>
                        </a:spcBef>
                        <a:buClr>
                          <a:schemeClr val="accent2"/>
                        </a:buClr>
                        <a:buSzPct val="75000"/>
                        <a:buFont typeface="Monotype Sorts" pitchFamily="2" charset="2"/>
                        <a:defRPr sz="2600" b="1" kern="1200">
                          <a:solidFill>
                            <a:schemeClr val="tx1"/>
                          </a:solidFill>
                          <a:latin typeface="Times New Roman" charset="0"/>
                        </a:defRPr>
                      </a:lvl1pPr>
                      <a:lvl2pPr marL="457200" algn="l" defTabSz="914400" rtl="0" eaLnBrk="1" latinLnBrk="0" hangingPunct="1">
                        <a:spcBef>
                          <a:spcPct val="20000"/>
                        </a:spcBef>
                        <a:buClr>
                          <a:schemeClr val="tx1"/>
                        </a:buClr>
                        <a:buSzPct val="100000"/>
                        <a:defRPr sz="2400" kern="1200">
                          <a:solidFill>
                            <a:schemeClr val="tx1"/>
                          </a:solidFill>
                          <a:latin typeface="Times New Roman" charset="0"/>
                        </a:defRPr>
                      </a:lvl2pPr>
                      <a:lvl3pPr marL="914400" algn="l" defTabSz="914400" rtl="0" eaLnBrk="1" latinLnBrk="0" hangingPunct="1">
                        <a:spcBef>
                          <a:spcPct val="20000"/>
                        </a:spcBef>
                        <a:buClr>
                          <a:schemeClr val="tx1"/>
                        </a:buClr>
                        <a:buSzPct val="100000"/>
                        <a:defRPr sz="2000" kern="1200">
                          <a:solidFill>
                            <a:schemeClr val="tx1"/>
                          </a:solidFill>
                          <a:latin typeface="Times New Roman" charset="0"/>
                        </a:defRPr>
                      </a:lvl3pPr>
                      <a:lvl4pPr marL="1371600" algn="l" defTabSz="914400" rtl="0" eaLnBrk="1" latinLnBrk="0" hangingPunct="1">
                        <a:spcBef>
                          <a:spcPct val="20000"/>
                        </a:spcBef>
                        <a:buClr>
                          <a:schemeClr val="accent2"/>
                        </a:buClr>
                        <a:buSzPct val="65000"/>
                        <a:buFont typeface="Monotype Sorts" pitchFamily="2" charset="2"/>
                        <a:defRPr sz="1800" kern="1200">
                          <a:solidFill>
                            <a:schemeClr val="tx1"/>
                          </a:solidFill>
                          <a:latin typeface="Times New Roman" charset="0"/>
                        </a:defRPr>
                      </a:lvl4pPr>
                      <a:lvl5pPr marL="1828800" algn="l" defTabSz="914400" rtl="0" eaLnBrk="1" latinLnBrk="0" hangingPunct="1">
                        <a:spcBef>
                          <a:spcPct val="20000"/>
                        </a:spcBef>
                        <a:buClr>
                          <a:schemeClr val="tx1"/>
                        </a:buClr>
                        <a:buSzPct val="100000"/>
                        <a:defRPr sz="1800" kern="1200">
                          <a:solidFill>
                            <a:schemeClr val="tx1"/>
                          </a:solidFill>
                          <a:latin typeface="Times New Roman" charset="0"/>
                        </a:defRPr>
                      </a:lvl5pPr>
                      <a:lvl6pPr marL="22860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6pPr>
                      <a:lvl7pPr marL="27432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7pPr>
                      <a:lvl8pPr marL="32004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8pPr>
                      <a:lvl9pPr marL="36576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9pPr>
                    </a:lstStyle>
                    <a:p>
                      <a:pPr marL="0" marR="0" lvl="0" indent="0" algn="l" defTabSz="914400" rtl="0" eaLnBrk="0" fontAlgn="base" latinLnBrk="0" hangingPunct="0">
                        <a:lnSpc>
                          <a:spcPct val="100000"/>
                        </a:lnSpc>
                        <a:spcBef>
                          <a:spcPct val="20000"/>
                        </a:spcBef>
                        <a:spcAft>
                          <a:spcPct val="0"/>
                        </a:spcAft>
                        <a:buClr>
                          <a:schemeClr val="accent2"/>
                        </a:buClr>
                        <a:buSzPct val="75000"/>
                        <a:buFont typeface="Monotype Sorts" pitchFamily="2" charset="2"/>
                        <a:buNone/>
                        <a:tabLst/>
                      </a:pPr>
                      <a:r>
                        <a:rPr kumimoji="0" lang="es-MX" altLang="es-MX" sz="1800" b="1" i="0" u="none" strike="noStrike" cap="none" normalizeH="0" baseline="0" smtClean="0">
                          <a:ln>
                            <a:noFill/>
                          </a:ln>
                          <a:solidFill>
                            <a:schemeClr val="tx1"/>
                          </a:solidFill>
                          <a:effectLst/>
                          <a:latin typeface="Times New Roman" charset="0"/>
                        </a:rPr>
                        <a:t>2</a:t>
                      </a:r>
                      <a:endParaRPr kumimoji="0" lang="en-US" altLang="es-MX" sz="1800" b="1" i="0" u="none" strike="noStrike" cap="none" normalizeH="0" baseline="0" smtClean="0">
                        <a:ln>
                          <a:noFill/>
                        </a:ln>
                        <a:solidFill>
                          <a:schemeClr val="tx1"/>
                        </a:solidFill>
                        <a:effectLst/>
                        <a:latin typeface="Times New Roman" charset="0"/>
                      </a:endParaRPr>
                    </a:p>
                  </a:txBody>
                  <a:tcP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spcBef>
                          <a:spcPct val="20000"/>
                        </a:spcBef>
                        <a:buClr>
                          <a:schemeClr val="accent2"/>
                        </a:buClr>
                        <a:buSzPct val="75000"/>
                        <a:buFont typeface="Monotype Sorts" pitchFamily="2" charset="2"/>
                        <a:defRPr sz="2600" b="1" kern="1200">
                          <a:solidFill>
                            <a:schemeClr val="tx1"/>
                          </a:solidFill>
                          <a:latin typeface="Times New Roman" charset="0"/>
                        </a:defRPr>
                      </a:lvl1pPr>
                      <a:lvl2pPr marL="457200" algn="l" defTabSz="914400" rtl="0" eaLnBrk="1" latinLnBrk="0" hangingPunct="1">
                        <a:spcBef>
                          <a:spcPct val="20000"/>
                        </a:spcBef>
                        <a:buClr>
                          <a:schemeClr val="tx1"/>
                        </a:buClr>
                        <a:buSzPct val="100000"/>
                        <a:defRPr sz="2400" kern="1200">
                          <a:solidFill>
                            <a:schemeClr val="tx1"/>
                          </a:solidFill>
                          <a:latin typeface="Times New Roman" charset="0"/>
                        </a:defRPr>
                      </a:lvl2pPr>
                      <a:lvl3pPr marL="914400" algn="l" defTabSz="914400" rtl="0" eaLnBrk="1" latinLnBrk="0" hangingPunct="1">
                        <a:spcBef>
                          <a:spcPct val="20000"/>
                        </a:spcBef>
                        <a:buClr>
                          <a:schemeClr val="tx1"/>
                        </a:buClr>
                        <a:buSzPct val="100000"/>
                        <a:defRPr sz="2000" kern="1200">
                          <a:solidFill>
                            <a:schemeClr val="tx1"/>
                          </a:solidFill>
                          <a:latin typeface="Times New Roman" charset="0"/>
                        </a:defRPr>
                      </a:lvl3pPr>
                      <a:lvl4pPr marL="1371600" algn="l" defTabSz="914400" rtl="0" eaLnBrk="1" latinLnBrk="0" hangingPunct="1">
                        <a:spcBef>
                          <a:spcPct val="20000"/>
                        </a:spcBef>
                        <a:buClr>
                          <a:schemeClr val="accent2"/>
                        </a:buClr>
                        <a:buSzPct val="65000"/>
                        <a:buFont typeface="Monotype Sorts" pitchFamily="2" charset="2"/>
                        <a:defRPr sz="1800" kern="1200">
                          <a:solidFill>
                            <a:schemeClr val="tx1"/>
                          </a:solidFill>
                          <a:latin typeface="Times New Roman" charset="0"/>
                        </a:defRPr>
                      </a:lvl4pPr>
                      <a:lvl5pPr marL="1828800" algn="l" defTabSz="914400" rtl="0" eaLnBrk="1" latinLnBrk="0" hangingPunct="1">
                        <a:spcBef>
                          <a:spcPct val="20000"/>
                        </a:spcBef>
                        <a:buClr>
                          <a:schemeClr val="tx1"/>
                        </a:buClr>
                        <a:buSzPct val="100000"/>
                        <a:defRPr sz="1800" kern="1200">
                          <a:solidFill>
                            <a:schemeClr val="tx1"/>
                          </a:solidFill>
                          <a:latin typeface="Times New Roman" charset="0"/>
                        </a:defRPr>
                      </a:lvl5pPr>
                      <a:lvl6pPr marL="22860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6pPr>
                      <a:lvl7pPr marL="27432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7pPr>
                      <a:lvl8pPr marL="32004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8pPr>
                      <a:lvl9pPr marL="36576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9pPr>
                    </a:lstStyle>
                    <a:p>
                      <a:pPr marL="0" marR="0" lvl="0" indent="0" algn="l" defTabSz="914400" rtl="0" eaLnBrk="0" fontAlgn="base" latinLnBrk="0" hangingPunct="0">
                        <a:lnSpc>
                          <a:spcPct val="100000"/>
                        </a:lnSpc>
                        <a:spcBef>
                          <a:spcPct val="20000"/>
                        </a:spcBef>
                        <a:spcAft>
                          <a:spcPct val="0"/>
                        </a:spcAft>
                        <a:buClr>
                          <a:schemeClr val="accent2"/>
                        </a:buClr>
                        <a:buSzPct val="75000"/>
                        <a:buFont typeface="Monotype Sorts" pitchFamily="2" charset="2"/>
                        <a:buNone/>
                        <a:tabLst/>
                      </a:pPr>
                      <a:r>
                        <a:rPr kumimoji="0" lang="es-CR" altLang="es-MX" sz="1800" b="1" i="0" u="none" strike="noStrike" cap="none" normalizeH="0" baseline="0" dirty="0" smtClean="0">
                          <a:ln>
                            <a:noFill/>
                          </a:ln>
                          <a:solidFill>
                            <a:schemeClr val="tx1"/>
                          </a:solidFill>
                          <a:effectLst/>
                          <a:latin typeface="Times New Roman" charset="0"/>
                          <a:cs typeface="Times New Roman" charset="0"/>
                        </a:rPr>
                        <a:t>La cuestión importante no es la fuente de una aseveración, sino si la aseveración es verdadera.</a:t>
                      </a:r>
                      <a:r>
                        <a:rPr kumimoji="0" lang="en-US" altLang="es-MX" sz="1800" b="1" i="0" u="none" strike="noStrike" cap="none" normalizeH="0" baseline="0" dirty="0" smtClean="0">
                          <a:ln>
                            <a:noFill/>
                          </a:ln>
                          <a:solidFill>
                            <a:schemeClr val="tx1"/>
                          </a:solidFill>
                          <a:effectLst/>
                          <a:latin typeface="Times New Roman" charset="0"/>
                        </a:rPr>
                        <a:t> </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42913">
                <a:tc>
                  <a:txBody>
                    <a:bodyPr/>
                    <a:lstStyle>
                      <a:lvl1pPr marL="0" algn="l" defTabSz="914400" rtl="0" eaLnBrk="1" latinLnBrk="0" hangingPunct="1">
                        <a:spcBef>
                          <a:spcPct val="20000"/>
                        </a:spcBef>
                        <a:buClr>
                          <a:schemeClr val="accent2"/>
                        </a:buClr>
                        <a:buSzPct val="75000"/>
                        <a:buFont typeface="Monotype Sorts" pitchFamily="2" charset="2"/>
                        <a:defRPr sz="2600" b="1" kern="1200">
                          <a:solidFill>
                            <a:schemeClr val="tx1"/>
                          </a:solidFill>
                          <a:latin typeface="Times New Roman" charset="0"/>
                        </a:defRPr>
                      </a:lvl1pPr>
                      <a:lvl2pPr marL="457200" algn="l" defTabSz="914400" rtl="0" eaLnBrk="1" latinLnBrk="0" hangingPunct="1">
                        <a:spcBef>
                          <a:spcPct val="20000"/>
                        </a:spcBef>
                        <a:buClr>
                          <a:schemeClr val="tx1"/>
                        </a:buClr>
                        <a:buSzPct val="100000"/>
                        <a:defRPr sz="2400" kern="1200">
                          <a:solidFill>
                            <a:schemeClr val="tx1"/>
                          </a:solidFill>
                          <a:latin typeface="Times New Roman" charset="0"/>
                        </a:defRPr>
                      </a:lvl2pPr>
                      <a:lvl3pPr marL="914400" algn="l" defTabSz="914400" rtl="0" eaLnBrk="1" latinLnBrk="0" hangingPunct="1">
                        <a:spcBef>
                          <a:spcPct val="20000"/>
                        </a:spcBef>
                        <a:buClr>
                          <a:schemeClr val="tx1"/>
                        </a:buClr>
                        <a:buSzPct val="100000"/>
                        <a:defRPr sz="2000" kern="1200">
                          <a:solidFill>
                            <a:schemeClr val="tx1"/>
                          </a:solidFill>
                          <a:latin typeface="Times New Roman" charset="0"/>
                        </a:defRPr>
                      </a:lvl3pPr>
                      <a:lvl4pPr marL="1371600" algn="l" defTabSz="914400" rtl="0" eaLnBrk="1" latinLnBrk="0" hangingPunct="1">
                        <a:spcBef>
                          <a:spcPct val="20000"/>
                        </a:spcBef>
                        <a:buClr>
                          <a:schemeClr val="accent2"/>
                        </a:buClr>
                        <a:buSzPct val="65000"/>
                        <a:buFont typeface="Monotype Sorts" pitchFamily="2" charset="2"/>
                        <a:defRPr sz="1800" kern="1200">
                          <a:solidFill>
                            <a:schemeClr val="tx1"/>
                          </a:solidFill>
                          <a:latin typeface="Times New Roman" charset="0"/>
                        </a:defRPr>
                      </a:lvl4pPr>
                      <a:lvl5pPr marL="1828800" algn="l" defTabSz="914400" rtl="0" eaLnBrk="1" latinLnBrk="0" hangingPunct="1">
                        <a:spcBef>
                          <a:spcPct val="20000"/>
                        </a:spcBef>
                        <a:buClr>
                          <a:schemeClr val="tx1"/>
                        </a:buClr>
                        <a:buSzPct val="100000"/>
                        <a:defRPr sz="1800" kern="1200">
                          <a:solidFill>
                            <a:schemeClr val="tx1"/>
                          </a:solidFill>
                          <a:latin typeface="Times New Roman" charset="0"/>
                        </a:defRPr>
                      </a:lvl5pPr>
                      <a:lvl6pPr marL="22860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6pPr>
                      <a:lvl7pPr marL="27432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7pPr>
                      <a:lvl8pPr marL="32004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8pPr>
                      <a:lvl9pPr marL="36576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9pPr>
                    </a:lstStyle>
                    <a:p>
                      <a:pPr marL="0" marR="0" lvl="0" indent="0" algn="l" defTabSz="914400" rtl="0" eaLnBrk="0" fontAlgn="base" latinLnBrk="0" hangingPunct="0">
                        <a:lnSpc>
                          <a:spcPct val="100000"/>
                        </a:lnSpc>
                        <a:spcBef>
                          <a:spcPct val="20000"/>
                        </a:spcBef>
                        <a:spcAft>
                          <a:spcPct val="0"/>
                        </a:spcAft>
                        <a:buClr>
                          <a:schemeClr val="accent2"/>
                        </a:buClr>
                        <a:buSzPct val="75000"/>
                        <a:buFont typeface="Monotype Sorts" pitchFamily="2" charset="2"/>
                        <a:buNone/>
                        <a:tabLst/>
                      </a:pPr>
                      <a:r>
                        <a:rPr kumimoji="0" lang="es-MX" altLang="es-MX" sz="1800" b="1" i="0" u="none" strike="noStrike" cap="none" normalizeH="0" baseline="0" smtClean="0">
                          <a:ln>
                            <a:noFill/>
                          </a:ln>
                          <a:solidFill>
                            <a:schemeClr val="tx1"/>
                          </a:solidFill>
                          <a:effectLst/>
                          <a:latin typeface="Times New Roman" charset="0"/>
                        </a:rPr>
                        <a:t>3</a:t>
                      </a:r>
                      <a:endParaRPr kumimoji="0" lang="en-US" altLang="es-MX" sz="1800" b="1" i="0" u="none" strike="noStrike" cap="none" normalizeH="0" baseline="0" smtClean="0">
                        <a:ln>
                          <a:noFill/>
                        </a:ln>
                        <a:solidFill>
                          <a:schemeClr val="tx1"/>
                        </a:solidFill>
                        <a:effectLst/>
                        <a:latin typeface="Times New Roman" charset="0"/>
                      </a:endParaRPr>
                    </a:p>
                  </a:txBody>
                  <a:tcP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spcBef>
                          <a:spcPct val="20000"/>
                        </a:spcBef>
                        <a:buClr>
                          <a:schemeClr val="accent2"/>
                        </a:buClr>
                        <a:buSzPct val="75000"/>
                        <a:buFont typeface="Monotype Sorts" pitchFamily="2" charset="2"/>
                        <a:defRPr sz="2600" b="1" kern="1200">
                          <a:solidFill>
                            <a:schemeClr val="tx1"/>
                          </a:solidFill>
                          <a:latin typeface="Times New Roman" charset="0"/>
                        </a:defRPr>
                      </a:lvl1pPr>
                      <a:lvl2pPr marL="457200" algn="l" defTabSz="914400" rtl="0" eaLnBrk="1" latinLnBrk="0" hangingPunct="1">
                        <a:spcBef>
                          <a:spcPct val="20000"/>
                        </a:spcBef>
                        <a:buClr>
                          <a:schemeClr val="tx1"/>
                        </a:buClr>
                        <a:buSzPct val="100000"/>
                        <a:defRPr sz="2400" kern="1200">
                          <a:solidFill>
                            <a:schemeClr val="tx1"/>
                          </a:solidFill>
                          <a:latin typeface="Times New Roman" charset="0"/>
                        </a:defRPr>
                      </a:lvl2pPr>
                      <a:lvl3pPr marL="914400" algn="l" defTabSz="914400" rtl="0" eaLnBrk="1" latinLnBrk="0" hangingPunct="1">
                        <a:spcBef>
                          <a:spcPct val="20000"/>
                        </a:spcBef>
                        <a:buClr>
                          <a:schemeClr val="tx1"/>
                        </a:buClr>
                        <a:buSzPct val="100000"/>
                        <a:defRPr sz="2000" kern="1200">
                          <a:solidFill>
                            <a:schemeClr val="tx1"/>
                          </a:solidFill>
                          <a:latin typeface="Times New Roman" charset="0"/>
                        </a:defRPr>
                      </a:lvl3pPr>
                      <a:lvl4pPr marL="1371600" algn="l" defTabSz="914400" rtl="0" eaLnBrk="1" latinLnBrk="0" hangingPunct="1">
                        <a:spcBef>
                          <a:spcPct val="20000"/>
                        </a:spcBef>
                        <a:buClr>
                          <a:schemeClr val="accent2"/>
                        </a:buClr>
                        <a:buSzPct val="65000"/>
                        <a:buFont typeface="Monotype Sorts" pitchFamily="2" charset="2"/>
                        <a:defRPr sz="1800" kern="1200">
                          <a:solidFill>
                            <a:schemeClr val="tx1"/>
                          </a:solidFill>
                          <a:latin typeface="Times New Roman" charset="0"/>
                        </a:defRPr>
                      </a:lvl4pPr>
                      <a:lvl5pPr marL="1828800" algn="l" defTabSz="914400" rtl="0" eaLnBrk="1" latinLnBrk="0" hangingPunct="1">
                        <a:spcBef>
                          <a:spcPct val="20000"/>
                        </a:spcBef>
                        <a:buClr>
                          <a:schemeClr val="tx1"/>
                        </a:buClr>
                        <a:buSzPct val="100000"/>
                        <a:defRPr sz="1800" kern="1200">
                          <a:solidFill>
                            <a:schemeClr val="tx1"/>
                          </a:solidFill>
                          <a:latin typeface="Times New Roman" charset="0"/>
                        </a:defRPr>
                      </a:lvl5pPr>
                      <a:lvl6pPr marL="22860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6pPr>
                      <a:lvl7pPr marL="27432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7pPr>
                      <a:lvl8pPr marL="32004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8pPr>
                      <a:lvl9pPr marL="36576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9pPr>
                    </a:lstStyle>
                    <a:p>
                      <a:pPr marL="0" marR="0" lvl="0" indent="0" algn="l" defTabSz="914400" rtl="0" eaLnBrk="0" fontAlgn="base" latinLnBrk="0" hangingPunct="0">
                        <a:lnSpc>
                          <a:spcPct val="100000"/>
                        </a:lnSpc>
                        <a:spcBef>
                          <a:spcPct val="20000"/>
                        </a:spcBef>
                        <a:spcAft>
                          <a:spcPct val="0"/>
                        </a:spcAft>
                        <a:buClr>
                          <a:schemeClr val="accent2"/>
                        </a:buClr>
                        <a:buSzPct val="75000"/>
                        <a:buFont typeface="Monotype Sorts" pitchFamily="2" charset="2"/>
                        <a:buNone/>
                        <a:tabLst/>
                      </a:pPr>
                      <a:r>
                        <a:rPr kumimoji="0" lang="es-CR" altLang="es-MX" sz="1800" b="1" i="0" u="none" strike="noStrike" cap="none" normalizeH="0" baseline="0" dirty="0" smtClean="0">
                          <a:ln>
                            <a:noFill/>
                          </a:ln>
                          <a:solidFill>
                            <a:schemeClr val="tx1"/>
                          </a:solidFill>
                          <a:effectLst/>
                          <a:latin typeface="Times New Roman" charset="0"/>
                          <a:cs typeface="Times New Roman" charset="0"/>
                        </a:rPr>
                        <a:t>El examen de la verdad de una aseveración puede proceder de múltiples maneras, incluyendo la coherencia y la correspondencia.</a:t>
                      </a:r>
                      <a:r>
                        <a:rPr kumimoji="0" lang="en-US" altLang="es-MX" sz="1800" b="1" i="0" u="none" strike="noStrike" cap="none" normalizeH="0" baseline="0" dirty="0" smtClean="0">
                          <a:ln>
                            <a:noFill/>
                          </a:ln>
                          <a:solidFill>
                            <a:schemeClr val="tx1"/>
                          </a:solidFill>
                          <a:effectLst/>
                          <a:latin typeface="Times New Roman" charset="0"/>
                        </a:rPr>
                        <a:t> </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3225">
                <a:tc>
                  <a:txBody>
                    <a:bodyPr/>
                    <a:lstStyle>
                      <a:lvl1pPr marL="0" algn="l" defTabSz="914400" rtl="0" eaLnBrk="1" latinLnBrk="0" hangingPunct="1">
                        <a:spcBef>
                          <a:spcPct val="20000"/>
                        </a:spcBef>
                        <a:buClr>
                          <a:schemeClr val="accent2"/>
                        </a:buClr>
                        <a:buSzPct val="75000"/>
                        <a:buFont typeface="Monotype Sorts" pitchFamily="2" charset="2"/>
                        <a:defRPr sz="2600" b="1" kern="1200">
                          <a:solidFill>
                            <a:schemeClr val="tx1"/>
                          </a:solidFill>
                          <a:latin typeface="Times New Roman" charset="0"/>
                        </a:defRPr>
                      </a:lvl1pPr>
                      <a:lvl2pPr marL="457200" algn="l" defTabSz="914400" rtl="0" eaLnBrk="1" latinLnBrk="0" hangingPunct="1">
                        <a:spcBef>
                          <a:spcPct val="20000"/>
                        </a:spcBef>
                        <a:buClr>
                          <a:schemeClr val="tx1"/>
                        </a:buClr>
                        <a:buSzPct val="100000"/>
                        <a:defRPr sz="2400" kern="1200">
                          <a:solidFill>
                            <a:schemeClr val="tx1"/>
                          </a:solidFill>
                          <a:latin typeface="Times New Roman" charset="0"/>
                        </a:defRPr>
                      </a:lvl2pPr>
                      <a:lvl3pPr marL="914400" algn="l" defTabSz="914400" rtl="0" eaLnBrk="1" latinLnBrk="0" hangingPunct="1">
                        <a:spcBef>
                          <a:spcPct val="20000"/>
                        </a:spcBef>
                        <a:buClr>
                          <a:schemeClr val="tx1"/>
                        </a:buClr>
                        <a:buSzPct val="100000"/>
                        <a:defRPr sz="2000" kern="1200">
                          <a:solidFill>
                            <a:schemeClr val="tx1"/>
                          </a:solidFill>
                          <a:latin typeface="Times New Roman" charset="0"/>
                        </a:defRPr>
                      </a:lvl3pPr>
                      <a:lvl4pPr marL="1371600" algn="l" defTabSz="914400" rtl="0" eaLnBrk="1" latinLnBrk="0" hangingPunct="1">
                        <a:spcBef>
                          <a:spcPct val="20000"/>
                        </a:spcBef>
                        <a:buClr>
                          <a:schemeClr val="accent2"/>
                        </a:buClr>
                        <a:buSzPct val="65000"/>
                        <a:buFont typeface="Monotype Sorts" pitchFamily="2" charset="2"/>
                        <a:defRPr sz="1800" kern="1200">
                          <a:solidFill>
                            <a:schemeClr val="tx1"/>
                          </a:solidFill>
                          <a:latin typeface="Times New Roman" charset="0"/>
                        </a:defRPr>
                      </a:lvl4pPr>
                      <a:lvl5pPr marL="1828800" algn="l" defTabSz="914400" rtl="0" eaLnBrk="1" latinLnBrk="0" hangingPunct="1">
                        <a:spcBef>
                          <a:spcPct val="20000"/>
                        </a:spcBef>
                        <a:buClr>
                          <a:schemeClr val="tx1"/>
                        </a:buClr>
                        <a:buSzPct val="100000"/>
                        <a:defRPr sz="1800" kern="1200">
                          <a:solidFill>
                            <a:schemeClr val="tx1"/>
                          </a:solidFill>
                          <a:latin typeface="Times New Roman" charset="0"/>
                        </a:defRPr>
                      </a:lvl5pPr>
                      <a:lvl6pPr marL="22860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6pPr>
                      <a:lvl7pPr marL="27432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7pPr>
                      <a:lvl8pPr marL="32004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8pPr>
                      <a:lvl9pPr marL="36576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9pPr>
                    </a:lstStyle>
                    <a:p>
                      <a:pPr marL="0" marR="0" lvl="0" indent="0" algn="l" defTabSz="914400" rtl="0" eaLnBrk="0" fontAlgn="base" latinLnBrk="0" hangingPunct="0">
                        <a:lnSpc>
                          <a:spcPct val="100000"/>
                        </a:lnSpc>
                        <a:spcBef>
                          <a:spcPct val="20000"/>
                        </a:spcBef>
                        <a:spcAft>
                          <a:spcPct val="0"/>
                        </a:spcAft>
                        <a:buClr>
                          <a:schemeClr val="accent2"/>
                        </a:buClr>
                        <a:buSzPct val="75000"/>
                        <a:buFont typeface="Monotype Sorts" pitchFamily="2" charset="2"/>
                        <a:buNone/>
                        <a:tabLst/>
                      </a:pPr>
                      <a:r>
                        <a:rPr kumimoji="0" lang="es-MX" altLang="es-MX" sz="1800" b="1" i="0" u="none" strike="noStrike" cap="none" normalizeH="0" baseline="0" smtClean="0">
                          <a:ln>
                            <a:noFill/>
                          </a:ln>
                          <a:solidFill>
                            <a:schemeClr val="tx1"/>
                          </a:solidFill>
                          <a:effectLst/>
                          <a:latin typeface="Times New Roman" charset="0"/>
                        </a:rPr>
                        <a:t>4</a:t>
                      </a:r>
                      <a:endParaRPr kumimoji="0" lang="en-US" altLang="es-MX" sz="1800" b="1" i="0" u="none" strike="noStrike" cap="none" normalizeH="0" baseline="0" smtClean="0">
                        <a:ln>
                          <a:noFill/>
                        </a:ln>
                        <a:solidFill>
                          <a:schemeClr val="tx1"/>
                        </a:solidFill>
                        <a:effectLst/>
                        <a:latin typeface="Times New Roman" charset="0"/>
                      </a:endParaRPr>
                    </a:p>
                  </a:txBody>
                  <a:tcP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spcBef>
                          <a:spcPct val="20000"/>
                        </a:spcBef>
                        <a:buClr>
                          <a:schemeClr val="accent2"/>
                        </a:buClr>
                        <a:buSzPct val="75000"/>
                        <a:buFont typeface="Monotype Sorts" pitchFamily="2" charset="2"/>
                        <a:defRPr sz="2600" b="1" kern="1200">
                          <a:solidFill>
                            <a:schemeClr val="tx1"/>
                          </a:solidFill>
                          <a:latin typeface="Times New Roman" charset="0"/>
                        </a:defRPr>
                      </a:lvl1pPr>
                      <a:lvl2pPr marL="457200" algn="l" defTabSz="914400" rtl="0" eaLnBrk="1" latinLnBrk="0" hangingPunct="1">
                        <a:spcBef>
                          <a:spcPct val="20000"/>
                        </a:spcBef>
                        <a:buClr>
                          <a:schemeClr val="tx1"/>
                        </a:buClr>
                        <a:buSzPct val="100000"/>
                        <a:defRPr sz="2400" kern="1200">
                          <a:solidFill>
                            <a:schemeClr val="tx1"/>
                          </a:solidFill>
                          <a:latin typeface="Times New Roman" charset="0"/>
                        </a:defRPr>
                      </a:lvl2pPr>
                      <a:lvl3pPr marL="914400" algn="l" defTabSz="914400" rtl="0" eaLnBrk="1" latinLnBrk="0" hangingPunct="1">
                        <a:spcBef>
                          <a:spcPct val="20000"/>
                        </a:spcBef>
                        <a:buClr>
                          <a:schemeClr val="tx1"/>
                        </a:buClr>
                        <a:buSzPct val="100000"/>
                        <a:defRPr sz="2000" kern="1200">
                          <a:solidFill>
                            <a:schemeClr val="tx1"/>
                          </a:solidFill>
                          <a:latin typeface="Times New Roman" charset="0"/>
                        </a:defRPr>
                      </a:lvl3pPr>
                      <a:lvl4pPr marL="1371600" algn="l" defTabSz="914400" rtl="0" eaLnBrk="1" latinLnBrk="0" hangingPunct="1">
                        <a:spcBef>
                          <a:spcPct val="20000"/>
                        </a:spcBef>
                        <a:buClr>
                          <a:schemeClr val="accent2"/>
                        </a:buClr>
                        <a:buSzPct val="65000"/>
                        <a:buFont typeface="Monotype Sorts" pitchFamily="2" charset="2"/>
                        <a:defRPr sz="1800" kern="1200">
                          <a:solidFill>
                            <a:schemeClr val="tx1"/>
                          </a:solidFill>
                          <a:latin typeface="Times New Roman" charset="0"/>
                        </a:defRPr>
                      </a:lvl4pPr>
                      <a:lvl5pPr marL="1828800" algn="l" defTabSz="914400" rtl="0" eaLnBrk="1" latinLnBrk="0" hangingPunct="1">
                        <a:spcBef>
                          <a:spcPct val="20000"/>
                        </a:spcBef>
                        <a:buClr>
                          <a:schemeClr val="tx1"/>
                        </a:buClr>
                        <a:buSzPct val="100000"/>
                        <a:defRPr sz="1800" kern="1200">
                          <a:solidFill>
                            <a:schemeClr val="tx1"/>
                          </a:solidFill>
                          <a:latin typeface="Times New Roman" charset="0"/>
                        </a:defRPr>
                      </a:lvl5pPr>
                      <a:lvl6pPr marL="22860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6pPr>
                      <a:lvl7pPr marL="27432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7pPr>
                      <a:lvl8pPr marL="32004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8pPr>
                      <a:lvl9pPr marL="36576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9pPr>
                    </a:lstStyle>
                    <a:p>
                      <a:pPr marL="0" marR="0" lvl="0" indent="0" algn="l" defTabSz="914400" rtl="0" eaLnBrk="0" fontAlgn="base" latinLnBrk="0" hangingPunct="0">
                        <a:lnSpc>
                          <a:spcPct val="100000"/>
                        </a:lnSpc>
                        <a:spcBef>
                          <a:spcPct val="20000"/>
                        </a:spcBef>
                        <a:spcAft>
                          <a:spcPct val="0"/>
                        </a:spcAft>
                        <a:buClr>
                          <a:schemeClr val="accent2"/>
                        </a:buClr>
                        <a:buSzPct val="75000"/>
                        <a:buFont typeface="Monotype Sorts" pitchFamily="2" charset="2"/>
                        <a:buNone/>
                        <a:tabLst/>
                      </a:pPr>
                      <a:r>
                        <a:rPr kumimoji="0" lang="es-CR" altLang="es-MX" sz="1800" b="1" i="0" u="none" strike="noStrike" cap="none" normalizeH="0" baseline="0" dirty="0" smtClean="0">
                          <a:ln>
                            <a:noFill/>
                          </a:ln>
                          <a:solidFill>
                            <a:schemeClr val="tx1"/>
                          </a:solidFill>
                          <a:effectLst/>
                          <a:latin typeface="Times New Roman" charset="0"/>
                          <a:cs typeface="Times New Roman" charset="0"/>
                        </a:rPr>
                        <a:t>La fuente más importante de conocimiento es la tradición.</a:t>
                      </a:r>
                      <a:r>
                        <a:rPr kumimoji="0" lang="en-US" altLang="es-MX" sz="1800" b="1" i="0" u="none" strike="noStrike" cap="none" normalizeH="0" baseline="0" dirty="0" smtClean="0">
                          <a:ln>
                            <a:noFill/>
                          </a:ln>
                          <a:solidFill>
                            <a:schemeClr val="tx1"/>
                          </a:solidFill>
                          <a:effectLst/>
                          <a:latin typeface="Times New Roman" charset="0"/>
                        </a:rPr>
                        <a:t> </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42913">
                <a:tc>
                  <a:txBody>
                    <a:bodyPr/>
                    <a:lstStyle>
                      <a:lvl1pPr marL="0" algn="l" defTabSz="914400" rtl="0" eaLnBrk="1" latinLnBrk="0" hangingPunct="1">
                        <a:spcBef>
                          <a:spcPct val="20000"/>
                        </a:spcBef>
                        <a:buClr>
                          <a:schemeClr val="accent2"/>
                        </a:buClr>
                        <a:buSzPct val="75000"/>
                        <a:buFont typeface="Monotype Sorts" pitchFamily="2" charset="2"/>
                        <a:defRPr sz="2600" b="1" kern="1200">
                          <a:solidFill>
                            <a:schemeClr val="tx1"/>
                          </a:solidFill>
                          <a:latin typeface="Times New Roman" charset="0"/>
                        </a:defRPr>
                      </a:lvl1pPr>
                      <a:lvl2pPr marL="457200" algn="l" defTabSz="914400" rtl="0" eaLnBrk="1" latinLnBrk="0" hangingPunct="1">
                        <a:spcBef>
                          <a:spcPct val="20000"/>
                        </a:spcBef>
                        <a:buClr>
                          <a:schemeClr val="tx1"/>
                        </a:buClr>
                        <a:buSzPct val="100000"/>
                        <a:defRPr sz="2400" kern="1200">
                          <a:solidFill>
                            <a:schemeClr val="tx1"/>
                          </a:solidFill>
                          <a:latin typeface="Times New Roman" charset="0"/>
                        </a:defRPr>
                      </a:lvl2pPr>
                      <a:lvl3pPr marL="914400" algn="l" defTabSz="914400" rtl="0" eaLnBrk="1" latinLnBrk="0" hangingPunct="1">
                        <a:spcBef>
                          <a:spcPct val="20000"/>
                        </a:spcBef>
                        <a:buClr>
                          <a:schemeClr val="tx1"/>
                        </a:buClr>
                        <a:buSzPct val="100000"/>
                        <a:defRPr sz="2000" kern="1200">
                          <a:solidFill>
                            <a:schemeClr val="tx1"/>
                          </a:solidFill>
                          <a:latin typeface="Times New Roman" charset="0"/>
                        </a:defRPr>
                      </a:lvl3pPr>
                      <a:lvl4pPr marL="1371600" algn="l" defTabSz="914400" rtl="0" eaLnBrk="1" latinLnBrk="0" hangingPunct="1">
                        <a:spcBef>
                          <a:spcPct val="20000"/>
                        </a:spcBef>
                        <a:buClr>
                          <a:schemeClr val="accent2"/>
                        </a:buClr>
                        <a:buSzPct val="65000"/>
                        <a:buFont typeface="Monotype Sorts" pitchFamily="2" charset="2"/>
                        <a:defRPr sz="1800" kern="1200">
                          <a:solidFill>
                            <a:schemeClr val="tx1"/>
                          </a:solidFill>
                          <a:latin typeface="Times New Roman" charset="0"/>
                        </a:defRPr>
                      </a:lvl4pPr>
                      <a:lvl5pPr marL="1828800" algn="l" defTabSz="914400" rtl="0" eaLnBrk="1" latinLnBrk="0" hangingPunct="1">
                        <a:spcBef>
                          <a:spcPct val="20000"/>
                        </a:spcBef>
                        <a:buClr>
                          <a:schemeClr val="tx1"/>
                        </a:buClr>
                        <a:buSzPct val="100000"/>
                        <a:defRPr sz="1800" kern="1200">
                          <a:solidFill>
                            <a:schemeClr val="tx1"/>
                          </a:solidFill>
                          <a:latin typeface="Times New Roman" charset="0"/>
                        </a:defRPr>
                      </a:lvl5pPr>
                      <a:lvl6pPr marL="22860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6pPr>
                      <a:lvl7pPr marL="27432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7pPr>
                      <a:lvl8pPr marL="32004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8pPr>
                      <a:lvl9pPr marL="36576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9pPr>
                    </a:lstStyle>
                    <a:p>
                      <a:pPr marL="0" marR="0" lvl="0" indent="0" algn="l" defTabSz="914400" rtl="0" eaLnBrk="0" fontAlgn="base" latinLnBrk="0" hangingPunct="0">
                        <a:lnSpc>
                          <a:spcPct val="100000"/>
                        </a:lnSpc>
                        <a:spcBef>
                          <a:spcPct val="20000"/>
                        </a:spcBef>
                        <a:spcAft>
                          <a:spcPct val="0"/>
                        </a:spcAft>
                        <a:buClr>
                          <a:schemeClr val="accent2"/>
                        </a:buClr>
                        <a:buSzPct val="75000"/>
                        <a:buFont typeface="Monotype Sorts" pitchFamily="2" charset="2"/>
                        <a:buNone/>
                        <a:tabLst/>
                      </a:pPr>
                      <a:r>
                        <a:rPr kumimoji="0" lang="es-MX" altLang="es-MX" sz="1800" b="1" i="0" u="none" strike="noStrike" cap="none" normalizeH="0" baseline="0" smtClean="0">
                          <a:ln>
                            <a:noFill/>
                          </a:ln>
                          <a:solidFill>
                            <a:schemeClr val="tx1"/>
                          </a:solidFill>
                          <a:effectLst/>
                          <a:latin typeface="Times New Roman" charset="0"/>
                        </a:rPr>
                        <a:t>5</a:t>
                      </a:r>
                      <a:endParaRPr kumimoji="0" lang="en-US" altLang="es-MX" sz="1800" b="1" i="0" u="none" strike="noStrike" cap="none" normalizeH="0" baseline="0" smtClean="0">
                        <a:ln>
                          <a:noFill/>
                        </a:ln>
                        <a:solidFill>
                          <a:schemeClr val="tx1"/>
                        </a:solidFill>
                        <a:effectLst/>
                        <a:latin typeface="Times New Roman" charset="0"/>
                      </a:endParaRPr>
                    </a:p>
                  </a:txBody>
                  <a:tcP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spcBef>
                          <a:spcPct val="20000"/>
                        </a:spcBef>
                        <a:buClr>
                          <a:schemeClr val="accent2"/>
                        </a:buClr>
                        <a:buSzPct val="75000"/>
                        <a:buFont typeface="Monotype Sorts" pitchFamily="2" charset="2"/>
                        <a:defRPr sz="2600" b="1" kern="1200">
                          <a:solidFill>
                            <a:schemeClr val="tx1"/>
                          </a:solidFill>
                          <a:latin typeface="Times New Roman" charset="0"/>
                        </a:defRPr>
                      </a:lvl1pPr>
                      <a:lvl2pPr marL="457200" algn="l" defTabSz="914400" rtl="0" eaLnBrk="1" latinLnBrk="0" hangingPunct="1">
                        <a:spcBef>
                          <a:spcPct val="20000"/>
                        </a:spcBef>
                        <a:buClr>
                          <a:schemeClr val="tx1"/>
                        </a:buClr>
                        <a:buSzPct val="100000"/>
                        <a:defRPr sz="2400" kern="1200">
                          <a:solidFill>
                            <a:schemeClr val="tx1"/>
                          </a:solidFill>
                          <a:latin typeface="Times New Roman" charset="0"/>
                        </a:defRPr>
                      </a:lvl2pPr>
                      <a:lvl3pPr marL="914400" algn="l" defTabSz="914400" rtl="0" eaLnBrk="1" latinLnBrk="0" hangingPunct="1">
                        <a:spcBef>
                          <a:spcPct val="20000"/>
                        </a:spcBef>
                        <a:buClr>
                          <a:schemeClr val="tx1"/>
                        </a:buClr>
                        <a:buSzPct val="100000"/>
                        <a:defRPr sz="2000" kern="1200">
                          <a:solidFill>
                            <a:schemeClr val="tx1"/>
                          </a:solidFill>
                          <a:latin typeface="Times New Roman" charset="0"/>
                        </a:defRPr>
                      </a:lvl3pPr>
                      <a:lvl4pPr marL="1371600" algn="l" defTabSz="914400" rtl="0" eaLnBrk="1" latinLnBrk="0" hangingPunct="1">
                        <a:spcBef>
                          <a:spcPct val="20000"/>
                        </a:spcBef>
                        <a:buClr>
                          <a:schemeClr val="accent2"/>
                        </a:buClr>
                        <a:buSzPct val="65000"/>
                        <a:buFont typeface="Monotype Sorts" pitchFamily="2" charset="2"/>
                        <a:defRPr sz="1800" kern="1200">
                          <a:solidFill>
                            <a:schemeClr val="tx1"/>
                          </a:solidFill>
                          <a:latin typeface="Times New Roman" charset="0"/>
                        </a:defRPr>
                      </a:lvl4pPr>
                      <a:lvl5pPr marL="1828800" algn="l" defTabSz="914400" rtl="0" eaLnBrk="1" latinLnBrk="0" hangingPunct="1">
                        <a:spcBef>
                          <a:spcPct val="20000"/>
                        </a:spcBef>
                        <a:buClr>
                          <a:schemeClr val="tx1"/>
                        </a:buClr>
                        <a:buSzPct val="100000"/>
                        <a:defRPr sz="1800" kern="1200">
                          <a:solidFill>
                            <a:schemeClr val="tx1"/>
                          </a:solidFill>
                          <a:latin typeface="Times New Roman" charset="0"/>
                        </a:defRPr>
                      </a:lvl5pPr>
                      <a:lvl6pPr marL="22860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6pPr>
                      <a:lvl7pPr marL="27432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7pPr>
                      <a:lvl8pPr marL="32004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8pPr>
                      <a:lvl9pPr marL="36576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9pPr>
                    </a:lstStyle>
                    <a:p>
                      <a:pPr marL="0" marR="0" lvl="0" indent="0" algn="l" defTabSz="914400" rtl="0" eaLnBrk="0" fontAlgn="base" latinLnBrk="0" hangingPunct="0">
                        <a:lnSpc>
                          <a:spcPct val="100000"/>
                        </a:lnSpc>
                        <a:spcBef>
                          <a:spcPct val="20000"/>
                        </a:spcBef>
                        <a:spcAft>
                          <a:spcPct val="0"/>
                        </a:spcAft>
                        <a:buClr>
                          <a:schemeClr val="accent2"/>
                        </a:buClr>
                        <a:buSzPct val="75000"/>
                        <a:buFont typeface="Monotype Sorts" pitchFamily="2" charset="2"/>
                        <a:buNone/>
                        <a:tabLst/>
                      </a:pPr>
                      <a:r>
                        <a:rPr kumimoji="0" lang="es-CR" altLang="es-MX" sz="1800" b="1" i="0" u="none" strike="noStrike" cap="none" normalizeH="0" baseline="0" dirty="0" smtClean="0">
                          <a:ln>
                            <a:noFill/>
                          </a:ln>
                          <a:solidFill>
                            <a:schemeClr val="tx1"/>
                          </a:solidFill>
                          <a:effectLst/>
                          <a:latin typeface="Times New Roman" charset="0"/>
                          <a:cs typeface="Times New Roman" charset="0"/>
                        </a:rPr>
                        <a:t>Sin tradición, por ejemplo, sin la tradición para describir la forma apropiada de dar y recibir criticismo, el conocimiento no es posible.  Pero aún la tradición está abierta al criticismo.</a:t>
                      </a:r>
                      <a:r>
                        <a:rPr kumimoji="0" lang="en-US" altLang="es-MX" sz="1800" b="1" i="0" u="none" strike="noStrike" cap="none" normalizeH="0" baseline="0" dirty="0" smtClean="0">
                          <a:ln>
                            <a:noFill/>
                          </a:ln>
                          <a:solidFill>
                            <a:schemeClr val="tx1"/>
                          </a:solidFill>
                          <a:effectLst/>
                          <a:latin typeface="Times New Roman" charset="0"/>
                        </a:rPr>
                        <a:t> </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 name="1 CuadroTexto"/>
          <p:cNvSpPr txBox="1"/>
          <p:nvPr/>
        </p:nvSpPr>
        <p:spPr>
          <a:xfrm>
            <a:off x="7452320" y="5877272"/>
            <a:ext cx="792088" cy="830997"/>
          </a:xfrm>
          <a:prstGeom prst="rect">
            <a:avLst/>
          </a:prstGeom>
          <a:noFill/>
        </p:spPr>
        <p:txBody>
          <a:bodyPr wrap="square" rtlCol="0">
            <a:spAutoFit/>
          </a:bodyPr>
          <a:lstStyle/>
          <a:p>
            <a:r>
              <a:rPr lang="es-MX" sz="4800" dirty="0" smtClean="0"/>
              <a:t>…</a:t>
            </a:r>
            <a:endParaRPr lang="es-MX" sz="4800" dirty="0"/>
          </a:p>
        </p:txBody>
      </p:sp>
    </p:spTree>
    <p:extLst>
      <p:ext uri="{BB962C8B-B14F-4D97-AF65-F5344CB8AC3E}">
        <p14:creationId xmlns:p14="http://schemas.microsoft.com/office/powerpoint/2010/main" val="3087168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 name="1 Tabla"/>
          <p:cNvGraphicFramePr>
            <a:graphicFrameLocks noGrp="1"/>
          </p:cNvGraphicFramePr>
          <p:nvPr>
            <p:extLst>
              <p:ext uri="{D42A27DB-BD31-4B8C-83A1-F6EECF244321}">
                <p14:modId xmlns:p14="http://schemas.microsoft.com/office/powerpoint/2010/main" val="1558938559"/>
              </p:ext>
            </p:extLst>
          </p:nvPr>
        </p:nvGraphicFramePr>
        <p:xfrm>
          <a:off x="683568" y="1600200"/>
          <a:ext cx="7776864" cy="3749040"/>
        </p:xfrm>
        <a:graphic>
          <a:graphicData uri="http://schemas.openxmlformats.org/drawingml/2006/table">
            <a:tbl>
              <a:tblPr/>
              <a:tblGrid>
                <a:gridCol w="545745"/>
                <a:gridCol w="7231119"/>
              </a:tblGrid>
              <a:tr h="444500">
                <a:tc>
                  <a:txBody>
                    <a:bodyPr/>
                    <a:lstStyle>
                      <a:lvl1pPr marL="0" algn="l" defTabSz="914400" rtl="0" eaLnBrk="1" latinLnBrk="0" hangingPunct="1">
                        <a:spcBef>
                          <a:spcPct val="20000"/>
                        </a:spcBef>
                        <a:buClr>
                          <a:schemeClr val="accent2"/>
                        </a:buClr>
                        <a:buSzPct val="75000"/>
                        <a:buFont typeface="Monotype Sorts" pitchFamily="2" charset="2"/>
                        <a:defRPr sz="2600" b="1" kern="1200">
                          <a:solidFill>
                            <a:schemeClr val="tx1"/>
                          </a:solidFill>
                          <a:latin typeface="Times New Roman" charset="0"/>
                        </a:defRPr>
                      </a:lvl1pPr>
                      <a:lvl2pPr marL="457200" algn="l" defTabSz="914400" rtl="0" eaLnBrk="1" latinLnBrk="0" hangingPunct="1">
                        <a:spcBef>
                          <a:spcPct val="20000"/>
                        </a:spcBef>
                        <a:buClr>
                          <a:schemeClr val="tx1"/>
                        </a:buClr>
                        <a:buSzPct val="100000"/>
                        <a:defRPr sz="2400" kern="1200">
                          <a:solidFill>
                            <a:schemeClr val="tx1"/>
                          </a:solidFill>
                          <a:latin typeface="Times New Roman" charset="0"/>
                        </a:defRPr>
                      </a:lvl2pPr>
                      <a:lvl3pPr marL="914400" algn="l" defTabSz="914400" rtl="0" eaLnBrk="1" latinLnBrk="0" hangingPunct="1">
                        <a:spcBef>
                          <a:spcPct val="20000"/>
                        </a:spcBef>
                        <a:buClr>
                          <a:schemeClr val="tx1"/>
                        </a:buClr>
                        <a:buSzPct val="100000"/>
                        <a:defRPr sz="2000" kern="1200">
                          <a:solidFill>
                            <a:schemeClr val="tx1"/>
                          </a:solidFill>
                          <a:latin typeface="Times New Roman" charset="0"/>
                        </a:defRPr>
                      </a:lvl3pPr>
                      <a:lvl4pPr marL="1371600" algn="l" defTabSz="914400" rtl="0" eaLnBrk="1" latinLnBrk="0" hangingPunct="1">
                        <a:spcBef>
                          <a:spcPct val="20000"/>
                        </a:spcBef>
                        <a:buClr>
                          <a:schemeClr val="accent2"/>
                        </a:buClr>
                        <a:buSzPct val="65000"/>
                        <a:buFont typeface="Monotype Sorts" pitchFamily="2" charset="2"/>
                        <a:defRPr sz="1800" kern="1200">
                          <a:solidFill>
                            <a:schemeClr val="tx1"/>
                          </a:solidFill>
                          <a:latin typeface="Times New Roman" charset="0"/>
                        </a:defRPr>
                      </a:lvl4pPr>
                      <a:lvl5pPr marL="1828800" algn="l" defTabSz="914400" rtl="0" eaLnBrk="1" latinLnBrk="0" hangingPunct="1">
                        <a:spcBef>
                          <a:spcPct val="20000"/>
                        </a:spcBef>
                        <a:buClr>
                          <a:schemeClr val="tx1"/>
                        </a:buClr>
                        <a:buSzPct val="100000"/>
                        <a:defRPr sz="1800" kern="1200">
                          <a:solidFill>
                            <a:schemeClr val="tx1"/>
                          </a:solidFill>
                          <a:latin typeface="Times New Roman" charset="0"/>
                        </a:defRPr>
                      </a:lvl5pPr>
                      <a:lvl6pPr marL="22860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6pPr>
                      <a:lvl7pPr marL="27432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7pPr>
                      <a:lvl8pPr marL="32004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8pPr>
                      <a:lvl9pPr marL="36576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9pPr>
                    </a:lstStyle>
                    <a:p>
                      <a:pPr marL="0" marR="0" lvl="0" indent="0" algn="l" defTabSz="914400" rtl="0" eaLnBrk="0" fontAlgn="base" latinLnBrk="0" hangingPunct="0">
                        <a:lnSpc>
                          <a:spcPct val="100000"/>
                        </a:lnSpc>
                        <a:spcBef>
                          <a:spcPct val="20000"/>
                        </a:spcBef>
                        <a:spcAft>
                          <a:spcPct val="0"/>
                        </a:spcAft>
                        <a:buClr>
                          <a:schemeClr val="accent2"/>
                        </a:buClr>
                        <a:buSzPct val="75000"/>
                        <a:buFont typeface="Monotype Sorts" pitchFamily="2" charset="2"/>
                        <a:buNone/>
                        <a:tabLst/>
                      </a:pPr>
                      <a:r>
                        <a:rPr kumimoji="0" lang="es-MX" altLang="es-MX" sz="1800" b="1" i="0" u="none" strike="noStrike" cap="none" normalizeH="0" baseline="0" dirty="0" smtClean="0">
                          <a:ln>
                            <a:noFill/>
                          </a:ln>
                          <a:solidFill>
                            <a:schemeClr val="tx1"/>
                          </a:solidFill>
                          <a:effectLst/>
                          <a:latin typeface="Times New Roman" charset="0"/>
                        </a:rPr>
                        <a:t>6</a:t>
                      </a:r>
                      <a:endParaRPr kumimoji="0" lang="en-US" altLang="es-MX" sz="1800" b="1" i="0" u="none" strike="noStrike" cap="none" normalizeH="0" baseline="0" dirty="0" smtClean="0">
                        <a:ln>
                          <a:noFill/>
                        </a:ln>
                        <a:solidFill>
                          <a:schemeClr val="tx1"/>
                        </a:solidFill>
                        <a:effectLst/>
                        <a:latin typeface="Times New Roman" charset="0"/>
                      </a:endParaRPr>
                    </a:p>
                  </a:txBody>
                  <a:tcP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spcBef>
                          <a:spcPct val="20000"/>
                        </a:spcBef>
                        <a:buClr>
                          <a:schemeClr val="accent2"/>
                        </a:buClr>
                        <a:buSzPct val="75000"/>
                        <a:buFont typeface="Monotype Sorts" pitchFamily="2" charset="2"/>
                        <a:defRPr sz="2600" b="1" kern="1200">
                          <a:solidFill>
                            <a:schemeClr val="tx1"/>
                          </a:solidFill>
                          <a:latin typeface="Times New Roman" charset="0"/>
                        </a:defRPr>
                      </a:lvl1pPr>
                      <a:lvl2pPr marL="457200" algn="l" defTabSz="914400" rtl="0" eaLnBrk="1" latinLnBrk="0" hangingPunct="1">
                        <a:spcBef>
                          <a:spcPct val="20000"/>
                        </a:spcBef>
                        <a:buClr>
                          <a:schemeClr val="tx1"/>
                        </a:buClr>
                        <a:buSzPct val="100000"/>
                        <a:defRPr sz="2400" kern="1200">
                          <a:solidFill>
                            <a:schemeClr val="tx1"/>
                          </a:solidFill>
                          <a:latin typeface="Times New Roman" charset="0"/>
                        </a:defRPr>
                      </a:lvl2pPr>
                      <a:lvl3pPr marL="914400" algn="l" defTabSz="914400" rtl="0" eaLnBrk="1" latinLnBrk="0" hangingPunct="1">
                        <a:spcBef>
                          <a:spcPct val="20000"/>
                        </a:spcBef>
                        <a:buClr>
                          <a:schemeClr val="tx1"/>
                        </a:buClr>
                        <a:buSzPct val="100000"/>
                        <a:defRPr sz="2000" kern="1200">
                          <a:solidFill>
                            <a:schemeClr val="tx1"/>
                          </a:solidFill>
                          <a:latin typeface="Times New Roman" charset="0"/>
                        </a:defRPr>
                      </a:lvl3pPr>
                      <a:lvl4pPr marL="1371600" algn="l" defTabSz="914400" rtl="0" eaLnBrk="1" latinLnBrk="0" hangingPunct="1">
                        <a:spcBef>
                          <a:spcPct val="20000"/>
                        </a:spcBef>
                        <a:buClr>
                          <a:schemeClr val="accent2"/>
                        </a:buClr>
                        <a:buSzPct val="65000"/>
                        <a:buFont typeface="Monotype Sorts" pitchFamily="2" charset="2"/>
                        <a:defRPr sz="1800" kern="1200">
                          <a:solidFill>
                            <a:schemeClr val="tx1"/>
                          </a:solidFill>
                          <a:latin typeface="Times New Roman" charset="0"/>
                        </a:defRPr>
                      </a:lvl4pPr>
                      <a:lvl5pPr marL="1828800" algn="l" defTabSz="914400" rtl="0" eaLnBrk="1" latinLnBrk="0" hangingPunct="1">
                        <a:spcBef>
                          <a:spcPct val="20000"/>
                        </a:spcBef>
                        <a:buClr>
                          <a:schemeClr val="tx1"/>
                        </a:buClr>
                        <a:buSzPct val="100000"/>
                        <a:defRPr sz="1800" kern="1200">
                          <a:solidFill>
                            <a:schemeClr val="tx1"/>
                          </a:solidFill>
                          <a:latin typeface="Times New Roman" charset="0"/>
                        </a:defRPr>
                      </a:lvl5pPr>
                      <a:lvl6pPr marL="22860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6pPr>
                      <a:lvl7pPr marL="27432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7pPr>
                      <a:lvl8pPr marL="32004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8pPr>
                      <a:lvl9pPr marL="36576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9pPr>
                    </a:lstStyle>
                    <a:p>
                      <a:pPr marL="0" marR="0" lvl="0" indent="0" algn="l" defTabSz="914400" rtl="0" eaLnBrk="0" fontAlgn="base" latinLnBrk="0" hangingPunct="0">
                        <a:lnSpc>
                          <a:spcPct val="100000"/>
                        </a:lnSpc>
                        <a:spcBef>
                          <a:spcPct val="20000"/>
                        </a:spcBef>
                        <a:spcAft>
                          <a:spcPct val="0"/>
                        </a:spcAft>
                        <a:buClr>
                          <a:schemeClr val="accent2"/>
                        </a:buClr>
                        <a:buSzPct val="75000"/>
                        <a:buFont typeface="Monotype Sorts" pitchFamily="2" charset="2"/>
                        <a:buNone/>
                        <a:tabLst/>
                      </a:pPr>
                      <a:r>
                        <a:rPr kumimoji="0" lang="es-CR" altLang="es-MX" sz="1800" b="1" i="0" u="none" strike="noStrike" cap="none" normalizeH="0" baseline="0" dirty="0" smtClean="0">
                          <a:ln>
                            <a:noFill/>
                          </a:ln>
                          <a:solidFill>
                            <a:schemeClr val="tx1"/>
                          </a:solidFill>
                          <a:effectLst/>
                          <a:latin typeface="Times New Roman" charset="0"/>
                          <a:cs typeface="Times New Roman" charset="0"/>
                        </a:rPr>
                        <a:t>El conocimiento no puede surgir de la nada.  El avance en el conocimiento consiste de modificaciones al conocimiento existente.</a:t>
                      </a:r>
                      <a:r>
                        <a:rPr kumimoji="0" lang="en-US" altLang="es-MX" sz="1800" b="1" i="0" u="none" strike="noStrike" cap="none" normalizeH="0" baseline="0" dirty="0" smtClean="0">
                          <a:ln>
                            <a:noFill/>
                          </a:ln>
                          <a:solidFill>
                            <a:schemeClr val="tx1"/>
                          </a:solidFill>
                          <a:effectLst/>
                          <a:latin typeface="Times New Roman" charset="0"/>
                        </a:rPr>
                        <a:t> </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42913">
                <a:tc>
                  <a:txBody>
                    <a:bodyPr/>
                    <a:lstStyle>
                      <a:lvl1pPr marL="0" algn="l" defTabSz="914400" rtl="0" eaLnBrk="1" latinLnBrk="0" hangingPunct="1">
                        <a:spcBef>
                          <a:spcPct val="20000"/>
                        </a:spcBef>
                        <a:buClr>
                          <a:schemeClr val="accent2"/>
                        </a:buClr>
                        <a:buSzPct val="75000"/>
                        <a:buFont typeface="Monotype Sorts" pitchFamily="2" charset="2"/>
                        <a:defRPr sz="2600" b="1" kern="1200">
                          <a:solidFill>
                            <a:schemeClr val="tx1"/>
                          </a:solidFill>
                          <a:latin typeface="Times New Roman" charset="0"/>
                        </a:defRPr>
                      </a:lvl1pPr>
                      <a:lvl2pPr marL="457200" algn="l" defTabSz="914400" rtl="0" eaLnBrk="1" latinLnBrk="0" hangingPunct="1">
                        <a:spcBef>
                          <a:spcPct val="20000"/>
                        </a:spcBef>
                        <a:buClr>
                          <a:schemeClr val="tx1"/>
                        </a:buClr>
                        <a:buSzPct val="100000"/>
                        <a:defRPr sz="2400" kern="1200">
                          <a:solidFill>
                            <a:schemeClr val="tx1"/>
                          </a:solidFill>
                          <a:latin typeface="Times New Roman" charset="0"/>
                        </a:defRPr>
                      </a:lvl2pPr>
                      <a:lvl3pPr marL="914400" algn="l" defTabSz="914400" rtl="0" eaLnBrk="1" latinLnBrk="0" hangingPunct="1">
                        <a:spcBef>
                          <a:spcPct val="20000"/>
                        </a:spcBef>
                        <a:buClr>
                          <a:schemeClr val="tx1"/>
                        </a:buClr>
                        <a:buSzPct val="100000"/>
                        <a:defRPr sz="2000" kern="1200">
                          <a:solidFill>
                            <a:schemeClr val="tx1"/>
                          </a:solidFill>
                          <a:latin typeface="Times New Roman" charset="0"/>
                        </a:defRPr>
                      </a:lvl3pPr>
                      <a:lvl4pPr marL="1371600" algn="l" defTabSz="914400" rtl="0" eaLnBrk="1" latinLnBrk="0" hangingPunct="1">
                        <a:spcBef>
                          <a:spcPct val="20000"/>
                        </a:spcBef>
                        <a:buClr>
                          <a:schemeClr val="accent2"/>
                        </a:buClr>
                        <a:buSzPct val="65000"/>
                        <a:buFont typeface="Monotype Sorts" pitchFamily="2" charset="2"/>
                        <a:defRPr sz="1800" kern="1200">
                          <a:solidFill>
                            <a:schemeClr val="tx1"/>
                          </a:solidFill>
                          <a:latin typeface="Times New Roman" charset="0"/>
                        </a:defRPr>
                      </a:lvl4pPr>
                      <a:lvl5pPr marL="1828800" algn="l" defTabSz="914400" rtl="0" eaLnBrk="1" latinLnBrk="0" hangingPunct="1">
                        <a:spcBef>
                          <a:spcPct val="20000"/>
                        </a:spcBef>
                        <a:buClr>
                          <a:schemeClr val="tx1"/>
                        </a:buClr>
                        <a:buSzPct val="100000"/>
                        <a:defRPr sz="1800" kern="1200">
                          <a:solidFill>
                            <a:schemeClr val="tx1"/>
                          </a:solidFill>
                          <a:latin typeface="Times New Roman" charset="0"/>
                        </a:defRPr>
                      </a:lvl5pPr>
                      <a:lvl6pPr marL="22860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6pPr>
                      <a:lvl7pPr marL="27432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7pPr>
                      <a:lvl8pPr marL="32004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8pPr>
                      <a:lvl9pPr marL="36576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9pPr>
                    </a:lstStyle>
                    <a:p>
                      <a:pPr marL="0" marR="0" lvl="0" indent="0" algn="l" defTabSz="914400" rtl="0" eaLnBrk="0" fontAlgn="base" latinLnBrk="0" hangingPunct="0">
                        <a:lnSpc>
                          <a:spcPct val="100000"/>
                        </a:lnSpc>
                        <a:spcBef>
                          <a:spcPct val="20000"/>
                        </a:spcBef>
                        <a:spcAft>
                          <a:spcPct val="0"/>
                        </a:spcAft>
                        <a:buClr>
                          <a:schemeClr val="accent2"/>
                        </a:buClr>
                        <a:buSzPct val="75000"/>
                        <a:buFont typeface="Monotype Sorts" pitchFamily="2" charset="2"/>
                        <a:buNone/>
                        <a:tabLst/>
                      </a:pPr>
                      <a:r>
                        <a:rPr kumimoji="0" lang="es-MX" altLang="es-MX" sz="1800" b="1" i="0" u="none" strike="noStrike" cap="none" normalizeH="0" baseline="0" smtClean="0">
                          <a:ln>
                            <a:noFill/>
                          </a:ln>
                          <a:solidFill>
                            <a:schemeClr val="tx1"/>
                          </a:solidFill>
                          <a:effectLst/>
                          <a:latin typeface="Times New Roman" charset="0"/>
                        </a:rPr>
                        <a:t>7</a:t>
                      </a:r>
                      <a:endParaRPr kumimoji="0" lang="en-US" altLang="es-MX" sz="1800" b="1" i="0" u="none" strike="noStrike" cap="none" normalizeH="0" baseline="0" smtClean="0">
                        <a:ln>
                          <a:noFill/>
                        </a:ln>
                        <a:solidFill>
                          <a:schemeClr val="tx1"/>
                        </a:solidFill>
                        <a:effectLst/>
                        <a:latin typeface="Times New Roman" charset="0"/>
                      </a:endParaRPr>
                    </a:p>
                  </a:txBody>
                  <a:tcP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spcBef>
                          <a:spcPct val="20000"/>
                        </a:spcBef>
                        <a:buClr>
                          <a:schemeClr val="accent2"/>
                        </a:buClr>
                        <a:buSzPct val="75000"/>
                        <a:buFont typeface="Monotype Sorts" pitchFamily="2" charset="2"/>
                        <a:defRPr sz="2600" b="1" kern="1200">
                          <a:solidFill>
                            <a:schemeClr val="tx1"/>
                          </a:solidFill>
                          <a:latin typeface="Times New Roman" charset="0"/>
                        </a:defRPr>
                      </a:lvl1pPr>
                      <a:lvl2pPr marL="457200" algn="l" defTabSz="914400" rtl="0" eaLnBrk="1" latinLnBrk="0" hangingPunct="1">
                        <a:spcBef>
                          <a:spcPct val="20000"/>
                        </a:spcBef>
                        <a:buClr>
                          <a:schemeClr val="tx1"/>
                        </a:buClr>
                        <a:buSzPct val="100000"/>
                        <a:defRPr sz="2400" kern="1200">
                          <a:solidFill>
                            <a:schemeClr val="tx1"/>
                          </a:solidFill>
                          <a:latin typeface="Times New Roman" charset="0"/>
                        </a:defRPr>
                      </a:lvl2pPr>
                      <a:lvl3pPr marL="914400" algn="l" defTabSz="914400" rtl="0" eaLnBrk="1" latinLnBrk="0" hangingPunct="1">
                        <a:spcBef>
                          <a:spcPct val="20000"/>
                        </a:spcBef>
                        <a:buClr>
                          <a:schemeClr val="tx1"/>
                        </a:buClr>
                        <a:buSzPct val="100000"/>
                        <a:defRPr sz="2000" kern="1200">
                          <a:solidFill>
                            <a:schemeClr val="tx1"/>
                          </a:solidFill>
                          <a:latin typeface="Times New Roman" charset="0"/>
                        </a:defRPr>
                      </a:lvl3pPr>
                      <a:lvl4pPr marL="1371600" algn="l" defTabSz="914400" rtl="0" eaLnBrk="1" latinLnBrk="0" hangingPunct="1">
                        <a:spcBef>
                          <a:spcPct val="20000"/>
                        </a:spcBef>
                        <a:buClr>
                          <a:schemeClr val="accent2"/>
                        </a:buClr>
                        <a:buSzPct val="65000"/>
                        <a:buFont typeface="Monotype Sorts" pitchFamily="2" charset="2"/>
                        <a:defRPr sz="1800" kern="1200">
                          <a:solidFill>
                            <a:schemeClr val="tx1"/>
                          </a:solidFill>
                          <a:latin typeface="Times New Roman" charset="0"/>
                        </a:defRPr>
                      </a:lvl4pPr>
                      <a:lvl5pPr marL="1828800" algn="l" defTabSz="914400" rtl="0" eaLnBrk="1" latinLnBrk="0" hangingPunct="1">
                        <a:spcBef>
                          <a:spcPct val="20000"/>
                        </a:spcBef>
                        <a:buClr>
                          <a:schemeClr val="tx1"/>
                        </a:buClr>
                        <a:buSzPct val="100000"/>
                        <a:defRPr sz="1800" kern="1200">
                          <a:solidFill>
                            <a:schemeClr val="tx1"/>
                          </a:solidFill>
                          <a:latin typeface="Times New Roman" charset="0"/>
                        </a:defRPr>
                      </a:lvl5pPr>
                      <a:lvl6pPr marL="22860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6pPr>
                      <a:lvl7pPr marL="27432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7pPr>
                      <a:lvl8pPr marL="32004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8pPr>
                      <a:lvl9pPr marL="36576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9pPr>
                    </a:lstStyle>
                    <a:p>
                      <a:pPr marL="0" marR="0" lvl="0" indent="0" algn="l" defTabSz="914400" rtl="0" eaLnBrk="0" fontAlgn="base" latinLnBrk="0" hangingPunct="0">
                        <a:lnSpc>
                          <a:spcPct val="100000"/>
                        </a:lnSpc>
                        <a:spcBef>
                          <a:spcPct val="20000"/>
                        </a:spcBef>
                        <a:spcAft>
                          <a:spcPct val="0"/>
                        </a:spcAft>
                        <a:buClr>
                          <a:schemeClr val="accent2"/>
                        </a:buClr>
                        <a:buSzPct val="75000"/>
                        <a:buFont typeface="Monotype Sorts" pitchFamily="2" charset="2"/>
                        <a:buNone/>
                        <a:tabLst/>
                      </a:pPr>
                      <a:r>
                        <a:rPr kumimoji="0" lang="es-CR" altLang="es-MX" sz="1800" b="1" i="0" u="none" strike="noStrike" cap="none" normalizeH="0" baseline="0" dirty="0" smtClean="0">
                          <a:ln>
                            <a:noFill/>
                          </a:ln>
                          <a:solidFill>
                            <a:schemeClr val="tx1"/>
                          </a:solidFill>
                          <a:effectLst/>
                          <a:latin typeface="Times New Roman" charset="0"/>
                          <a:cs typeface="Times New Roman" charset="0"/>
                        </a:rPr>
                        <a:t>No poseemos un criterio para la verdad, pero sí tenemos un criterio que nos permite reconocer el error.  La claridad y la coherencia no son criterios de verdad, pero pueden indicarnos al error.</a:t>
                      </a:r>
                      <a:r>
                        <a:rPr kumimoji="0" lang="en-US" altLang="es-MX" sz="1800" b="1" i="0" u="none" strike="noStrike" cap="none" normalizeH="0" baseline="0" dirty="0" smtClean="0">
                          <a:ln>
                            <a:noFill/>
                          </a:ln>
                          <a:solidFill>
                            <a:schemeClr val="tx1"/>
                          </a:solidFill>
                          <a:effectLst/>
                          <a:latin typeface="Times New Roman" charset="0"/>
                        </a:rPr>
                        <a:t> </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3225">
                <a:tc>
                  <a:txBody>
                    <a:bodyPr/>
                    <a:lstStyle>
                      <a:lvl1pPr marL="0" algn="l" defTabSz="914400" rtl="0" eaLnBrk="1" latinLnBrk="0" hangingPunct="1">
                        <a:spcBef>
                          <a:spcPct val="20000"/>
                        </a:spcBef>
                        <a:buClr>
                          <a:schemeClr val="accent2"/>
                        </a:buClr>
                        <a:buSzPct val="75000"/>
                        <a:buFont typeface="Monotype Sorts" pitchFamily="2" charset="2"/>
                        <a:defRPr sz="2600" b="1" kern="1200">
                          <a:solidFill>
                            <a:schemeClr val="tx1"/>
                          </a:solidFill>
                          <a:latin typeface="Times New Roman" charset="0"/>
                        </a:defRPr>
                      </a:lvl1pPr>
                      <a:lvl2pPr marL="457200" algn="l" defTabSz="914400" rtl="0" eaLnBrk="1" latinLnBrk="0" hangingPunct="1">
                        <a:spcBef>
                          <a:spcPct val="20000"/>
                        </a:spcBef>
                        <a:buClr>
                          <a:schemeClr val="tx1"/>
                        </a:buClr>
                        <a:buSzPct val="100000"/>
                        <a:defRPr sz="2400" kern="1200">
                          <a:solidFill>
                            <a:schemeClr val="tx1"/>
                          </a:solidFill>
                          <a:latin typeface="Times New Roman" charset="0"/>
                        </a:defRPr>
                      </a:lvl2pPr>
                      <a:lvl3pPr marL="914400" algn="l" defTabSz="914400" rtl="0" eaLnBrk="1" latinLnBrk="0" hangingPunct="1">
                        <a:spcBef>
                          <a:spcPct val="20000"/>
                        </a:spcBef>
                        <a:buClr>
                          <a:schemeClr val="tx1"/>
                        </a:buClr>
                        <a:buSzPct val="100000"/>
                        <a:defRPr sz="2000" kern="1200">
                          <a:solidFill>
                            <a:schemeClr val="tx1"/>
                          </a:solidFill>
                          <a:latin typeface="Times New Roman" charset="0"/>
                        </a:defRPr>
                      </a:lvl3pPr>
                      <a:lvl4pPr marL="1371600" algn="l" defTabSz="914400" rtl="0" eaLnBrk="1" latinLnBrk="0" hangingPunct="1">
                        <a:spcBef>
                          <a:spcPct val="20000"/>
                        </a:spcBef>
                        <a:buClr>
                          <a:schemeClr val="accent2"/>
                        </a:buClr>
                        <a:buSzPct val="65000"/>
                        <a:buFont typeface="Monotype Sorts" pitchFamily="2" charset="2"/>
                        <a:defRPr sz="1800" kern="1200">
                          <a:solidFill>
                            <a:schemeClr val="tx1"/>
                          </a:solidFill>
                          <a:latin typeface="Times New Roman" charset="0"/>
                        </a:defRPr>
                      </a:lvl4pPr>
                      <a:lvl5pPr marL="1828800" algn="l" defTabSz="914400" rtl="0" eaLnBrk="1" latinLnBrk="0" hangingPunct="1">
                        <a:spcBef>
                          <a:spcPct val="20000"/>
                        </a:spcBef>
                        <a:buClr>
                          <a:schemeClr val="tx1"/>
                        </a:buClr>
                        <a:buSzPct val="100000"/>
                        <a:defRPr sz="1800" kern="1200">
                          <a:solidFill>
                            <a:schemeClr val="tx1"/>
                          </a:solidFill>
                          <a:latin typeface="Times New Roman" charset="0"/>
                        </a:defRPr>
                      </a:lvl5pPr>
                      <a:lvl6pPr marL="22860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6pPr>
                      <a:lvl7pPr marL="27432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7pPr>
                      <a:lvl8pPr marL="32004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8pPr>
                      <a:lvl9pPr marL="36576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9pPr>
                    </a:lstStyle>
                    <a:p>
                      <a:pPr marL="0" marR="0" lvl="0" indent="0" algn="l" defTabSz="914400" rtl="0" eaLnBrk="0" fontAlgn="base" latinLnBrk="0" hangingPunct="0">
                        <a:lnSpc>
                          <a:spcPct val="100000"/>
                        </a:lnSpc>
                        <a:spcBef>
                          <a:spcPct val="20000"/>
                        </a:spcBef>
                        <a:spcAft>
                          <a:spcPct val="0"/>
                        </a:spcAft>
                        <a:buClr>
                          <a:schemeClr val="accent2"/>
                        </a:buClr>
                        <a:buSzPct val="75000"/>
                        <a:buFont typeface="Monotype Sorts" pitchFamily="2" charset="2"/>
                        <a:buNone/>
                        <a:tabLst/>
                      </a:pPr>
                      <a:r>
                        <a:rPr kumimoji="0" lang="es-MX" altLang="es-MX" sz="1800" b="1" i="0" u="none" strike="noStrike" cap="none" normalizeH="0" baseline="0" smtClean="0">
                          <a:ln>
                            <a:noFill/>
                          </a:ln>
                          <a:solidFill>
                            <a:schemeClr val="tx1"/>
                          </a:solidFill>
                          <a:effectLst/>
                          <a:latin typeface="Times New Roman" charset="0"/>
                        </a:rPr>
                        <a:t>8</a:t>
                      </a:r>
                      <a:endParaRPr kumimoji="0" lang="en-US" altLang="es-MX" sz="1800" b="1" i="0" u="none" strike="noStrike" cap="none" normalizeH="0" baseline="0" smtClean="0">
                        <a:ln>
                          <a:noFill/>
                        </a:ln>
                        <a:solidFill>
                          <a:schemeClr val="tx1"/>
                        </a:solidFill>
                        <a:effectLst/>
                        <a:latin typeface="Times New Roman" charset="0"/>
                      </a:endParaRPr>
                    </a:p>
                  </a:txBody>
                  <a:tcP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spcBef>
                          <a:spcPct val="20000"/>
                        </a:spcBef>
                        <a:buClr>
                          <a:schemeClr val="accent2"/>
                        </a:buClr>
                        <a:buSzPct val="75000"/>
                        <a:buFont typeface="Monotype Sorts" pitchFamily="2" charset="2"/>
                        <a:defRPr sz="2600" b="1" kern="1200">
                          <a:solidFill>
                            <a:schemeClr val="tx1"/>
                          </a:solidFill>
                          <a:latin typeface="Times New Roman" charset="0"/>
                        </a:defRPr>
                      </a:lvl1pPr>
                      <a:lvl2pPr marL="457200" algn="l" defTabSz="914400" rtl="0" eaLnBrk="1" latinLnBrk="0" hangingPunct="1">
                        <a:spcBef>
                          <a:spcPct val="20000"/>
                        </a:spcBef>
                        <a:buClr>
                          <a:schemeClr val="tx1"/>
                        </a:buClr>
                        <a:buSzPct val="100000"/>
                        <a:defRPr sz="2400" kern="1200">
                          <a:solidFill>
                            <a:schemeClr val="tx1"/>
                          </a:solidFill>
                          <a:latin typeface="Times New Roman" charset="0"/>
                        </a:defRPr>
                      </a:lvl2pPr>
                      <a:lvl3pPr marL="914400" algn="l" defTabSz="914400" rtl="0" eaLnBrk="1" latinLnBrk="0" hangingPunct="1">
                        <a:spcBef>
                          <a:spcPct val="20000"/>
                        </a:spcBef>
                        <a:buClr>
                          <a:schemeClr val="tx1"/>
                        </a:buClr>
                        <a:buSzPct val="100000"/>
                        <a:defRPr sz="2000" kern="1200">
                          <a:solidFill>
                            <a:schemeClr val="tx1"/>
                          </a:solidFill>
                          <a:latin typeface="Times New Roman" charset="0"/>
                        </a:defRPr>
                      </a:lvl3pPr>
                      <a:lvl4pPr marL="1371600" algn="l" defTabSz="914400" rtl="0" eaLnBrk="1" latinLnBrk="0" hangingPunct="1">
                        <a:spcBef>
                          <a:spcPct val="20000"/>
                        </a:spcBef>
                        <a:buClr>
                          <a:schemeClr val="accent2"/>
                        </a:buClr>
                        <a:buSzPct val="65000"/>
                        <a:buFont typeface="Monotype Sorts" pitchFamily="2" charset="2"/>
                        <a:defRPr sz="1800" kern="1200">
                          <a:solidFill>
                            <a:schemeClr val="tx1"/>
                          </a:solidFill>
                          <a:latin typeface="Times New Roman" charset="0"/>
                        </a:defRPr>
                      </a:lvl4pPr>
                      <a:lvl5pPr marL="1828800" algn="l" defTabSz="914400" rtl="0" eaLnBrk="1" latinLnBrk="0" hangingPunct="1">
                        <a:spcBef>
                          <a:spcPct val="20000"/>
                        </a:spcBef>
                        <a:buClr>
                          <a:schemeClr val="tx1"/>
                        </a:buClr>
                        <a:buSzPct val="100000"/>
                        <a:defRPr sz="1800" kern="1200">
                          <a:solidFill>
                            <a:schemeClr val="tx1"/>
                          </a:solidFill>
                          <a:latin typeface="Times New Roman" charset="0"/>
                        </a:defRPr>
                      </a:lvl5pPr>
                      <a:lvl6pPr marL="22860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6pPr>
                      <a:lvl7pPr marL="27432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7pPr>
                      <a:lvl8pPr marL="32004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8pPr>
                      <a:lvl9pPr marL="36576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9pPr>
                    </a:lstStyle>
                    <a:p>
                      <a:pPr marL="0" marR="0" lvl="0" indent="0" algn="l" defTabSz="914400" rtl="0" eaLnBrk="0" fontAlgn="base" latinLnBrk="0" hangingPunct="0">
                        <a:lnSpc>
                          <a:spcPct val="100000"/>
                        </a:lnSpc>
                        <a:spcBef>
                          <a:spcPct val="20000"/>
                        </a:spcBef>
                        <a:spcAft>
                          <a:spcPct val="0"/>
                        </a:spcAft>
                        <a:buClr>
                          <a:schemeClr val="accent2"/>
                        </a:buClr>
                        <a:buSzPct val="75000"/>
                        <a:buFont typeface="Monotype Sorts" pitchFamily="2" charset="2"/>
                        <a:buNone/>
                        <a:tabLst/>
                      </a:pPr>
                      <a:r>
                        <a:rPr kumimoji="0" lang="es-CR" altLang="es-MX" sz="1800" b="1" i="0" u="none" strike="noStrike" cap="none" normalizeH="0" baseline="0" dirty="0" smtClean="0">
                          <a:ln>
                            <a:noFill/>
                          </a:ln>
                          <a:solidFill>
                            <a:schemeClr val="tx1"/>
                          </a:solidFill>
                          <a:effectLst/>
                          <a:latin typeface="Times New Roman" charset="0"/>
                          <a:cs typeface="Times New Roman" charset="0"/>
                        </a:rPr>
                        <a:t>Ni la observación ni la razón son autoridad.  Ambas facultades asisten en el criticismo.</a:t>
                      </a:r>
                      <a:r>
                        <a:rPr kumimoji="0" lang="en-US" altLang="es-MX" sz="1800" b="1" i="0" u="none" strike="noStrike" cap="none" normalizeH="0" baseline="0" dirty="0" smtClean="0">
                          <a:ln>
                            <a:noFill/>
                          </a:ln>
                          <a:solidFill>
                            <a:schemeClr val="tx1"/>
                          </a:solidFill>
                          <a:effectLst/>
                          <a:latin typeface="Times New Roman" charset="0"/>
                        </a:rPr>
                        <a:t> </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42913">
                <a:tc>
                  <a:txBody>
                    <a:bodyPr/>
                    <a:lstStyle>
                      <a:lvl1pPr marL="0" algn="l" defTabSz="914400" rtl="0" eaLnBrk="1" latinLnBrk="0" hangingPunct="1">
                        <a:spcBef>
                          <a:spcPct val="20000"/>
                        </a:spcBef>
                        <a:buClr>
                          <a:schemeClr val="accent2"/>
                        </a:buClr>
                        <a:buSzPct val="75000"/>
                        <a:buFont typeface="Monotype Sorts" pitchFamily="2" charset="2"/>
                        <a:defRPr sz="2600" b="1" kern="1200">
                          <a:solidFill>
                            <a:schemeClr val="tx1"/>
                          </a:solidFill>
                          <a:latin typeface="Times New Roman" charset="0"/>
                        </a:defRPr>
                      </a:lvl1pPr>
                      <a:lvl2pPr marL="457200" algn="l" defTabSz="914400" rtl="0" eaLnBrk="1" latinLnBrk="0" hangingPunct="1">
                        <a:spcBef>
                          <a:spcPct val="20000"/>
                        </a:spcBef>
                        <a:buClr>
                          <a:schemeClr val="tx1"/>
                        </a:buClr>
                        <a:buSzPct val="100000"/>
                        <a:defRPr sz="2400" kern="1200">
                          <a:solidFill>
                            <a:schemeClr val="tx1"/>
                          </a:solidFill>
                          <a:latin typeface="Times New Roman" charset="0"/>
                        </a:defRPr>
                      </a:lvl2pPr>
                      <a:lvl3pPr marL="914400" algn="l" defTabSz="914400" rtl="0" eaLnBrk="1" latinLnBrk="0" hangingPunct="1">
                        <a:spcBef>
                          <a:spcPct val="20000"/>
                        </a:spcBef>
                        <a:buClr>
                          <a:schemeClr val="tx1"/>
                        </a:buClr>
                        <a:buSzPct val="100000"/>
                        <a:defRPr sz="2000" kern="1200">
                          <a:solidFill>
                            <a:schemeClr val="tx1"/>
                          </a:solidFill>
                          <a:latin typeface="Times New Roman" charset="0"/>
                        </a:defRPr>
                      </a:lvl3pPr>
                      <a:lvl4pPr marL="1371600" algn="l" defTabSz="914400" rtl="0" eaLnBrk="1" latinLnBrk="0" hangingPunct="1">
                        <a:spcBef>
                          <a:spcPct val="20000"/>
                        </a:spcBef>
                        <a:buClr>
                          <a:schemeClr val="accent2"/>
                        </a:buClr>
                        <a:buSzPct val="65000"/>
                        <a:buFont typeface="Monotype Sorts" pitchFamily="2" charset="2"/>
                        <a:defRPr sz="1800" kern="1200">
                          <a:solidFill>
                            <a:schemeClr val="tx1"/>
                          </a:solidFill>
                          <a:latin typeface="Times New Roman" charset="0"/>
                        </a:defRPr>
                      </a:lvl4pPr>
                      <a:lvl5pPr marL="1828800" algn="l" defTabSz="914400" rtl="0" eaLnBrk="1" latinLnBrk="0" hangingPunct="1">
                        <a:spcBef>
                          <a:spcPct val="20000"/>
                        </a:spcBef>
                        <a:buClr>
                          <a:schemeClr val="tx1"/>
                        </a:buClr>
                        <a:buSzPct val="100000"/>
                        <a:defRPr sz="1800" kern="1200">
                          <a:solidFill>
                            <a:schemeClr val="tx1"/>
                          </a:solidFill>
                          <a:latin typeface="Times New Roman" charset="0"/>
                        </a:defRPr>
                      </a:lvl5pPr>
                      <a:lvl6pPr marL="22860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6pPr>
                      <a:lvl7pPr marL="27432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7pPr>
                      <a:lvl8pPr marL="32004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8pPr>
                      <a:lvl9pPr marL="36576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9pPr>
                    </a:lstStyle>
                    <a:p>
                      <a:pPr marL="0" marR="0" lvl="0" indent="0" algn="l" defTabSz="914400" rtl="0" eaLnBrk="0" fontAlgn="base" latinLnBrk="0" hangingPunct="0">
                        <a:lnSpc>
                          <a:spcPct val="100000"/>
                        </a:lnSpc>
                        <a:spcBef>
                          <a:spcPct val="20000"/>
                        </a:spcBef>
                        <a:spcAft>
                          <a:spcPct val="0"/>
                        </a:spcAft>
                        <a:buClr>
                          <a:schemeClr val="accent2"/>
                        </a:buClr>
                        <a:buSzPct val="75000"/>
                        <a:buFont typeface="Monotype Sorts" pitchFamily="2" charset="2"/>
                        <a:buNone/>
                        <a:tabLst/>
                      </a:pPr>
                      <a:r>
                        <a:rPr kumimoji="0" lang="es-MX" altLang="es-MX" sz="1800" b="1" i="0" u="none" strike="noStrike" cap="none" normalizeH="0" baseline="0" smtClean="0">
                          <a:ln>
                            <a:noFill/>
                          </a:ln>
                          <a:solidFill>
                            <a:schemeClr val="tx1"/>
                          </a:solidFill>
                          <a:effectLst/>
                          <a:latin typeface="Times New Roman" charset="0"/>
                        </a:rPr>
                        <a:t>9</a:t>
                      </a:r>
                      <a:endParaRPr kumimoji="0" lang="en-US" altLang="es-MX" sz="1800" b="1" i="0" u="none" strike="noStrike" cap="none" normalizeH="0" baseline="0" smtClean="0">
                        <a:ln>
                          <a:noFill/>
                        </a:ln>
                        <a:solidFill>
                          <a:schemeClr val="tx1"/>
                        </a:solidFill>
                        <a:effectLst/>
                        <a:latin typeface="Times New Roman" charset="0"/>
                      </a:endParaRPr>
                    </a:p>
                  </a:txBody>
                  <a:tcP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spcBef>
                          <a:spcPct val="20000"/>
                        </a:spcBef>
                        <a:buClr>
                          <a:schemeClr val="accent2"/>
                        </a:buClr>
                        <a:buSzPct val="75000"/>
                        <a:buFont typeface="Monotype Sorts" pitchFamily="2" charset="2"/>
                        <a:defRPr sz="2600" b="1" kern="1200">
                          <a:solidFill>
                            <a:schemeClr val="tx1"/>
                          </a:solidFill>
                          <a:latin typeface="Times New Roman" charset="0"/>
                        </a:defRPr>
                      </a:lvl1pPr>
                      <a:lvl2pPr marL="457200" algn="l" defTabSz="914400" rtl="0" eaLnBrk="1" latinLnBrk="0" hangingPunct="1">
                        <a:spcBef>
                          <a:spcPct val="20000"/>
                        </a:spcBef>
                        <a:buClr>
                          <a:schemeClr val="tx1"/>
                        </a:buClr>
                        <a:buSzPct val="100000"/>
                        <a:defRPr sz="2400" kern="1200">
                          <a:solidFill>
                            <a:schemeClr val="tx1"/>
                          </a:solidFill>
                          <a:latin typeface="Times New Roman" charset="0"/>
                        </a:defRPr>
                      </a:lvl2pPr>
                      <a:lvl3pPr marL="914400" algn="l" defTabSz="914400" rtl="0" eaLnBrk="1" latinLnBrk="0" hangingPunct="1">
                        <a:spcBef>
                          <a:spcPct val="20000"/>
                        </a:spcBef>
                        <a:buClr>
                          <a:schemeClr val="tx1"/>
                        </a:buClr>
                        <a:buSzPct val="100000"/>
                        <a:defRPr sz="2000" kern="1200">
                          <a:solidFill>
                            <a:schemeClr val="tx1"/>
                          </a:solidFill>
                          <a:latin typeface="Times New Roman" charset="0"/>
                        </a:defRPr>
                      </a:lvl3pPr>
                      <a:lvl4pPr marL="1371600" algn="l" defTabSz="914400" rtl="0" eaLnBrk="1" latinLnBrk="0" hangingPunct="1">
                        <a:spcBef>
                          <a:spcPct val="20000"/>
                        </a:spcBef>
                        <a:buClr>
                          <a:schemeClr val="accent2"/>
                        </a:buClr>
                        <a:buSzPct val="65000"/>
                        <a:buFont typeface="Monotype Sorts" pitchFamily="2" charset="2"/>
                        <a:defRPr sz="1800" kern="1200">
                          <a:solidFill>
                            <a:schemeClr val="tx1"/>
                          </a:solidFill>
                          <a:latin typeface="Times New Roman" charset="0"/>
                        </a:defRPr>
                      </a:lvl4pPr>
                      <a:lvl5pPr marL="1828800" algn="l" defTabSz="914400" rtl="0" eaLnBrk="1" latinLnBrk="0" hangingPunct="1">
                        <a:spcBef>
                          <a:spcPct val="20000"/>
                        </a:spcBef>
                        <a:buClr>
                          <a:schemeClr val="tx1"/>
                        </a:buClr>
                        <a:buSzPct val="100000"/>
                        <a:defRPr sz="1800" kern="1200">
                          <a:solidFill>
                            <a:schemeClr val="tx1"/>
                          </a:solidFill>
                          <a:latin typeface="Times New Roman" charset="0"/>
                        </a:defRPr>
                      </a:lvl5pPr>
                      <a:lvl6pPr marL="22860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6pPr>
                      <a:lvl7pPr marL="27432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7pPr>
                      <a:lvl8pPr marL="32004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8pPr>
                      <a:lvl9pPr marL="36576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9pPr>
                    </a:lstStyle>
                    <a:p>
                      <a:pPr marL="0" marR="0" lvl="0" indent="0" algn="l" defTabSz="914400" rtl="0" eaLnBrk="0" fontAlgn="base" latinLnBrk="0" hangingPunct="0">
                        <a:lnSpc>
                          <a:spcPct val="100000"/>
                        </a:lnSpc>
                        <a:spcBef>
                          <a:spcPct val="20000"/>
                        </a:spcBef>
                        <a:spcAft>
                          <a:spcPct val="0"/>
                        </a:spcAft>
                        <a:buClr>
                          <a:schemeClr val="accent2"/>
                        </a:buClr>
                        <a:buSzPct val="75000"/>
                        <a:buFont typeface="Monotype Sorts" pitchFamily="2" charset="2"/>
                        <a:buNone/>
                        <a:tabLst/>
                      </a:pPr>
                      <a:r>
                        <a:rPr kumimoji="0" lang="es-CR" altLang="es-MX" sz="1800" b="1" i="0" u="none" strike="noStrike" cap="none" normalizeH="0" baseline="0" dirty="0" smtClean="0">
                          <a:ln>
                            <a:noFill/>
                          </a:ln>
                          <a:solidFill>
                            <a:schemeClr val="tx1"/>
                          </a:solidFill>
                          <a:effectLst/>
                          <a:latin typeface="Times New Roman" charset="0"/>
                          <a:cs typeface="Times New Roman" charset="0"/>
                        </a:rPr>
                        <a:t>La precisión no es valiosa en y por si misma. No hay punto en ser más preciso que lo requerido por las circunstancias.  La precisión lingüística es un fantasma.</a:t>
                      </a:r>
                      <a:r>
                        <a:rPr kumimoji="0" lang="en-US" altLang="es-MX" sz="1800" b="1" i="0" u="none" strike="noStrike" cap="none" normalizeH="0" baseline="0" dirty="0" smtClean="0">
                          <a:ln>
                            <a:noFill/>
                          </a:ln>
                          <a:solidFill>
                            <a:schemeClr val="tx1"/>
                          </a:solidFill>
                          <a:effectLst/>
                          <a:latin typeface="Times New Roman" charset="0"/>
                        </a:rPr>
                        <a:t> </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4813">
                <a:tc>
                  <a:txBody>
                    <a:bodyPr/>
                    <a:lstStyle>
                      <a:lvl1pPr marL="0" algn="l" defTabSz="914400" rtl="0" eaLnBrk="1" latinLnBrk="0" hangingPunct="1">
                        <a:spcBef>
                          <a:spcPct val="20000"/>
                        </a:spcBef>
                        <a:buClr>
                          <a:schemeClr val="accent2"/>
                        </a:buClr>
                        <a:buSzPct val="75000"/>
                        <a:buFont typeface="Monotype Sorts" pitchFamily="2" charset="2"/>
                        <a:defRPr sz="2600" b="1" kern="1200">
                          <a:solidFill>
                            <a:schemeClr val="tx1"/>
                          </a:solidFill>
                          <a:latin typeface="Times New Roman" charset="0"/>
                        </a:defRPr>
                      </a:lvl1pPr>
                      <a:lvl2pPr marL="457200" algn="l" defTabSz="914400" rtl="0" eaLnBrk="1" latinLnBrk="0" hangingPunct="1">
                        <a:spcBef>
                          <a:spcPct val="20000"/>
                        </a:spcBef>
                        <a:buClr>
                          <a:schemeClr val="tx1"/>
                        </a:buClr>
                        <a:buSzPct val="100000"/>
                        <a:defRPr sz="2400" kern="1200">
                          <a:solidFill>
                            <a:schemeClr val="tx1"/>
                          </a:solidFill>
                          <a:latin typeface="Times New Roman" charset="0"/>
                        </a:defRPr>
                      </a:lvl2pPr>
                      <a:lvl3pPr marL="914400" algn="l" defTabSz="914400" rtl="0" eaLnBrk="1" latinLnBrk="0" hangingPunct="1">
                        <a:spcBef>
                          <a:spcPct val="20000"/>
                        </a:spcBef>
                        <a:buClr>
                          <a:schemeClr val="tx1"/>
                        </a:buClr>
                        <a:buSzPct val="100000"/>
                        <a:defRPr sz="2000" kern="1200">
                          <a:solidFill>
                            <a:schemeClr val="tx1"/>
                          </a:solidFill>
                          <a:latin typeface="Times New Roman" charset="0"/>
                        </a:defRPr>
                      </a:lvl3pPr>
                      <a:lvl4pPr marL="1371600" algn="l" defTabSz="914400" rtl="0" eaLnBrk="1" latinLnBrk="0" hangingPunct="1">
                        <a:spcBef>
                          <a:spcPct val="20000"/>
                        </a:spcBef>
                        <a:buClr>
                          <a:schemeClr val="accent2"/>
                        </a:buClr>
                        <a:buSzPct val="65000"/>
                        <a:buFont typeface="Monotype Sorts" pitchFamily="2" charset="2"/>
                        <a:defRPr sz="1800" kern="1200">
                          <a:solidFill>
                            <a:schemeClr val="tx1"/>
                          </a:solidFill>
                          <a:latin typeface="Times New Roman" charset="0"/>
                        </a:defRPr>
                      </a:lvl4pPr>
                      <a:lvl5pPr marL="1828800" algn="l" defTabSz="914400" rtl="0" eaLnBrk="1" latinLnBrk="0" hangingPunct="1">
                        <a:spcBef>
                          <a:spcPct val="20000"/>
                        </a:spcBef>
                        <a:buClr>
                          <a:schemeClr val="tx1"/>
                        </a:buClr>
                        <a:buSzPct val="100000"/>
                        <a:defRPr sz="1800" kern="1200">
                          <a:solidFill>
                            <a:schemeClr val="tx1"/>
                          </a:solidFill>
                          <a:latin typeface="Times New Roman" charset="0"/>
                        </a:defRPr>
                      </a:lvl5pPr>
                      <a:lvl6pPr marL="22860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6pPr>
                      <a:lvl7pPr marL="27432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7pPr>
                      <a:lvl8pPr marL="32004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8pPr>
                      <a:lvl9pPr marL="36576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9pPr>
                    </a:lstStyle>
                    <a:p>
                      <a:pPr marL="0" marR="0" lvl="0" indent="0" algn="l" defTabSz="914400" rtl="0" eaLnBrk="0" fontAlgn="base" latinLnBrk="0" hangingPunct="0">
                        <a:lnSpc>
                          <a:spcPct val="100000"/>
                        </a:lnSpc>
                        <a:spcBef>
                          <a:spcPct val="20000"/>
                        </a:spcBef>
                        <a:spcAft>
                          <a:spcPct val="0"/>
                        </a:spcAft>
                        <a:buClr>
                          <a:schemeClr val="accent2"/>
                        </a:buClr>
                        <a:buSzPct val="75000"/>
                        <a:buFont typeface="Monotype Sorts" pitchFamily="2" charset="2"/>
                        <a:buNone/>
                        <a:tabLst/>
                      </a:pPr>
                      <a:r>
                        <a:rPr kumimoji="0" lang="es-MX" altLang="es-MX" sz="1800" b="1" i="0" u="none" strike="noStrike" cap="none" normalizeH="0" baseline="0" smtClean="0">
                          <a:ln>
                            <a:noFill/>
                          </a:ln>
                          <a:solidFill>
                            <a:schemeClr val="tx1"/>
                          </a:solidFill>
                          <a:effectLst/>
                          <a:latin typeface="Times New Roman" charset="0"/>
                        </a:rPr>
                        <a:t>10</a:t>
                      </a:r>
                      <a:endParaRPr kumimoji="0" lang="en-US" altLang="es-MX" sz="1800" b="1" i="0" u="none" strike="noStrike" cap="none" normalizeH="0" baseline="0" smtClean="0">
                        <a:ln>
                          <a:noFill/>
                        </a:ln>
                        <a:solidFill>
                          <a:schemeClr val="tx1"/>
                        </a:solidFill>
                        <a:effectLst/>
                        <a:latin typeface="Times New Roman" charset="0"/>
                      </a:endParaRPr>
                    </a:p>
                  </a:txBody>
                  <a:tcP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spcBef>
                          <a:spcPct val="20000"/>
                        </a:spcBef>
                        <a:buClr>
                          <a:schemeClr val="accent2"/>
                        </a:buClr>
                        <a:buSzPct val="75000"/>
                        <a:buFont typeface="Monotype Sorts" pitchFamily="2" charset="2"/>
                        <a:defRPr sz="2600" b="1" kern="1200">
                          <a:solidFill>
                            <a:schemeClr val="tx1"/>
                          </a:solidFill>
                          <a:latin typeface="Times New Roman" charset="0"/>
                        </a:defRPr>
                      </a:lvl1pPr>
                      <a:lvl2pPr marL="457200" algn="l" defTabSz="914400" rtl="0" eaLnBrk="1" latinLnBrk="0" hangingPunct="1">
                        <a:spcBef>
                          <a:spcPct val="20000"/>
                        </a:spcBef>
                        <a:buClr>
                          <a:schemeClr val="tx1"/>
                        </a:buClr>
                        <a:buSzPct val="100000"/>
                        <a:defRPr sz="2400" kern="1200">
                          <a:solidFill>
                            <a:schemeClr val="tx1"/>
                          </a:solidFill>
                          <a:latin typeface="Times New Roman" charset="0"/>
                        </a:defRPr>
                      </a:lvl2pPr>
                      <a:lvl3pPr marL="914400" algn="l" defTabSz="914400" rtl="0" eaLnBrk="1" latinLnBrk="0" hangingPunct="1">
                        <a:spcBef>
                          <a:spcPct val="20000"/>
                        </a:spcBef>
                        <a:buClr>
                          <a:schemeClr val="tx1"/>
                        </a:buClr>
                        <a:buSzPct val="100000"/>
                        <a:defRPr sz="2000" kern="1200">
                          <a:solidFill>
                            <a:schemeClr val="tx1"/>
                          </a:solidFill>
                          <a:latin typeface="Times New Roman" charset="0"/>
                        </a:defRPr>
                      </a:lvl3pPr>
                      <a:lvl4pPr marL="1371600" algn="l" defTabSz="914400" rtl="0" eaLnBrk="1" latinLnBrk="0" hangingPunct="1">
                        <a:spcBef>
                          <a:spcPct val="20000"/>
                        </a:spcBef>
                        <a:buClr>
                          <a:schemeClr val="accent2"/>
                        </a:buClr>
                        <a:buSzPct val="65000"/>
                        <a:buFont typeface="Monotype Sorts" pitchFamily="2" charset="2"/>
                        <a:defRPr sz="1800" kern="1200">
                          <a:solidFill>
                            <a:schemeClr val="tx1"/>
                          </a:solidFill>
                          <a:latin typeface="Times New Roman" charset="0"/>
                        </a:defRPr>
                      </a:lvl4pPr>
                      <a:lvl5pPr marL="1828800" algn="l" defTabSz="914400" rtl="0" eaLnBrk="1" latinLnBrk="0" hangingPunct="1">
                        <a:spcBef>
                          <a:spcPct val="20000"/>
                        </a:spcBef>
                        <a:buClr>
                          <a:schemeClr val="tx1"/>
                        </a:buClr>
                        <a:buSzPct val="100000"/>
                        <a:defRPr sz="1800" kern="1200">
                          <a:solidFill>
                            <a:schemeClr val="tx1"/>
                          </a:solidFill>
                          <a:latin typeface="Times New Roman" charset="0"/>
                        </a:defRPr>
                      </a:lvl5pPr>
                      <a:lvl6pPr marL="22860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6pPr>
                      <a:lvl7pPr marL="27432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7pPr>
                      <a:lvl8pPr marL="32004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8pPr>
                      <a:lvl9pPr marL="3657600" algn="l" defTabSz="914400" rtl="0" eaLnBrk="0" fontAlgn="base" latinLnBrk="0" hangingPunct="0">
                        <a:spcBef>
                          <a:spcPct val="20000"/>
                        </a:spcBef>
                        <a:spcAft>
                          <a:spcPct val="0"/>
                        </a:spcAft>
                        <a:buClr>
                          <a:schemeClr val="tx1"/>
                        </a:buClr>
                        <a:buSzPct val="100000"/>
                        <a:defRPr sz="1800" kern="1200">
                          <a:solidFill>
                            <a:schemeClr val="tx1"/>
                          </a:solidFill>
                          <a:latin typeface="Times New Roman" charset="0"/>
                        </a:defRPr>
                      </a:lvl9pPr>
                    </a:lstStyle>
                    <a:p>
                      <a:pPr marL="0" marR="0" lvl="0" indent="0" algn="l" defTabSz="914400" rtl="0" eaLnBrk="0" fontAlgn="base" latinLnBrk="0" hangingPunct="0">
                        <a:lnSpc>
                          <a:spcPct val="100000"/>
                        </a:lnSpc>
                        <a:spcBef>
                          <a:spcPct val="20000"/>
                        </a:spcBef>
                        <a:spcAft>
                          <a:spcPct val="0"/>
                        </a:spcAft>
                        <a:buClr>
                          <a:schemeClr val="accent2"/>
                        </a:buClr>
                        <a:buSzPct val="75000"/>
                        <a:buFont typeface="Monotype Sorts" pitchFamily="2" charset="2"/>
                        <a:buNone/>
                        <a:tabLst/>
                      </a:pPr>
                      <a:r>
                        <a:rPr kumimoji="0" lang="es-CR" altLang="es-MX" sz="1800" b="1" i="0" u="none" strike="noStrike" cap="none" normalizeH="0" baseline="0" dirty="0" smtClean="0">
                          <a:ln>
                            <a:noFill/>
                          </a:ln>
                          <a:solidFill>
                            <a:schemeClr val="tx1"/>
                          </a:solidFill>
                          <a:effectLst/>
                          <a:latin typeface="Times New Roman" charset="0"/>
                          <a:cs typeface="Times New Roman" charset="0"/>
                        </a:rPr>
                        <a:t>Cuanto más conocemos acerca del mundo, mayor nuestro conocimiento de la ignorancia.</a:t>
                      </a:r>
                      <a:r>
                        <a:rPr kumimoji="0" lang="en-US" altLang="es-MX" sz="1800" b="1" i="0" u="none" strike="noStrike" cap="none" normalizeH="0" baseline="0" dirty="0" smtClean="0">
                          <a:ln>
                            <a:noFill/>
                          </a:ln>
                          <a:solidFill>
                            <a:schemeClr val="tx1"/>
                          </a:solidFill>
                          <a:effectLst/>
                          <a:latin typeface="Times New Roman" charset="0"/>
                        </a:rPr>
                        <a:t> </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11593602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CuadroTexto"/>
          <p:cNvSpPr txBox="1"/>
          <p:nvPr/>
        </p:nvSpPr>
        <p:spPr>
          <a:xfrm>
            <a:off x="827584" y="1124744"/>
            <a:ext cx="7560840" cy="1754326"/>
          </a:xfrm>
          <a:prstGeom prst="rect">
            <a:avLst/>
          </a:prstGeom>
          <a:solidFill>
            <a:schemeClr val="tx2">
              <a:lumMod val="20000"/>
              <a:lumOff val="80000"/>
            </a:schemeClr>
          </a:solidFill>
        </p:spPr>
        <p:txBody>
          <a:bodyPr wrap="square" rtlCol="0">
            <a:spAutoFit/>
          </a:bodyPr>
          <a:lstStyle/>
          <a:p>
            <a:pPr algn="ctr"/>
            <a:r>
              <a:rPr lang="es-MX" sz="4400" dirty="0" smtClean="0"/>
              <a:t>II</a:t>
            </a:r>
          </a:p>
          <a:p>
            <a:pPr algn="ctr"/>
            <a:r>
              <a:rPr lang="es-MX" sz="3200" dirty="0" smtClean="0"/>
              <a:t>ESCUELAS DEL PENSAMIENTO ECONÓMICO</a:t>
            </a:r>
          </a:p>
          <a:p>
            <a:pPr algn="ctr"/>
            <a:endParaRPr lang="es-MX" sz="3200" dirty="0"/>
          </a:p>
        </p:txBody>
      </p:sp>
      <p:pic>
        <p:nvPicPr>
          <p:cNvPr id="9217"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3573016"/>
            <a:ext cx="1695450" cy="2706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3728" y="2996952"/>
            <a:ext cx="1656184" cy="24800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35896" y="3645024"/>
            <a:ext cx="1656184" cy="27363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2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92080" y="2996952"/>
            <a:ext cx="1728192" cy="2448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21"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48264" y="4149080"/>
            <a:ext cx="1695648" cy="25532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629330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985" name="Picture 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3528" y="1700808"/>
            <a:ext cx="8593137" cy="801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6 CuadroTexto"/>
          <p:cNvSpPr txBox="1"/>
          <p:nvPr/>
        </p:nvSpPr>
        <p:spPr>
          <a:xfrm>
            <a:off x="1403648" y="1124744"/>
            <a:ext cx="6912768" cy="523220"/>
          </a:xfrm>
          <a:prstGeom prst="rect">
            <a:avLst/>
          </a:prstGeom>
          <a:noFill/>
        </p:spPr>
        <p:txBody>
          <a:bodyPr wrap="square" rtlCol="0">
            <a:spAutoFit/>
          </a:bodyPr>
          <a:lstStyle/>
          <a:p>
            <a:r>
              <a:rPr lang="es-MX" sz="2800" dirty="0" smtClean="0"/>
              <a:t>PROGRAMA ACADÉMICO (</a:t>
            </a:r>
            <a:r>
              <a:rPr lang="es-MX" sz="2000" dirty="0" smtClean="0"/>
              <a:t>oficial y vigente</a:t>
            </a:r>
            <a:r>
              <a:rPr lang="es-MX" sz="2800" dirty="0" smtClean="0"/>
              <a:t>)</a:t>
            </a:r>
            <a:endParaRPr lang="es-MX" sz="2800" dirty="0"/>
          </a:p>
        </p:txBody>
      </p:sp>
      <p:pic>
        <p:nvPicPr>
          <p:cNvPr id="4198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3528" y="2420888"/>
            <a:ext cx="8609013" cy="40259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198954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CuadroTexto"/>
          <p:cNvSpPr txBox="1"/>
          <p:nvPr/>
        </p:nvSpPr>
        <p:spPr>
          <a:xfrm>
            <a:off x="3491880" y="1412776"/>
            <a:ext cx="5184576" cy="2000548"/>
          </a:xfrm>
          <a:prstGeom prst="rect">
            <a:avLst/>
          </a:prstGeom>
          <a:noFill/>
        </p:spPr>
        <p:txBody>
          <a:bodyPr wrap="square" rtlCol="0">
            <a:spAutoFit/>
          </a:bodyPr>
          <a:lstStyle/>
          <a:p>
            <a:r>
              <a:rPr lang="es-MX" sz="3200" dirty="0" smtClean="0">
                <a:latin typeface="Arial Narrow" panose="020B0606020202030204" pitchFamily="34" charset="0"/>
              </a:rPr>
              <a:t>ECONOMISTAS CLÁSICOS</a:t>
            </a:r>
          </a:p>
          <a:p>
            <a:r>
              <a:rPr lang="es-MX" sz="2800" dirty="0" smtClean="0">
                <a:latin typeface="Arial Narrow" panose="020B0606020202030204" pitchFamily="34" charset="0"/>
              </a:rPr>
              <a:t>Adam Smith</a:t>
            </a:r>
          </a:p>
          <a:p>
            <a:pPr algn="just"/>
            <a:r>
              <a:rPr lang="es-MX" sz="2000" dirty="0">
                <a:solidFill>
                  <a:srgbClr val="222222"/>
                </a:solidFill>
                <a:latin typeface="Times New Roman" panose="02020603050405020304" pitchFamily="18" charset="0"/>
                <a:cs typeface="Times New Roman" panose="02020603050405020304" pitchFamily="18" charset="0"/>
              </a:rPr>
              <a:t>L</a:t>
            </a:r>
            <a:r>
              <a:rPr lang="es-MX" sz="2000" b="0" i="0" dirty="0" smtClean="0">
                <a:solidFill>
                  <a:srgbClr val="222222"/>
                </a:solidFill>
                <a:effectLst/>
                <a:latin typeface="Times New Roman" panose="02020603050405020304" pitchFamily="18" charset="0"/>
                <a:cs typeface="Times New Roman" panose="02020603050405020304" pitchFamily="18" charset="0"/>
              </a:rPr>
              <a:t>a obra más célebre de Adam Smith. Publicado en el 9 de marzo de 1776, es considerado el primer libro moderno de economía.</a:t>
            </a:r>
            <a:endParaRPr lang="es-MX" sz="2000" dirty="0">
              <a:latin typeface="Times New Roman" panose="02020603050405020304" pitchFamily="18" charset="0"/>
              <a:cs typeface="Times New Roman" panose="02020603050405020304" pitchFamily="18" charset="0"/>
            </a:endParaRPr>
          </a:p>
        </p:txBody>
      </p:sp>
      <p:sp>
        <p:nvSpPr>
          <p:cNvPr id="3" name="2 CuadroTexto"/>
          <p:cNvSpPr txBox="1"/>
          <p:nvPr/>
        </p:nvSpPr>
        <p:spPr>
          <a:xfrm>
            <a:off x="1187624" y="4365104"/>
            <a:ext cx="6840760" cy="1569660"/>
          </a:xfrm>
          <a:prstGeom prst="rect">
            <a:avLst/>
          </a:prstGeom>
          <a:noFill/>
        </p:spPr>
        <p:txBody>
          <a:bodyPr wrap="square" rtlCol="0">
            <a:spAutoFit/>
          </a:bodyPr>
          <a:lstStyle/>
          <a:p>
            <a:pPr algn="just"/>
            <a:r>
              <a:rPr lang="es-MX" sz="2400" dirty="0" smtClean="0">
                <a:latin typeface="Times New Roman" panose="02020603050405020304" pitchFamily="18" charset="0"/>
                <a:cs typeface="Times New Roman" panose="02020603050405020304" pitchFamily="18" charset="0"/>
              </a:rPr>
              <a:t>El sistema de Smith combinaba una teoría de la naturaleza humana y una teoría de la historia con una forma peculiar de teología natural y algunas observaciones prácticas  sobre la vida económica.</a:t>
            </a:r>
            <a:endParaRPr lang="es-MX" sz="2400" dirty="0">
              <a:latin typeface="Times New Roman" panose="02020603050405020304" pitchFamily="18" charset="0"/>
              <a:cs typeface="Times New Roman" panose="02020603050405020304" pitchFamily="18" charset="0"/>
            </a:endParaRPr>
          </a:p>
        </p:txBody>
      </p:sp>
      <p:pic>
        <p:nvPicPr>
          <p:cNvPr id="4710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3568" y="1124744"/>
            <a:ext cx="2334672" cy="3112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3675736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81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3933056"/>
            <a:ext cx="7651750" cy="1865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CuadroTexto"/>
          <p:cNvSpPr txBox="1"/>
          <p:nvPr/>
        </p:nvSpPr>
        <p:spPr>
          <a:xfrm>
            <a:off x="755576" y="1628800"/>
            <a:ext cx="7488832" cy="1477328"/>
          </a:xfrm>
          <a:prstGeom prst="rect">
            <a:avLst/>
          </a:prstGeom>
          <a:solidFill>
            <a:schemeClr val="bg1">
              <a:lumMod val="65000"/>
            </a:schemeClr>
          </a:solidFill>
        </p:spPr>
        <p:txBody>
          <a:bodyPr wrap="square" rtlCol="0">
            <a:spAutoFit/>
          </a:bodyPr>
          <a:lstStyle/>
          <a:p>
            <a:r>
              <a:rPr lang="es-MX" dirty="0" smtClean="0"/>
              <a:t>Las tres características principales de su análisis central son:</a:t>
            </a:r>
          </a:p>
          <a:p>
            <a:endParaRPr lang="es-MX" dirty="0"/>
          </a:p>
          <a:p>
            <a:pPr marL="285750" indent="-285750">
              <a:buFont typeface="Wingdings" panose="05000000000000000000" pitchFamily="2" charset="2"/>
              <a:buChar char="§"/>
            </a:pPr>
            <a:r>
              <a:rPr lang="es-MX" dirty="0" smtClean="0"/>
              <a:t>La división del trabajo</a:t>
            </a:r>
          </a:p>
          <a:p>
            <a:pPr marL="285750" indent="-285750">
              <a:buFont typeface="Wingdings" panose="05000000000000000000" pitchFamily="2" charset="2"/>
              <a:buChar char="§"/>
            </a:pPr>
            <a:r>
              <a:rPr lang="es-MX" dirty="0" smtClean="0"/>
              <a:t>El análisis de los precios y de la asignación</a:t>
            </a:r>
          </a:p>
          <a:p>
            <a:pPr marL="285750" indent="-285750">
              <a:buFont typeface="Wingdings" panose="05000000000000000000" pitchFamily="2" charset="2"/>
              <a:buChar char="§"/>
            </a:pPr>
            <a:r>
              <a:rPr lang="es-MX" dirty="0" smtClean="0"/>
              <a:t>La naturaleza del crecimiento económico</a:t>
            </a:r>
            <a:endParaRPr lang="es-MX" dirty="0"/>
          </a:p>
        </p:txBody>
      </p:sp>
      <p:sp>
        <p:nvSpPr>
          <p:cNvPr id="3" name="2 CuadroTexto"/>
          <p:cNvSpPr txBox="1"/>
          <p:nvPr/>
        </p:nvSpPr>
        <p:spPr>
          <a:xfrm>
            <a:off x="2267744" y="3284984"/>
            <a:ext cx="3312368" cy="369332"/>
          </a:xfrm>
          <a:prstGeom prst="rect">
            <a:avLst/>
          </a:prstGeom>
          <a:noFill/>
        </p:spPr>
        <p:txBody>
          <a:bodyPr wrap="square" rtlCol="0">
            <a:spAutoFit/>
          </a:bodyPr>
          <a:lstStyle/>
          <a:p>
            <a:r>
              <a:rPr lang="es-MX" dirty="0" smtClean="0"/>
              <a:t>Y argumentaba:</a:t>
            </a:r>
            <a:endParaRPr lang="es-MX" dirty="0"/>
          </a:p>
        </p:txBody>
      </p:sp>
    </p:spTree>
    <p:extLst>
      <p:ext uri="{BB962C8B-B14F-4D97-AF65-F5344CB8AC3E}">
        <p14:creationId xmlns:p14="http://schemas.microsoft.com/office/powerpoint/2010/main" val="352280205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3419872" y="1378857"/>
            <a:ext cx="2592288" cy="10420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2 CuadroTexto"/>
          <p:cNvSpPr txBox="1"/>
          <p:nvPr/>
        </p:nvSpPr>
        <p:spPr>
          <a:xfrm>
            <a:off x="3534859" y="1452939"/>
            <a:ext cx="2376264" cy="830997"/>
          </a:xfrm>
          <a:prstGeom prst="rect">
            <a:avLst/>
          </a:prstGeom>
          <a:noFill/>
        </p:spPr>
        <p:txBody>
          <a:bodyPr wrap="square" rtlCol="0">
            <a:spAutoFit/>
          </a:bodyPr>
          <a:lstStyle/>
          <a:p>
            <a:pPr algn="ctr"/>
            <a:r>
              <a:rPr lang="es-MX" sz="2400" dirty="0" smtClean="0">
                <a:solidFill>
                  <a:schemeClr val="bg1"/>
                </a:solidFill>
              </a:rPr>
              <a:t>SUPUESTOS del análisis de </a:t>
            </a:r>
            <a:r>
              <a:rPr lang="es-MX" sz="2400" dirty="0">
                <a:solidFill>
                  <a:schemeClr val="bg1"/>
                </a:solidFill>
              </a:rPr>
              <a:t>S</a:t>
            </a:r>
            <a:r>
              <a:rPr lang="es-MX" sz="2400" dirty="0" smtClean="0">
                <a:solidFill>
                  <a:schemeClr val="bg1"/>
                </a:solidFill>
              </a:rPr>
              <a:t>mith</a:t>
            </a:r>
            <a:endParaRPr lang="es-MX" dirty="0">
              <a:solidFill>
                <a:schemeClr val="bg1"/>
              </a:solidFill>
            </a:endParaRPr>
          </a:p>
        </p:txBody>
      </p:sp>
      <p:cxnSp>
        <p:nvCxnSpPr>
          <p:cNvPr id="8" name="7 Conector recto"/>
          <p:cNvCxnSpPr/>
          <p:nvPr/>
        </p:nvCxnSpPr>
        <p:spPr>
          <a:xfrm>
            <a:off x="4788024" y="2420888"/>
            <a:ext cx="0" cy="576064"/>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a:off x="2339752" y="2996952"/>
            <a:ext cx="439248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2339752" y="2996952"/>
            <a:ext cx="0" cy="432048"/>
          </a:xfrm>
          <a:prstGeom prst="line">
            <a:avLst/>
          </a:prstGeom>
        </p:spPr>
        <p:style>
          <a:lnRef idx="1">
            <a:schemeClr val="accent1"/>
          </a:lnRef>
          <a:fillRef idx="0">
            <a:schemeClr val="accent1"/>
          </a:fillRef>
          <a:effectRef idx="0">
            <a:schemeClr val="accent1"/>
          </a:effectRef>
          <a:fontRef idx="minor">
            <a:schemeClr val="tx1"/>
          </a:fontRef>
        </p:style>
      </p:cxnSp>
      <p:sp>
        <p:nvSpPr>
          <p:cNvPr id="15" name="14 CuadroTexto"/>
          <p:cNvSpPr txBox="1"/>
          <p:nvPr/>
        </p:nvSpPr>
        <p:spPr>
          <a:xfrm>
            <a:off x="899592" y="3573016"/>
            <a:ext cx="3024336" cy="923330"/>
          </a:xfrm>
          <a:prstGeom prst="rect">
            <a:avLst/>
          </a:prstGeom>
          <a:noFill/>
        </p:spPr>
        <p:txBody>
          <a:bodyPr wrap="square" rtlCol="0">
            <a:spAutoFit/>
          </a:bodyPr>
          <a:lstStyle/>
          <a:p>
            <a:pPr algn="ctr"/>
            <a:r>
              <a:rPr lang="es-MX" dirty="0" smtClean="0"/>
              <a:t>El trabajo es el único factor de producción y es homogéneo (una sola calidad)</a:t>
            </a:r>
            <a:endParaRPr lang="es-MX" dirty="0"/>
          </a:p>
        </p:txBody>
      </p:sp>
      <p:cxnSp>
        <p:nvCxnSpPr>
          <p:cNvPr id="17" name="16 Conector recto"/>
          <p:cNvCxnSpPr/>
          <p:nvPr/>
        </p:nvCxnSpPr>
        <p:spPr>
          <a:xfrm>
            <a:off x="6732240" y="2996952"/>
            <a:ext cx="0" cy="360040"/>
          </a:xfrm>
          <a:prstGeom prst="line">
            <a:avLst/>
          </a:prstGeom>
        </p:spPr>
        <p:style>
          <a:lnRef idx="1">
            <a:schemeClr val="accent1"/>
          </a:lnRef>
          <a:fillRef idx="0">
            <a:schemeClr val="accent1"/>
          </a:fillRef>
          <a:effectRef idx="0">
            <a:schemeClr val="accent1"/>
          </a:effectRef>
          <a:fontRef idx="minor">
            <a:schemeClr val="tx1"/>
          </a:fontRef>
        </p:style>
      </p:cxnSp>
      <p:sp>
        <p:nvSpPr>
          <p:cNvPr id="20" name="19 CuadroTexto"/>
          <p:cNvSpPr txBox="1"/>
          <p:nvPr/>
        </p:nvSpPr>
        <p:spPr>
          <a:xfrm>
            <a:off x="5508104" y="3501008"/>
            <a:ext cx="3024336" cy="1477328"/>
          </a:xfrm>
          <a:prstGeom prst="rect">
            <a:avLst/>
          </a:prstGeom>
          <a:noFill/>
        </p:spPr>
        <p:txBody>
          <a:bodyPr wrap="square" rtlCol="0">
            <a:spAutoFit/>
          </a:bodyPr>
          <a:lstStyle/>
          <a:p>
            <a:pPr algn="just"/>
            <a:r>
              <a:rPr lang="es-MX" dirty="0"/>
              <a:t>El costo o precio de un producto depende en exclusiva de la cantidad de trabajo requerida para fabricarlo.</a:t>
            </a:r>
            <a:endParaRPr lang="es-MX" dirty="0"/>
          </a:p>
        </p:txBody>
      </p:sp>
    </p:spTree>
    <p:extLst>
      <p:ext uri="{BB962C8B-B14F-4D97-AF65-F5344CB8AC3E}">
        <p14:creationId xmlns:p14="http://schemas.microsoft.com/office/powerpoint/2010/main" val="77744442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CuadroTexto"/>
          <p:cNvSpPr txBox="1"/>
          <p:nvPr/>
        </p:nvSpPr>
        <p:spPr>
          <a:xfrm>
            <a:off x="1547664" y="1700808"/>
            <a:ext cx="6192688" cy="954107"/>
          </a:xfrm>
          <a:prstGeom prst="rect">
            <a:avLst/>
          </a:prstGeom>
          <a:noFill/>
        </p:spPr>
        <p:txBody>
          <a:bodyPr wrap="square" rtlCol="0">
            <a:spAutoFit/>
          </a:bodyPr>
          <a:lstStyle/>
          <a:p>
            <a:pPr algn="ctr"/>
            <a:r>
              <a:rPr lang="es-MX" sz="2800" dirty="0" smtClean="0">
                <a:latin typeface="Arial Narrow" panose="020B0606020202030204" pitchFamily="34" charset="0"/>
              </a:rPr>
              <a:t>TEORÍA DE LA HISTORIA: EGOÍSMO Y CRECIMIENTO ECONÓMICO</a:t>
            </a:r>
            <a:endParaRPr lang="es-MX" sz="2800" dirty="0">
              <a:latin typeface="Arial Narrow" panose="020B0606020202030204" pitchFamily="34" charset="0"/>
            </a:endParaRPr>
          </a:p>
        </p:txBody>
      </p:sp>
      <p:sp>
        <p:nvSpPr>
          <p:cNvPr id="3" name="2 CuadroTexto"/>
          <p:cNvSpPr txBox="1"/>
          <p:nvPr/>
        </p:nvSpPr>
        <p:spPr>
          <a:xfrm>
            <a:off x="1043608" y="3140968"/>
            <a:ext cx="7128792" cy="2215991"/>
          </a:xfrm>
          <a:prstGeom prst="rect">
            <a:avLst/>
          </a:prstGeom>
          <a:noFill/>
        </p:spPr>
        <p:txBody>
          <a:bodyPr wrap="square" rtlCol="0">
            <a:spAutoFit/>
          </a:bodyPr>
          <a:lstStyle/>
          <a:p>
            <a:pPr algn="just"/>
            <a:r>
              <a:rPr lang="es-MX" sz="2000" dirty="0" smtClean="0">
                <a:latin typeface="Times New Roman" panose="02020603050405020304" pitchFamily="18" charset="0"/>
                <a:cs typeface="Times New Roman" panose="02020603050405020304" pitchFamily="18" charset="0"/>
              </a:rPr>
              <a:t>Smith identificó 4 etapas evolucionistas en la historia conceptual de la civilización: periodo cazador y periodo pastoril de las culturas nómadas </a:t>
            </a:r>
            <a:r>
              <a:rPr lang="es-MX" sz="2000" dirty="0" err="1" smtClean="0">
                <a:latin typeface="Times New Roman" panose="02020603050405020304" pitchFamily="18" charset="0"/>
                <a:cs typeface="Times New Roman" panose="02020603050405020304" pitchFamily="18" charset="0"/>
              </a:rPr>
              <a:t>prefeudales</a:t>
            </a:r>
            <a:r>
              <a:rPr lang="es-MX" sz="2000" dirty="0" smtClean="0">
                <a:latin typeface="Times New Roman" panose="02020603050405020304" pitchFamily="18" charset="0"/>
                <a:cs typeface="Times New Roman" panose="02020603050405020304" pitchFamily="18" charset="0"/>
              </a:rPr>
              <a:t> y la etapa agrícola y la comercial.</a:t>
            </a:r>
          </a:p>
          <a:p>
            <a:pPr algn="just"/>
            <a:endParaRPr lang="es-MX" sz="2000" dirty="0">
              <a:latin typeface="Times New Roman" panose="02020603050405020304" pitchFamily="18" charset="0"/>
              <a:cs typeface="Times New Roman" panose="02020603050405020304" pitchFamily="18" charset="0"/>
            </a:endParaRPr>
          </a:p>
          <a:p>
            <a:pPr algn="just"/>
            <a:r>
              <a:rPr lang="es-MX" sz="2000" dirty="0" smtClean="0">
                <a:latin typeface="Times New Roman" panose="02020603050405020304" pitchFamily="18" charset="0"/>
                <a:cs typeface="Times New Roman" panose="02020603050405020304" pitchFamily="18" charset="0"/>
              </a:rPr>
              <a:t>Cada etapa tiene una estructura diferente de los </a:t>
            </a:r>
            <a:r>
              <a:rPr lang="es-MX" sz="2000" dirty="0" smtClean="0">
                <a:solidFill>
                  <a:srgbClr val="FF0000"/>
                </a:solidFill>
                <a:latin typeface="Times New Roman" panose="02020603050405020304" pitchFamily="18" charset="0"/>
                <a:cs typeface="Times New Roman" panose="02020603050405020304" pitchFamily="18" charset="0"/>
              </a:rPr>
              <a:t>DERECHOS DE PROPIEDAD</a:t>
            </a:r>
          </a:p>
          <a:p>
            <a:endParaRPr lang="es-MX" dirty="0"/>
          </a:p>
        </p:txBody>
      </p:sp>
    </p:spTree>
    <p:extLst>
      <p:ext uri="{BB962C8B-B14F-4D97-AF65-F5344CB8AC3E}">
        <p14:creationId xmlns:p14="http://schemas.microsoft.com/office/powerpoint/2010/main" val="168890264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CuadroTexto"/>
          <p:cNvSpPr txBox="1"/>
          <p:nvPr/>
        </p:nvSpPr>
        <p:spPr>
          <a:xfrm>
            <a:off x="899592" y="1340768"/>
            <a:ext cx="7632848" cy="830997"/>
          </a:xfrm>
          <a:prstGeom prst="rect">
            <a:avLst/>
          </a:prstGeom>
          <a:noFill/>
        </p:spPr>
        <p:txBody>
          <a:bodyPr wrap="square" rtlCol="0">
            <a:spAutoFit/>
          </a:bodyPr>
          <a:lstStyle/>
          <a:p>
            <a:pPr algn="ctr"/>
            <a:r>
              <a:rPr lang="es-MX" sz="2400" dirty="0" smtClean="0">
                <a:latin typeface="Arial Narrow" panose="020B0606020202030204" pitchFamily="34" charset="0"/>
                <a:cs typeface="Times New Roman" panose="02020603050405020304" pitchFamily="18" charset="0"/>
              </a:rPr>
              <a:t>LOS FUNDAMENTOS MICROECONÓMICOS EN </a:t>
            </a:r>
            <a:r>
              <a:rPr lang="es-MX" sz="2400" i="1" dirty="0" smtClean="0">
                <a:latin typeface="Arial Narrow" panose="020B0606020202030204" pitchFamily="34" charset="0"/>
                <a:cs typeface="Times New Roman" panose="02020603050405020304" pitchFamily="18" charset="0"/>
              </a:rPr>
              <a:t>LA RIQUEZA DE LAS NACIONES:</a:t>
            </a:r>
            <a:endParaRPr lang="es-MX" sz="2400" i="1" dirty="0">
              <a:latin typeface="Arial Narrow" panose="020B0606020202030204" pitchFamily="34" charset="0"/>
              <a:cs typeface="Times New Roman" panose="02020603050405020304" pitchFamily="18" charset="0"/>
            </a:endParaRPr>
          </a:p>
        </p:txBody>
      </p:sp>
      <p:sp>
        <p:nvSpPr>
          <p:cNvPr id="3" name="2 CuadroTexto"/>
          <p:cNvSpPr txBox="1"/>
          <p:nvPr/>
        </p:nvSpPr>
        <p:spPr>
          <a:xfrm>
            <a:off x="1043608" y="2420888"/>
            <a:ext cx="7200800" cy="3693319"/>
          </a:xfrm>
          <a:prstGeom prst="rect">
            <a:avLst/>
          </a:prstGeom>
          <a:noFill/>
        </p:spPr>
        <p:txBody>
          <a:bodyPr wrap="square" rtlCol="0">
            <a:spAutoFit/>
          </a:bodyPr>
          <a:lstStyle/>
          <a:p>
            <a:r>
              <a:rPr lang="es-MX" sz="2400" dirty="0" smtClean="0">
                <a:latin typeface="Times New Roman" panose="02020603050405020304" pitchFamily="18" charset="0"/>
                <a:cs typeface="Times New Roman" panose="02020603050405020304" pitchFamily="18" charset="0"/>
              </a:rPr>
              <a:t>1. El tema central es el crecimiento económico.</a:t>
            </a:r>
          </a:p>
          <a:p>
            <a:r>
              <a:rPr lang="es-MX" sz="2400" dirty="0" smtClean="0">
                <a:latin typeface="Times New Roman" panose="02020603050405020304" pitchFamily="18" charset="0"/>
                <a:cs typeface="Times New Roman" panose="02020603050405020304" pitchFamily="18" charset="0"/>
              </a:rPr>
              <a:t>2. Construcción de una </a:t>
            </a:r>
            <a:r>
              <a:rPr lang="es-MX" sz="2400" i="1" dirty="0" smtClean="0">
                <a:latin typeface="Times New Roman" panose="02020603050405020304" pitchFamily="18" charset="0"/>
                <a:cs typeface="Times New Roman" panose="02020603050405020304" pitchFamily="18" charset="0"/>
              </a:rPr>
              <a:t>Teoría del valor:</a:t>
            </a:r>
          </a:p>
          <a:p>
            <a:r>
              <a:rPr lang="es-MX" sz="2400" i="1" dirty="0">
                <a:latin typeface="Times New Roman" panose="02020603050405020304" pitchFamily="18" charset="0"/>
                <a:cs typeface="Times New Roman" panose="02020603050405020304" pitchFamily="18" charset="0"/>
              </a:rPr>
              <a:t>	</a:t>
            </a:r>
            <a:r>
              <a:rPr lang="es-MX" i="1" dirty="0" smtClean="0">
                <a:latin typeface="Times New Roman" panose="02020603050405020304" pitchFamily="18" charset="0"/>
                <a:cs typeface="Times New Roman" panose="02020603050405020304" pitchFamily="18" charset="0"/>
              </a:rPr>
              <a:t>La palabra valor tiene dos significados distintos: unas veces expresa la utilidad de</a:t>
            </a:r>
            <a:r>
              <a:rPr lang="es-MX" i="1" dirty="0" smtClean="0">
                <a:latin typeface="Times New Roman" panose="02020603050405020304" pitchFamily="18" charset="0"/>
                <a:cs typeface="Times New Roman" panose="02020603050405020304" pitchFamily="18" charset="0"/>
              </a:rPr>
              <a:t> un objeto particular, </a:t>
            </a:r>
            <a:r>
              <a:rPr lang="es-MX" i="1" dirty="0" smtClean="0">
                <a:latin typeface="Times New Roman" panose="02020603050405020304" pitchFamily="18" charset="0"/>
                <a:cs typeface="Times New Roman" panose="02020603050405020304" pitchFamily="18" charset="0"/>
              </a:rPr>
              <a:t>y otras veces la capacidad de </a:t>
            </a:r>
            <a:r>
              <a:rPr lang="es-MX" i="1" dirty="0" smtClean="0">
                <a:latin typeface="Times New Roman" panose="02020603050405020304" pitchFamily="18" charset="0"/>
                <a:cs typeface="Times New Roman" panose="02020603050405020304" pitchFamily="18" charset="0"/>
              </a:rPr>
              <a:t>comprar otros bienes que confiere la posesión de tal objeto.</a:t>
            </a:r>
          </a:p>
          <a:p>
            <a:r>
              <a:rPr lang="es-MX" dirty="0" smtClean="0">
                <a:latin typeface="Times New Roman" panose="02020603050405020304" pitchFamily="18" charset="0"/>
                <a:cs typeface="Times New Roman" panose="02020603050405020304" pitchFamily="18" charset="0"/>
              </a:rPr>
              <a:t>	</a:t>
            </a:r>
          </a:p>
          <a:p>
            <a:r>
              <a:rPr lang="es-MX" dirty="0">
                <a:latin typeface="Times New Roman" panose="02020603050405020304" pitchFamily="18" charset="0"/>
                <a:cs typeface="Times New Roman" panose="02020603050405020304" pitchFamily="18" charset="0"/>
              </a:rPr>
              <a:t>	</a:t>
            </a:r>
            <a:r>
              <a:rPr lang="es-MX" dirty="0" smtClean="0">
                <a:latin typeface="Times New Roman" panose="02020603050405020304" pitchFamily="18" charset="0"/>
                <a:cs typeface="Times New Roman" panose="02020603050405020304" pitchFamily="18" charset="0"/>
              </a:rPr>
              <a:t>2.1 El trabajo como medida del valor.</a:t>
            </a:r>
          </a:p>
          <a:p>
            <a:endParaRPr lang="es-MX" sz="2400" dirty="0" smtClean="0">
              <a:latin typeface="Times New Roman" panose="02020603050405020304" pitchFamily="18" charset="0"/>
              <a:cs typeface="Times New Roman" panose="02020603050405020304" pitchFamily="18" charset="0"/>
            </a:endParaRPr>
          </a:p>
          <a:p>
            <a:r>
              <a:rPr lang="es-MX" sz="2400" dirty="0" smtClean="0">
                <a:latin typeface="Times New Roman" panose="02020603050405020304" pitchFamily="18" charset="0"/>
                <a:cs typeface="Times New Roman" panose="02020603050405020304" pitchFamily="18" charset="0"/>
              </a:rPr>
              <a:t>3</a:t>
            </a:r>
            <a:r>
              <a:rPr lang="es-MX" sz="2400" dirty="0">
                <a:latin typeface="Times New Roman" panose="02020603050405020304" pitchFamily="18" charset="0"/>
                <a:cs typeface="Times New Roman" panose="02020603050405020304" pitchFamily="18" charset="0"/>
              </a:rPr>
              <a:t>. Teoría de los </a:t>
            </a:r>
            <a:r>
              <a:rPr lang="es-MX" sz="2400" dirty="0" smtClean="0">
                <a:latin typeface="Times New Roman" panose="02020603050405020304" pitchFamily="18" charset="0"/>
                <a:cs typeface="Times New Roman" panose="02020603050405020304" pitchFamily="18" charset="0"/>
              </a:rPr>
              <a:t>precios</a:t>
            </a:r>
          </a:p>
          <a:p>
            <a:r>
              <a:rPr lang="es-MX" sz="2400" dirty="0">
                <a:latin typeface="Times New Roman" panose="02020603050405020304" pitchFamily="18" charset="0"/>
                <a:cs typeface="Times New Roman" panose="02020603050405020304" pitchFamily="18" charset="0"/>
              </a:rPr>
              <a:t>	</a:t>
            </a:r>
            <a:r>
              <a:rPr lang="es-MX" dirty="0">
                <a:latin typeface="Times New Roman" panose="02020603050405020304" pitchFamily="18" charset="0"/>
                <a:cs typeface="Times New Roman" panose="02020603050405020304" pitchFamily="18" charset="0"/>
              </a:rPr>
              <a:t>3.1. Precio de mercado frente a precio natural</a:t>
            </a:r>
          </a:p>
          <a:p>
            <a:endParaRPr lang="es-MX" dirty="0">
              <a:latin typeface="Times New Roman" panose="02020603050405020304" pitchFamily="18" charset="0"/>
              <a:cs typeface="Times New Roman" panose="02020603050405020304" pitchFamily="18" charset="0"/>
            </a:endParaRPr>
          </a:p>
        </p:txBody>
      </p:sp>
      <p:sp>
        <p:nvSpPr>
          <p:cNvPr id="6" name="5 Rectángulo"/>
          <p:cNvSpPr/>
          <p:nvPr/>
        </p:nvSpPr>
        <p:spPr>
          <a:xfrm>
            <a:off x="1547664" y="5900514"/>
            <a:ext cx="6480720" cy="646331"/>
          </a:xfrm>
          <a:prstGeom prst="rect">
            <a:avLst/>
          </a:prstGeom>
        </p:spPr>
        <p:txBody>
          <a:bodyPr wrap="square">
            <a:spAutoFit/>
          </a:bodyPr>
          <a:lstStyle/>
          <a:p>
            <a:pPr algn="ctr"/>
            <a:r>
              <a:rPr lang="es-MX" b="0" i="0" dirty="0" smtClean="0">
                <a:solidFill>
                  <a:srgbClr val="000000"/>
                </a:solidFill>
                <a:effectLst/>
                <a:latin typeface="Arial"/>
              </a:rPr>
              <a:t> ¿Por qué las cosas que tienen el mayor valor de cambio tienen el menor valor de uso?</a:t>
            </a:r>
            <a:endParaRPr lang="es-MX" dirty="0"/>
          </a:p>
        </p:txBody>
      </p:sp>
    </p:spTree>
    <p:extLst>
      <p:ext uri="{BB962C8B-B14F-4D97-AF65-F5344CB8AC3E}">
        <p14:creationId xmlns:p14="http://schemas.microsoft.com/office/powerpoint/2010/main" val="68516659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1115616" y="1268760"/>
            <a:ext cx="4572000" cy="1754326"/>
          </a:xfrm>
          <a:prstGeom prst="rect">
            <a:avLst/>
          </a:prstGeom>
        </p:spPr>
        <p:txBody>
          <a:bodyPr>
            <a:spAutoFit/>
          </a:bodyPr>
          <a:lstStyle/>
          <a:p>
            <a:pPr algn="just"/>
            <a:r>
              <a:rPr lang="es-MX" b="0" i="0" dirty="0" smtClean="0">
                <a:solidFill>
                  <a:srgbClr val="000000"/>
                </a:solidFill>
                <a:effectLst/>
                <a:latin typeface="Times New Roman" panose="02020603050405020304" pitchFamily="18" charset="0"/>
                <a:cs typeface="Times New Roman" panose="02020603050405020304" pitchFamily="18" charset="0"/>
              </a:rPr>
              <a:t>“El objeto de los cuatro primeros libros consiste en explicar en que consiste el ingreso regular del conjunto de los moradores de un país o cual ha sido la naturaleza de aquellos fondos que han venido a satisfacer su consume anual en diferentes épocas y naciones”.</a:t>
            </a:r>
            <a:endParaRPr lang="es-MX" dirty="0">
              <a:latin typeface="Times New Roman" panose="02020603050405020304" pitchFamily="18" charset="0"/>
              <a:cs typeface="Times New Roman" panose="02020603050405020304" pitchFamily="18" charset="0"/>
            </a:endParaRPr>
          </a:p>
        </p:txBody>
      </p:sp>
      <p:sp>
        <p:nvSpPr>
          <p:cNvPr id="3" name="2 CuadroTexto"/>
          <p:cNvSpPr txBox="1"/>
          <p:nvPr/>
        </p:nvSpPr>
        <p:spPr>
          <a:xfrm>
            <a:off x="323528" y="1772816"/>
            <a:ext cx="864096" cy="4524315"/>
          </a:xfrm>
          <a:prstGeom prst="rect">
            <a:avLst/>
          </a:prstGeom>
          <a:noFill/>
        </p:spPr>
        <p:txBody>
          <a:bodyPr wrap="square" rtlCol="0">
            <a:spAutoFit/>
          </a:bodyPr>
          <a:lstStyle/>
          <a:p>
            <a:r>
              <a:rPr lang="es-MX" sz="3200" dirty="0" smtClean="0">
                <a:solidFill>
                  <a:srgbClr val="7A0000"/>
                </a:solidFill>
              </a:rPr>
              <a:t>C</a:t>
            </a:r>
          </a:p>
          <a:p>
            <a:r>
              <a:rPr lang="es-MX" sz="3200" dirty="0" smtClean="0">
                <a:solidFill>
                  <a:srgbClr val="7A0000"/>
                </a:solidFill>
              </a:rPr>
              <a:t>O</a:t>
            </a:r>
          </a:p>
          <a:p>
            <a:r>
              <a:rPr lang="es-MX" sz="3200" dirty="0" smtClean="0">
                <a:solidFill>
                  <a:srgbClr val="7A0000"/>
                </a:solidFill>
              </a:rPr>
              <a:t>N</a:t>
            </a:r>
          </a:p>
          <a:p>
            <a:r>
              <a:rPr lang="es-MX" sz="3200" dirty="0" smtClean="0">
                <a:solidFill>
                  <a:srgbClr val="7A0000"/>
                </a:solidFill>
              </a:rPr>
              <a:t>T</a:t>
            </a:r>
          </a:p>
          <a:p>
            <a:r>
              <a:rPr lang="es-MX" sz="3200" dirty="0" smtClean="0">
                <a:solidFill>
                  <a:srgbClr val="7A0000"/>
                </a:solidFill>
              </a:rPr>
              <a:t>E</a:t>
            </a:r>
          </a:p>
          <a:p>
            <a:r>
              <a:rPr lang="es-MX" sz="3200" dirty="0" smtClean="0">
                <a:solidFill>
                  <a:srgbClr val="7A0000"/>
                </a:solidFill>
              </a:rPr>
              <a:t>N</a:t>
            </a:r>
          </a:p>
          <a:p>
            <a:r>
              <a:rPr lang="es-MX" sz="3200" dirty="0" smtClean="0">
                <a:solidFill>
                  <a:srgbClr val="7A0000"/>
                </a:solidFill>
              </a:rPr>
              <a:t>I</a:t>
            </a:r>
          </a:p>
          <a:p>
            <a:r>
              <a:rPr lang="es-MX" sz="3200" dirty="0" smtClean="0">
                <a:solidFill>
                  <a:srgbClr val="7A0000"/>
                </a:solidFill>
              </a:rPr>
              <a:t>D</a:t>
            </a:r>
          </a:p>
          <a:p>
            <a:r>
              <a:rPr lang="es-MX" sz="3200" dirty="0">
                <a:solidFill>
                  <a:srgbClr val="7A0000"/>
                </a:solidFill>
              </a:rPr>
              <a:t>O</a:t>
            </a:r>
            <a:endParaRPr lang="es-MX" sz="3200" dirty="0" smtClean="0">
              <a:solidFill>
                <a:srgbClr val="7A0000"/>
              </a:solidFill>
            </a:endParaRPr>
          </a:p>
        </p:txBody>
      </p:sp>
      <p:sp>
        <p:nvSpPr>
          <p:cNvPr id="6" name="5 Rectángulo"/>
          <p:cNvSpPr/>
          <p:nvPr/>
        </p:nvSpPr>
        <p:spPr>
          <a:xfrm>
            <a:off x="1187624" y="3212976"/>
            <a:ext cx="7272808" cy="3416320"/>
          </a:xfrm>
          <a:prstGeom prst="rect">
            <a:avLst/>
          </a:prstGeom>
        </p:spPr>
        <p:txBody>
          <a:bodyPr wrap="square">
            <a:spAutoFit/>
          </a:bodyPr>
          <a:lstStyle/>
          <a:p>
            <a:pPr algn="just"/>
            <a:r>
              <a:rPr lang="es-MX" b="0" i="0" dirty="0" smtClean="0">
                <a:solidFill>
                  <a:srgbClr val="000000"/>
                </a:solidFill>
                <a:effectLst/>
                <a:latin typeface="Times New Roman" panose="02020603050405020304" pitchFamily="18" charset="0"/>
                <a:cs typeface="Times New Roman" panose="02020603050405020304" pitchFamily="18" charset="0"/>
              </a:rPr>
              <a:t>“El Libro quinto y ultimo trata de las rentas del soberano o de la comunidad. En él procuramos mostrar, primero, cuales son los gastos necesarios del soberano o de la comunidad; que parte de ellos han de sufragarse por contribución general de toda la sociedad; cuales otros por un particular sector, o por algunos de sus miembros singularizados, y segundo, cuales son los métodos con arreglo a los cuales la sociedad, en su conjunto, deberá contribuir a sufragar los gastos correspondientes al todo social, y cuales son las principales ventajas e inconvenientes de cada uno de esos procedimientos; y tercero y ultimo, que" causas y razones pudieron inducir a la mayor parte de los gobiernos modernos a ignorar parte de sus rentas o a contraer deudas, y cuales han sido los efectos de estas deudas en la riqueza real, en el producto anual de la tierra y en el trabajo de la sociedad”.</a:t>
            </a:r>
            <a:endParaRPr lang="es-MX"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9233748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827584" y="1268760"/>
            <a:ext cx="7812360" cy="1200329"/>
          </a:xfrm>
          <a:prstGeom prst="rect">
            <a:avLst/>
          </a:prstGeom>
          <a:solidFill>
            <a:schemeClr val="tx2">
              <a:lumMod val="20000"/>
              <a:lumOff val="80000"/>
            </a:schemeClr>
          </a:solidFill>
        </p:spPr>
        <p:txBody>
          <a:bodyPr wrap="square">
            <a:spAutoFit/>
          </a:bodyPr>
          <a:lstStyle/>
          <a:p>
            <a:pPr algn="just"/>
            <a:r>
              <a:rPr lang="es-MX" b="0" i="0" dirty="0" smtClean="0">
                <a:solidFill>
                  <a:srgbClr val="000000"/>
                </a:solidFill>
                <a:effectLst/>
                <a:latin typeface="Arial"/>
              </a:rPr>
              <a:t>¿Han oído hablar sobre Adam Smith? Fue un filósofo y economista (1723-1790) al que se le considera el </a:t>
            </a:r>
            <a:r>
              <a:rPr lang="es-MX" b="1" i="0" dirty="0" smtClean="0">
                <a:solidFill>
                  <a:srgbClr val="000000"/>
                </a:solidFill>
                <a:effectLst/>
                <a:latin typeface="Arial"/>
              </a:rPr>
              <a:t>padre de la economía</a:t>
            </a:r>
            <a:r>
              <a:rPr lang="es-MX" b="0" i="0" dirty="0" smtClean="0">
                <a:solidFill>
                  <a:srgbClr val="000000"/>
                </a:solidFill>
                <a:effectLst/>
                <a:latin typeface="Arial"/>
              </a:rPr>
              <a:t>; conocer sus ideas ayuda a entender muchos principios básicos. Te invitamos a dar un pequeño viaje por su trayectoria  y a conocer sus ideas más influyentes.</a:t>
            </a:r>
            <a:endParaRPr lang="es-MX" dirty="0"/>
          </a:p>
        </p:txBody>
      </p:sp>
      <p:sp>
        <p:nvSpPr>
          <p:cNvPr id="3" name="2 Rectángulo"/>
          <p:cNvSpPr/>
          <p:nvPr/>
        </p:nvSpPr>
        <p:spPr>
          <a:xfrm>
            <a:off x="827584" y="2564904"/>
            <a:ext cx="7776864" cy="1754326"/>
          </a:xfrm>
          <a:prstGeom prst="rect">
            <a:avLst/>
          </a:prstGeom>
          <a:solidFill>
            <a:schemeClr val="accent1">
              <a:lumMod val="20000"/>
              <a:lumOff val="80000"/>
            </a:schemeClr>
          </a:solidFill>
        </p:spPr>
        <p:txBody>
          <a:bodyPr wrap="square">
            <a:spAutoFit/>
          </a:bodyPr>
          <a:lstStyle/>
          <a:p>
            <a:pPr algn="just"/>
            <a:r>
              <a:rPr lang="es-MX" dirty="0" smtClean="0">
                <a:solidFill>
                  <a:srgbClr val="000000"/>
                </a:solidFill>
                <a:latin typeface="Arial"/>
              </a:rPr>
              <a:t>En </a:t>
            </a:r>
            <a:r>
              <a:rPr lang="es-MX" b="0" i="0" dirty="0" smtClean="0">
                <a:solidFill>
                  <a:srgbClr val="000000"/>
                </a:solidFill>
                <a:effectLst/>
                <a:latin typeface="Arial"/>
              </a:rPr>
              <a:t>su obra, </a:t>
            </a:r>
            <a:r>
              <a:rPr lang="es-MX" b="1" i="0" dirty="0" smtClean="0">
                <a:solidFill>
                  <a:srgbClr val="000000"/>
                </a:solidFill>
                <a:effectLst/>
                <a:latin typeface="Arial"/>
              </a:rPr>
              <a:t>“Investigación sobre la naturaleza y causas de la riqueza de las naciones”</a:t>
            </a:r>
            <a:r>
              <a:rPr lang="es-MX" b="0" i="0" dirty="0" smtClean="0">
                <a:solidFill>
                  <a:srgbClr val="000000"/>
                </a:solidFill>
                <a:effectLst/>
                <a:latin typeface="Arial"/>
              </a:rPr>
              <a:t> (1776),  señala una de sus más grandes reflexiones: es </a:t>
            </a:r>
            <a:r>
              <a:rPr lang="es-MX" b="0" i="0" dirty="0" smtClean="0">
                <a:solidFill>
                  <a:srgbClr val="7A0000"/>
                </a:solidFill>
                <a:effectLst/>
                <a:latin typeface="Arial"/>
              </a:rPr>
              <a:t>“el interés propio el que dirige todos los aspectos del comportamiento y la actividad humana”; </a:t>
            </a:r>
            <a:r>
              <a:rPr lang="es-MX" b="0" i="0" dirty="0" smtClean="0">
                <a:solidFill>
                  <a:srgbClr val="000000"/>
                </a:solidFill>
                <a:effectLst/>
                <a:latin typeface="Arial"/>
              </a:rPr>
              <a:t>esto es, según sus ideas, lo que hace que se impulse la división del trabajo y la acumulación de capital, originando a su vez, un incremento en la productividad.</a:t>
            </a:r>
            <a:endParaRPr lang="es-MX" dirty="0"/>
          </a:p>
        </p:txBody>
      </p:sp>
      <p:pic>
        <p:nvPicPr>
          <p:cNvPr id="5017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4725144"/>
            <a:ext cx="8568952" cy="20167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4923665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1403648" y="1484784"/>
            <a:ext cx="6552728" cy="2308324"/>
          </a:xfrm>
          <a:prstGeom prst="rect">
            <a:avLst/>
          </a:prstGeom>
        </p:spPr>
        <p:txBody>
          <a:bodyPr wrap="square">
            <a:spAutoFit/>
          </a:bodyPr>
          <a:lstStyle/>
          <a:p>
            <a:pPr algn="just"/>
            <a:r>
              <a:rPr lang="es-MX" b="0" i="0" dirty="0" smtClean="0">
                <a:solidFill>
                  <a:srgbClr val="000000"/>
                </a:solidFill>
                <a:effectLst/>
                <a:latin typeface="Arial"/>
              </a:rPr>
              <a:t>¿Cómo define la riqueza de un país? Asegura que ésta se encuentra en la oferta de cosas necesarias y convenientes, en relación con el número de habitantes. Es decir, que son los bienes, y no los metales preciosos -como señalaban los mercantilistas-, los que constituyen la riqueza.</a:t>
            </a:r>
            <a:r>
              <a:rPr lang="es-MX" dirty="0" smtClean="0"/>
              <a:t/>
            </a:r>
            <a:br>
              <a:rPr lang="es-MX" dirty="0" smtClean="0"/>
            </a:br>
            <a:r>
              <a:rPr lang="es-MX" b="0" i="0" dirty="0" smtClean="0">
                <a:solidFill>
                  <a:srgbClr val="000000"/>
                </a:solidFill>
                <a:effectLst/>
                <a:latin typeface="Arial"/>
              </a:rPr>
              <a:t> </a:t>
            </a:r>
            <a:r>
              <a:rPr lang="es-MX" dirty="0" smtClean="0"/>
              <a:t/>
            </a:r>
            <a:br>
              <a:rPr lang="es-MX" dirty="0" smtClean="0"/>
            </a:br>
            <a:r>
              <a:rPr lang="es-MX" b="0" i="0" dirty="0" smtClean="0">
                <a:solidFill>
                  <a:srgbClr val="000000"/>
                </a:solidFill>
                <a:effectLst/>
                <a:latin typeface="Arial"/>
              </a:rPr>
              <a:t>Ahora bien, </a:t>
            </a:r>
            <a:r>
              <a:rPr lang="es-MX" b="1" i="0" dirty="0" smtClean="0">
                <a:solidFill>
                  <a:srgbClr val="000000"/>
                </a:solidFill>
                <a:effectLst/>
                <a:latin typeface="Arial"/>
              </a:rPr>
              <a:t>¿cómo se genera esa riqueza?</a:t>
            </a:r>
            <a:r>
              <a:rPr lang="es-MX" b="0" i="0" dirty="0" smtClean="0">
                <a:solidFill>
                  <a:srgbClr val="000000"/>
                </a:solidFill>
                <a:effectLst/>
                <a:latin typeface="Arial"/>
              </a:rPr>
              <a:t> Smith plantea que es el trabajo y sólo el trabajo, la que la genera.</a:t>
            </a:r>
            <a:endParaRPr lang="es-MX" dirty="0"/>
          </a:p>
        </p:txBody>
      </p:sp>
      <p:pic>
        <p:nvPicPr>
          <p:cNvPr id="512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648" y="3915055"/>
            <a:ext cx="3456384" cy="25382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0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20073" y="3928066"/>
            <a:ext cx="2880319" cy="25252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4048623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1907704" y="1340768"/>
            <a:ext cx="5832648" cy="1754326"/>
          </a:xfrm>
          <a:prstGeom prst="rect">
            <a:avLst/>
          </a:prstGeom>
        </p:spPr>
        <p:txBody>
          <a:bodyPr wrap="square">
            <a:spAutoFit/>
          </a:bodyPr>
          <a:lstStyle/>
          <a:p>
            <a:pPr algn="just"/>
            <a:r>
              <a:rPr lang="es-MX" b="0" i="0" dirty="0" smtClean="0">
                <a:solidFill>
                  <a:srgbClr val="000000"/>
                </a:solidFill>
                <a:effectLst/>
                <a:latin typeface="Arial"/>
              </a:rPr>
              <a:t>“El trabajo anual de cada nación es el fondo que en principio provee de todas las cosas necesarias y convenientes para la vida, y que anualmente consume un país. Dicho fondo se compone con el producto inmediato del trabajo, o con lo que mediante dicho producto se compra a otras naciones”, dice Smith.</a:t>
            </a:r>
            <a:endParaRPr lang="es-MX" dirty="0"/>
          </a:p>
        </p:txBody>
      </p:sp>
      <p:sp>
        <p:nvSpPr>
          <p:cNvPr id="3" name="2 CuadroTexto"/>
          <p:cNvSpPr txBox="1"/>
          <p:nvPr/>
        </p:nvSpPr>
        <p:spPr>
          <a:xfrm>
            <a:off x="1043608" y="3429000"/>
            <a:ext cx="2952328" cy="3139321"/>
          </a:xfrm>
          <a:prstGeom prst="rect">
            <a:avLst/>
          </a:prstGeom>
          <a:solidFill>
            <a:schemeClr val="tx2">
              <a:lumMod val="20000"/>
              <a:lumOff val="80000"/>
            </a:schemeClr>
          </a:solidFill>
        </p:spPr>
        <p:txBody>
          <a:bodyPr wrap="square" rtlCol="0">
            <a:spAutoFit/>
          </a:bodyPr>
          <a:lstStyle/>
          <a:p>
            <a:pPr lvl="0" algn="just"/>
            <a:r>
              <a:rPr lang="es-MX" dirty="0">
                <a:solidFill>
                  <a:srgbClr val="000000"/>
                </a:solidFill>
                <a:latin typeface="Arial"/>
              </a:rPr>
              <a:t>Sin embargo, para él,</a:t>
            </a:r>
            <a:r>
              <a:rPr lang="es-MX" b="1" dirty="0">
                <a:solidFill>
                  <a:srgbClr val="000000"/>
                </a:solidFill>
                <a:latin typeface="Arial"/>
              </a:rPr>
              <a:t> la riqueza varía en cada país por dos cuestiones.</a:t>
            </a:r>
            <a:r>
              <a:rPr lang="es-MX" dirty="0">
                <a:solidFill>
                  <a:prstClr val="black"/>
                </a:solidFill>
              </a:rPr>
              <a:t/>
            </a:r>
            <a:br>
              <a:rPr lang="es-MX" dirty="0">
                <a:solidFill>
                  <a:prstClr val="black"/>
                </a:solidFill>
              </a:rPr>
            </a:br>
            <a:r>
              <a:rPr lang="es-MX" dirty="0">
                <a:solidFill>
                  <a:srgbClr val="000000"/>
                </a:solidFill>
                <a:latin typeface="Arial"/>
              </a:rPr>
              <a:t> </a:t>
            </a:r>
            <a:r>
              <a:rPr lang="es-MX" dirty="0">
                <a:solidFill>
                  <a:prstClr val="black"/>
                </a:solidFill>
              </a:rPr>
              <a:t/>
            </a:r>
            <a:br>
              <a:rPr lang="es-MX" dirty="0">
                <a:solidFill>
                  <a:prstClr val="black"/>
                </a:solidFill>
              </a:rPr>
            </a:br>
            <a:r>
              <a:rPr lang="es-MX" dirty="0">
                <a:solidFill>
                  <a:srgbClr val="000000"/>
                </a:solidFill>
                <a:latin typeface="Arial"/>
              </a:rPr>
              <a:t>• Aptitud, destreza y sensatez con que se ejercita el trabajo</a:t>
            </a:r>
            <a:r>
              <a:rPr lang="es-MX" dirty="0">
                <a:solidFill>
                  <a:prstClr val="black"/>
                </a:solidFill>
              </a:rPr>
              <a:t/>
            </a:r>
            <a:br>
              <a:rPr lang="es-MX" dirty="0">
                <a:solidFill>
                  <a:prstClr val="black"/>
                </a:solidFill>
              </a:rPr>
            </a:br>
            <a:r>
              <a:rPr lang="es-MX" dirty="0">
                <a:solidFill>
                  <a:srgbClr val="000000"/>
                </a:solidFill>
                <a:latin typeface="Arial"/>
              </a:rPr>
              <a:t>• Proporción entre el número de trabajadores en una labor útil y aquellos que no lo están</a:t>
            </a:r>
            <a:endParaRPr lang="es-MX" dirty="0">
              <a:solidFill>
                <a:prstClr val="black"/>
              </a:solidFill>
            </a:endParaRPr>
          </a:p>
        </p:txBody>
      </p:sp>
      <p:sp>
        <p:nvSpPr>
          <p:cNvPr id="6" name="5 Rectángulo"/>
          <p:cNvSpPr/>
          <p:nvPr/>
        </p:nvSpPr>
        <p:spPr>
          <a:xfrm>
            <a:off x="4427984" y="3356992"/>
            <a:ext cx="4572000" cy="3139321"/>
          </a:xfrm>
          <a:prstGeom prst="rect">
            <a:avLst/>
          </a:prstGeom>
          <a:solidFill>
            <a:srgbClr val="B7F9A5"/>
          </a:solidFill>
        </p:spPr>
        <p:txBody>
          <a:bodyPr>
            <a:spAutoFit/>
          </a:bodyPr>
          <a:lstStyle/>
          <a:p>
            <a:r>
              <a:rPr lang="es-MX" dirty="0" smtClean="0">
                <a:solidFill>
                  <a:srgbClr val="000000"/>
                </a:solidFill>
                <a:latin typeface="Arial"/>
              </a:rPr>
              <a:t>E</a:t>
            </a:r>
            <a:r>
              <a:rPr lang="es-MX" b="0" i="0" dirty="0" smtClean="0">
                <a:solidFill>
                  <a:srgbClr val="000000"/>
                </a:solidFill>
                <a:effectLst/>
                <a:latin typeface="Arial"/>
              </a:rPr>
              <a:t>xplicó que del orden natural nacen instituciones económicas que son beneficiosas, entre las que se puede distinguir:</a:t>
            </a:r>
            <a:r>
              <a:rPr lang="es-MX" dirty="0" smtClean="0"/>
              <a:t/>
            </a:r>
            <a:br>
              <a:rPr lang="es-MX" dirty="0" smtClean="0"/>
            </a:br>
            <a:r>
              <a:rPr lang="es-MX" b="0" i="0" dirty="0" smtClean="0">
                <a:solidFill>
                  <a:srgbClr val="000000"/>
                </a:solidFill>
                <a:effectLst/>
                <a:latin typeface="Arial"/>
              </a:rPr>
              <a:t> </a:t>
            </a:r>
            <a:r>
              <a:rPr lang="es-MX" dirty="0" smtClean="0"/>
              <a:t/>
            </a:r>
            <a:br>
              <a:rPr lang="es-MX" dirty="0" smtClean="0"/>
            </a:br>
            <a:r>
              <a:rPr lang="es-MX" b="0" i="0" dirty="0" smtClean="0">
                <a:solidFill>
                  <a:srgbClr val="000000"/>
                </a:solidFill>
                <a:effectLst/>
                <a:latin typeface="Arial"/>
              </a:rPr>
              <a:t>•  División del trabajo</a:t>
            </a:r>
            <a:r>
              <a:rPr lang="es-MX" dirty="0" smtClean="0"/>
              <a:t/>
            </a:r>
            <a:br>
              <a:rPr lang="es-MX" dirty="0" smtClean="0"/>
            </a:br>
            <a:r>
              <a:rPr lang="es-MX" b="0" i="0" dirty="0" smtClean="0">
                <a:solidFill>
                  <a:srgbClr val="000000"/>
                </a:solidFill>
                <a:effectLst/>
                <a:latin typeface="Arial"/>
              </a:rPr>
              <a:t>•  Desarrollo del dinero</a:t>
            </a:r>
            <a:r>
              <a:rPr lang="es-MX" dirty="0" smtClean="0"/>
              <a:t/>
            </a:r>
            <a:br>
              <a:rPr lang="es-MX" dirty="0" smtClean="0"/>
            </a:br>
            <a:r>
              <a:rPr lang="es-MX" b="0" i="0" dirty="0" smtClean="0">
                <a:solidFill>
                  <a:srgbClr val="000000"/>
                </a:solidFill>
                <a:effectLst/>
                <a:latin typeface="Arial"/>
              </a:rPr>
              <a:t>•  Crecimiento de ahorro e inversión personal</a:t>
            </a:r>
            <a:r>
              <a:rPr lang="es-MX" dirty="0" smtClean="0"/>
              <a:t/>
            </a:r>
            <a:br>
              <a:rPr lang="es-MX" dirty="0" smtClean="0"/>
            </a:br>
            <a:r>
              <a:rPr lang="es-MX" b="0" i="0" dirty="0" smtClean="0">
                <a:solidFill>
                  <a:srgbClr val="000000"/>
                </a:solidFill>
                <a:effectLst/>
                <a:latin typeface="Arial"/>
              </a:rPr>
              <a:t>•  Desarrollo del comercio exterior</a:t>
            </a:r>
            <a:r>
              <a:rPr lang="es-MX" dirty="0" smtClean="0"/>
              <a:t/>
            </a:r>
            <a:br>
              <a:rPr lang="es-MX" dirty="0" smtClean="0"/>
            </a:br>
            <a:r>
              <a:rPr lang="es-MX" b="0" i="0" dirty="0" smtClean="0">
                <a:solidFill>
                  <a:srgbClr val="000000"/>
                </a:solidFill>
                <a:effectLst/>
                <a:latin typeface="Arial"/>
              </a:rPr>
              <a:t>•  Equilibrio entre oferta y demanda</a:t>
            </a:r>
            <a:endParaRPr lang="es-MX" dirty="0"/>
          </a:p>
        </p:txBody>
      </p:sp>
    </p:spTree>
    <p:extLst>
      <p:ext uri="{BB962C8B-B14F-4D97-AF65-F5344CB8AC3E}">
        <p14:creationId xmlns:p14="http://schemas.microsoft.com/office/powerpoint/2010/main" val="3958362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3995936" y="1052736"/>
            <a:ext cx="4680520" cy="3046988"/>
          </a:xfrm>
          <a:prstGeom prst="rect">
            <a:avLst/>
          </a:prstGeom>
        </p:spPr>
        <p:txBody>
          <a:bodyPr wrap="square">
            <a:spAutoFit/>
          </a:bodyPr>
          <a:lstStyle/>
          <a:p>
            <a:pPr algn="ctr"/>
            <a:r>
              <a:rPr lang="es-MX" sz="2400" b="1" i="0" dirty="0" smtClean="0">
                <a:solidFill>
                  <a:srgbClr val="000000"/>
                </a:solidFill>
                <a:effectLst/>
                <a:latin typeface="Arial Narrow" panose="020B0606020202030204" pitchFamily="34" charset="0"/>
              </a:rPr>
              <a:t>La ‘mano invisible’</a:t>
            </a:r>
            <a:r>
              <a:rPr lang="es-MX" sz="2400" dirty="0" smtClean="0">
                <a:latin typeface="Arial Narrow" panose="020B0606020202030204" pitchFamily="34" charset="0"/>
              </a:rPr>
              <a:t/>
            </a:r>
            <a:br>
              <a:rPr lang="es-MX" sz="2400" dirty="0" smtClean="0">
                <a:latin typeface="Arial Narrow" panose="020B0606020202030204" pitchFamily="34" charset="0"/>
              </a:rPr>
            </a:br>
            <a:endParaRPr lang="es-MX" sz="2400" dirty="0" smtClean="0">
              <a:latin typeface="Arial Narrow" panose="020B0606020202030204" pitchFamily="34" charset="0"/>
            </a:endParaRPr>
          </a:p>
          <a:p>
            <a:pPr algn="just"/>
            <a:r>
              <a:rPr lang="es-MX" b="0" i="0" dirty="0" smtClean="0">
                <a:solidFill>
                  <a:srgbClr val="000000"/>
                </a:solidFill>
                <a:effectLst/>
                <a:latin typeface="Arial"/>
              </a:rPr>
              <a:t> </a:t>
            </a:r>
            <a:r>
              <a:rPr lang="es-MX" dirty="0" smtClean="0"/>
              <a:t/>
            </a:r>
            <a:br>
              <a:rPr lang="es-MX" dirty="0" smtClean="0"/>
            </a:br>
            <a:r>
              <a:rPr lang="es-MX" b="0" i="0" dirty="0" smtClean="0">
                <a:solidFill>
                  <a:srgbClr val="000000"/>
                </a:solidFill>
                <a:effectLst/>
                <a:latin typeface="Arial Narrow" panose="020B0606020202030204" pitchFamily="34" charset="0"/>
              </a:rPr>
              <a:t>Adam Smith también es conocido por defender el libre mercado. Empleó como metáfora el uso de una</a:t>
            </a:r>
            <a:r>
              <a:rPr lang="es-MX" b="1" i="0" dirty="0" smtClean="0">
                <a:solidFill>
                  <a:srgbClr val="000000"/>
                </a:solidFill>
                <a:effectLst/>
                <a:latin typeface="Arial Narrow" panose="020B0606020202030204" pitchFamily="34" charset="0"/>
              </a:rPr>
              <a:t> ‘mano invisible’</a:t>
            </a:r>
            <a:r>
              <a:rPr lang="es-MX" b="0" i="0" dirty="0" smtClean="0">
                <a:solidFill>
                  <a:srgbClr val="000000"/>
                </a:solidFill>
                <a:effectLst/>
                <a:latin typeface="Arial Narrow" panose="020B0606020202030204" pitchFamily="34" charset="0"/>
              </a:rPr>
              <a:t> que regulaba todo el mercado de bienes y servicios, por lo que la intervención del gobierno en la economía debía limitarse a sólo ciertos puntos clave, como en defensa interior y exterior.</a:t>
            </a:r>
            <a:endParaRPr lang="es-MX" dirty="0">
              <a:latin typeface="Arial Narrow" panose="020B0606020202030204" pitchFamily="34" charset="0"/>
            </a:endParaRPr>
          </a:p>
        </p:txBody>
      </p:sp>
      <p:pic>
        <p:nvPicPr>
          <p:cNvPr id="522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20" y="1412776"/>
            <a:ext cx="3528392" cy="2592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Rectángulo"/>
          <p:cNvSpPr/>
          <p:nvPr/>
        </p:nvSpPr>
        <p:spPr>
          <a:xfrm>
            <a:off x="611560" y="4365104"/>
            <a:ext cx="7632848" cy="2308324"/>
          </a:xfrm>
          <a:prstGeom prst="rect">
            <a:avLst/>
          </a:prstGeom>
          <a:solidFill>
            <a:schemeClr val="tx2">
              <a:lumMod val="20000"/>
              <a:lumOff val="80000"/>
            </a:schemeClr>
          </a:solidFill>
        </p:spPr>
        <p:txBody>
          <a:bodyPr wrap="square">
            <a:spAutoFit/>
          </a:bodyPr>
          <a:lstStyle/>
          <a:p>
            <a:pPr algn="just"/>
            <a:r>
              <a:rPr lang="es-MX" b="0" i="0" dirty="0" smtClean="0">
                <a:solidFill>
                  <a:srgbClr val="000000"/>
                </a:solidFill>
                <a:effectLst/>
                <a:latin typeface="Times New Roman"/>
              </a:rPr>
              <a:t>El hombre de la mano invisible se oponía a la visión </a:t>
            </a:r>
            <a:r>
              <a:rPr lang="es-MX" b="0" i="0" dirty="0" err="1" smtClean="0">
                <a:solidFill>
                  <a:srgbClr val="000000"/>
                </a:solidFill>
                <a:effectLst/>
                <a:latin typeface="Times New Roman"/>
              </a:rPr>
              <a:t>hobbesiana</a:t>
            </a:r>
            <a:r>
              <a:rPr lang="es-MX" b="0" i="0" dirty="0" smtClean="0">
                <a:solidFill>
                  <a:srgbClr val="000000"/>
                </a:solidFill>
                <a:effectLst/>
                <a:latin typeface="Times New Roman"/>
              </a:rPr>
              <a:t> al sostener –en contra de </a:t>
            </a:r>
            <a:r>
              <a:rPr lang="es-MX" b="0" i="0" cap="small" dirty="0" smtClean="0">
                <a:solidFill>
                  <a:srgbClr val="000000"/>
                </a:solidFill>
                <a:effectLst/>
                <a:latin typeface="Times New Roman"/>
              </a:rPr>
              <a:t>Hobbes</a:t>
            </a:r>
            <a:r>
              <a:rPr lang="es-MX" b="0" i="0" dirty="0" smtClean="0">
                <a:solidFill>
                  <a:srgbClr val="000000"/>
                </a:solidFill>
                <a:effectLst/>
                <a:latin typeface="Times New Roman"/>
              </a:rPr>
              <a:t>–  que no es el egoísmo lo único que mueve a los humanos, sino que la empatía también forma parte del proceso psicológico. Los humanos somos capaces –decía </a:t>
            </a:r>
            <a:r>
              <a:rPr lang="es-MX" b="0" i="0" cap="small" dirty="0" smtClean="0">
                <a:solidFill>
                  <a:srgbClr val="000000"/>
                </a:solidFill>
                <a:effectLst/>
                <a:latin typeface="Times New Roman"/>
              </a:rPr>
              <a:t>Smith</a:t>
            </a:r>
            <a:r>
              <a:rPr lang="es-MX" b="0" i="0" dirty="0" smtClean="0">
                <a:solidFill>
                  <a:srgbClr val="000000"/>
                </a:solidFill>
                <a:effectLst/>
                <a:latin typeface="Times New Roman"/>
              </a:rPr>
              <a:t>– de ponernos en el lugar del otro sin esperar obtener un beneficio a cambio. Según </a:t>
            </a:r>
            <a:r>
              <a:rPr lang="es-MX" b="0" i="0" cap="small" dirty="0" smtClean="0">
                <a:solidFill>
                  <a:srgbClr val="000000"/>
                </a:solidFill>
                <a:effectLst/>
                <a:latin typeface="Times New Roman"/>
              </a:rPr>
              <a:t>Smith</a:t>
            </a:r>
            <a:r>
              <a:rPr lang="es-MX" b="0" i="0" dirty="0" smtClean="0">
                <a:solidFill>
                  <a:srgbClr val="000000"/>
                </a:solidFill>
                <a:effectLst/>
                <a:latin typeface="Times New Roman"/>
              </a:rPr>
              <a:t>, dicha empatía, sumada al egoísmo racional enunciado por Thomas </a:t>
            </a:r>
            <a:r>
              <a:rPr lang="es-MX" b="0" i="0" cap="small" dirty="0" smtClean="0">
                <a:solidFill>
                  <a:srgbClr val="000000"/>
                </a:solidFill>
                <a:effectLst/>
                <a:latin typeface="Times New Roman"/>
              </a:rPr>
              <a:t>Hobbes </a:t>
            </a:r>
            <a:r>
              <a:rPr lang="es-MX" b="0" i="0" dirty="0" smtClean="0">
                <a:solidFill>
                  <a:srgbClr val="000000"/>
                </a:solidFill>
                <a:effectLst/>
                <a:latin typeface="Times New Roman"/>
              </a:rPr>
              <a:t>(1588-1679), llevaría a los humanos a disfrutar de un bienestar general movidos por la mano invisible del mercado.</a:t>
            </a:r>
            <a:r>
              <a:rPr lang="es-MX" dirty="0" smtClean="0"/>
              <a:t/>
            </a:r>
            <a:br>
              <a:rPr lang="es-MX" dirty="0" smtClean="0"/>
            </a:br>
            <a:endParaRPr lang="es-MX" dirty="0"/>
          </a:p>
        </p:txBody>
      </p:sp>
    </p:spTree>
    <p:extLst>
      <p:ext uri="{BB962C8B-B14F-4D97-AF65-F5344CB8AC3E}">
        <p14:creationId xmlns:p14="http://schemas.microsoft.com/office/powerpoint/2010/main" val="7867382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1043608" y="2852936"/>
            <a:ext cx="7416824" cy="3139321"/>
          </a:xfrm>
          <a:prstGeom prst="rect">
            <a:avLst/>
          </a:prstGeom>
          <a:solidFill>
            <a:srgbClr val="B7F9A5"/>
          </a:solidFill>
          <a:ln w="15875" cmpd="dbl">
            <a:solidFill>
              <a:srgbClr val="7A0000"/>
            </a:solidFill>
          </a:ln>
        </p:spPr>
        <p:txBody>
          <a:bodyPr wrap="square">
            <a:spAutoFit/>
          </a:bodyPr>
          <a:lstStyle/>
          <a:p>
            <a:pPr marL="400050" indent="-400050" algn="just">
              <a:buAutoNum type="romanUcPeriod" startAt="5"/>
            </a:pPr>
            <a:r>
              <a:rPr lang="es-MX" dirty="0" smtClean="0"/>
              <a:t>COMPETENCIAS GENÉRICAS</a:t>
            </a:r>
          </a:p>
          <a:p>
            <a:pPr algn="just"/>
            <a:endParaRPr lang="es-MX" dirty="0" smtClean="0"/>
          </a:p>
          <a:p>
            <a:pPr marL="285750" indent="-285750" algn="just">
              <a:buFont typeface="Wingdings" panose="05000000000000000000" pitchFamily="2" charset="2"/>
              <a:buChar char="§"/>
            </a:pPr>
            <a:r>
              <a:rPr lang="es-MX" dirty="0" smtClean="0"/>
              <a:t>Analizar de forma general la Filosofía de la Ciencia.</a:t>
            </a:r>
          </a:p>
          <a:p>
            <a:pPr marL="285750" indent="-285750" algn="just">
              <a:buFont typeface="Wingdings" panose="05000000000000000000" pitchFamily="2" charset="2"/>
              <a:buChar char="§"/>
            </a:pPr>
            <a:r>
              <a:rPr lang="es-MX" dirty="0" smtClean="0"/>
              <a:t>Conocer las ramas de la ciencia y en donde está clasificada la ciencia económica.</a:t>
            </a:r>
          </a:p>
          <a:p>
            <a:pPr marL="285750" indent="-285750" algn="just">
              <a:buFont typeface="Wingdings" panose="05000000000000000000" pitchFamily="2" charset="2"/>
              <a:buChar char="§"/>
            </a:pPr>
            <a:r>
              <a:rPr lang="es-MX" dirty="0" smtClean="0"/>
              <a:t>Describir las principales escuelas del pensamiento económico y enunciar sus representantes.</a:t>
            </a:r>
          </a:p>
          <a:p>
            <a:pPr marL="285750" indent="-285750" algn="just">
              <a:buFont typeface="Wingdings" panose="05000000000000000000" pitchFamily="2" charset="2"/>
              <a:buChar char="§"/>
            </a:pPr>
            <a:r>
              <a:rPr lang="es-MX" dirty="0" smtClean="0"/>
              <a:t>Definir lo tipos y niveles de conocimiento.</a:t>
            </a:r>
          </a:p>
          <a:p>
            <a:pPr marL="285750" indent="-285750" algn="just">
              <a:buFont typeface="Wingdings" panose="05000000000000000000" pitchFamily="2" charset="2"/>
              <a:buChar char="§"/>
            </a:pPr>
            <a:r>
              <a:rPr lang="es-MX" dirty="0" smtClean="0"/>
              <a:t>Definir el objetivo de la ciencia.</a:t>
            </a:r>
          </a:p>
          <a:p>
            <a:pPr marL="285750" indent="-285750" algn="just">
              <a:buFont typeface="Wingdings" panose="05000000000000000000" pitchFamily="2" charset="2"/>
              <a:buChar char="§"/>
            </a:pPr>
            <a:r>
              <a:rPr lang="es-MX" dirty="0" smtClean="0"/>
              <a:t>Analizar el método de investigación científica.</a:t>
            </a:r>
          </a:p>
          <a:p>
            <a:pPr marL="285750" indent="-285750" algn="just">
              <a:buFont typeface="Wingdings" panose="05000000000000000000" pitchFamily="2" charset="2"/>
              <a:buChar char="§"/>
            </a:pPr>
            <a:r>
              <a:rPr lang="es-MX" dirty="0" smtClean="0"/>
              <a:t>Describir las etapas de la investigación científica</a:t>
            </a:r>
            <a:endParaRPr lang="es-MX" dirty="0"/>
          </a:p>
        </p:txBody>
      </p:sp>
      <p:sp>
        <p:nvSpPr>
          <p:cNvPr id="6" name="5 CuadroTexto"/>
          <p:cNvSpPr txBox="1"/>
          <p:nvPr/>
        </p:nvSpPr>
        <p:spPr>
          <a:xfrm>
            <a:off x="1475656" y="1268760"/>
            <a:ext cx="6624736" cy="984885"/>
          </a:xfrm>
          <a:prstGeom prst="rect">
            <a:avLst/>
          </a:prstGeom>
          <a:solidFill>
            <a:schemeClr val="tx2">
              <a:lumMod val="20000"/>
              <a:lumOff val="80000"/>
            </a:schemeClr>
          </a:solidFill>
          <a:ln w="15875">
            <a:solidFill>
              <a:srgbClr val="680000"/>
            </a:solidFill>
          </a:ln>
        </p:spPr>
        <p:txBody>
          <a:bodyPr wrap="square" rtlCol="0">
            <a:spAutoFit/>
          </a:bodyPr>
          <a:lstStyle/>
          <a:p>
            <a:pPr algn="just"/>
            <a:r>
              <a:rPr lang="es-MX" sz="2000" dirty="0" smtClean="0">
                <a:latin typeface="Arial Narrow" panose="020B0606020202030204" pitchFamily="34" charset="0"/>
              </a:rPr>
              <a:t>CONTENIDO DEL PROGRAMA OFICIAL DE LA UNIDAD DE APRENDIZAJE </a:t>
            </a:r>
            <a:r>
              <a:rPr lang="es-MX" dirty="0" smtClean="0">
                <a:latin typeface="Arial Narrow" panose="020B0606020202030204" pitchFamily="34" charset="0"/>
              </a:rPr>
              <a:t>( De acuerdo a lo señalado en el apartado V. del programa oficial vigente)</a:t>
            </a:r>
            <a:endParaRPr lang="es-MX" dirty="0">
              <a:latin typeface="Arial Narrow" panose="020B0606020202030204" pitchFamily="34" charset="0"/>
            </a:endParaRPr>
          </a:p>
        </p:txBody>
      </p:sp>
    </p:spTree>
    <p:extLst>
      <p:ext uri="{BB962C8B-B14F-4D97-AF65-F5344CB8AC3E}">
        <p14:creationId xmlns:p14="http://schemas.microsoft.com/office/powerpoint/2010/main" val="29541351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1259632" y="1124744"/>
            <a:ext cx="7056784" cy="923330"/>
          </a:xfrm>
          <a:prstGeom prst="rect">
            <a:avLst/>
          </a:prstGeom>
          <a:solidFill>
            <a:schemeClr val="tx2">
              <a:lumMod val="20000"/>
              <a:lumOff val="80000"/>
            </a:schemeClr>
          </a:solidFill>
        </p:spPr>
        <p:txBody>
          <a:bodyPr wrap="square">
            <a:spAutoFit/>
          </a:bodyPr>
          <a:lstStyle/>
          <a:p>
            <a:pPr algn="just"/>
            <a:r>
              <a:rPr lang="es-MX" b="1" i="0" dirty="0" smtClean="0">
                <a:solidFill>
                  <a:srgbClr val="000000"/>
                </a:solidFill>
                <a:effectLst/>
                <a:latin typeface="Arial"/>
              </a:rPr>
              <a:t>¿Cuál es la base para el valor de cambio de una mercancía?</a:t>
            </a:r>
          </a:p>
          <a:p>
            <a:pPr algn="ctr"/>
            <a:r>
              <a:rPr lang="es-MX" b="0" i="0" dirty="0" smtClean="0">
                <a:solidFill>
                  <a:srgbClr val="000000"/>
                </a:solidFill>
                <a:effectLst/>
                <a:latin typeface="Arial"/>
              </a:rPr>
              <a:t>¿Es su precio algo equivalente al trabajo que Smith expresa como el esfuerzo y dificultad de adquirirlo?</a:t>
            </a:r>
            <a:endParaRPr lang="es-MX" dirty="0" smtClean="0"/>
          </a:p>
        </p:txBody>
      </p:sp>
      <p:sp>
        <p:nvSpPr>
          <p:cNvPr id="3" name="2 Rectángulo"/>
          <p:cNvSpPr/>
          <p:nvPr/>
        </p:nvSpPr>
        <p:spPr>
          <a:xfrm>
            <a:off x="1259632" y="2348880"/>
            <a:ext cx="7056784" cy="4247317"/>
          </a:xfrm>
          <a:prstGeom prst="rect">
            <a:avLst/>
          </a:prstGeom>
          <a:solidFill>
            <a:schemeClr val="tx2">
              <a:lumMod val="20000"/>
              <a:lumOff val="80000"/>
            </a:schemeClr>
          </a:solidFill>
        </p:spPr>
        <p:txBody>
          <a:bodyPr wrap="square">
            <a:spAutoFit/>
          </a:bodyPr>
          <a:lstStyle/>
          <a:p>
            <a:pPr lvl="0" algn="just"/>
            <a:r>
              <a:rPr lang="es-MX" dirty="0">
                <a:solidFill>
                  <a:srgbClr val="000000"/>
                </a:solidFill>
                <a:latin typeface="Arial"/>
              </a:rPr>
              <a:t>“El valor de cualquier bien, para la persona que lo posee y que no piensa usarlo o consumirlo, sino cambiarlos por otros, es igual a la cantidad de trabajo que puede adquirir o de que puede disponer por mediación suya”. </a:t>
            </a:r>
            <a:endParaRPr lang="es-MX" dirty="0" smtClean="0">
              <a:solidFill>
                <a:srgbClr val="000000"/>
              </a:solidFill>
              <a:latin typeface="Arial"/>
            </a:endParaRPr>
          </a:p>
          <a:p>
            <a:pPr lvl="0" algn="just"/>
            <a:r>
              <a:rPr lang="es-MX" dirty="0" smtClean="0">
                <a:solidFill>
                  <a:srgbClr val="000000"/>
                </a:solidFill>
                <a:latin typeface="Arial"/>
              </a:rPr>
              <a:t>Por </a:t>
            </a:r>
            <a:r>
              <a:rPr lang="es-MX" dirty="0">
                <a:solidFill>
                  <a:srgbClr val="000000"/>
                </a:solidFill>
                <a:latin typeface="Arial"/>
              </a:rPr>
              <a:t>lo tanto, ¡el trabajo sirve como medida de valor!</a:t>
            </a:r>
            <a:r>
              <a:rPr lang="es-MX" dirty="0">
                <a:solidFill>
                  <a:prstClr val="black"/>
                </a:solidFill>
              </a:rPr>
              <a:t/>
            </a:r>
            <a:br>
              <a:rPr lang="es-MX" dirty="0">
                <a:solidFill>
                  <a:prstClr val="black"/>
                </a:solidFill>
              </a:rPr>
            </a:br>
            <a:r>
              <a:rPr lang="es-MX" dirty="0">
                <a:solidFill>
                  <a:srgbClr val="000000"/>
                </a:solidFill>
                <a:latin typeface="Arial"/>
              </a:rPr>
              <a:t> </a:t>
            </a:r>
            <a:r>
              <a:rPr lang="es-MX" dirty="0">
                <a:solidFill>
                  <a:prstClr val="black"/>
                </a:solidFill>
              </a:rPr>
              <a:t/>
            </a:r>
            <a:br>
              <a:rPr lang="es-MX" dirty="0">
                <a:solidFill>
                  <a:prstClr val="black"/>
                </a:solidFill>
              </a:rPr>
            </a:br>
            <a:r>
              <a:rPr lang="es-MX" dirty="0">
                <a:solidFill>
                  <a:srgbClr val="000000"/>
                </a:solidFill>
                <a:latin typeface="Arial"/>
              </a:rPr>
              <a:t>Entonces,</a:t>
            </a:r>
            <a:r>
              <a:rPr lang="es-MX" b="1" dirty="0">
                <a:solidFill>
                  <a:srgbClr val="000000"/>
                </a:solidFill>
                <a:latin typeface="Arial"/>
              </a:rPr>
              <a:t> ¿por qué los valores se expresan comúnmente en dinero</a:t>
            </a:r>
            <a:r>
              <a:rPr lang="es-MX" b="1" dirty="0" smtClean="0">
                <a:solidFill>
                  <a:srgbClr val="000000"/>
                </a:solidFill>
                <a:latin typeface="Arial"/>
              </a:rPr>
              <a:t>? </a:t>
            </a:r>
            <a:r>
              <a:rPr lang="es-MX" dirty="0" smtClean="0">
                <a:solidFill>
                  <a:srgbClr val="000000"/>
                </a:solidFill>
                <a:latin typeface="Arial"/>
              </a:rPr>
              <a:t>Una </a:t>
            </a:r>
            <a:r>
              <a:rPr lang="es-MX" dirty="0">
                <a:solidFill>
                  <a:srgbClr val="000000"/>
                </a:solidFill>
                <a:latin typeface="Arial"/>
              </a:rPr>
              <a:t>vez que termina el trueque, se considera natural intercambiar mercancías por dinero en lugar de otras mercancías.</a:t>
            </a:r>
            <a:r>
              <a:rPr lang="es-MX" dirty="0">
                <a:solidFill>
                  <a:prstClr val="black"/>
                </a:solidFill>
              </a:rPr>
              <a:t/>
            </a:r>
            <a:br>
              <a:rPr lang="es-MX" dirty="0">
                <a:solidFill>
                  <a:prstClr val="black"/>
                </a:solidFill>
              </a:rPr>
            </a:br>
            <a:r>
              <a:rPr lang="es-MX" dirty="0">
                <a:solidFill>
                  <a:srgbClr val="000000"/>
                </a:solidFill>
                <a:latin typeface="Arial"/>
              </a:rPr>
              <a:t> </a:t>
            </a:r>
            <a:r>
              <a:rPr lang="es-MX" dirty="0">
                <a:solidFill>
                  <a:prstClr val="black"/>
                </a:solidFill>
              </a:rPr>
              <a:t/>
            </a:r>
            <a:br>
              <a:rPr lang="es-MX" dirty="0">
                <a:solidFill>
                  <a:prstClr val="black"/>
                </a:solidFill>
              </a:rPr>
            </a:br>
            <a:r>
              <a:rPr lang="es-MX" dirty="0">
                <a:solidFill>
                  <a:srgbClr val="000000"/>
                </a:solidFill>
                <a:latin typeface="Arial"/>
              </a:rPr>
              <a:t>El único problema que Smith encontraba en esto, es que los tiempos de trabajo no son equivalentes de manera automática al contenido del trabajo, pues ciertos trabajos son distintos -destreza e ingenio-, por lo que las diferencias en calidad de trabajo se verán reflejadas en ciertos aspectos.</a:t>
            </a:r>
            <a:endParaRPr lang="es-MX" dirty="0">
              <a:solidFill>
                <a:prstClr val="black"/>
              </a:solidFill>
            </a:endParaRPr>
          </a:p>
        </p:txBody>
      </p:sp>
    </p:spTree>
    <p:extLst>
      <p:ext uri="{BB962C8B-B14F-4D97-AF65-F5344CB8AC3E}">
        <p14:creationId xmlns:p14="http://schemas.microsoft.com/office/powerpoint/2010/main" val="380258479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683568" y="1556792"/>
            <a:ext cx="4572000" cy="2308324"/>
          </a:xfrm>
          <a:prstGeom prst="rect">
            <a:avLst/>
          </a:prstGeom>
        </p:spPr>
        <p:txBody>
          <a:bodyPr>
            <a:spAutoFit/>
          </a:bodyPr>
          <a:lstStyle/>
          <a:p>
            <a:pPr lvl="0" algn="just"/>
            <a:r>
              <a:rPr lang="es-MX" dirty="0">
                <a:solidFill>
                  <a:prstClr val="black"/>
                </a:solidFill>
                <a:latin typeface="Arial Narrow" panose="020B0606020202030204" pitchFamily="34" charset="0"/>
              </a:rPr>
              <a:t>David Ricardo, 1772 – 1823.</a:t>
            </a:r>
          </a:p>
          <a:p>
            <a:pPr lvl="0" algn="just"/>
            <a:r>
              <a:rPr lang="es-MX" dirty="0">
                <a:solidFill>
                  <a:prstClr val="black"/>
                </a:solidFill>
                <a:latin typeface="Arial Narrow" panose="020B0606020202030204" pitchFamily="34" charset="0"/>
              </a:rPr>
              <a:t>Es considerado uno de los pioneros de la macroeconomía moderna por su análisis de la relación entre beneficios y salarios, uno de los iniciadores del razonamiento que daría lugar a la Ley de los rendimientos decrecientes y uno de los principales fundadores de la Teoría cuantitativa del dinero. </a:t>
            </a:r>
            <a:r>
              <a:rPr lang="es-MX" dirty="0">
                <a:solidFill>
                  <a:prstClr val="black"/>
                </a:solidFill>
              </a:rPr>
              <a:t>	</a:t>
            </a:r>
            <a:endParaRPr lang="es-MX" dirty="0"/>
          </a:p>
        </p:txBody>
      </p:sp>
      <p:pic>
        <p:nvPicPr>
          <p:cNvPr id="532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8184" y="1484784"/>
            <a:ext cx="2448272" cy="33051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CuadroTexto"/>
          <p:cNvSpPr txBox="1"/>
          <p:nvPr/>
        </p:nvSpPr>
        <p:spPr>
          <a:xfrm>
            <a:off x="755576" y="4365104"/>
            <a:ext cx="4536504" cy="1292662"/>
          </a:xfrm>
          <a:prstGeom prst="rect">
            <a:avLst/>
          </a:prstGeom>
          <a:noFill/>
        </p:spPr>
        <p:txBody>
          <a:bodyPr wrap="square" rtlCol="0">
            <a:spAutoFit/>
          </a:bodyPr>
          <a:lstStyle/>
          <a:p>
            <a:r>
              <a:rPr lang="es-MX" sz="2400" b="1" dirty="0" smtClean="0">
                <a:solidFill>
                  <a:srgbClr val="FF0000"/>
                </a:solidFill>
                <a:latin typeface="Arial Narrow" panose="020B0606020202030204" pitchFamily="34" charset="0"/>
              </a:rPr>
              <a:t>METODO</a:t>
            </a:r>
            <a:r>
              <a:rPr lang="es-MX" dirty="0" smtClean="0">
                <a:latin typeface="Arial Narrow" panose="020B0606020202030204" pitchFamily="34" charset="0"/>
              </a:rPr>
              <a:t> de razonamiento abstracto para formular las teorías económicas.</a:t>
            </a:r>
          </a:p>
          <a:p>
            <a:endParaRPr lang="es-MX" dirty="0" smtClean="0">
              <a:latin typeface="Arial Narrow" panose="020B0606020202030204" pitchFamily="34" charset="0"/>
            </a:endParaRPr>
          </a:p>
          <a:p>
            <a:r>
              <a:rPr lang="es-MX" dirty="0" smtClean="0">
                <a:latin typeface="Arial Narrow" panose="020B0606020202030204" pitchFamily="34" charset="0"/>
              </a:rPr>
              <a:t>Generalizaciones en el campo económico</a:t>
            </a:r>
          </a:p>
        </p:txBody>
      </p:sp>
      <p:sp>
        <p:nvSpPr>
          <p:cNvPr id="6" name="5 CuadroTexto"/>
          <p:cNvSpPr txBox="1"/>
          <p:nvPr/>
        </p:nvSpPr>
        <p:spPr>
          <a:xfrm rot="10800000" flipH="1" flipV="1">
            <a:off x="755576" y="5805264"/>
            <a:ext cx="5659377" cy="369332"/>
          </a:xfrm>
          <a:prstGeom prst="rect">
            <a:avLst/>
          </a:prstGeom>
          <a:noFill/>
        </p:spPr>
        <p:txBody>
          <a:bodyPr wrap="square" rtlCol="0">
            <a:spAutoFit/>
          </a:bodyPr>
          <a:lstStyle/>
          <a:p>
            <a:r>
              <a:rPr lang="es-MX" dirty="0" smtClean="0">
                <a:latin typeface="Arial Narrow" panose="020B0606020202030204" pitchFamily="34" charset="0"/>
              </a:rPr>
              <a:t>Pensamiento deductivo (de lo general a lo particular)</a:t>
            </a:r>
            <a:endParaRPr lang="es-MX" dirty="0">
              <a:latin typeface="Arial Narrow" panose="020B0606020202030204" pitchFamily="34" charset="0"/>
            </a:endParaRPr>
          </a:p>
        </p:txBody>
      </p:sp>
    </p:spTree>
    <p:extLst>
      <p:ext uri="{BB962C8B-B14F-4D97-AF65-F5344CB8AC3E}">
        <p14:creationId xmlns:p14="http://schemas.microsoft.com/office/powerpoint/2010/main" val="310546175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CuadroTexto"/>
          <p:cNvSpPr txBox="1"/>
          <p:nvPr/>
        </p:nvSpPr>
        <p:spPr>
          <a:xfrm>
            <a:off x="1043608" y="1556792"/>
            <a:ext cx="7344816" cy="1569660"/>
          </a:xfrm>
          <a:prstGeom prst="rect">
            <a:avLst/>
          </a:prstGeom>
          <a:noFill/>
        </p:spPr>
        <p:txBody>
          <a:bodyPr wrap="square" rtlCol="0">
            <a:spAutoFit/>
          </a:bodyPr>
          <a:lstStyle/>
          <a:p>
            <a:pPr algn="just"/>
            <a:r>
              <a:rPr lang="es-MX" sz="2400" dirty="0" smtClean="0">
                <a:latin typeface="Arial Narrow" panose="020B0606020202030204" pitchFamily="34" charset="0"/>
                <a:cs typeface="Times New Roman" panose="02020603050405020304" pitchFamily="18" charset="0"/>
              </a:rPr>
              <a:t>Según D. Ricardo el objetivo más difícil de la economía consiste en determinar las leyes que regulan la distribución. Para dar respuesta a estos problemas desarrollo una teoría del valor y una teoría de la distribución.</a:t>
            </a:r>
            <a:endParaRPr lang="es-MX" sz="2400" dirty="0">
              <a:latin typeface="Arial Narrow" panose="020B0606020202030204" pitchFamily="34" charset="0"/>
              <a:cs typeface="Times New Roman" panose="02020603050405020304" pitchFamily="18" charset="0"/>
            </a:endParaRPr>
          </a:p>
        </p:txBody>
      </p:sp>
    </p:spTree>
    <p:extLst>
      <p:ext uri="{BB962C8B-B14F-4D97-AF65-F5344CB8AC3E}">
        <p14:creationId xmlns:p14="http://schemas.microsoft.com/office/powerpoint/2010/main" val="16029957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899592" y="1556792"/>
            <a:ext cx="7632848" cy="3970318"/>
          </a:xfrm>
          <a:prstGeom prst="rect">
            <a:avLst/>
          </a:prstGeom>
        </p:spPr>
        <p:txBody>
          <a:bodyPr wrap="square">
            <a:spAutoFit/>
          </a:bodyPr>
          <a:lstStyle/>
          <a:p>
            <a:pPr algn="just"/>
            <a:r>
              <a:rPr lang="es-MX" b="0" i="0" dirty="0" smtClean="0">
                <a:solidFill>
                  <a:srgbClr val="252525"/>
                </a:solidFill>
                <a:effectLst/>
                <a:latin typeface="Arial Narrow" panose="020B0606020202030204" pitchFamily="34" charset="0"/>
              </a:rPr>
              <a:t>Dedicó una atención especial a la </a:t>
            </a:r>
            <a:r>
              <a:rPr lang="es-MX" b="1" i="0" dirty="0" smtClean="0">
                <a:solidFill>
                  <a:srgbClr val="FF0000"/>
                </a:solidFill>
                <a:effectLst/>
                <a:latin typeface="Arial Narrow" panose="020B0606020202030204" pitchFamily="34" charset="0"/>
              </a:rPr>
              <a:t>teoría del valor</a:t>
            </a:r>
            <a:r>
              <a:rPr lang="es-MX" b="0" i="0" dirty="0" smtClean="0">
                <a:solidFill>
                  <a:srgbClr val="252525"/>
                </a:solidFill>
                <a:effectLst/>
                <a:latin typeface="Arial Narrow" panose="020B0606020202030204" pitchFamily="34" charset="0"/>
              </a:rPr>
              <a:t>. Consideró que </a:t>
            </a:r>
            <a:r>
              <a:rPr lang="es-MX" b="1" i="0" dirty="0" smtClean="0">
                <a:effectLst/>
                <a:latin typeface="Arial Narrow" panose="020B0606020202030204" pitchFamily="34" charset="0"/>
              </a:rPr>
              <a:t>el valor de cambio de las mercancías, venía determinado por la cantidad de trabajo necesaria para su producción</a:t>
            </a:r>
            <a:r>
              <a:rPr lang="es-MX" b="0" i="0" dirty="0" smtClean="0">
                <a:solidFill>
                  <a:srgbClr val="252525"/>
                </a:solidFill>
                <a:effectLst/>
                <a:latin typeface="Arial Narrow" panose="020B0606020202030204" pitchFamily="34" charset="0"/>
              </a:rPr>
              <a:t>, que Adam Smith lo consideró exacto en las sociedades primitivas, pero no en aquellas en donde la producción de los bienes requería a su vez capital y trabajo. </a:t>
            </a:r>
          </a:p>
          <a:p>
            <a:pPr algn="just"/>
            <a:endParaRPr lang="es-MX" b="0" i="0" dirty="0" smtClean="0">
              <a:solidFill>
                <a:srgbClr val="252525"/>
              </a:solidFill>
              <a:effectLst/>
              <a:latin typeface="Arial Narrow" panose="020B0606020202030204" pitchFamily="34" charset="0"/>
            </a:endParaRPr>
          </a:p>
          <a:p>
            <a:pPr algn="just"/>
            <a:r>
              <a:rPr lang="es-MX" b="1" i="0" dirty="0" smtClean="0">
                <a:solidFill>
                  <a:srgbClr val="FF0000"/>
                </a:solidFill>
                <a:effectLst/>
                <a:latin typeface="Arial Narrow" panose="020B0606020202030204" pitchFamily="34" charset="0"/>
              </a:rPr>
              <a:t>Con respecto al valor del trabajo (salario), Ricardo consideró igualmente que vendría por el número de horas destinadas a la producción de los bienes de subsistencia, que permitiera mantener al trabajador y a su familia. </a:t>
            </a:r>
          </a:p>
          <a:p>
            <a:pPr algn="just"/>
            <a:endParaRPr lang="es-MX" b="0" i="0" dirty="0" smtClean="0">
              <a:solidFill>
                <a:srgbClr val="252525"/>
              </a:solidFill>
              <a:effectLst/>
              <a:latin typeface="Arial Narrow" panose="020B0606020202030204" pitchFamily="34" charset="0"/>
            </a:endParaRPr>
          </a:p>
          <a:p>
            <a:pPr algn="just"/>
            <a:r>
              <a:rPr lang="es-MX" b="1" i="0" dirty="0" smtClean="0">
                <a:solidFill>
                  <a:srgbClr val="00B050"/>
                </a:solidFill>
                <a:effectLst/>
                <a:latin typeface="Arial Narrow" panose="020B0606020202030204" pitchFamily="34" charset="0"/>
              </a:rPr>
              <a:t>El salario determinado por el mercado a través de la oferta y demanda de trabajo podía coincidir, o no, con este salario natural, pero oscilaría siempre alrededor de él</a:t>
            </a:r>
            <a:r>
              <a:rPr lang="es-MX" b="0" i="0" dirty="0" smtClean="0">
                <a:solidFill>
                  <a:srgbClr val="252525"/>
                </a:solidFill>
                <a:effectLst/>
                <a:latin typeface="Arial Narrow" panose="020B0606020202030204" pitchFamily="34" charset="0"/>
              </a:rPr>
              <a:t>. De tal forma que si ambos salarios no coinciden, se producirán movimientos de crecimiento o descenso de la población, según que el salario de mercado sea superior o inferior al natural, manteniéndose por tanto entre ellos una tendencia de equilibrio.</a:t>
            </a:r>
            <a:endParaRPr lang="es-MX" dirty="0">
              <a:latin typeface="Arial Narrow" panose="020B0606020202030204" pitchFamily="34" charset="0"/>
            </a:endParaRPr>
          </a:p>
        </p:txBody>
      </p:sp>
    </p:spTree>
    <p:extLst>
      <p:ext uri="{BB962C8B-B14F-4D97-AF65-F5344CB8AC3E}">
        <p14:creationId xmlns:p14="http://schemas.microsoft.com/office/powerpoint/2010/main" val="358853890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899592" y="1268760"/>
            <a:ext cx="7488832" cy="4832092"/>
          </a:xfrm>
          <a:prstGeom prst="rect">
            <a:avLst/>
          </a:prstGeom>
        </p:spPr>
        <p:txBody>
          <a:bodyPr wrap="square">
            <a:spAutoFit/>
          </a:bodyPr>
          <a:lstStyle/>
          <a:p>
            <a:pPr algn="ctr"/>
            <a:r>
              <a:rPr lang="es-MX" sz="2000" b="1" i="0" dirty="0" smtClean="0">
                <a:solidFill>
                  <a:srgbClr val="000000"/>
                </a:solidFill>
                <a:effectLst/>
                <a:latin typeface="Arial"/>
              </a:rPr>
              <a:t>Teoría de la Renta Diferencial</a:t>
            </a:r>
            <a:endParaRPr lang="es-MX" sz="2000" dirty="0">
              <a:solidFill>
                <a:srgbClr val="555555"/>
              </a:solidFill>
              <a:latin typeface="Arial"/>
            </a:endParaRPr>
          </a:p>
          <a:p>
            <a:endParaRPr lang="es-MX" b="1" i="0" dirty="0" smtClean="0">
              <a:solidFill>
                <a:srgbClr val="000000"/>
              </a:solidFill>
              <a:effectLst/>
              <a:latin typeface="Arial"/>
            </a:endParaRPr>
          </a:p>
          <a:p>
            <a:pPr algn="just"/>
            <a:r>
              <a:rPr lang="es-MX" b="0" i="0" dirty="0" smtClean="0">
                <a:solidFill>
                  <a:srgbClr val="252525"/>
                </a:solidFill>
                <a:effectLst/>
                <a:latin typeface="Arial Narrow" panose="020B0606020202030204" pitchFamily="34" charset="0"/>
              </a:rPr>
              <a:t>Ricardo dedicó también gran atención al tema de la renta de la tierra.</a:t>
            </a:r>
          </a:p>
          <a:p>
            <a:pPr algn="just"/>
            <a:endParaRPr lang="es-MX" b="0" i="0" dirty="0" smtClean="0">
              <a:solidFill>
                <a:srgbClr val="252525"/>
              </a:solidFill>
              <a:effectLst/>
              <a:latin typeface="Arial Narrow" panose="020B0606020202030204" pitchFamily="34" charset="0"/>
            </a:endParaRPr>
          </a:p>
          <a:p>
            <a:pPr algn="just"/>
            <a:r>
              <a:rPr lang="es-MX" b="0" i="0" dirty="0" smtClean="0">
                <a:solidFill>
                  <a:srgbClr val="252525"/>
                </a:solidFill>
                <a:effectLst/>
                <a:latin typeface="Arial Narrow" panose="020B0606020202030204" pitchFamily="34" charset="0"/>
              </a:rPr>
              <a:t>En esa época en Inglaterra, los propietarios no explotaban directamente sus tierras, en la mayoría de las ocasiones sino que las arrendaban.</a:t>
            </a:r>
          </a:p>
          <a:p>
            <a:pPr algn="just"/>
            <a:endParaRPr lang="es-MX" b="0" i="0" dirty="0" smtClean="0">
              <a:solidFill>
                <a:srgbClr val="252525"/>
              </a:solidFill>
              <a:effectLst/>
              <a:latin typeface="Arial Narrow" panose="020B0606020202030204" pitchFamily="34" charset="0"/>
            </a:endParaRPr>
          </a:p>
          <a:p>
            <a:pPr algn="just"/>
            <a:r>
              <a:rPr lang="es-MX" b="0" i="0" dirty="0" smtClean="0">
                <a:solidFill>
                  <a:srgbClr val="252525"/>
                </a:solidFill>
                <a:effectLst/>
                <a:latin typeface="Arial Narrow" panose="020B0606020202030204" pitchFamily="34" charset="0"/>
              </a:rPr>
              <a:t>La tesis que mantiene es que la renta de la tierra es debida a la diferente fertilidad de la misma y a la ley de los rendimientos decrecientes. </a:t>
            </a:r>
          </a:p>
          <a:p>
            <a:pPr algn="just"/>
            <a:endParaRPr lang="es-MX" dirty="0">
              <a:solidFill>
                <a:srgbClr val="252525"/>
              </a:solidFill>
              <a:latin typeface="Arial Narrow" panose="020B0606020202030204" pitchFamily="34" charset="0"/>
            </a:endParaRPr>
          </a:p>
          <a:p>
            <a:pPr algn="just"/>
            <a:r>
              <a:rPr lang="es-MX" b="0" i="0" dirty="0" smtClean="0">
                <a:solidFill>
                  <a:srgbClr val="252525"/>
                </a:solidFill>
                <a:effectLst/>
                <a:latin typeface="Arial Narrow" panose="020B0606020202030204" pitchFamily="34" charset="0"/>
              </a:rPr>
              <a:t>Según Ricardo cuando la población es baja con respecto a las tierras disponibles, solo serán cultivadas las mejores, no existiendo por tanto renta, ya que nadie estaría dispuesto a pagarla mientras existan otras igualmente buenas y no ocupadas. Lo mismo sucedería de no existir la ley de los rendimientos decrecientes, ya que si al aplicar mayor cantidad de trabajo y capital a una misma tierra, se obtiene de ella rendimientos proporcionales, solo se cultivarían las más fértiles y por lo tanto no habría renta.</a:t>
            </a:r>
            <a:endParaRPr lang="es-MX" b="0" i="0" dirty="0">
              <a:solidFill>
                <a:srgbClr val="252525"/>
              </a:solidFill>
              <a:effectLst/>
              <a:latin typeface="Arial Narrow" panose="020B0606020202030204" pitchFamily="34" charset="0"/>
            </a:endParaRPr>
          </a:p>
        </p:txBody>
      </p:sp>
    </p:spTree>
    <p:extLst>
      <p:ext uri="{BB962C8B-B14F-4D97-AF65-F5344CB8AC3E}">
        <p14:creationId xmlns:p14="http://schemas.microsoft.com/office/powerpoint/2010/main" val="278660355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1043608" y="1412776"/>
            <a:ext cx="7488832" cy="4431983"/>
          </a:xfrm>
          <a:prstGeom prst="rect">
            <a:avLst/>
          </a:prstGeom>
        </p:spPr>
        <p:txBody>
          <a:bodyPr wrap="square">
            <a:spAutoFit/>
          </a:bodyPr>
          <a:lstStyle/>
          <a:p>
            <a:pPr algn="ctr"/>
            <a:r>
              <a:rPr lang="es-MX" sz="2400" b="1" i="0" dirty="0" smtClean="0">
                <a:solidFill>
                  <a:srgbClr val="000000"/>
                </a:solidFill>
                <a:effectLst/>
                <a:latin typeface="Arial Narrow" panose="020B0606020202030204" pitchFamily="34" charset="0"/>
              </a:rPr>
              <a:t>Comercio internacional</a:t>
            </a:r>
          </a:p>
          <a:p>
            <a:endParaRPr lang="es-MX" b="0" i="0" dirty="0" smtClean="0">
              <a:solidFill>
                <a:srgbClr val="252525"/>
              </a:solidFill>
              <a:effectLst/>
              <a:latin typeface="Arial Narrow" panose="020B0606020202030204" pitchFamily="34" charset="0"/>
            </a:endParaRPr>
          </a:p>
          <a:p>
            <a:pPr algn="just"/>
            <a:r>
              <a:rPr lang="es-MX" sz="2000" b="0" i="0" dirty="0" smtClean="0">
                <a:solidFill>
                  <a:srgbClr val="252525"/>
                </a:solidFill>
                <a:effectLst/>
                <a:latin typeface="Arial Narrow" panose="020B0606020202030204" pitchFamily="34" charset="0"/>
              </a:rPr>
              <a:t>La </a:t>
            </a:r>
            <a:r>
              <a:rPr lang="es-MX" sz="2000" b="1" i="0" dirty="0" smtClean="0">
                <a:solidFill>
                  <a:srgbClr val="252525"/>
                </a:solidFill>
                <a:effectLst/>
                <a:latin typeface="Arial Narrow" panose="020B0606020202030204" pitchFamily="34" charset="0"/>
              </a:rPr>
              <a:t>ventaja comparativa</a:t>
            </a:r>
            <a:r>
              <a:rPr lang="es-MX" sz="2000" b="0" i="0" dirty="0" smtClean="0">
                <a:solidFill>
                  <a:srgbClr val="252525"/>
                </a:solidFill>
                <a:effectLst/>
                <a:latin typeface="Arial Narrow" panose="020B0606020202030204" pitchFamily="34" charset="0"/>
              </a:rPr>
              <a:t>: Entre sus aportaciones destaca especialmente la teoría de la ventaja comparativa, que defiende las ventajas del comercio internacional y - en esencia - es una ampliación de la división del trabajo propuesta por Adam Smith y opuesta a las teorías proteccionistas (que defendían la producción del propio país y evitaban el comercio con el exterior). </a:t>
            </a:r>
          </a:p>
          <a:p>
            <a:pPr algn="just"/>
            <a:endParaRPr lang="es-MX" sz="2000" dirty="0">
              <a:solidFill>
                <a:srgbClr val="252525"/>
              </a:solidFill>
              <a:latin typeface="Arial Narrow" panose="020B0606020202030204" pitchFamily="34" charset="0"/>
            </a:endParaRPr>
          </a:p>
          <a:p>
            <a:pPr algn="just"/>
            <a:r>
              <a:rPr lang="es-MX" sz="2000" b="0" i="0" dirty="0" smtClean="0">
                <a:solidFill>
                  <a:srgbClr val="252525"/>
                </a:solidFill>
                <a:effectLst/>
                <a:latin typeface="Arial Narrow" panose="020B0606020202030204" pitchFamily="34" charset="0"/>
              </a:rPr>
              <a:t>En su libro “</a:t>
            </a:r>
            <a:r>
              <a:rPr lang="es-MX" sz="2000" b="0" i="0" dirty="0" err="1" smtClean="0">
                <a:solidFill>
                  <a:srgbClr val="252525"/>
                </a:solidFill>
                <a:effectLst/>
                <a:latin typeface="Arial Narrow" panose="020B0606020202030204" pitchFamily="34" charset="0"/>
              </a:rPr>
              <a:t>Principles</a:t>
            </a:r>
            <a:r>
              <a:rPr lang="es-MX" sz="2000" b="0" i="0" dirty="0" smtClean="0">
                <a:solidFill>
                  <a:srgbClr val="252525"/>
                </a:solidFill>
                <a:effectLst/>
                <a:latin typeface="Arial Narrow" panose="020B0606020202030204" pitchFamily="34" charset="0"/>
              </a:rPr>
              <a:t> of </a:t>
            </a:r>
            <a:r>
              <a:rPr lang="es-MX" sz="2000" b="0" i="0" dirty="0" err="1" smtClean="0">
                <a:solidFill>
                  <a:srgbClr val="252525"/>
                </a:solidFill>
                <a:effectLst/>
                <a:latin typeface="Arial Narrow" panose="020B0606020202030204" pitchFamily="34" charset="0"/>
              </a:rPr>
              <a:t>Political</a:t>
            </a:r>
            <a:r>
              <a:rPr lang="es-MX" sz="2000" b="0" i="0" dirty="0" smtClean="0">
                <a:solidFill>
                  <a:srgbClr val="252525"/>
                </a:solidFill>
                <a:effectLst/>
                <a:latin typeface="Arial Narrow" panose="020B0606020202030204" pitchFamily="34" charset="0"/>
              </a:rPr>
              <a:t> </a:t>
            </a:r>
            <a:r>
              <a:rPr lang="es-MX" sz="2000" b="0" i="0" dirty="0" err="1" smtClean="0">
                <a:solidFill>
                  <a:srgbClr val="252525"/>
                </a:solidFill>
                <a:effectLst/>
                <a:latin typeface="Arial Narrow" panose="020B0606020202030204" pitchFamily="34" charset="0"/>
              </a:rPr>
              <a:t>Economy</a:t>
            </a:r>
            <a:r>
              <a:rPr lang="es-MX" sz="2000" b="0" i="0" dirty="0" smtClean="0">
                <a:solidFill>
                  <a:srgbClr val="252525"/>
                </a:solidFill>
                <a:effectLst/>
                <a:latin typeface="Arial Narrow" panose="020B0606020202030204" pitchFamily="34" charset="0"/>
              </a:rPr>
              <a:t>” de 1817, David Ricardo demostró que un país debe especializarse en aquellos bienes y servicios que pueda producir de manera más eficiente y adquirir de otros países aquellos que produzca de manera menos eficiente, incluso cuando, en ocasiones, esto represente adquirir bienes extranjeros cuya producción final puede ser más eficiente. </a:t>
            </a:r>
            <a:endParaRPr lang="es-MX" sz="2000" b="0" i="0" dirty="0">
              <a:solidFill>
                <a:srgbClr val="252525"/>
              </a:solidFill>
              <a:effectLst/>
              <a:latin typeface="Arial Narrow" panose="020B0606020202030204" pitchFamily="34" charset="0"/>
            </a:endParaRPr>
          </a:p>
        </p:txBody>
      </p:sp>
    </p:spTree>
    <p:extLst>
      <p:ext uri="{BB962C8B-B14F-4D97-AF65-F5344CB8AC3E}">
        <p14:creationId xmlns:p14="http://schemas.microsoft.com/office/powerpoint/2010/main" val="415662549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899592" y="1556792"/>
            <a:ext cx="7632848" cy="3139321"/>
          </a:xfrm>
          <a:prstGeom prst="rect">
            <a:avLst/>
          </a:prstGeom>
        </p:spPr>
        <p:txBody>
          <a:bodyPr wrap="square">
            <a:spAutoFit/>
          </a:bodyPr>
          <a:lstStyle/>
          <a:p>
            <a:pPr lvl="0" algn="just"/>
            <a:r>
              <a:rPr lang="es-MX" dirty="0" smtClean="0">
                <a:solidFill>
                  <a:srgbClr val="252525"/>
                </a:solidFill>
                <a:latin typeface="Arial"/>
              </a:rPr>
              <a:t>Tanto </a:t>
            </a:r>
            <a:r>
              <a:rPr lang="es-MX" dirty="0">
                <a:solidFill>
                  <a:srgbClr val="252525"/>
                </a:solidFill>
                <a:latin typeface="Arial"/>
              </a:rPr>
              <a:t>la teoría de la ventaja absoluta con la de la ventaja comparativa simplifican en sus modelos el comportamiento de la economía mucho más allá del </a:t>
            </a:r>
            <a:r>
              <a:rPr lang="es-MX" dirty="0" err="1">
                <a:solidFill>
                  <a:srgbClr val="252525"/>
                </a:solidFill>
                <a:latin typeface="Arial"/>
              </a:rPr>
              <a:t>ceteris</a:t>
            </a:r>
            <a:r>
              <a:rPr lang="es-MX" dirty="0">
                <a:solidFill>
                  <a:srgbClr val="252525"/>
                </a:solidFill>
                <a:latin typeface="Arial"/>
              </a:rPr>
              <a:t> </a:t>
            </a:r>
            <a:r>
              <a:rPr lang="es-MX" dirty="0" err="1">
                <a:solidFill>
                  <a:srgbClr val="252525"/>
                </a:solidFill>
                <a:latin typeface="Arial"/>
              </a:rPr>
              <a:t>paribus</a:t>
            </a:r>
            <a:r>
              <a:rPr lang="es-MX" dirty="0">
                <a:solidFill>
                  <a:srgbClr val="252525"/>
                </a:solidFill>
                <a:latin typeface="Arial"/>
              </a:rPr>
              <a:t> ordinario, en donde se estudia una variable y se dejan estáticas las demás. </a:t>
            </a:r>
            <a:endParaRPr lang="es-MX" dirty="0" smtClean="0">
              <a:solidFill>
                <a:srgbClr val="252525"/>
              </a:solidFill>
              <a:latin typeface="Arial"/>
            </a:endParaRPr>
          </a:p>
          <a:p>
            <a:pPr lvl="0" algn="just"/>
            <a:endParaRPr lang="es-MX" dirty="0">
              <a:solidFill>
                <a:srgbClr val="252525"/>
              </a:solidFill>
              <a:latin typeface="Arial"/>
            </a:endParaRPr>
          </a:p>
          <a:p>
            <a:pPr lvl="0" algn="just"/>
            <a:r>
              <a:rPr lang="es-MX" dirty="0" smtClean="0">
                <a:solidFill>
                  <a:srgbClr val="252525"/>
                </a:solidFill>
                <a:latin typeface="Arial"/>
              </a:rPr>
              <a:t>Aquí </a:t>
            </a:r>
            <a:r>
              <a:rPr lang="es-MX" dirty="0">
                <a:solidFill>
                  <a:srgbClr val="252525"/>
                </a:solidFill>
                <a:latin typeface="Arial"/>
              </a:rPr>
              <a:t>se están omitiendo factores como los que se mencionaron en el apartado anterior, por ejemplo: qué pasa cuando más de un país son los más eficientes en la producción u obtención de un bien en dos regiones distintas del mundo. </a:t>
            </a:r>
            <a:endParaRPr lang="es-MX" dirty="0" smtClean="0">
              <a:solidFill>
                <a:srgbClr val="252525"/>
              </a:solidFill>
              <a:latin typeface="Arial"/>
            </a:endParaRPr>
          </a:p>
          <a:p>
            <a:pPr lvl="0" algn="just"/>
            <a:endParaRPr lang="es-MX" dirty="0" smtClean="0">
              <a:solidFill>
                <a:srgbClr val="252525"/>
              </a:solidFill>
              <a:latin typeface="Arial"/>
            </a:endParaRPr>
          </a:p>
          <a:p>
            <a:pPr lvl="0" algn="just"/>
            <a:endParaRPr lang="es-MX" dirty="0">
              <a:solidFill>
                <a:srgbClr val="252525"/>
              </a:solidFill>
              <a:latin typeface="Arial"/>
            </a:endParaRPr>
          </a:p>
        </p:txBody>
      </p:sp>
    </p:spTree>
    <p:extLst>
      <p:ext uri="{BB962C8B-B14F-4D97-AF65-F5344CB8AC3E}">
        <p14:creationId xmlns:p14="http://schemas.microsoft.com/office/powerpoint/2010/main" val="374397752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1043608" y="1556792"/>
            <a:ext cx="7200800" cy="4093428"/>
          </a:xfrm>
          <a:prstGeom prst="rect">
            <a:avLst/>
          </a:prstGeom>
        </p:spPr>
        <p:txBody>
          <a:bodyPr wrap="square">
            <a:spAutoFit/>
          </a:bodyPr>
          <a:lstStyle/>
          <a:p>
            <a:pPr algn="just"/>
            <a:r>
              <a:rPr lang="es-MX" sz="2000" dirty="0" smtClean="0">
                <a:latin typeface="Arial Narrow" panose="020B0606020202030204" pitchFamily="34" charset="0"/>
              </a:rPr>
              <a:t>Toda la teoría de David Ricardo se </a:t>
            </a:r>
            <a:r>
              <a:rPr lang="es-MX" sz="2000" dirty="0" err="1" smtClean="0">
                <a:latin typeface="Arial Narrow" panose="020B0606020202030204" pitchFamily="34" charset="0"/>
              </a:rPr>
              <a:t>cimenta</a:t>
            </a:r>
            <a:r>
              <a:rPr lang="es-MX" sz="2000" dirty="0" smtClean="0">
                <a:latin typeface="Arial Narrow" panose="020B0606020202030204" pitchFamily="34" charset="0"/>
              </a:rPr>
              <a:t> en la "ley de los rendimientos decrecientes". Esta ley, establecida por Malthus, dice que en la medida que se intensifica la mano de obra o el Capital, su rendimiento va siendo cada vez menor. En este panorama </a:t>
            </a:r>
            <a:r>
              <a:rPr lang="es-MX" sz="2000" dirty="0" err="1" smtClean="0">
                <a:latin typeface="Arial Narrow" panose="020B0606020202030204" pitchFamily="34" charset="0"/>
              </a:rPr>
              <a:t>ricardiano</a:t>
            </a:r>
            <a:r>
              <a:rPr lang="es-MX" sz="2000" dirty="0" smtClean="0">
                <a:latin typeface="Arial Narrow" panose="020B0606020202030204" pitchFamily="34" charset="0"/>
              </a:rPr>
              <a:t>, la razón humana sólo podía adoptar una postura pasiva: adaptarse a las exigencias de esa ley.</a:t>
            </a:r>
          </a:p>
          <a:p>
            <a:pPr algn="just"/>
            <a:endParaRPr lang="es-MX" sz="2000" dirty="0" smtClean="0">
              <a:latin typeface="Arial Narrow" panose="020B0606020202030204" pitchFamily="34" charset="0"/>
            </a:endParaRPr>
          </a:p>
          <a:p>
            <a:pPr algn="just"/>
            <a:r>
              <a:rPr lang="es-MX" sz="2000" dirty="0" smtClean="0">
                <a:latin typeface="Arial Narrow" panose="020B0606020202030204" pitchFamily="34" charset="0"/>
              </a:rPr>
              <a:t>De los rendimientos decrecientes se deriva una de las principales y más controvertidas teorías de este autor. Ricardo planteó lo que para él era una gran paradoja: la consecuencia del crecimiento económico es que se irían reduciendo los márgenes de Ganancia de las empresas, hasta llegar a ser prácticamente cero. Aquí se produciría el fin del Crecimiento y se llegaría a un Estado estacionario. Por lo tanto, tarde o temprano, el crecimiento económico terminaría debido a la Escasez de Recursos Naturales.</a:t>
            </a:r>
            <a:endParaRPr lang="es-MX" sz="2000" dirty="0">
              <a:latin typeface="Arial Narrow" panose="020B0606020202030204" pitchFamily="34" charset="0"/>
            </a:endParaRPr>
          </a:p>
        </p:txBody>
      </p:sp>
    </p:spTree>
    <p:extLst>
      <p:ext uri="{BB962C8B-B14F-4D97-AF65-F5344CB8AC3E}">
        <p14:creationId xmlns:p14="http://schemas.microsoft.com/office/powerpoint/2010/main" val="169911171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899592" y="1556792"/>
            <a:ext cx="4572000" cy="2246769"/>
          </a:xfrm>
          <a:prstGeom prst="rect">
            <a:avLst/>
          </a:prstGeom>
        </p:spPr>
        <p:txBody>
          <a:bodyPr>
            <a:spAutoFit/>
          </a:bodyPr>
          <a:lstStyle/>
          <a:p>
            <a:pPr algn="just"/>
            <a:r>
              <a:rPr lang="es-MX" sz="2000" dirty="0" smtClean="0">
                <a:latin typeface="Arial Narrow" panose="020B0606020202030204" pitchFamily="34" charset="0"/>
              </a:rPr>
              <a:t>La paradoja era que el resultado del Crecimiento Económico a la larga sería el estancamiento. Este planteamiento tuvo una gran trascendencia para la historia, principalmente porque Karl Marx lo hizo suyo y lo convirtió en un pilar para demostrar por qué el Capitalismo se terminaría autodestruyendo.</a:t>
            </a:r>
            <a:endParaRPr lang="es-MX" sz="2000" dirty="0">
              <a:latin typeface="Arial Narrow" panose="020B0606020202030204" pitchFamily="34" charset="0"/>
            </a:endParaRPr>
          </a:p>
        </p:txBody>
      </p:sp>
      <p:pic>
        <p:nvPicPr>
          <p:cNvPr id="40961"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0152" y="1340768"/>
            <a:ext cx="2762250" cy="4762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6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3728" y="3861047"/>
            <a:ext cx="2232248" cy="29358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6233451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529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1340768"/>
            <a:ext cx="2808312" cy="49518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Rectángulo"/>
          <p:cNvSpPr/>
          <p:nvPr/>
        </p:nvSpPr>
        <p:spPr>
          <a:xfrm>
            <a:off x="3707904" y="1196752"/>
            <a:ext cx="4896544" cy="5078313"/>
          </a:xfrm>
          <a:prstGeom prst="rect">
            <a:avLst/>
          </a:prstGeom>
        </p:spPr>
        <p:txBody>
          <a:bodyPr wrap="square">
            <a:spAutoFit/>
          </a:bodyPr>
          <a:lstStyle/>
          <a:p>
            <a:pPr algn="just"/>
            <a:r>
              <a:rPr lang="es-MX" dirty="0" smtClean="0">
                <a:latin typeface="Arial Narrow" panose="020B0606020202030204" pitchFamily="34" charset="0"/>
              </a:rPr>
              <a:t>En su obra de 1848, John Stuart </a:t>
            </a:r>
            <a:r>
              <a:rPr lang="es-MX" dirty="0" err="1" smtClean="0">
                <a:latin typeface="Arial Narrow" panose="020B0606020202030204" pitchFamily="34" charset="0"/>
              </a:rPr>
              <a:t>Mill</a:t>
            </a:r>
            <a:r>
              <a:rPr lang="es-MX" dirty="0" smtClean="0">
                <a:latin typeface="Arial Narrow" panose="020B0606020202030204" pitchFamily="34" charset="0"/>
              </a:rPr>
              <a:t> se hace cargo de las críticas de Comte y reconstruye los fundamentos filosóficos y metodológicos que establecieron a la economía política como una disciplina autónoma. En estos Principios de Economía Política, reafirma el marco </a:t>
            </a:r>
            <a:r>
              <a:rPr lang="es-MX" dirty="0" err="1" smtClean="0">
                <a:latin typeface="Arial Narrow" panose="020B0606020202030204" pitchFamily="34" charset="0"/>
              </a:rPr>
              <a:t>ricardiano</a:t>
            </a:r>
            <a:r>
              <a:rPr lang="es-MX" dirty="0" smtClean="0">
                <a:latin typeface="Arial Narrow" panose="020B0606020202030204" pitchFamily="34" charset="0"/>
              </a:rPr>
              <a:t>, incorporando nuevas ideas y el respaldo de evidencias en numerosas materias de política económica. </a:t>
            </a:r>
          </a:p>
          <a:p>
            <a:pPr algn="just"/>
            <a:endParaRPr lang="es-MX" dirty="0">
              <a:latin typeface="Arial Narrow" panose="020B0606020202030204" pitchFamily="34" charset="0"/>
            </a:endParaRPr>
          </a:p>
          <a:p>
            <a:pPr algn="just"/>
            <a:r>
              <a:rPr lang="es-MX" dirty="0" smtClean="0">
                <a:latin typeface="Arial Narrow" panose="020B0606020202030204" pitchFamily="34" charset="0"/>
              </a:rPr>
              <a:t>De todos los libros de economía política, los Principios de John Stuart </a:t>
            </a:r>
            <a:r>
              <a:rPr lang="es-MX" dirty="0" err="1" smtClean="0">
                <a:latin typeface="Arial Narrow" panose="020B0606020202030204" pitchFamily="34" charset="0"/>
              </a:rPr>
              <a:t>Mill</a:t>
            </a:r>
            <a:r>
              <a:rPr lang="es-MX" dirty="0" smtClean="0">
                <a:latin typeface="Arial Narrow" panose="020B0606020202030204" pitchFamily="34" charset="0"/>
              </a:rPr>
              <a:t> se convirtieron en el texto de lectura económica obligada durante más de cuarenta años, hasta que fue reemplazado por los Principios de Economía de Alfred Marshall, en 1891. En su obra, </a:t>
            </a:r>
            <a:r>
              <a:rPr lang="es-MX" dirty="0" err="1" smtClean="0">
                <a:latin typeface="Arial Narrow" panose="020B0606020202030204" pitchFamily="34" charset="0"/>
              </a:rPr>
              <a:t>Mill</a:t>
            </a:r>
            <a:r>
              <a:rPr lang="es-MX" dirty="0" smtClean="0">
                <a:latin typeface="Arial Narrow" panose="020B0606020202030204" pitchFamily="34" charset="0"/>
              </a:rPr>
              <a:t> elaboró varias de las ideas de David Ricardo y Adam Smith, ayudando a desarrollar los conceptos de economías de escala, costo de oportunidad, y ventaja comparativa.</a:t>
            </a:r>
            <a:endParaRPr lang="es-MX" dirty="0">
              <a:latin typeface="Arial Narrow" panose="020B0606020202030204" pitchFamily="34" charset="0"/>
            </a:endParaRPr>
          </a:p>
        </p:txBody>
      </p:sp>
    </p:spTree>
    <p:extLst>
      <p:ext uri="{BB962C8B-B14F-4D97-AF65-F5344CB8AC3E}">
        <p14:creationId xmlns:p14="http://schemas.microsoft.com/office/powerpoint/2010/main" val="35327288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Rectángulo"/>
          <p:cNvSpPr/>
          <p:nvPr/>
        </p:nvSpPr>
        <p:spPr>
          <a:xfrm>
            <a:off x="683568" y="1484784"/>
            <a:ext cx="8064896" cy="4308872"/>
          </a:xfrm>
          <a:prstGeom prst="rect">
            <a:avLst/>
          </a:prstGeom>
        </p:spPr>
        <p:txBody>
          <a:bodyPr wrap="square">
            <a:spAutoFit/>
          </a:bodyPr>
          <a:lstStyle/>
          <a:p>
            <a:pPr lvl="0" algn="just"/>
            <a:r>
              <a:rPr lang="es-MX" sz="2000" b="1" dirty="0">
                <a:solidFill>
                  <a:srgbClr val="FF0000"/>
                </a:solidFill>
              </a:rPr>
              <a:t>Los temas </a:t>
            </a:r>
            <a:r>
              <a:rPr lang="es-MX" sz="2000" b="1" dirty="0" smtClean="0">
                <a:solidFill>
                  <a:srgbClr val="FF0000"/>
                </a:solidFill>
              </a:rPr>
              <a:t>incluidos en el presente material didáctico corresponden </a:t>
            </a:r>
            <a:r>
              <a:rPr lang="es-MX" sz="2000" b="1" dirty="0">
                <a:solidFill>
                  <a:srgbClr val="FF0000"/>
                </a:solidFill>
              </a:rPr>
              <a:t>a </a:t>
            </a:r>
            <a:r>
              <a:rPr lang="es-MX" sz="2000" b="1" dirty="0" smtClean="0">
                <a:solidFill>
                  <a:srgbClr val="FF0000"/>
                </a:solidFill>
              </a:rPr>
              <a:t>los apartados del programa oficial, se ordenan de la siguiente manera:</a:t>
            </a:r>
            <a:endParaRPr lang="es-MX" sz="2000" b="1" dirty="0">
              <a:solidFill>
                <a:srgbClr val="FF0000"/>
              </a:solidFill>
            </a:endParaRPr>
          </a:p>
          <a:p>
            <a:pPr algn="just"/>
            <a:endParaRPr lang="es-MX" dirty="0"/>
          </a:p>
          <a:p>
            <a:pPr algn="just"/>
            <a:r>
              <a:rPr lang="es-MX" dirty="0" smtClean="0">
                <a:solidFill>
                  <a:srgbClr val="7A0000"/>
                </a:solidFill>
              </a:rPr>
              <a:t>APARTADO I.</a:t>
            </a:r>
            <a:r>
              <a:rPr lang="es-MX" dirty="0" smtClean="0"/>
              <a:t> Que estudia las diferentes interpretaciones del método científico, desde la filosofía de la ciencia: positivismo; positivismo lógico, racionalismo crítico (tesis de la </a:t>
            </a:r>
            <a:r>
              <a:rPr lang="es-MX" dirty="0" err="1" smtClean="0"/>
              <a:t>falsación</a:t>
            </a:r>
            <a:r>
              <a:rPr lang="es-MX" dirty="0" smtClean="0"/>
              <a:t>) y los desarrollos post-popperianos y se revisan</a:t>
            </a:r>
            <a:r>
              <a:rPr lang="es-MX" dirty="0" smtClean="0"/>
              <a:t> las principales contribuciones en el debate contemporáneo acerca del método de la economía. La economía como un recurso para la filosofía de la ciencia.</a:t>
            </a:r>
          </a:p>
          <a:p>
            <a:pPr algn="just"/>
            <a:endParaRPr lang="es-MX" dirty="0" smtClean="0"/>
          </a:p>
          <a:p>
            <a:pPr algn="just"/>
            <a:r>
              <a:rPr lang="es-MX" dirty="0" smtClean="0">
                <a:solidFill>
                  <a:srgbClr val="7A0000"/>
                </a:solidFill>
              </a:rPr>
              <a:t>APARTADO II</a:t>
            </a:r>
            <a:r>
              <a:rPr lang="es-MX" dirty="0" smtClean="0"/>
              <a:t>. Para analizar y explicar de forma general las principales corrientes del pensamiento económico, así como, entender la construcción de las principales ideas y aportaciones a la teoría económica para observar el método de la economía en cada corriente de pensamiento.</a:t>
            </a:r>
          </a:p>
          <a:p>
            <a:pPr algn="just"/>
            <a:endParaRPr lang="es-MX" dirty="0" smtClean="0"/>
          </a:p>
          <a:p>
            <a:pPr algn="just"/>
            <a:r>
              <a:rPr lang="es-MX" dirty="0" smtClean="0">
                <a:solidFill>
                  <a:srgbClr val="7A0000"/>
                </a:solidFill>
              </a:rPr>
              <a:t>APARTADO III</a:t>
            </a:r>
            <a:r>
              <a:rPr lang="es-MX" dirty="0" smtClean="0"/>
              <a:t>.  Incluye la revisión de las etapas de la investigación científica.</a:t>
            </a:r>
            <a:endParaRPr lang="es-MX" dirty="0"/>
          </a:p>
        </p:txBody>
      </p:sp>
    </p:spTree>
    <p:extLst>
      <p:ext uri="{BB962C8B-B14F-4D97-AF65-F5344CB8AC3E}">
        <p14:creationId xmlns:p14="http://schemas.microsoft.com/office/powerpoint/2010/main" val="30746967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971600" y="1988840"/>
            <a:ext cx="7488832" cy="3170099"/>
          </a:xfrm>
          <a:prstGeom prst="rect">
            <a:avLst/>
          </a:prstGeom>
        </p:spPr>
        <p:txBody>
          <a:bodyPr wrap="square">
            <a:spAutoFit/>
          </a:bodyPr>
          <a:lstStyle/>
          <a:p>
            <a:pPr algn="just"/>
            <a:r>
              <a:rPr lang="es-MX" sz="2000" b="0" i="0" dirty="0" smtClean="0">
                <a:solidFill>
                  <a:srgbClr val="333333"/>
                </a:solidFill>
                <a:effectLst/>
                <a:latin typeface="Arial Narrow" panose="020B0606020202030204" pitchFamily="34" charset="0"/>
              </a:rPr>
              <a:t>John Stuart </a:t>
            </a:r>
            <a:r>
              <a:rPr lang="es-MX" sz="2000" b="0" i="0" dirty="0" err="1" smtClean="0">
                <a:solidFill>
                  <a:srgbClr val="333333"/>
                </a:solidFill>
                <a:effectLst/>
                <a:latin typeface="Arial Narrow" panose="020B0606020202030204" pitchFamily="34" charset="0"/>
              </a:rPr>
              <a:t>Mill</a:t>
            </a:r>
            <a:r>
              <a:rPr lang="es-MX" sz="2000" b="0" i="0" dirty="0" smtClean="0">
                <a:solidFill>
                  <a:srgbClr val="333333"/>
                </a:solidFill>
                <a:effectLst/>
                <a:latin typeface="Arial Narrow" panose="020B0606020202030204" pitchFamily="34" charset="0"/>
              </a:rPr>
              <a:t> fue un gran defensor de la libertad, y defendía la libertad por dos motivos: </a:t>
            </a:r>
            <a:r>
              <a:rPr lang="es-MX" sz="2000" b="1" i="0" dirty="0" smtClean="0">
                <a:solidFill>
                  <a:srgbClr val="333333"/>
                </a:solidFill>
                <a:effectLst/>
                <a:latin typeface="Arial Narrow" panose="020B0606020202030204" pitchFamily="34" charset="0"/>
              </a:rPr>
              <a:t>porque la sociedad como conjunto maximiza su utilidad</a:t>
            </a:r>
            <a:r>
              <a:rPr lang="es-MX" sz="2000" b="0" i="0" dirty="0" smtClean="0">
                <a:solidFill>
                  <a:srgbClr val="333333"/>
                </a:solidFill>
                <a:effectLst/>
                <a:latin typeface="Arial Narrow" panose="020B0606020202030204" pitchFamily="34" charset="0"/>
              </a:rPr>
              <a:t> si cada persona es libre de tomar sus propias decisiones, y porque la libertad </a:t>
            </a:r>
            <a:r>
              <a:rPr lang="es-MX" sz="2000" b="1" i="0" dirty="0" smtClean="0">
                <a:solidFill>
                  <a:srgbClr val="333333"/>
                </a:solidFill>
                <a:effectLst/>
                <a:latin typeface="Arial Narrow" panose="020B0606020202030204" pitchFamily="34" charset="0"/>
              </a:rPr>
              <a:t>es necesaria para el desarrollo de cada persona como una persona completa</a:t>
            </a:r>
            <a:r>
              <a:rPr lang="es-MX" sz="2000" b="0" i="0" dirty="0" smtClean="0">
                <a:solidFill>
                  <a:srgbClr val="333333"/>
                </a:solidFill>
                <a:effectLst/>
                <a:latin typeface="Arial Narrow" panose="020B0606020202030204" pitchFamily="34" charset="0"/>
              </a:rPr>
              <a:t>. </a:t>
            </a:r>
          </a:p>
          <a:p>
            <a:pPr algn="just"/>
            <a:endParaRPr lang="es-MX" sz="2000" dirty="0">
              <a:solidFill>
                <a:srgbClr val="333333"/>
              </a:solidFill>
              <a:latin typeface="Arial Narrow" panose="020B0606020202030204" pitchFamily="34" charset="0"/>
            </a:endParaRPr>
          </a:p>
          <a:p>
            <a:pPr algn="just"/>
            <a:r>
              <a:rPr lang="es-MX" sz="2000" b="0" i="0" dirty="0" smtClean="0">
                <a:solidFill>
                  <a:srgbClr val="333333"/>
                </a:solidFill>
                <a:effectLst/>
                <a:latin typeface="Arial Narrow" panose="020B0606020202030204" pitchFamily="34" charset="0"/>
              </a:rPr>
              <a:t>En su célebre ensayo </a:t>
            </a:r>
            <a:r>
              <a:rPr lang="es-MX" sz="2000" b="0" i="1" dirty="0" smtClean="0">
                <a:solidFill>
                  <a:srgbClr val="333333"/>
                </a:solidFill>
                <a:effectLst/>
                <a:latin typeface="Arial Narrow" panose="020B0606020202030204" pitchFamily="34" charset="0"/>
              </a:rPr>
              <a:t>Sobre la Utilidad</a:t>
            </a:r>
            <a:r>
              <a:rPr lang="es-MX" sz="2000" b="0" i="0" dirty="0" smtClean="0">
                <a:solidFill>
                  <a:srgbClr val="333333"/>
                </a:solidFill>
                <a:effectLst/>
                <a:latin typeface="Arial Narrow" panose="020B0606020202030204" pitchFamily="34" charset="0"/>
              </a:rPr>
              <a:t> (1859), </a:t>
            </a:r>
            <a:r>
              <a:rPr lang="es-MX" sz="2000" b="0" i="0" dirty="0" err="1" smtClean="0">
                <a:solidFill>
                  <a:srgbClr val="333333"/>
                </a:solidFill>
                <a:effectLst/>
                <a:latin typeface="Arial Narrow" panose="020B0606020202030204" pitchFamily="34" charset="0"/>
              </a:rPr>
              <a:t>Mill</a:t>
            </a:r>
            <a:r>
              <a:rPr lang="es-MX" sz="2000" b="0" i="0" dirty="0" smtClean="0">
                <a:solidFill>
                  <a:srgbClr val="333333"/>
                </a:solidFill>
                <a:effectLst/>
                <a:latin typeface="Arial Narrow" panose="020B0606020202030204" pitchFamily="34" charset="0"/>
              </a:rPr>
              <a:t> alude a la gran idea motora de la historia del hombre: la libertad social o civil, la naturaleza y los limites del poder que puede ser ejercido en forma legitima por la sociedad sobre el individuo.</a:t>
            </a:r>
            <a:endParaRPr lang="es-MX" sz="2000" dirty="0">
              <a:latin typeface="Arial Narrow" panose="020B0606020202030204" pitchFamily="34" charset="0"/>
            </a:endParaRPr>
          </a:p>
        </p:txBody>
      </p:sp>
    </p:spTree>
    <p:extLst>
      <p:ext uri="{BB962C8B-B14F-4D97-AF65-F5344CB8AC3E}">
        <p14:creationId xmlns:p14="http://schemas.microsoft.com/office/powerpoint/2010/main" val="60623949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Rectángulo"/>
          <p:cNvSpPr/>
          <p:nvPr/>
        </p:nvSpPr>
        <p:spPr>
          <a:xfrm>
            <a:off x="971600" y="1700808"/>
            <a:ext cx="7488832" cy="3785652"/>
          </a:xfrm>
          <a:prstGeom prst="rect">
            <a:avLst/>
          </a:prstGeom>
        </p:spPr>
        <p:txBody>
          <a:bodyPr wrap="square">
            <a:spAutoFit/>
          </a:bodyPr>
          <a:lstStyle/>
          <a:p>
            <a:pPr algn="just"/>
            <a:r>
              <a:rPr lang="es-MX" sz="2000" b="0" i="0" dirty="0" smtClean="0">
                <a:solidFill>
                  <a:srgbClr val="333333"/>
                </a:solidFill>
                <a:effectLst/>
                <a:latin typeface="Arial Narrow" panose="020B0606020202030204" pitchFamily="34" charset="0"/>
              </a:rPr>
              <a:t>Las propias circunstancias personales de su vida, lo llevaron a seguir el principio de la reciprocidad kantiana, que establece el límite de la libertad individual en el punto en que perjudica la libertad de otro. También aceptó el despotismo y autoritarismo cuando las circunstancias así lo ameritan, y justificó el despotismo de la autoridad en las sociedades atrasadas, cuando el déspota persigue los intereses del pueblo y no los propios. </a:t>
            </a:r>
          </a:p>
          <a:p>
            <a:pPr algn="just"/>
            <a:endParaRPr lang="es-MX" sz="2000" dirty="0">
              <a:solidFill>
                <a:srgbClr val="333333"/>
              </a:solidFill>
              <a:latin typeface="Arial Narrow" panose="020B0606020202030204" pitchFamily="34" charset="0"/>
            </a:endParaRPr>
          </a:p>
          <a:p>
            <a:pPr algn="just"/>
            <a:r>
              <a:rPr lang="es-MX" sz="2000" b="0" i="0" dirty="0" err="1" smtClean="0">
                <a:solidFill>
                  <a:srgbClr val="333333"/>
                </a:solidFill>
                <a:effectLst/>
                <a:latin typeface="Arial Narrow" panose="020B0606020202030204" pitchFamily="34" charset="0"/>
              </a:rPr>
              <a:t>Mill</a:t>
            </a:r>
            <a:r>
              <a:rPr lang="es-MX" sz="2000" b="0" i="0" dirty="0" smtClean="0">
                <a:solidFill>
                  <a:srgbClr val="333333"/>
                </a:solidFill>
                <a:effectLst/>
                <a:latin typeface="Arial Narrow" panose="020B0606020202030204" pitchFamily="34" charset="0"/>
              </a:rPr>
              <a:t> detectaba un gran peligro en la volubilidad de las masas, en el conformismo complaciente y manipulable de las mayorías, y por ello toma conciencia que los valores de la individualidad y los valores de la sociedad comienzan a gestarse como fuerzas opuestas, tendientes a la ruptura de ese equilibrio idealizado como </a:t>
            </a:r>
            <a:r>
              <a:rPr lang="es-MX" sz="2000" b="0" i="1" dirty="0" smtClean="0">
                <a:solidFill>
                  <a:srgbClr val="333333"/>
                </a:solidFill>
                <a:effectLst/>
                <a:latin typeface="Arial Narrow" panose="020B0606020202030204" pitchFamily="34" charset="0"/>
              </a:rPr>
              <a:t>armonía del mundo</a:t>
            </a:r>
            <a:r>
              <a:rPr lang="es-MX" sz="2000" b="0" i="0" dirty="0" smtClean="0">
                <a:solidFill>
                  <a:srgbClr val="333333"/>
                </a:solidFill>
                <a:effectLst/>
                <a:latin typeface="Arial Narrow" panose="020B0606020202030204" pitchFamily="34" charset="0"/>
              </a:rPr>
              <a:t>.</a:t>
            </a:r>
            <a:endParaRPr lang="es-MX" sz="2000" dirty="0">
              <a:latin typeface="Arial Narrow" panose="020B0606020202030204" pitchFamily="34" charset="0"/>
            </a:endParaRPr>
          </a:p>
        </p:txBody>
      </p:sp>
    </p:spTree>
    <p:extLst>
      <p:ext uri="{BB962C8B-B14F-4D97-AF65-F5344CB8AC3E}">
        <p14:creationId xmlns:p14="http://schemas.microsoft.com/office/powerpoint/2010/main" val="267519163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1115616" y="1700808"/>
            <a:ext cx="7344816" cy="4708981"/>
          </a:xfrm>
          <a:prstGeom prst="rect">
            <a:avLst/>
          </a:prstGeom>
        </p:spPr>
        <p:txBody>
          <a:bodyPr wrap="square">
            <a:spAutoFit/>
          </a:bodyPr>
          <a:lstStyle/>
          <a:p>
            <a:pPr algn="just"/>
            <a:r>
              <a:rPr lang="es-MX" sz="2000" b="0" i="0" dirty="0" smtClean="0">
                <a:solidFill>
                  <a:srgbClr val="333333"/>
                </a:solidFill>
                <a:effectLst/>
                <a:latin typeface="Arial Narrow" panose="020B0606020202030204" pitchFamily="34" charset="0"/>
              </a:rPr>
              <a:t>John Stuart </a:t>
            </a:r>
            <a:r>
              <a:rPr lang="es-MX" sz="2000" b="0" i="0" dirty="0" err="1" smtClean="0">
                <a:solidFill>
                  <a:srgbClr val="333333"/>
                </a:solidFill>
                <a:effectLst/>
                <a:latin typeface="Arial Narrow" panose="020B0606020202030204" pitchFamily="34" charset="0"/>
              </a:rPr>
              <a:t>Mill</a:t>
            </a:r>
            <a:r>
              <a:rPr lang="es-MX" sz="2000" b="0" i="0" dirty="0" smtClean="0">
                <a:solidFill>
                  <a:srgbClr val="333333"/>
                </a:solidFill>
                <a:effectLst/>
                <a:latin typeface="Arial Narrow" panose="020B0606020202030204" pitchFamily="34" charset="0"/>
              </a:rPr>
              <a:t> no es un defensor del </a:t>
            </a:r>
            <a:r>
              <a:rPr lang="es-MX" sz="2000" b="0" i="1" dirty="0" smtClean="0">
                <a:solidFill>
                  <a:srgbClr val="333333"/>
                </a:solidFill>
                <a:effectLst/>
                <a:latin typeface="Arial Narrow" panose="020B0606020202030204" pitchFamily="34" charset="0"/>
              </a:rPr>
              <a:t>laissez-faire</a:t>
            </a:r>
            <a:r>
              <a:rPr lang="es-MX" sz="2000" b="0" i="0" dirty="0" smtClean="0">
                <a:solidFill>
                  <a:srgbClr val="333333"/>
                </a:solidFill>
                <a:effectLst/>
                <a:latin typeface="Arial Narrow" panose="020B0606020202030204" pitchFamily="34" charset="0"/>
              </a:rPr>
              <a:t>, y tampoco piensa que los contratos y los derechos de propiedad formen parte de la libertad. </a:t>
            </a:r>
          </a:p>
          <a:p>
            <a:pPr algn="just"/>
            <a:endParaRPr lang="es-MX" sz="2000" dirty="0">
              <a:solidFill>
                <a:srgbClr val="333333"/>
              </a:solidFill>
              <a:latin typeface="Arial Narrow" panose="020B0606020202030204" pitchFamily="34" charset="0"/>
            </a:endParaRPr>
          </a:p>
          <a:p>
            <a:pPr algn="just"/>
            <a:r>
              <a:rPr lang="es-MX" sz="2000" b="0" i="0" dirty="0" smtClean="0">
                <a:solidFill>
                  <a:srgbClr val="333333"/>
                </a:solidFill>
                <a:effectLst/>
                <a:latin typeface="Arial Narrow" panose="020B0606020202030204" pitchFamily="34" charset="0"/>
              </a:rPr>
              <a:t>Como principal autor del liberalismo, favorece la herencia fiscal, el proteccionismo y la regulación, comenzando por regular las horas de trabajo de los empleados, para evitar jornadas abusivas.</a:t>
            </a:r>
          </a:p>
          <a:p>
            <a:pPr algn="just"/>
            <a:endParaRPr lang="es-MX" sz="2000" dirty="0">
              <a:solidFill>
                <a:srgbClr val="333333"/>
              </a:solidFill>
              <a:latin typeface="Arial Narrow" panose="020B0606020202030204" pitchFamily="34" charset="0"/>
            </a:endParaRPr>
          </a:p>
          <a:p>
            <a:pPr algn="just"/>
            <a:r>
              <a:rPr lang="es-MX" sz="2000" b="0" i="0" dirty="0" smtClean="0">
                <a:solidFill>
                  <a:srgbClr val="333333"/>
                </a:solidFill>
                <a:effectLst/>
                <a:latin typeface="Arial Narrow" panose="020B0606020202030204" pitchFamily="34" charset="0"/>
              </a:rPr>
              <a:t> Asimismo, en sus </a:t>
            </a:r>
            <a:r>
              <a:rPr lang="es-MX" sz="2000" b="1" i="1" dirty="0" smtClean="0">
                <a:solidFill>
                  <a:srgbClr val="333333"/>
                </a:solidFill>
                <a:effectLst/>
                <a:latin typeface="Arial Narrow" panose="020B0606020202030204" pitchFamily="34" charset="0"/>
              </a:rPr>
              <a:t>Principios de Economía Política </a:t>
            </a:r>
            <a:r>
              <a:rPr lang="es-MX" sz="2000" b="0" i="0" dirty="0" smtClean="0">
                <a:solidFill>
                  <a:srgbClr val="333333"/>
                </a:solidFill>
                <a:effectLst/>
                <a:latin typeface="Arial Narrow" panose="020B0606020202030204" pitchFamily="34" charset="0"/>
              </a:rPr>
              <a:t>argumenta en contra del crecimiento ilimitado que permite la revolución industrial, por el inevitable impacto que este tiene en el deterioro de la naturaleza. </a:t>
            </a:r>
          </a:p>
          <a:p>
            <a:pPr algn="just"/>
            <a:endParaRPr lang="es-MX" sz="2000" dirty="0">
              <a:solidFill>
                <a:srgbClr val="333333"/>
              </a:solidFill>
              <a:latin typeface="Arial Narrow" panose="020B0606020202030204" pitchFamily="34" charset="0"/>
            </a:endParaRPr>
          </a:p>
          <a:p>
            <a:pPr algn="just"/>
            <a:r>
              <a:rPr lang="es-MX" sz="2000" b="0" i="0" dirty="0" smtClean="0">
                <a:solidFill>
                  <a:srgbClr val="333333"/>
                </a:solidFill>
                <a:effectLst/>
                <a:latin typeface="Arial Narrow" panose="020B0606020202030204" pitchFamily="34" charset="0"/>
              </a:rPr>
              <a:t>Fue, por tanto, uno de los primeros medioambientalistas, y uno de los primeros luchadores por la igualdad de derechos. En todas estas ideas vanguardistas tuvo, a lo largo de 28 años, el apoyo sustancial de quien fuera el amor de su vida.</a:t>
            </a:r>
            <a:endParaRPr lang="es-MX" sz="2000" dirty="0">
              <a:latin typeface="Arial Narrow" panose="020B0606020202030204" pitchFamily="34" charset="0"/>
            </a:endParaRPr>
          </a:p>
        </p:txBody>
      </p:sp>
    </p:spTree>
    <p:extLst>
      <p:ext uri="{BB962C8B-B14F-4D97-AF65-F5344CB8AC3E}">
        <p14:creationId xmlns:p14="http://schemas.microsoft.com/office/powerpoint/2010/main" val="271539695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3995936" y="1268760"/>
            <a:ext cx="4572000" cy="5078313"/>
          </a:xfrm>
          <a:prstGeom prst="rect">
            <a:avLst/>
          </a:prstGeom>
        </p:spPr>
        <p:txBody>
          <a:bodyPr>
            <a:spAutoFit/>
          </a:bodyPr>
          <a:lstStyle/>
          <a:p>
            <a:pPr algn="just"/>
            <a:r>
              <a:rPr lang="es-MX" b="1" i="0" dirty="0" smtClean="0">
                <a:solidFill>
                  <a:srgbClr val="292929"/>
                </a:solidFill>
                <a:effectLst/>
                <a:latin typeface="Arial"/>
              </a:rPr>
              <a:t>EL MÉTODO DE MARX</a:t>
            </a:r>
            <a:endParaRPr lang="es-MX" b="0" i="0" dirty="0" smtClean="0">
              <a:solidFill>
                <a:srgbClr val="292929"/>
              </a:solidFill>
              <a:effectLst/>
              <a:latin typeface="Arial"/>
            </a:endParaRPr>
          </a:p>
          <a:p>
            <a:pPr algn="just"/>
            <a:r>
              <a:rPr lang="es-MX" b="0" i="0" dirty="0" smtClean="0">
                <a:solidFill>
                  <a:srgbClr val="292929"/>
                </a:solidFill>
                <a:effectLst/>
                <a:latin typeface="Arial"/>
              </a:rPr>
              <a:t>La contribución de Marx a la economía se puede considerar como síntesis de las corrientes intelectuales dominantes de la época, la economía política inglesa, la filosofía alemana y el socialismo francés. </a:t>
            </a:r>
          </a:p>
          <a:p>
            <a:pPr algn="just"/>
            <a:endParaRPr lang="es-MX" dirty="0">
              <a:solidFill>
                <a:srgbClr val="292929"/>
              </a:solidFill>
              <a:latin typeface="Arial"/>
            </a:endParaRPr>
          </a:p>
          <a:p>
            <a:pPr algn="just"/>
            <a:r>
              <a:rPr lang="es-MX" b="0" i="0" dirty="0" smtClean="0">
                <a:solidFill>
                  <a:srgbClr val="292929"/>
                </a:solidFill>
                <a:effectLst/>
                <a:latin typeface="Arial"/>
              </a:rPr>
              <a:t>Para </a:t>
            </a:r>
            <a:r>
              <a:rPr lang="es-MX" b="0" i="0" dirty="0" err="1" smtClean="0">
                <a:solidFill>
                  <a:srgbClr val="292929"/>
                </a:solidFill>
                <a:effectLst/>
                <a:latin typeface="Arial"/>
              </a:rPr>
              <a:t>Schumpeter</a:t>
            </a:r>
            <a:r>
              <a:rPr lang="es-MX" b="0" i="0" dirty="0" smtClean="0">
                <a:solidFill>
                  <a:srgbClr val="292929"/>
                </a:solidFill>
                <a:effectLst/>
                <a:latin typeface="Arial"/>
              </a:rPr>
              <a:t> (1982, pág. 446), la interpretación económica de la Historia es la aportación de mayor importancia y el rasgo diferenciador de la obra de Marx: “Su teoría es evolucionista en un sentido en que no lo ha sido ninguna otra teoría económica, la teoría marxista intenta descubrir el mecanismo que por su mero funcionamiento, y sin la ayuda de factores externos, transforma cualquier sociedad dada en otra sociedad”.</a:t>
            </a:r>
            <a:endParaRPr lang="es-MX" b="0" i="0" dirty="0">
              <a:solidFill>
                <a:srgbClr val="292929"/>
              </a:solidFill>
              <a:effectLst/>
              <a:latin typeface="Arial"/>
            </a:endParaRPr>
          </a:p>
        </p:txBody>
      </p:sp>
      <p:pic>
        <p:nvPicPr>
          <p:cNvPr id="563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1412776"/>
            <a:ext cx="3051452" cy="34563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CuadroTexto"/>
          <p:cNvSpPr txBox="1"/>
          <p:nvPr/>
        </p:nvSpPr>
        <p:spPr>
          <a:xfrm>
            <a:off x="1115616" y="5085184"/>
            <a:ext cx="2088232" cy="646331"/>
          </a:xfrm>
          <a:prstGeom prst="rect">
            <a:avLst/>
          </a:prstGeom>
          <a:noFill/>
        </p:spPr>
        <p:txBody>
          <a:bodyPr wrap="square" rtlCol="0">
            <a:spAutoFit/>
          </a:bodyPr>
          <a:lstStyle/>
          <a:p>
            <a:r>
              <a:rPr lang="es-MX" sz="3600" b="1" dirty="0" smtClean="0">
                <a:latin typeface="Arial Narrow" panose="020B0606020202030204" pitchFamily="34" charset="0"/>
              </a:rPr>
              <a:t>Karl Marx</a:t>
            </a:r>
            <a:endParaRPr lang="es-MX" sz="3600" b="1" dirty="0">
              <a:latin typeface="Arial Narrow" panose="020B0606020202030204" pitchFamily="34" charset="0"/>
            </a:endParaRPr>
          </a:p>
        </p:txBody>
      </p:sp>
    </p:spTree>
    <p:extLst>
      <p:ext uri="{BB962C8B-B14F-4D97-AF65-F5344CB8AC3E}">
        <p14:creationId xmlns:p14="http://schemas.microsoft.com/office/powerpoint/2010/main" val="271443033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73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1268760"/>
            <a:ext cx="4392489" cy="20882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73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3789040"/>
            <a:ext cx="4392488" cy="23042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Rectángulo"/>
          <p:cNvSpPr/>
          <p:nvPr/>
        </p:nvSpPr>
        <p:spPr>
          <a:xfrm>
            <a:off x="5220072" y="1268760"/>
            <a:ext cx="3563888" cy="4862870"/>
          </a:xfrm>
          <a:prstGeom prst="rect">
            <a:avLst/>
          </a:prstGeom>
        </p:spPr>
        <p:txBody>
          <a:bodyPr wrap="square">
            <a:spAutoFit/>
          </a:bodyPr>
          <a:lstStyle/>
          <a:p>
            <a:pPr algn="just"/>
            <a:r>
              <a:rPr lang="es-MX" b="0" i="0" dirty="0" smtClean="0">
                <a:solidFill>
                  <a:srgbClr val="292929"/>
                </a:solidFill>
                <a:effectLst/>
                <a:latin typeface="Arial Narrow" panose="020B0606020202030204" pitchFamily="34" charset="0"/>
              </a:rPr>
              <a:t>De la </a:t>
            </a:r>
            <a:r>
              <a:rPr lang="es-MX" sz="2000" i="0" u="sng" dirty="0" smtClean="0">
                <a:solidFill>
                  <a:srgbClr val="FF0000"/>
                </a:solidFill>
                <a:effectLst/>
                <a:latin typeface="Arial Narrow" panose="020B0606020202030204" pitchFamily="34" charset="0"/>
              </a:rPr>
              <a:t>concepción materialista de la historia</a:t>
            </a:r>
            <a:r>
              <a:rPr lang="es-MX" b="0" i="0" u="sng" dirty="0" smtClean="0">
                <a:solidFill>
                  <a:srgbClr val="FF0000"/>
                </a:solidFill>
                <a:effectLst/>
                <a:latin typeface="Arial Narrow" panose="020B0606020202030204" pitchFamily="34" charset="0"/>
              </a:rPr>
              <a:t> </a:t>
            </a:r>
            <a:r>
              <a:rPr lang="es-MX" b="0" i="0" dirty="0" smtClean="0">
                <a:solidFill>
                  <a:srgbClr val="292929"/>
                </a:solidFill>
                <a:effectLst/>
                <a:latin typeface="Arial Narrow" panose="020B0606020202030204" pitchFamily="34" charset="0"/>
              </a:rPr>
              <a:t>de Marx pueden destacarse los siguientes puntos básicos:</a:t>
            </a:r>
          </a:p>
          <a:p>
            <a:pPr algn="just"/>
            <a:endParaRPr lang="es-MX" b="0" i="0" dirty="0" smtClean="0">
              <a:solidFill>
                <a:srgbClr val="292929"/>
              </a:solidFill>
              <a:effectLst/>
              <a:latin typeface="Arial Narrow" panose="020B0606020202030204" pitchFamily="34" charset="0"/>
            </a:endParaRPr>
          </a:p>
          <a:p>
            <a:pPr algn="just"/>
            <a:r>
              <a:rPr lang="es-MX" b="0" i="0" dirty="0" smtClean="0">
                <a:solidFill>
                  <a:srgbClr val="292929"/>
                </a:solidFill>
                <a:effectLst/>
                <a:latin typeface="Arial Narrow" panose="020B0606020202030204" pitchFamily="34" charset="0"/>
              </a:rPr>
              <a:t>• Todas las manifestaciones culturales de la sociedad civil son, en última instancia función de su estructura de clases.</a:t>
            </a:r>
          </a:p>
          <a:p>
            <a:pPr algn="just"/>
            <a:endParaRPr lang="es-MX" b="0" i="0" dirty="0" smtClean="0">
              <a:solidFill>
                <a:srgbClr val="292929"/>
              </a:solidFill>
              <a:effectLst/>
              <a:latin typeface="Arial Narrow" panose="020B0606020202030204" pitchFamily="34" charset="0"/>
            </a:endParaRPr>
          </a:p>
          <a:p>
            <a:pPr algn="just"/>
            <a:r>
              <a:rPr lang="es-MX" b="0" i="0" dirty="0" smtClean="0">
                <a:solidFill>
                  <a:srgbClr val="292929"/>
                </a:solidFill>
                <a:effectLst/>
                <a:latin typeface="Arial Narrow" panose="020B0606020202030204" pitchFamily="34" charset="0"/>
              </a:rPr>
              <a:t>• La estructura de clases de una sociedad está determinada principalmente, y en última instancia, por la estructura de la producción.</a:t>
            </a:r>
          </a:p>
          <a:p>
            <a:pPr algn="just"/>
            <a:endParaRPr lang="es-MX" b="0" i="0" dirty="0" smtClean="0">
              <a:solidFill>
                <a:srgbClr val="292929"/>
              </a:solidFill>
              <a:effectLst/>
              <a:latin typeface="Arial Narrow" panose="020B0606020202030204" pitchFamily="34" charset="0"/>
            </a:endParaRPr>
          </a:p>
          <a:p>
            <a:pPr algn="just"/>
            <a:r>
              <a:rPr lang="es-MX" b="0" i="0" dirty="0" smtClean="0">
                <a:solidFill>
                  <a:srgbClr val="292929"/>
                </a:solidFill>
                <a:effectLst/>
                <a:latin typeface="Arial Narrow" panose="020B0606020202030204" pitchFamily="34" charset="0"/>
              </a:rPr>
              <a:t>• El proceso social de la producción presenta una evolución inherente en sí misma</a:t>
            </a:r>
            <a:r>
              <a:rPr lang="es-MX" b="0" i="0" dirty="0" smtClean="0">
                <a:solidFill>
                  <a:srgbClr val="292929"/>
                </a:solidFill>
                <a:effectLst/>
                <a:latin typeface="Arial"/>
              </a:rPr>
              <a:t>.</a:t>
            </a:r>
          </a:p>
        </p:txBody>
      </p:sp>
    </p:spTree>
    <p:extLst>
      <p:ext uri="{BB962C8B-B14F-4D97-AF65-F5344CB8AC3E}">
        <p14:creationId xmlns:p14="http://schemas.microsoft.com/office/powerpoint/2010/main" val="365984171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1331640" y="1556792"/>
            <a:ext cx="7056784" cy="4216539"/>
          </a:xfrm>
          <a:prstGeom prst="rect">
            <a:avLst/>
          </a:prstGeom>
        </p:spPr>
        <p:txBody>
          <a:bodyPr wrap="square">
            <a:spAutoFit/>
          </a:bodyPr>
          <a:lstStyle/>
          <a:p>
            <a:pPr algn="just"/>
            <a:endParaRPr lang="es-MX" sz="2000" b="0" i="0" dirty="0" smtClean="0">
              <a:solidFill>
                <a:srgbClr val="292929"/>
              </a:solidFill>
              <a:effectLst/>
              <a:latin typeface="Arial Narrow" panose="020B0606020202030204" pitchFamily="34" charset="0"/>
            </a:endParaRPr>
          </a:p>
          <a:p>
            <a:pPr algn="just"/>
            <a:r>
              <a:rPr lang="es-MX" sz="2400" b="1" i="0" dirty="0" smtClean="0">
                <a:solidFill>
                  <a:srgbClr val="292929"/>
                </a:solidFill>
                <a:effectLst/>
                <a:latin typeface="Arial Narrow" panose="020B0606020202030204" pitchFamily="34" charset="0"/>
              </a:rPr>
              <a:t>Sintéticamente, el método de Marx lo podemos descomponer en tres etapas:</a:t>
            </a:r>
          </a:p>
          <a:p>
            <a:pPr algn="just"/>
            <a:endParaRPr lang="es-MX" sz="2000" b="0" i="0" dirty="0" smtClean="0">
              <a:solidFill>
                <a:srgbClr val="292929"/>
              </a:solidFill>
              <a:effectLst/>
              <a:latin typeface="Arial Narrow" panose="020B0606020202030204" pitchFamily="34" charset="0"/>
            </a:endParaRPr>
          </a:p>
          <a:p>
            <a:pPr algn="just"/>
            <a:r>
              <a:rPr lang="es-MX" sz="2000" b="0" i="0" dirty="0" smtClean="0">
                <a:solidFill>
                  <a:srgbClr val="292929"/>
                </a:solidFill>
                <a:effectLst/>
                <a:latin typeface="Arial Narrow" panose="020B0606020202030204" pitchFamily="34" charset="0"/>
              </a:rPr>
              <a:t>• Una primera, de abstracción, mediante la que se aíslan los elementos esenciales del proceso económico.</a:t>
            </a:r>
          </a:p>
          <a:p>
            <a:pPr algn="just"/>
            <a:endParaRPr lang="es-MX" sz="2000" b="0" i="0" dirty="0" smtClean="0">
              <a:solidFill>
                <a:srgbClr val="292929"/>
              </a:solidFill>
              <a:effectLst/>
              <a:latin typeface="Arial Narrow" panose="020B0606020202030204" pitchFamily="34" charset="0"/>
            </a:endParaRPr>
          </a:p>
          <a:p>
            <a:pPr algn="just"/>
            <a:r>
              <a:rPr lang="es-MX" sz="2000" b="0" i="0" dirty="0" smtClean="0">
                <a:solidFill>
                  <a:srgbClr val="292929"/>
                </a:solidFill>
                <a:effectLst/>
                <a:latin typeface="Arial Narrow" panose="020B0606020202030204" pitchFamily="34" charset="0"/>
              </a:rPr>
              <a:t>• Una segunda, denominada de concretización progresiva, con la cual, en el curso del desarrollo, se introducen elementos cada vez más particulares del proceso económico.</a:t>
            </a:r>
          </a:p>
          <a:p>
            <a:pPr algn="just"/>
            <a:endParaRPr lang="es-MX" sz="2000" b="0" i="0" dirty="0" smtClean="0">
              <a:solidFill>
                <a:srgbClr val="292929"/>
              </a:solidFill>
              <a:effectLst/>
              <a:latin typeface="Arial Narrow" panose="020B0606020202030204" pitchFamily="34" charset="0"/>
            </a:endParaRPr>
          </a:p>
          <a:p>
            <a:pPr algn="just"/>
            <a:r>
              <a:rPr lang="es-MX" sz="2000" b="0" i="0" dirty="0" smtClean="0">
                <a:solidFill>
                  <a:srgbClr val="292929"/>
                </a:solidFill>
                <a:effectLst/>
                <a:latin typeface="Arial Narrow" panose="020B0606020202030204" pitchFamily="34" charset="0"/>
              </a:rPr>
              <a:t>• Una tercera etapa, de verificación, consistente en confrontar los resultados obtenidos con el proceso económico real.</a:t>
            </a:r>
            <a:endParaRPr lang="es-MX" sz="2000" b="0" i="0" dirty="0">
              <a:solidFill>
                <a:srgbClr val="292929"/>
              </a:solidFill>
              <a:effectLst/>
              <a:latin typeface="Arial Narrow" panose="020B0606020202030204" pitchFamily="34" charset="0"/>
            </a:endParaRPr>
          </a:p>
        </p:txBody>
      </p:sp>
    </p:spTree>
    <p:extLst>
      <p:ext uri="{BB962C8B-B14F-4D97-AF65-F5344CB8AC3E}">
        <p14:creationId xmlns:p14="http://schemas.microsoft.com/office/powerpoint/2010/main" val="52728855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1187624" y="1268760"/>
            <a:ext cx="7056784" cy="4801314"/>
          </a:xfrm>
          <a:prstGeom prst="rect">
            <a:avLst/>
          </a:prstGeom>
        </p:spPr>
        <p:txBody>
          <a:bodyPr wrap="square">
            <a:spAutoFit/>
          </a:bodyPr>
          <a:lstStyle/>
          <a:p>
            <a:pPr algn="just"/>
            <a:r>
              <a:rPr lang="es-MX" b="0" i="0" dirty="0" smtClean="0">
                <a:solidFill>
                  <a:srgbClr val="292929"/>
                </a:solidFill>
                <a:effectLst/>
                <a:latin typeface="Arial Narrow" panose="020B0606020202030204" pitchFamily="34" charset="0"/>
              </a:rPr>
              <a:t>Siguiendo estas etapas, “El Capital” representa una progresión que va de la abstracción inicial hacia grados cada vez más concretos de la realidad, con el fin de conocer el mundo de los fenómenos económicos, demasiado complejo para ser conocido directamente.</a:t>
            </a:r>
          </a:p>
          <a:p>
            <a:pPr algn="just"/>
            <a:r>
              <a:rPr lang="es-MX" b="0" i="0" dirty="0" smtClean="0">
                <a:solidFill>
                  <a:srgbClr val="292929"/>
                </a:solidFill>
                <a:effectLst/>
                <a:latin typeface="Arial Narrow" panose="020B0606020202030204" pitchFamily="34" charset="0"/>
              </a:rPr>
              <a:t>Resumiendo, su aportación metodológica se puede concretar en los siguientes puntos:</a:t>
            </a:r>
          </a:p>
          <a:p>
            <a:pPr algn="just"/>
            <a:endParaRPr lang="es-MX" b="0" i="0" dirty="0" smtClean="0">
              <a:solidFill>
                <a:srgbClr val="292929"/>
              </a:solidFill>
              <a:effectLst/>
              <a:latin typeface="Arial Narrow" panose="020B0606020202030204" pitchFamily="34" charset="0"/>
            </a:endParaRPr>
          </a:p>
          <a:p>
            <a:pPr marL="342900" indent="-342900" algn="just">
              <a:buAutoNum type="arabicPeriod"/>
            </a:pPr>
            <a:r>
              <a:rPr lang="es-MX" b="0" i="0" dirty="0" smtClean="0">
                <a:solidFill>
                  <a:srgbClr val="292929"/>
                </a:solidFill>
                <a:effectLst/>
                <a:latin typeface="Arial Narrow" panose="020B0606020202030204" pitchFamily="34" charset="0"/>
              </a:rPr>
              <a:t>Sentó las bases de un método dinámico de investigación y de explicación.</a:t>
            </a:r>
          </a:p>
          <a:p>
            <a:pPr marL="342900" indent="-342900" algn="just">
              <a:buAutoNum type="arabicPeriod"/>
            </a:pPr>
            <a:endParaRPr lang="es-MX" b="0" i="0" dirty="0" smtClean="0">
              <a:solidFill>
                <a:srgbClr val="292929"/>
              </a:solidFill>
              <a:effectLst/>
              <a:latin typeface="Arial Narrow" panose="020B0606020202030204" pitchFamily="34" charset="0"/>
            </a:endParaRPr>
          </a:p>
          <a:p>
            <a:pPr algn="just"/>
            <a:r>
              <a:rPr lang="es-MX" b="0" i="0" dirty="0" smtClean="0">
                <a:solidFill>
                  <a:srgbClr val="292929"/>
                </a:solidFill>
                <a:effectLst/>
                <a:latin typeface="Arial Narrow" panose="020B0606020202030204" pitchFamily="34" charset="0"/>
              </a:rPr>
              <a:t>2. Estableció los cimientos de un método de investigación y explicación total.</a:t>
            </a:r>
          </a:p>
          <a:p>
            <a:pPr algn="just"/>
            <a:endParaRPr lang="es-MX" b="0" i="0" dirty="0" smtClean="0">
              <a:solidFill>
                <a:srgbClr val="292929"/>
              </a:solidFill>
              <a:effectLst/>
              <a:latin typeface="Arial Narrow" panose="020B0606020202030204" pitchFamily="34" charset="0"/>
            </a:endParaRPr>
          </a:p>
          <a:p>
            <a:pPr algn="just"/>
            <a:r>
              <a:rPr lang="es-MX" b="0" i="0" dirty="0" smtClean="0">
                <a:solidFill>
                  <a:srgbClr val="292929"/>
                </a:solidFill>
                <a:effectLst/>
                <a:latin typeface="Arial Narrow" panose="020B0606020202030204" pitchFamily="34" charset="0"/>
              </a:rPr>
              <a:t>3. Renovó el método histórico al formular una ley de corte típicamente historicista, fundada en el materialismo dialéctico.</a:t>
            </a:r>
          </a:p>
          <a:p>
            <a:pPr algn="just"/>
            <a:endParaRPr lang="es-MX" b="0" i="0" dirty="0" smtClean="0">
              <a:solidFill>
                <a:srgbClr val="292929"/>
              </a:solidFill>
              <a:effectLst/>
              <a:latin typeface="Arial Narrow" panose="020B0606020202030204" pitchFamily="34" charset="0"/>
            </a:endParaRPr>
          </a:p>
          <a:p>
            <a:pPr algn="just"/>
            <a:r>
              <a:rPr lang="es-MX" b="0" i="0" dirty="0" err="1" smtClean="0">
                <a:solidFill>
                  <a:srgbClr val="292929"/>
                </a:solidFill>
                <a:effectLst/>
                <a:latin typeface="Arial Narrow" panose="020B0606020202030204" pitchFamily="34" charset="0"/>
              </a:rPr>
              <a:t>Katouzian</a:t>
            </a:r>
            <a:r>
              <a:rPr lang="es-MX" b="0" i="0" dirty="0" smtClean="0">
                <a:solidFill>
                  <a:srgbClr val="292929"/>
                </a:solidFill>
                <a:effectLst/>
                <a:latin typeface="Arial Narrow" panose="020B0606020202030204" pitchFamily="34" charset="0"/>
              </a:rPr>
              <a:t> describe con las siguientes palabras el método de Marx (1982, pág. 46): “El método de Marx era una combinación de teoría y hechos, de lógica e historia. No era ni un especulador puro ni un puro empirista”.</a:t>
            </a:r>
            <a:endParaRPr lang="es-MX" b="0" i="0" dirty="0">
              <a:solidFill>
                <a:srgbClr val="292929"/>
              </a:solidFill>
              <a:effectLst/>
              <a:latin typeface="Arial Narrow" panose="020B0606020202030204" pitchFamily="34" charset="0"/>
            </a:endParaRPr>
          </a:p>
        </p:txBody>
      </p:sp>
    </p:spTree>
    <p:extLst>
      <p:ext uri="{BB962C8B-B14F-4D97-AF65-F5344CB8AC3E}">
        <p14:creationId xmlns:p14="http://schemas.microsoft.com/office/powerpoint/2010/main" val="92856393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2699792" y="1196752"/>
            <a:ext cx="3617209" cy="523220"/>
          </a:xfrm>
          <a:prstGeom prst="rect">
            <a:avLst/>
          </a:prstGeom>
        </p:spPr>
        <p:txBody>
          <a:bodyPr wrap="none">
            <a:spAutoFit/>
          </a:bodyPr>
          <a:lstStyle/>
          <a:p>
            <a:r>
              <a:rPr lang="es-MX" sz="2800" b="1" dirty="0" smtClean="0">
                <a:solidFill>
                  <a:srgbClr val="000000"/>
                </a:solidFill>
                <a:effectLst/>
                <a:latin typeface="Arial Narrow" panose="020B0606020202030204" pitchFamily="34" charset="0"/>
              </a:rPr>
              <a:t>ESCUELA NEOCLASICA</a:t>
            </a:r>
            <a:endParaRPr lang="es-MX" sz="2800" b="1" dirty="0">
              <a:solidFill>
                <a:srgbClr val="000000"/>
              </a:solidFill>
              <a:effectLst/>
              <a:latin typeface="Arial Narrow" panose="020B0606020202030204" pitchFamily="34" charset="0"/>
            </a:endParaRPr>
          </a:p>
        </p:txBody>
      </p:sp>
      <p:sp>
        <p:nvSpPr>
          <p:cNvPr id="3" name="2 Rectángulo"/>
          <p:cNvSpPr/>
          <p:nvPr/>
        </p:nvSpPr>
        <p:spPr>
          <a:xfrm>
            <a:off x="3563888" y="1916832"/>
            <a:ext cx="5256584" cy="4247317"/>
          </a:xfrm>
          <a:prstGeom prst="rect">
            <a:avLst/>
          </a:prstGeom>
        </p:spPr>
        <p:txBody>
          <a:bodyPr wrap="square">
            <a:spAutoFit/>
          </a:bodyPr>
          <a:lstStyle/>
          <a:p>
            <a:pPr algn="just"/>
            <a:r>
              <a:rPr lang="es-MX" dirty="0" smtClean="0">
                <a:solidFill>
                  <a:srgbClr val="444444"/>
                </a:solidFill>
                <a:effectLst/>
                <a:latin typeface="Arial Narrow" panose="020B0606020202030204" pitchFamily="34" charset="0"/>
              </a:rPr>
              <a:t>La teoría neoclásica es una teoría de acción, que se define generalmente como microeconomía, que apunta a cuestiones fundamentales, tales como la asignación de los recursos escasos y su utilización bajo formas alternativas, el cual investiga la economía pura y analiza los procesos de la asignación de los recursos, pero no la distribución de esos recursos. </a:t>
            </a:r>
          </a:p>
          <a:p>
            <a:pPr algn="just"/>
            <a:endParaRPr lang="es-MX" dirty="0">
              <a:solidFill>
                <a:srgbClr val="444444"/>
              </a:solidFill>
              <a:latin typeface="Arial Narrow" panose="020B0606020202030204" pitchFamily="34" charset="0"/>
            </a:endParaRPr>
          </a:p>
          <a:p>
            <a:pPr algn="just"/>
            <a:r>
              <a:rPr lang="es-MX" dirty="0" smtClean="0">
                <a:solidFill>
                  <a:srgbClr val="444444"/>
                </a:solidFill>
                <a:effectLst/>
                <a:latin typeface="Arial Narrow" panose="020B0606020202030204" pitchFamily="34" charset="0"/>
              </a:rPr>
              <a:t>A través de el método de resolución de los problemas que es el de la optimización. Los neoclásicos explicaban la formación de los precios, no en función de la cantidad de trabajo necesaria para producir los bienes, como en las teorías de Ricardo y de Marx, sino en función de la intensidad de la preferencia de los consumidores en obtener una unidad adicional de un determinado producto. </a:t>
            </a:r>
            <a:endParaRPr lang="es-MX" dirty="0">
              <a:solidFill>
                <a:srgbClr val="444444"/>
              </a:solidFill>
              <a:effectLst/>
              <a:latin typeface="Arial Narrow" panose="020B0606020202030204" pitchFamily="34" charset="0"/>
            </a:endParaRPr>
          </a:p>
        </p:txBody>
      </p:sp>
      <p:pic>
        <p:nvPicPr>
          <p:cNvPr id="583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124744"/>
            <a:ext cx="1656184" cy="20653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83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5616" y="2636912"/>
            <a:ext cx="1656184" cy="19586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837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528" y="4149080"/>
            <a:ext cx="1819275" cy="2514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5482408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971600" y="2420888"/>
            <a:ext cx="7272808" cy="2246769"/>
          </a:xfrm>
          <a:prstGeom prst="rect">
            <a:avLst/>
          </a:prstGeom>
        </p:spPr>
        <p:txBody>
          <a:bodyPr wrap="square">
            <a:spAutoFit/>
          </a:bodyPr>
          <a:lstStyle/>
          <a:p>
            <a:pPr algn="just"/>
            <a:r>
              <a:rPr lang="es-MX" sz="2000" dirty="0" smtClean="0">
                <a:solidFill>
                  <a:srgbClr val="444444"/>
                </a:solidFill>
                <a:effectLst/>
                <a:latin typeface="Arial Narrow" panose="020B0606020202030204" pitchFamily="34" charset="0"/>
              </a:rPr>
              <a:t>Investigaban la economía pura y suprimen por eso el área de la política. La teoría de la productividad marginal sirve en lugar de la teoría del valor-trabajo como teoría de la distribución. Con ella es calculada cada distribución del ingreso, porque ésta corresponde a la productividad producida. Los neoclásicos se orientaron en la lógica y la matemática y por ello es estática, mejor dicho estática-comparativa, mientras que los clásicos efectúan un análisis dinámico. </a:t>
            </a:r>
            <a:endParaRPr lang="es-MX" b="1" i="1" dirty="0">
              <a:solidFill>
                <a:srgbClr val="444444"/>
              </a:solidFill>
              <a:effectLst/>
              <a:latin typeface="georgia"/>
            </a:endParaRPr>
          </a:p>
        </p:txBody>
      </p:sp>
    </p:spTree>
    <p:extLst>
      <p:ext uri="{BB962C8B-B14F-4D97-AF65-F5344CB8AC3E}">
        <p14:creationId xmlns:p14="http://schemas.microsoft.com/office/powerpoint/2010/main" val="96638879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1115616" y="1772816"/>
            <a:ext cx="7344816" cy="3477875"/>
          </a:xfrm>
          <a:prstGeom prst="rect">
            <a:avLst/>
          </a:prstGeom>
        </p:spPr>
        <p:txBody>
          <a:bodyPr wrap="square">
            <a:spAutoFit/>
          </a:bodyPr>
          <a:lstStyle/>
          <a:p>
            <a:pPr algn="just"/>
            <a:r>
              <a:rPr lang="es-MX" sz="2000" dirty="0" smtClean="0">
                <a:solidFill>
                  <a:srgbClr val="444444"/>
                </a:solidFill>
                <a:effectLst/>
                <a:latin typeface="Arial Narrow" panose="020B0606020202030204" pitchFamily="34" charset="0"/>
              </a:rPr>
              <a:t>La corriente principal que emanó de los clásicos fue el </a:t>
            </a:r>
            <a:r>
              <a:rPr lang="es-MX" sz="2000" dirty="0" err="1" smtClean="0">
                <a:solidFill>
                  <a:srgbClr val="444444"/>
                </a:solidFill>
                <a:effectLst/>
                <a:latin typeface="Arial Narrow" panose="020B0606020202030204" pitchFamily="34" charset="0"/>
              </a:rPr>
              <a:t>marginalismo</a:t>
            </a:r>
            <a:r>
              <a:rPr lang="es-MX" sz="2000" dirty="0" smtClean="0">
                <a:solidFill>
                  <a:srgbClr val="444444"/>
                </a:solidFill>
                <a:effectLst/>
                <a:latin typeface="Arial Narrow" panose="020B0606020202030204" pitchFamily="34" charset="0"/>
              </a:rPr>
              <a:t> también llamado neoclasicismo. A partir de la década de 1870 tres grandes economistas inician esta corriente: Carl </a:t>
            </a:r>
            <a:r>
              <a:rPr lang="es-MX" sz="2000" dirty="0" err="1" smtClean="0">
                <a:solidFill>
                  <a:srgbClr val="444444"/>
                </a:solidFill>
                <a:effectLst/>
                <a:latin typeface="Arial Narrow" panose="020B0606020202030204" pitchFamily="34" charset="0"/>
              </a:rPr>
              <a:t>Menger</a:t>
            </a:r>
            <a:r>
              <a:rPr lang="es-MX" sz="2000" dirty="0" smtClean="0">
                <a:solidFill>
                  <a:srgbClr val="444444"/>
                </a:solidFill>
                <a:effectLst/>
                <a:latin typeface="Arial Narrow" panose="020B0606020202030204" pitchFamily="34" charset="0"/>
              </a:rPr>
              <a:t>, en Viena, en torno al cual se forma la Escuela Austriaca; </a:t>
            </a:r>
            <a:r>
              <a:rPr lang="es-MX" sz="2000" dirty="0" err="1" smtClean="0">
                <a:solidFill>
                  <a:srgbClr val="444444"/>
                </a:solidFill>
                <a:effectLst/>
                <a:latin typeface="Arial Narrow" panose="020B0606020202030204" pitchFamily="34" charset="0"/>
              </a:rPr>
              <a:t>Leon</a:t>
            </a:r>
            <a:r>
              <a:rPr lang="es-MX" sz="2000" dirty="0" smtClean="0">
                <a:solidFill>
                  <a:srgbClr val="444444"/>
                </a:solidFill>
                <a:effectLst/>
                <a:latin typeface="Arial Narrow" panose="020B0606020202030204" pitchFamily="34" charset="0"/>
              </a:rPr>
              <a:t> </a:t>
            </a:r>
            <a:r>
              <a:rPr lang="es-MX" sz="2000" dirty="0" err="1" smtClean="0">
                <a:solidFill>
                  <a:srgbClr val="444444"/>
                </a:solidFill>
                <a:effectLst/>
                <a:latin typeface="Arial Narrow" panose="020B0606020202030204" pitchFamily="34" charset="0"/>
              </a:rPr>
              <a:t>Walras</a:t>
            </a:r>
            <a:r>
              <a:rPr lang="es-MX" sz="2000" dirty="0" smtClean="0">
                <a:solidFill>
                  <a:srgbClr val="444444"/>
                </a:solidFill>
                <a:effectLst/>
                <a:latin typeface="Arial Narrow" panose="020B0606020202030204" pitchFamily="34" charset="0"/>
              </a:rPr>
              <a:t>, creador de la Escuela de Lausana; y William Stanley </a:t>
            </a:r>
            <a:r>
              <a:rPr lang="es-MX" sz="2000" dirty="0" err="1" smtClean="0">
                <a:solidFill>
                  <a:srgbClr val="444444"/>
                </a:solidFill>
                <a:effectLst/>
                <a:latin typeface="Arial Narrow" panose="020B0606020202030204" pitchFamily="34" charset="0"/>
              </a:rPr>
              <a:t>Jevons</a:t>
            </a:r>
            <a:r>
              <a:rPr lang="es-MX" sz="2000" dirty="0" smtClean="0">
                <a:solidFill>
                  <a:srgbClr val="444444"/>
                </a:solidFill>
                <a:effectLst/>
                <a:latin typeface="Arial Narrow" panose="020B0606020202030204" pitchFamily="34" charset="0"/>
              </a:rPr>
              <a:t>. </a:t>
            </a:r>
          </a:p>
          <a:p>
            <a:pPr algn="just"/>
            <a:endParaRPr lang="es-MX" sz="2000" dirty="0">
              <a:solidFill>
                <a:srgbClr val="444444"/>
              </a:solidFill>
              <a:latin typeface="Arial Narrow" panose="020B0606020202030204" pitchFamily="34" charset="0"/>
            </a:endParaRPr>
          </a:p>
          <a:p>
            <a:pPr algn="just"/>
            <a:r>
              <a:rPr lang="es-MX" sz="2000" dirty="0" smtClean="0">
                <a:solidFill>
                  <a:srgbClr val="444444"/>
                </a:solidFill>
                <a:effectLst/>
                <a:latin typeface="Arial Narrow" panose="020B0606020202030204" pitchFamily="34" charset="0"/>
              </a:rPr>
              <a:t>Sus aportaciones incluyen los conceptos de coste de oportunidad, coste marginal, la utilidad marginal y equilibrio general que siguen siendo hoy el cuerpo principal de los manuales de economía. Son las conductas de los productores y los consumidores tratando de maximizar sus beneficios y su utilidad las que conducen a una situación de equilibrio general.</a:t>
            </a:r>
            <a:endParaRPr lang="es-MX" sz="2000" dirty="0">
              <a:solidFill>
                <a:srgbClr val="444444"/>
              </a:solidFill>
              <a:effectLst/>
              <a:latin typeface="Arial Narrow" panose="020B0606020202030204" pitchFamily="34" charset="0"/>
            </a:endParaRPr>
          </a:p>
        </p:txBody>
      </p:sp>
    </p:spTree>
    <p:extLst>
      <p:ext uri="{BB962C8B-B14F-4D97-AF65-F5344CB8AC3E}">
        <p14:creationId xmlns:p14="http://schemas.microsoft.com/office/powerpoint/2010/main" val="2190782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CuadroTexto"/>
          <p:cNvSpPr txBox="1"/>
          <p:nvPr/>
        </p:nvSpPr>
        <p:spPr>
          <a:xfrm>
            <a:off x="1547664" y="1700808"/>
            <a:ext cx="6336704" cy="4339650"/>
          </a:xfrm>
          <a:prstGeom prst="rect">
            <a:avLst/>
          </a:prstGeom>
          <a:solidFill>
            <a:schemeClr val="bg1">
              <a:lumMod val="95000"/>
            </a:schemeClr>
          </a:solidFill>
        </p:spPr>
        <p:txBody>
          <a:bodyPr wrap="square" rtlCol="0">
            <a:spAutoFit/>
          </a:bodyPr>
          <a:lstStyle/>
          <a:p>
            <a:pPr algn="ctr"/>
            <a:r>
              <a:rPr lang="es-MX" sz="6000" dirty="0"/>
              <a:t>I</a:t>
            </a:r>
            <a:endParaRPr lang="es-MX" sz="6000" dirty="0" smtClean="0"/>
          </a:p>
          <a:p>
            <a:pPr algn="ctr"/>
            <a:r>
              <a:rPr lang="es-MX" sz="4400" dirty="0" smtClean="0">
                <a:latin typeface="Arial Narrow" panose="020B0606020202030204" pitchFamily="34" charset="0"/>
              </a:rPr>
              <a:t>Filosofía de la ciencia</a:t>
            </a:r>
          </a:p>
          <a:p>
            <a:pPr algn="ctr"/>
            <a:endParaRPr lang="es-MX" sz="4400" dirty="0" smtClean="0">
              <a:latin typeface="Arial Narrow" panose="020B0606020202030204" pitchFamily="34" charset="0"/>
            </a:endParaRPr>
          </a:p>
          <a:p>
            <a:pPr marL="457200" indent="-457200" algn="just">
              <a:buFont typeface="Wingdings" panose="05000000000000000000" pitchFamily="2" charset="2"/>
              <a:buChar char="§"/>
            </a:pPr>
            <a:r>
              <a:rPr lang="es-MX" sz="3200" dirty="0" smtClean="0">
                <a:latin typeface="Arial Narrow" panose="020B0606020202030204" pitchFamily="34" charset="0"/>
              </a:rPr>
              <a:t>Filosofía de la ciencia</a:t>
            </a:r>
          </a:p>
          <a:p>
            <a:pPr marL="457200" indent="-457200" algn="just">
              <a:buFont typeface="Wingdings" panose="05000000000000000000" pitchFamily="2" charset="2"/>
              <a:buChar char="§"/>
            </a:pPr>
            <a:r>
              <a:rPr lang="es-MX" sz="3200" dirty="0" smtClean="0">
                <a:latin typeface="Arial Narrow" panose="020B0606020202030204" pitchFamily="34" charset="0"/>
              </a:rPr>
              <a:t>Positivismo, positivismo lógico</a:t>
            </a:r>
            <a:r>
              <a:rPr lang="es-MX" sz="3200" dirty="0" smtClean="0"/>
              <a:t>, </a:t>
            </a:r>
            <a:r>
              <a:rPr lang="es-MX" sz="3200" dirty="0">
                <a:latin typeface="Arial Narrow" panose="020B0606020202030204" pitchFamily="34" charset="0"/>
              </a:rPr>
              <a:t>racionalismo crítico (</a:t>
            </a:r>
            <a:r>
              <a:rPr lang="es-MX" sz="3200" dirty="0" err="1">
                <a:latin typeface="Arial Narrow" panose="020B0606020202030204" pitchFamily="34" charset="0"/>
              </a:rPr>
              <a:t>Falsacionismo</a:t>
            </a:r>
            <a:r>
              <a:rPr lang="es-MX" sz="3200" dirty="0">
                <a:latin typeface="Arial Narrow" panose="020B0606020202030204" pitchFamily="34" charset="0"/>
              </a:rPr>
              <a:t>) y post-</a:t>
            </a:r>
            <a:r>
              <a:rPr lang="es-MX" sz="3200" dirty="0" err="1">
                <a:latin typeface="Arial Narrow" panose="020B0606020202030204" pitchFamily="34" charset="0"/>
              </a:rPr>
              <a:t>popperianismo</a:t>
            </a:r>
            <a:r>
              <a:rPr lang="es-MX" sz="3200" dirty="0">
                <a:latin typeface="Arial Narrow" panose="020B0606020202030204" pitchFamily="34" charset="0"/>
              </a:rPr>
              <a:t> (</a:t>
            </a:r>
            <a:r>
              <a:rPr lang="es-MX" sz="3200" dirty="0" err="1">
                <a:latin typeface="Arial Narrow" panose="020B0606020202030204" pitchFamily="34" charset="0"/>
              </a:rPr>
              <a:t>Lakatos</a:t>
            </a:r>
            <a:r>
              <a:rPr lang="es-MX" sz="3200" dirty="0">
                <a:latin typeface="Arial Narrow" panose="020B0606020202030204" pitchFamily="34" charset="0"/>
              </a:rPr>
              <a:t>)</a:t>
            </a:r>
          </a:p>
        </p:txBody>
      </p:sp>
    </p:spTree>
    <p:extLst>
      <p:ext uri="{BB962C8B-B14F-4D97-AF65-F5344CB8AC3E}">
        <p14:creationId xmlns:p14="http://schemas.microsoft.com/office/powerpoint/2010/main" val="356550811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1043608" y="1412776"/>
            <a:ext cx="7478092" cy="1631216"/>
          </a:xfrm>
          <a:prstGeom prst="rect">
            <a:avLst/>
          </a:prstGeom>
        </p:spPr>
        <p:txBody>
          <a:bodyPr wrap="square">
            <a:spAutoFit/>
          </a:bodyPr>
          <a:lstStyle/>
          <a:p>
            <a:pPr algn="just"/>
            <a:r>
              <a:rPr lang="es-MX" sz="2000" dirty="0" smtClean="0">
                <a:solidFill>
                  <a:srgbClr val="444444"/>
                </a:solidFill>
                <a:effectLst/>
                <a:latin typeface="Arial Narrow" panose="020B0606020202030204" pitchFamily="34" charset="0"/>
              </a:rPr>
              <a:t>La escuela neoclásica se originó a partir de los </a:t>
            </a:r>
            <a:r>
              <a:rPr lang="es-MX" sz="2000" dirty="0" err="1" smtClean="0">
                <a:solidFill>
                  <a:srgbClr val="444444"/>
                </a:solidFill>
                <a:effectLst/>
                <a:latin typeface="Arial Narrow" panose="020B0606020202030204" pitchFamily="34" charset="0"/>
              </a:rPr>
              <a:t>marginalistas</a:t>
            </a:r>
            <a:r>
              <a:rPr lang="es-MX" sz="2000" dirty="0" smtClean="0">
                <a:solidFill>
                  <a:srgbClr val="444444"/>
                </a:solidFill>
                <a:effectLst/>
                <a:latin typeface="Arial Narrow" panose="020B0606020202030204" pitchFamily="34" charset="0"/>
              </a:rPr>
              <a:t> quienes, buscando introducir rigurosidad y una metodología que se asemejara más a las ciencias físicas, hicieron una crítica a veces implícita a los conceptos y métodos utilizados por la economía clásica (o economía política) incluyendo las ideas de Adam Smith; David Ricardo; John Stuart </a:t>
            </a:r>
            <a:r>
              <a:rPr lang="es-MX" sz="2000" dirty="0" err="1" smtClean="0">
                <a:solidFill>
                  <a:srgbClr val="444444"/>
                </a:solidFill>
                <a:effectLst/>
                <a:latin typeface="Arial Narrow" panose="020B0606020202030204" pitchFamily="34" charset="0"/>
              </a:rPr>
              <a:t>Mill</a:t>
            </a:r>
            <a:r>
              <a:rPr lang="es-MX" sz="2000" dirty="0" smtClean="0">
                <a:solidFill>
                  <a:srgbClr val="444444"/>
                </a:solidFill>
                <a:effectLst/>
                <a:latin typeface="Arial Narrow" panose="020B0606020202030204" pitchFamily="34" charset="0"/>
              </a:rPr>
              <a:t> y Karl Marx. </a:t>
            </a:r>
            <a:endParaRPr lang="es-MX" sz="2000" dirty="0">
              <a:solidFill>
                <a:srgbClr val="444444"/>
              </a:solidFill>
              <a:effectLst/>
              <a:latin typeface="Arial Narrow" panose="020B0606020202030204" pitchFamily="34" charset="0"/>
            </a:endParaRPr>
          </a:p>
        </p:txBody>
      </p:sp>
      <p:sp>
        <p:nvSpPr>
          <p:cNvPr id="3" name="2 Rectángulo"/>
          <p:cNvSpPr/>
          <p:nvPr/>
        </p:nvSpPr>
        <p:spPr>
          <a:xfrm>
            <a:off x="1043608" y="3429000"/>
            <a:ext cx="7488832" cy="3139321"/>
          </a:xfrm>
          <a:prstGeom prst="rect">
            <a:avLst/>
          </a:prstGeom>
        </p:spPr>
        <p:txBody>
          <a:bodyPr wrap="square">
            <a:spAutoFit/>
          </a:bodyPr>
          <a:lstStyle/>
          <a:p>
            <a:pPr algn="just"/>
            <a:r>
              <a:rPr lang="es-MX" sz="2000" dirty="0" smtClean="0">
                <a:solidFill>
                  <a:srgbClr val="444444"/>
                </a:solidFill>
                <a:effectLst/>
                <a:latin typeface="Arial Narrow" panose="020B0606020202030204" pitchFamily="34" charset="0"/>
              </a:rPr>
              <a:t>Mucha de esta crítica se centró en el reemplazo de los conceptos de la teoría del valor trabajo por la de teoría del valor subjetivo y la explicación centrada en clases o grupos de personas por el individualismo metodológico. El término “neoclásico” mismo se origino en una critica global de </a:t>
            </a:r>
            <a:r>
              <a:rPr lang="es-MX" sz="2000" dirty="0" err="1" smtClean="0">
                <a:solidFill>
                  <a:srgbClr val="444444"/>
                </a:solidFill>
                <a:effectLst/>
                <a:latin typeface="Arial Narrow" panose="020B0606020202030204" pitchFamily="34" charset="0"/>
              </a:rPr>
              <a:t>Thorstein</a:t>
            </a:r>
            <a:r>
              <a:rPr lang="es-MX" sz="2000" dirty="0" smtClean="0">
                <a:solidFill>
                  <a:srgbClr val="444444"/>
                </a:solidFill>
                <a:effectLst/>
                <a:latin typeface="Arial Narrow" panose="020B0606020202030204" pitchFamily="34" charset="0"/>
              </a:rPr>
              <a:t> </a:t>
            </a:r>
            <a:r>
              <a:rPr lang="es-MX" sz="2000" dirty="0" err="1" smtClean="0">
                <a:solidFill>
                  <a:srgbClr val="444444"/>
                </a:solidFill>
                <a:effectLst/>
                <a:latin typeface="Arial Narrow" panose="020B0606020202030204" pitchFamily="34" charset="0"/>
              </a:rPr>
              <a:t>Veblen</a:t>
            </a:r>
            <a:r>
              <a:rPr lang="es-MX" sz="2000" dirty="0" smtClean="0">
                <a:solidFill>
                  <a:srgbClr val="444444"/>
                </a:solidFill>
                <a:effectLst/>
                <a:latin typeface="Arial Narrow" panose="020B0606020202030204" pitchFamily="34" charset="0"/>
              </a:rPr>
              <a:t> fundador de la escuela institucionalista (norte)americana quien lo utilizo para referirse a quienes el consideraba compartían las percepciones no científicas de la escuela clásica, especialmente la utilización de la teoría del valor, incluyendo la tentativa </a:t>
            </a:r>
            <a:r>
              <a:rPr lang="es-MX" sz="2000" dirty="0" err="1" smtClean="0">
                <a:solidFill>
                  <a:srgbClr val="444444"/>
                </a:solidFill>
                <a:effectLst/>
                <a:latin typeface="Arial Narrow" panose="020B0606020202030204" pitchFamily="34" charset="0"/>
              </a:rPr>
              <a:t>marginalista</a:t>
            </a:r>
            <a:r>
              <a:rPr lang="es-MX" sz="2000" dirty="0" smtClean="0">
                <a:solidFill>
                  <a:srgbClr val="444444"/>
                </a:solidFill>
                <a:effectLst/>
                <a:latin typeface="Arial Narrow" panose="020B0606020202030204" pitchFamily="34" charset="0"/>
              </a:rPr>
              <a:t> de reemplazarla con la teoría del valor subjetivo y la percepción que “mas es necesariamente mejor”. </a:t>
            </a:r>
            <a:r>
              <a:rPr lang="es-MX" b="1" i="1" dirty="0" smtClean="0">
                <a:solidFill>
                  <a:srgbClr val="444444"/>
                </a:solidFill>
                <a:effectLst/>
                <a:latin typeface="georgia"/>
              </a:rPr>
              <a:t/>
            </a:r>
            <a:br>
              <a:rPr lang="es-MX" b="1" i="1" dirty="0" smtClean="0">
                <a:solidFill>
                  <a:srgbClr val="444444"/>
                </a:solidFill>
                <a:effectLst/>
                <a:latin typeface="georgia"/>
              </a:rPr>
            </a:br>
            <a:endParaRPr lang="es-MX" b="1" i="1" dirty="0">
              <a:solidFill>
                <a:srgbClr val="444444"/>
              </a:solidFill>
              <a:effectLst/>
              <a:latin typeface="georgia"/>
            </a:endParaRPr>
          </a:p>
        </p:txBody>
      </p:sp>
    </p:spTree>
    <p:extLst>
      <p:ext uri="{BB962C8B-B14F-4D97-AF65-F5344CB8AC3E}">
        <p14:creationId xmlns:p14="http://schemas.microsoft.com/office/powerpoint/2010/main" val="290846887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899592" y="1196752"/>
            <a:ext cx="7560840" cy="4431983"/>
          </a:xfrm>
          <a:prstGeom prst="rect">
            <a:avLst/>
          </a:prstGeom>
        </p:spPr>
        <p:txBody>
          <a:bodyPr wrap="square">
            <a:spAutoFit/>
          </a:bodyPr>
          <a:lstStyle/>
          <a:p>
            <a:pPr algn="ctr"/>
            <a:r>
              <a:rPr lang="es-MX" sz="2800" b="1" i="1" dirty="0" smtClean="0">
                <a:solidFill>
                  <a:srgbClr val="444444"/>
                </a:solidFill>
                <a:effectLst/>
                <a:latin typeface="Arial Narrow" panose="020B0606020202030204" pitchFamily="34" charset="0"/>
              </a:rPr>
              <a:t>APORTES TEORICOS</a:t>
            </a:r>
            <a:br>
              <a:rPr lang="es-MX" sz="2800" b="1" i="1" dirty="0" smtClean="0">
                <a:solidFill>
                  <a:srgbClr val="444444"/>
                </a:solidFill>
                <a:effectLst/>
                <a:latin typeface="Arial Narrow" panose="020B0606020202030204" pitchFamily="34" charset="0"/>
              </a:rPr>
            </a:br>
            <a:r>
              <a:rPr lang="es-MX" b="1" i="1" dirty="0" smtClean="0">
                <a:solidFill>
                  <a:srgbClr val="444444"/>
                </a:solidFill>
                <a:effectLst/>
                <a:latin typeface="georgia"/>
              </a:rPr>
              <a:t/>
            </a:r>
            <a:br>
              <a:rPr lang="es-MX" b="1" i="1" dirty="0" smtClean="0">
                <a:solidFill>
                  <a:srgbClr val="444444"/>
                </a:solidFill>
                <a:effectLst/>
                <a:latin typeface="georgia"/>
              </a:rPr>
            </a:br>
            <a:endParaRPr lang="es-MX" b="1" i="1" dirty="0" smtClean="0">
              <a:solidFill>
                <a:srgbClr val="444444"/>
              </a:solidFill>
              <a:effectLst/>
              <a:latin typeface="georgia"/>
            </a:endParaRPr>
          </a:p>
          <a:p>
            <a:pPr algn="just"/>
            <a:r>
              <a:rPr lang="es-MX" sz="2000" dirty="0" smtClean="0">
                <a:solidFill>
                  <a:srgbClr val="444444"/>
                </a:solidFill>
                <a:effectLst/>
                <a:latin typeface="Arial Narrow" panose="020B0606020202030204" pitchFamily="34" charset="0"/>
              </a:rPr>
              <a:t>A partir de la década de 1870, los economistas neoclásicos como William Stanley </a:t>
            </a:r>
            <a:r>
              <a:rPr lang="es-MX" sz="2000" dirty="0" err="1" smtClean="0">
                <a:solidFill>
                  <a:srgbClr val="444444"/>
                </a:solidFill>
                <a:effectLst/>
                <a:latin typeface="Arial Narrow" panose="020B0606020202030204" pitchFamily="34" charset="0"/>
              </a:rPr>
              <a:t>Jevons</a:t>
            </a:r>
            <a:r>
              <a:rPr lang="es-MX" sz="2000" dirty="0" smtClean="0">
                <a:solidFill>
                  <a:srgbClr val="444444"/>
                </a:solidFill>
                <a:effectLst/>
                <a:latin typeface="Arial Narrow" panose="020B0606020202030204" pitchFamily="34" charset="0"/>
              </a:rPr>
              <a:t> en Gran Bretaña, </a:t>
            </a:r>
            <a:r>
              <a:rPr lang="es-MX" sz="2000" dirty="0" err="1" smtClean="0">
                <a:solidFill>
                  <a:srgbClr val="444444"/>
                </a:solidFill>
                <a:effectLst/>
                <a:latin typeface="Arial Narrow" panose="020B0606020202030204" pitchFamily="34" charset="0"/>
              </a:rPr>
              <a:t>Léon</a:t>
            </a:r>
            <a:r>
              <a:rPr lang="es-MX" sz="2000" dirty="0" smtClean="0">
                <a:solidFill>
                  <a:srgbClr val="444444"/>
                </a:solidFill>
                <a:effectLst/>
                <a:latin typeface="Arial Narrow" panose="020B0606020202030204" pitchFamily="34" charset="0"/>
              </a:rPr>
              <a:t> </a:t>
            </a:r>
            <a:r>
              <a:rPr lang="es-MX" sz="2000" dirty="0" err="1" smtClean="0">
                <a:solidFill>
                  <a:srgbClr val="444444"/>
                </a:solidFill>
                <a:effectLst/>
                <a:latin typeface="Arial Narrow" panose="020B0606020202030204" pitchFamily="34" charset="0"/>
              </a:rPr>
              <a:t>Walras</a:t>
            </a:r>
            <a:r>
              <a:rPr lang="es-MX" sz="2000" dirty="0" smtClean="0">
                <a:solidFill>
                  <a:srgbClr val="444444"/>
                </a:solidFill>
                <a:effectLst/>
                <a:latin typeface="Arial Narrow" panose="020B0606020202030204" pitchFamily="34" charset="0"/>
              </a:rPr>
              <a:t> en Suiza, y Karl </a:t>
            </a:r>
            <a:r>
              <a:rPr lang="es-MX" sz="2000" dirty="0" err="1" smtClean="0">
                <a:solidFill>
                  <a:srgbClr val="444444"/>
                </a:solidFill>
                <a:effectLst/>
                <a:latin typeface="Arial Narrow" panose="020B0606020202030204" pitchFamily="34" charset="0"/>
              </a:rPr>
              <a:t>Menger</a:t>
            </a:r>
            <a:r>
              <a:rPr lang="es-MX" sz="2000" dirty="0" smtClean="0">
                <a:solidFill>
                  <a:srgbClr val="444444"/>
                </a:solidFill>
                <a:effectLst/>
                <a:latin typeface="Arial Narrow" panose="020B0606020202030204" pitchFamily="34" charset="0"/>
              </a:rPr>
              <a:t> en Austria, imprimieron un giro a la economía, abandonaron las limitaciones de la oferta para centrarse en la interpretación de las preferencias de los consumidores en términos psicológicos. Al fijarse en el estudio de la utilidad o satisfacción obtenida con la última unidad, o unidad marginal, consumida, los neoclásicos explicaban la formación de los precios, no en función de la cantidad de trabajo necesaria para producir los bienes, como en las teorías de Ricardo y de Marx, sino en función de la intensidad de la preferencia de los consumidores en obtener una unidad adicional de un determinado producto. </a:t>
            </a:r>
            <a:r>
              <a:rPr lang="es-MX" b="1" i="1" dirty="0" smtClean="0">
                <a:solidFill>
                  <a:srgbClr val="444444"/>
                </a:solidFill>
                <a:effectLst/>
                <a:latin typeface="georgia"/>
              </a:rPr>
              <a:t/>
            </a:r>
            <a:br>
              <a:rPr lang="es-MX" b="1" i="1" dirty="0" smtClean="0">
                <a:solidFill>
                  <a:srgbClr val="444444"/>
                </a:solidFill>
                <a:effectLst/>
                <a:latin typeface="georgia"/>
              </a:rPr>
            </a:br>
            <a:endParaRPr lang="es-MX" b="1" i="1" dirty="0">
              <a:solidFill>
                <a:srgbClr val="444444"/>
              </a:solidFill>
              <a:effectLst/>
              <a:latin typeface="georgia"/>
            </a:endParaRPr>
          </a:p>
        </p:txBody>
      </p:sp>
    </p:spTree>
    <p:extLst>
      <p:ext uri="{BB962C8B-B14F-4D97-AF65-F5344CB8AC3E}">
        <p14:creationId xmlns:p14="http://schemas.microsoft.com/office/powerpoint/2010/main" val="180480542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1331640" y="1988840"/>
            <a:ext cx="6696744" cy="2862322"/>
          </a:xfrm>
          <a:prstGeom prst="rect">
            <a:avLst/>
          </a:prstGeom>
        </p:spPr>
        <p:txBody>
          <a:bodyPr wrap="square">
            <a:spAutoFit/>
          </a:bodyPr>
          <a:lstStyle/>
          <a:p>
            <a:pPr algn="just"/>
            <a:r>
              <a:rPr lang="es-MX" sz="2000" dirty="0" smtClean="0">
                <a:solidFill>
                  <a:srgbClr val="444444"/>
                </a:solidFill>
                <a:effectLst/>
                <a:latin typeface="Arial Narrow" panose="020B0606020202030204" pitchFamily="34" charset="0"/>
              </a:rPr>
              <a:t>El economista británico Alfred Marshall, en su obra maestra, Principios de Economía (1890), explicaba la demanda a partir del principio de utilidad marginal, y la oferta a partir del coste marginal (coste de producir la última unidad). En los mercados competitivos, las preferencias de los consumidores hacia los bienes más baratos y la de los productores hacia los más caros, se ajustarían para alcanzar un nivel de equilibrio. Ese precio de equilibrio sería aquel que hiciera coincidir la cantidad que los compradores quieren comprar con la que los productores desean vender. </a:t>
            </a:r>
            <a:endParaRPr lang="es-MX" sz="2000" dirty="0">
              <a:solidFill>
                <a:srgbClr val="444444"/>
              </a:solidFill>
              <a:effectLst/>
              <a:latin typeface="Arial Narrow" panose="020B0606020202030204" pitchFamily="34" charset="0"/>
            </a:endParaRPr>
          </a:p>
        </p:txBody>
      </p:sp>
    </p:spTree>
    <p:extLst>
      <p:ext uri="{BB962C8B-B14F-4D97-AF65-F5344CB8AC3E}">
        <p14:creationId xmlns:p14="http://schemas.microsoft.com/office/powerpoint/2010/main" val="239077854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CuadroTexto"/>
          <p:cNvSpPr txBox="1"/>
          <p:nvPr/>
        </p:nvSpPr>
        <p:spPr>
          <a:xfrm>
            <a:off x="1187624" y="1844824"/>
            <a:ext cx="6768752" cy="1754326"/>
          </a:xfrm>
          <a:prstGeom prst="rect">
            <a:avLst/>
          </a:prstGeom>
          <a:noFill/>
        </p:spPr>
        <p:txBody>
          <a:bodyPr wrap="square" rtlCol="0">
            <a:spAutoFit/>
          </a:bodyPr>
          <a:lstStyle/>
          <a:p>
            <a:pPr algn="ctr"/>
            <a:r>
              <a:rPr lang="es-MX" sz="3600" dirty="0" smtClean="0">
                <a:latin typeface="Arial Narrow" panose="020B0606020202030204" pitchFamily="34" charset="0"/>
              </a:rPr>
              <a:t>III.</a:t>
            </a:r>
          </a:p>
          <a:p>
            <a:pPr algn="ctr"/>
            <a:r>
              <a:rPr lang="es-MX" sz="3600" dirty="0" smtClean="0">
                <a:latin typeface="Arial Narrow" panose="020B0606020202030204" pitchFamily="34" charset="0"/>
              </a:rPr>
              <a:t>PASOS DE LA METODOLOGÍA DE LA INVESTIGACIÓN CIENTÍFICA</a:t>
            </a:r>
            <a:endParaRPr lang="es-MX" sz="3600" dirty="0">
              <a:latin typeface="Arial Narrow" panose="020B0606020202030204" pitchFamily="34" charset="0"/>
            </a:endParaRPr>
          </a:p>
        </p:txBody>
      </p:sp>
      <p:pic>
        <p:nvPicPr>
          <p:cNvPr id="593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5736" y="3645023"/>
            <a:ext cx="4765712" cy="26687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0872477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1043608" y="1582341"/>
            <a:ext cx="7272808" cy="3847207"/>
          </a:xfrm>
          <a:prstGeom prst="rect">
            <a:avLst/>
          </a:prstGeom>
          <a:solidFill>
            <a:schemeClr val="tx2">
              <a:lumMod val="20000"/>
              <a:lumOff val="80000"/>
            </a:schemeClr>
          </a:solidFill>
        </p:spPr>
        <p:txBody>
          <a:bodyPr wrap="square">
            <a:spAutoFit/>
          </a:bodyPr>
          <a:lstStyle/>
          <a:p>
            <a:r>
              <a:rPr lang="es-MX" sz="2800" b="0" i="0" dirty="0" smtClean="0">
                <a:solidFill>
                  <a:srgbClr val="000000"/>
                </a:solidFill>
                <a:effectLst/>
                <a:latin typeface="Arial Narrow" panose="020B0606020202030204" pitchFamily="34" charset="0"/>
              </a:rPr>
              <a:t>PASOS PARA UNA INVESTIGACIÓN CIENTÍFICA</a:t>
            </a:r>
          </a:p>
          <a:p>
            <a:endParaRPr lang="es-MX" b="0" i="0" dirty="0" smtClean="0">
              <a:solidFill>
                <a:srgbClr val="000000"/>
              </a:solidFill>
              <a:effectLst/>
              <a:latin typeface="ff1"/>
            </a:endParaRPr>
          </a:p>
          <a:p>
            <a:endParaRPr lang="es-MX" b="0" i="0" dirty="0" smtClean="0">
              <a:solidFill>
                <a:srgbClr val="000000"/>
              </a:solidFill>
              <a:effectLst/>
              <a:latin typeface="ff1"/>
            </a:endParaRPr>
          </a:p>
          <a:p>
            <a:pPr marL="342900" indent="-342900">
              <a:buAutoNum type="arabicPeriod"/>
            </a:pPr>
            <a:r>
              <a:rPr lang="es-MX" b="0" i="0" dirty="0" smtClean="0">
                <a:solidFill>
                  <a:srgbClr val="000000"/>
                </a:solidFill>
                <a:effectLst/>
                <a:latin typeface="ff1"/>
              </a:rPr>
              <a:t>Concebir la idea a investigar </a:t>
            </a:r>
          </a:p>
          <a:p>
            <a:pPr marL="342900" indent="-342900">
              <a:buAutoNum type="arabicPeriod"/>
            </a:pPr>
            <a:r>
              <a:rPr lang="es-MX" b="0" i="0" dirty="0" smtClean="0">
                <a:solidFill>
                  <a:srgbClr val="000000"/>
                </a:solidFill>
                <a:effectLst/>
                <a:latin typeface="ff1"/>
              </a:rPr>
              <a:t>Plantear el problema de investigación</a:t>
            </a:r>
          </a:p>
          <a:p>
            <a:pPr marL="342900" indent="-342900">
              <a:buAutoNum type="arabicPeriod"/>
            </a:pPr>
            <a:r>
              <a:rPr lang="es-MX" b="0" i="0" dirty="0" smtClean="0">
                <a:solidFill>
                  <a:srgbClr val="000000"/>
                </a:solidFill>
                <a:effectLst/>
                <a:latin typeface="ff1"/>
              </a:rPr>
              <a:t>Elaborar el marco teórico</a:t>
            </a:r>
          </a:p>
          <a:p>
            <a:pPr marL="342900" indent="-342900">
              <a:buAutoNum type="arabicPeriod"/>
            </a:pPr>
            <a:r>
              <a:rPr lang="es-MX" b="0" i="0" dirty="0" smtClean="0">
                <a:solidFill>
                  <a:srgbClr val="000000"/>
                </a:solidFill>
                <a:effectLst/>
                <a:latin typeface="ff1"/>
              </a:rPr>
              <a:t>Definir el tipo y el nivel de investigación</a:t>
            </a:r>
          </a:p>
          <a:p>
            <a:pPr marL="342900" indent="-342900">
              <a:buAutoNum type="arabicPeriod"/>
            </a:pPr>
            <a:r>
              <a:rPr lang="es-MX" b="0" i="0" dirty="0" smtClean="0">
                <a:solidFill>
                  <a:srgbClr val="000000"/>
                </a:solidFill>
                <a:effectLst/>
                <a:latin typeface="ff1"/>
              </a:rPr>
              <a:t>Establecer las hipótesis y definir las variables a investigar </a:t>
            </a:r>
          </a:p>
          <a:p>
            <a:pPr marL="342900" indent="-342900">
              <a:buAutoNum type="arabicPeriod"/>
            </a:pPr>
            <a:r>
              <a:rPr lang="es-MX" b="0" i="0" dirty="0" smtClean="0">
                <a:solidFill>
                  <a:srgbClr val="000000"/>
                </a:solidFill>
                <a:effectLst/>
                <a:latin typeface="ff1"/>
              </a:rPr>
              <a:t>Seleccionar el diseño metodológico apropiado a lo anterior </a:t>
            </a:r>
          </a:p>
          <a:p>
            <a:pPr marL="342900" indent="-342900">
              <a:buAutoNum type="arabicPeriod"/>
            </a:pPr>
            <a:r>
              <a:rPr lang="es-MX" b="0" i="0" dirty="0" smtClean="0">
                <a:solidFill>
                  <a:srgbClr val="000000"/>
                </a:solidFill>
                <a:effectLst/>
                <a:latin typeface="ff1"/>
              </a:rPr>
              <a:t>Seleccionar los sujetos a estudiar </a:t>
            </a:r>
          </a:p>
          <a:p>
            <a:pPr marL="342900" indent="-342900">
              <a:buAutoNum type="arabicPeriod"/>
            </a:pPr>
            <a:r>
              <a:rPr lang="es-MX" b="0" i="0" dirty="0" smtClean="0">
                <a:solidFill>
                  <a:srgbClr val="000000"/>
                </a:solidFill>
                <a:effectLst/>
                <a:latin typeface="ff1"/>
              </a:rPr>
              <a:t>Recopilar y procesar los datos</a:t>
            </a:r>
          </a:p>
          <a:p>
            <a:pPr marL="342900" indent="-342900">
              <a:buAutoNum type="arabicPeriod"/>
            </a:pPr>
            <a:r>
              <a:rPr lang="es-MX" b="0" i="0" dirty="0" smtClean="0">
                <a:solidFill>
                  <a:srgbClr val="000000"/>
                </a:solidFill>
                <a:effectLst/>
                <a:latin typeface="ff1"/>
              </a:rPr>
              <a:t>Analizar los resultados</a:t>
            </a:r>
          </a:p>
          <a:p>
            <a:pPr marL="342900" indent="-342900">
              <a:buAutoNum type="arabicPeriod"/>
            </a:pPr>
            <a:r>
              <a:rPr lang="es-MX" b="0" i="0" dirty="0" smtClean="0">
                <a:solidFill>
                  <a:srgbClr val="000000"/>
                </a:solidFill>
                <a:effectLst/>
                <a:latin typeface="ff1"/>
              </a:rPr>
              <a:t>Elaborar y presentar el informe final</a:t>
            </a:r>
            <a:endParaRPr lang="es-MX" dirty="0"/>
          </a:p>
        </p:txBody>
      </p:sp>
    </p:spTree>
    <p:extLst>
      <p:ext uri="{BB962C8B-B14F-4D97-AF65-F5344CB8AC3E}">
        <p14:creationId xmlns:p14="http://schemas.microsoft.com/office/powerpoint/2010/main" val="102075242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1043608" y="1124744"/>
            <a:ext cx="7272808" cy="5632311"/>
          </a:xfrm>
          <a:prstGeom prst="rect">
            <a:avLst/>
          </a:prstGeom>
        </p:spPr>
        <p:txBody>
          <a:bodyPr wrap="square">
            <a:spAutoFit/>
          </a:bodyPr>
          <a:lstStyle/>
          <a:p>
            <a:pPr algn="just"/>
            <a:r>
              <a:rPr lang="es-MX" b="0" i="0" dirty="0" smtClean="0">
                <a:solidFill>
                  <a:srgbClr val="000000"/>
                </a:solidFill>
                <a:effectLst/>
                <a:latin typeface="Arial Narrow" panose="020B0606020202030204" pitchFamily="34" charset="0"/>
              </a:rPr>
              <a:t>CONCEBIR LA IDEA A INVESTIGAR.</a:t>
            </a:r>
          </a:p>
          <a:p>
            <a:pPr algn="just"/>
            <a:endParaRPr lang="es-MX" dirty="0">
              <a:solidFill>
                <a:srgbClr val="000000"/>
              </a:solidFill>
              <a:latin typeface="Arial Narrow" panose="020B0606020202030204" pitchFamily="34" charset="0"/>
            </a:endParaRPr>
          </a:p>
          <a:p>
            <a:pPr algn="just"/>
            <a:r>
              <a:rPr lang="es-MX" b="0" i="0" dirty="0" smtClean="0">
                <a:solidFill>
                  <a:srgbClr val="000000"/>
                </a:solidFill>
                <a:effectLst/>
                <a:latin typeface="Arial Narrow" panose="020B0606020202030204" pitchFamily="34" charset="0"/>
              </a:rPr>
              <a:t>Salvo que el tema venga dado previamente por quien encarga la investigación, el alumno debe identificar el tema de investigación, generalmente con algunas orientaciones del profesor o por su cuenta. No es raro encontrarse con que inicialmente se tiene una idea muy vaga y poco precisa de lo que se quiere o se puede hacer. Las ideas de investigación provienen de distintas fuentes y parten de diferentes niveles de conocimiento. En la medida en que </a:t>
            </a:r>
            <a:r>
              <a:rPr lang="es-MX" b="0" i="0" dirty="0" err="1" smtClean="0">
                <a:solidFill>
                  <a:srgbClr val="000000"/>
                </a:solidFill>
                <a:effectLst/>
                <a:latin typeface="Arial Narrow" panose="020B0606020202030204" pitchFamily="34" charset="0"/>
              </a:rPr>
              <a:t>sevan</a:t>
            </a:r>
            <a:r>
              <a:rPr lang="es-MX" b="0" i="0" dirty="0" smtClean="0">
                <a:solidFill>
                  <a:srgbClr val="000000"/>
                </a:solidFill>
                <a:effectLst/>
                <a:latin typeface="Arial Narrow" panose="020B0606020202030204" pitchFamily="34" charset="0"/>
              </a:rPr>
              <a:t> precisando, se pueden identificar ideas totalmente nuevas, ideas parcialmente investigadas o ideas antiguas a las que se ve bajo un nuevo enfoque.</a:t>
            </a:r>
          </a:p>
          <a:p>
            <a:pPr algn="just"/>
            <a:endParaRPr lang="es-MX" dirty="0">
              <a:solidFill>
                <a:srgbClr val="000000"/>
              </a:solidFill>
              <a:latin typeface="Arial Narrow" panose="020B0606020202030204" pitchFamily="34" charset="0"/>
            </a:endParaRPr>
          </a:p>
          <a:p>
            <a:pPr algn="just"/>
            <a:r>
              <a:rPr lang="es-MX" b="0" i="0" dirty="0" smtClean="0">
                <a:solidFill>
                  <a:srgbClr val="000000"/>
                </a:solidFill>
                <a:effectLst/>
                <a:latin typeface="Arial Narrow" panose="020B0606020202030204" pitchFamily="34" charset="0"/>
              </a:rPr>
              <a:t>Según el caso, habrá casos en que se trata de ideas dirigidas a crear nuevos conocimientos, en cuyo caso se trata de una investigación teórica o una investigación de base. Lo más habitual, en el caso que nos ocupa, se suele tratar de ideas dirigidas a aplicar conocimientos existentes a nuevos campos o a problemas concretos, en cuyo caso se trata de una investigación aplicada. Las ideas de investigación tienen que ser atractivas para el investigador, deben alentar su interés por la investigación. Una vez concebida la idea de investigación y conocidos sus antecedentes, se debe avanzar al siguiente paso: el planteamiento del problema.</a:t>
            </a:r>
            <a:endParaRPr lang="es-MX" dirty="0">
              <a:latin typeface="Arial Narrow" panose="020B0606020202030204" pitchFamily="34" charset="0"/>
            </a:endParaRPr>
          </a:p>
        </p:txBody>
      </p:sp>
    </p:spTree>
    <p:extLst>
      <p:ext uri="{BB962C8B-B14F-4D97-AF65-F5344CB8AC3E}">
        <p14:creationId xmlns:p14="http://schemas.microsoft.com/office/powerpoint/2010/main" val="296556087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1115616" y="1412776"/>
            <a:ext cx="7488832" cy="369332"/>
          </a:xfrm>
          <a:prstGeom prst="rect">
            <a:avLst/>
          </a:prstGeom>
        </p:spPr>
        <p:txBody>
          <a:bodyPr wrap="square">
            <a:spAutoFit/>
          </a:bodyPr>
          <a:lstStyle/>
          <a:p>
            <a:r>
              <a:rPr lang="es-MX" b="0" i="0" dirty="0" smtClean="0">
                <a:solidFill>
                  <a:srgbClr val="000000"/>
                </a:solidFill>
                <a:effectLst/>
                <a:latin typeface="ff1"/>
              </a:rPr>
              <a:t>PLANTEAR EL PROBLEMA DE INVESTIGACIÓN.</a:t>
            </a:r>
            <a:endParaRPr lang="es-MX" dirty="0"/>
          </a:p>
        </p:txBody>
      </p:sp>
      <p:sp>
        <p:nvSpPr>
          <p:cNvPr id="3" name="2 Rectángulo"/>
          <p:cNvSpPr/>
          <p:nvPr/>
        </p:nvSpPr>
        <p:spPr>
          <a:xfrm>
            <a:off x="1187624" y="2348880"/>
            <a:ext cx="7128792" cy="2554545"/>
          </a:xfrm>
          <a:prstGeom prst="rect">
            <a:avLst/>
          </a:prstGeom>
        </p:spPr>
        <p:txBody>
          <a:bodyPr wrap="square">
            <a:spAutoFit/>
          </a:bodyPr>
          <a:lstStyle/>
          <a:p>
            <a:pPr algn="just"/>
            <a:r>
              <a:rPr lang="es-MX" sz="2000" b="0" i="0" dirty="0" smtClean="0">
                <a:solidFill>
                  <a:srgbClr val="000000"/>
                </a:solidFill>
                <a:effectLst/>
                <a:latin typeface="Arial Narrow" panose="020B0606020202030204" pitchFamily="34" charset="0"/>
              </a:rPr>
              <a:t>El planteamiento del problema consiste en precisar y estructurar formalmente la idea de la investigación. El paso de la idea al planteamiento del problema unas veces es inmediato y automático y otras bastante más </a:t>
            </a:r>
            <a:r>
              <a:rPr lang="es-MX" sz="2000" b="0" i="0" dirty="0" err="1" smtClean="0">
                <a:solidFill>
                  <a:srgbClr val="000000"/>
                </a:solidFill>
                <a:effectLst/>
                <a:latin typeface="Arial Narrow" panose="020B0606020202030204" pitchFamily="34" charset="0"/>
              </a:rPr>
              <a:t>complejo;depende</a:t>
            </a:r>
            <a:r>
              <a:rPr lang="es-MX" sz="2000" b="0" i="0" dirty="0" smtClean="0">
                <a:solidFill>
                  <a:srgbClr val="000000"/>
                </a:solidFill>
                <a:effectLst/>
                <a:latin typeface="Arial Narrow" panose="020B0606020202030204" pitchFamily="34" charset="0"/>
              </a:rPr>
              <a:t> de lo que el investigador conozca el tema y de su experiencia y habilidad para la investigación. Dice </a:t>
            </a:r>
            <a:r>
              <a:rPr lang="es-MX" sz="2000" b="0" i="0" dirty="0" err="1" smtClean="0">
                <a:solidFill>
                  <a:srgbClr val="000000"/>
                </a:solidFill>
                <a:effectLst/>
                <a:latin typeface="Arial Narrow" panose="020B0606020202030204" pitchFamily="34" charset="0"/>
              </a:rPr>
              <a:t>Ackoff</a:t>
            </a:r>
            <a:r>
              <a:rPr lang="es-MX" sz="2000" b="0" i="0" dirty="0" smtClean="0">
                <a:solidFill>
                  <a:srgbClr val="000000"/>
                </a:solidFill>
                <a:effectLst/>
                <a:latin typeface="Arial Narrow" panose="020B0606020202030204" pitchFamily="34" charset="0"/>
              </a:rPr>
              <a:t> que "un problema correctamente planteado </a:t>
            </a:r>
            <a:r>
              <a:rPr lang="es-MX" sz="2000" b="0" i="0" dirty="0" err="1" smtClean="0">
                <a:solidFill>
                  <a:srgbClr val="000000"/>
                </a:solidFill>
                <a:effectLst/>
                <a:latin typeface="Arial Narrow" panose="020B0606020202030204" pitchFamily="34" charset="0"/>
              </a:rPr>
              <a:t>esun</a:t>
            </a:r>
            <a:r>
              <a:rPr lang="es-MX" sz="2000" b="0" i="0" dirty="0" smtClean="0">
                <a:solidFill>
                  <a:srgbClr val="000000"/>
                </a:solidFill>
                <a:effectLst/>
                <a:latin typeface="Arial Narrow" panose="020B0606020202030204" pitchFamily="34" charset="0"/>
              </a:rPr>
              <a:t> problema parcialmente solucionado". Un buen planteamiento nos acerca a </a:t>
            </a:r>
            <a:r>
              <a:rPr lang="es-MX" sz="2000" b="0" i="0" dirty="0" err="1" smtClean="0">
                <a:solidFill>
                  <a:srgbClr val="000000"/>
                </a:solidFill>
                <a:effectLst/>
                <a:latin typeface="Arial Narrow" panose="020B0606020202030204" pitchFamily="34" charset="0"/>
              </a:rPr>
              <a:t>lasolución</a:t>
            </a:r>
            <a:r>
              <a:rPr lang="es-MX" sz="2000" b="0" i="0" dirty="0" smtClean="0">
                <a:solidFill>
                  <a:srgbClr val="000000"/>
                </a:solidFill>
                <a:effectLst/>
                <a:latin typeface="Arial Narrow" panose="020B0606020202030204" pitchFamily="34" charset="0"/>
              </a:rPr>
              <a:t> y evita pérdidas de tiempo, esfuerzos y recursos.</a:t>
            </a:r>
            <a:endParaRPr lang="es-MX" sz="2000" dirty="0">
              <a:latin typeface="Arial Narrow" panose="020B0606020202030204" pitchFamily="34" charset="0"/>
            </a:endParaRPr>
          </a:p>
        </p:txBody>
      </p:sp>
      <p:sp>
        <p:nvSpPr>
          <p:cNvPr id="6" name="5 Rectángulo"/>
          <p:cNvSpPr/>
          <p:nvPr/>
        </p:nvSpPr>
        <p:spPr>
          <a:xfrm>
            <a:off x="1259632" y="4941168"/>
            <a:ext cx="7128792" cy="1323439"/>
          </a:xfrm>
          <a:prstGeom prst="rect">
            <a:avLst/>
          </a:prstGeom>
        </p:spPr>
        <p:txBody>
          <a:bodyPr wrap="square">
            <a:spAutoFit/>
          </a:bodyPr>
          <a:lstStyle/>
          <a:p>
            <a:pPr algn="just"/>
            <a:r>
              <a:rPr lang="es-MX" sz="2000" dirty="0">
                <a:solidFill>
                  <a:srgbClr val="000000"/>
                </a:solidFill>
                <a:latin typeface="Arial Narrow" panose="020B0606020202030204" pitchFamily="34" charset="0"/>
              </a:rPr>
              <a:t>El planteamiento del problema debe expresar una relación entre dos o </a:t>
            </a:r>
            <a:r>
              <a:rPr lang="es-MX" sz="2000" dirty="0" err="1">
                <a:solidFill>
                  <a:srgbClr val="000000"/>
                </a:solidFill>
                <a:latin typeface="Arial Narrow" panose="020B0606020202030204" pitchFamily="34" charset="0"/>
              </a:rPr>
              <a:t>másvariables</a:t>
            </a:r>
            <a:r>
              <a:rPr lang="es-MX" sz="2000" dirty="0">
                <a:solidFill>
                  <a:srgbClr val="000000"/>
                </a:solidFill>
                <a:latin typeface="Arial Narrow" panose="020B0606020202030204" pitchFamily="34" charset="0"/>
              </a:rPr>
              <a:t>; debe poderse formular claramente sin ambigüedades; y debe ser susceptible de prueba, porque la investigación científica aplicada estudia </a:t>
            </a:r>
            <a:r>
              <a:rPr lang="es-MX" sz="2000" dirty="0" err="1">
                <a:solidFill>
                  <a:srgbClr val="000000"/>
                </a:solidFill>
                <a:latin typeface="Arial Narrow" panose="020B0606020202030204" pitchFamily="34" charset="0"/>
              </a:rPr>
              <a:t>aspectosobservables</a:t>
            </a:r>
            <a:r>
              <a:rPr lang="es-MX" sz="2000" dirty="0">
                <a:solidFill>
                  <a:srgbClr val="000000"/>
                </a:solidFill>
                <a:latin typeface="Arial Narrow" panose="020B0606020202030204" pitchFamily="34" charset="0"/>
              </a:rPr>
              <a:t> y medibles de la realidad.</a:t>
            </a:r>
          </a:p>
        </p:txBody>
      </p:sp>
    </p:spTree>
    <p:extLst>
      <p:ext uri="{BB962C8B-B14F-4D97-AF65-F5344CB8AC3E}">
        <p14:creationId xmlns:p14="http://schemas.microsoft.com/office/powerpoint/2010/main" val="185966490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971600" y="1844824"/>
            <a:ext cx="7704856" cy="4462760"/>
          </a:xfrm>
          <a:prstGeom prst="rect">
            <a:avLst/>
          </a:prstGeom>
        </p:spPr>
        <p:txBody>
          <a:bodyPr wrap="square">
            <a:spAutoFit/>
          </a:bodyPr>
          <a:lstStyle/>
          <a:p>
            <a:pPr algn="just"/>
            <a:r>
              <a:rPr lang="es-MX" sz="2400" b="0" i="0" dirty="0" smtClean="0">
                <a:solidFill>
                  <a:srgbClr val="000000"/>
                </a:solidFill>
                <a:effectLst/>
                <a:latin typeface="Arial Narrow" panose="020B0606020202030204" pitchFamily="34" charset="0"/>
              </a:rPr>
              <a:t>ELABORAR EL MARCO TEÓRICO:</a:t>
            </a:r>
          </a:p>
          <a:p>
            <a:pPr algn="just"/>
            <a:endParaRPr lang="es-MX" sz="2000" dirty="0">
              <a:solidFill>
                <a:srgbClr val="000000"/>
              </a:solidFill>
              <a:latin typeface="Arial Narrow" panose="020B0606020202030204" pitchFamily="34" charset="0"/>
            </a:endParaRPr>
          </a:p>
          <a:p>
            <a:pPr algn="just"/>
            <a:r>
              <a:rPr lang="es-MX" sz="2000" b="0" i="0" dirty="0" smtClean="0">
                <a:solidFill>
                  <a:srgbClr val="000000"/>
                </a:solidFill>
                <a:effectLst/>
                <a:latin typeface="Arial Narrow" panose="020B0606020202030204" pitchFamily="34" charset="0"/>
              </a:rPr>
              <a:t>El marco teórico es el sustento teórico del estudio e incluye la exposición y análisis de las teorías, enfoques teóricos, investigaciones y antecedentes que se consideren válidos para el correcto encuadre del estudio. </a:t>
            </a:r>
          </a:p>
          <a:p>
            <a:pPr algn="just"/>
            <a:r>
              <a:rPr lang="es-MX" sz="2000" b="0" i="0" dirty="0" smtClean="0">
                <a:solidFill>
                  <a:srgbClr val="000000"/>
                </a:solidFill>
                <a:effectLst/>
                <a:latin typeface="Arial Narrow" panose="020B0606020202030204" pitchFamily="34" charset="0"/>
              </a:rPr>
              <a:t>Las funciones </a:t>
            </a:r>
            <a:r>
              <a:rPr lang="es-MX" sz="2000" b="0" i="0" dirty="0" err="1" smtClean="0">
                <a:solidFill>
                  <a:srgbClr val="000000"/>
                </a:solidFill>
                <a:effectLst/>
                <a:latin typeface="Arial Narrow" panose="020B0606020202030204" pitchFamily="34" charset="0"/>
              </a:rPr>
              <a:t>delmarco</a:t>
            </a:r>
            <a:r>
              <a:rPr lang="es-MX" sz="2000" b="0" i="0" dirty="0" smtClean="0">
                <a:solidFill>
                  <a:srgbClr val="000000"/>
                </a:solidFill>
                <a:effectLst/>
                <a:latin typeface="Arial Narrow" panose="020B0606020202030204" pitchFamily="34" charset="0"/>
              </a:rPr>
              <a:t> teórico son:.</a:t>
            </a:r>
          </a:p>
          <a:p>
            <a:pPr algn="just"/>
            <a:endParaRPr lang="es-MX" sz="2000" b="0" i="0" dirty="0" smtClean="0">
              <a:solidFill>
                <a:srgbClr val="000000"/>
              </a:solidFill>
              <a:effectLst/>
              <a:latin typeface="Arial Narrow" panose="020B0606020202030204" pitchFamily="34" charset="0"/>
            </a:endParaRPr>
          </a:p>
          <a:p>
            <a:pPr marL="457200" indent="-457200" algn="just">
              <a:buFont typeface="+mj-lt"/>
              <a:buAutoNum type="arabicPeriod"/>
            </a:pPr>
            <a:r>
              <a:rPr lang="es-MX" sz="2000" b="0" i="0" dirty="0" smtClean="0">
                <a:solidFill>
                  <a:srgbClr val="000000"/>
                </a:solidFill>
                <a:effectLst/>
                <a:latin typeface="Arial Narrow" panose="020B0606020202030204" pitchFamily="34" charset="0"/>
              </a:rPr>
              <a:t>Ayudar a prevenir errores cometidos en otros estudios.</a:t>
            </a:r>
          </a:p>
          <a:p>
            <a:pPr marL="457200" indent="-457200" algn="just">
              <a:buFont typeface="+mj-lt"/>
              <a:buAutoNum type="arabicPeriod"/>
            </a:pPr>
            <a:r>
              <a:rPr lang="es-MX" sz="2000" b="0" i="0" dirty="0" smtClean="0">
                <a:solidFill>
                  <a:srgbClr val="000000"/>
                </a:solidFill>
                <a:effectLst/>
                <a:latin typeface="Arial Narrow" panose="020B0606020202030204" pitchFamily="34" charset="0"/>
              </a:rPr>
              <a:t>Orientar sobre la forma de llevar a cabo el estudio.</a:t>
            </a:r>
          </a:p>
          <a:p>
            <a:pPr marL="457200" indent="-457200" algn="just">
              <a:buFont typeface="+mj-lt"/>
              <a:buAutoNum type="arabicPeriod"/>
            </a:pPr>
            <a:r>
              <a:rPr lang="es-MX" sz="2000" b="0" i="0" dirty="0" smtClean="0">
                <a:solidFill>
                  <a:srgbClr val="000000"/>
                </a:solidFill>
                <a:effectLst/>
                <a:latin typeface="Arial Narrow" panose="020B0606020202030204" pitchFamily="34" charset="0"/>
              </a:rPr>
              <a:t>Ampliar el horizonte y guiar al investigador en el planteamiento del problema</a:t>
            </a:r>
          </a:p>
          <a:p>
            <a:pPr marL="457200" indent="-457200" algn="just">
              <a:buFont typeface="+mj-lt"/>
              <a:buAutoNum type="arabicPeriod"/>
            </a:pPr>
            <a:r>
              <a:rPr lang="es-MX" sz="2000" b="0" i="0" dirty="0" smtClean="0">
                <a:solidFill>
                  <a:srgbClr val="000000"/>
                </a:solidFill>
                <a:effectLst/>
                <a:latin typeface="Arial Narrow" panose="020B0606020202030204" pitchFamily="34" charset="0"/>
              </a:rPr>
              <a:t>Conducir el establecimiento de las hipótesis.</a:t>
            </a:r>
          </a:p>
          <a:p>
            <a:pPr marL="457200" indent="-457200" algn="just">
              <a:buFont typeface="+mj-lt"/>
              <a:buAutoNum type="arabicPeriod"/>
            </a:pPr>
            <a:r>
              <a:rPr lang="es-MX" sz="2000" b="0" i="0" dirty="0" smtClean="0">
                <a:solidFill>
                  <a:srgbClr val="000000"/>
                </a:solidFill>
                <a:effectLst/>
                <a:latin typeface="Arial Narrow" panose="020B0606020202030204" pitchFamily="34" charset="0"/>
              </a:rPr>
              <a:t>Inspirar nuevas líneas y áreas de investigación.</a:t>
            </a:r>
          </a:p>
          <a:p>
            <a:pPr marL="457200" indent="-457200" algn="just">
              <a:buFont typeface="+mj-lt"/>
              <a:buAutoNum type="arabicPeriod"/>
            </a:pPr>
            <a:r>
              <a:rPr lang="es-MX" sz="2000" b="0" i="0" dirty="0" smtClean="0">
                <a:solidFill>
                  <a:srgbClr val="000000"/>
                </a:solidFill>
                <a:effectLst/>
                <a:latin typeface="Arial Narrow" panose="020B0606020202030204" pitchFamily="34" charset="0"/>
              </a:rPr>
              <a:t>Proveer de un marco de referencia para interpretar los resultados del estudio</a:t>
            </a:r>
            <a:endParaRPr lang="es-MX" sz="2000" dirty="0">
              <a:latin typeface="Arial Narrow" panose="020B0606020202030204" pitchFamily="34" charset="0"/>
            </a:endParaRPr>
          </a:p>
        </p:txBody>
      </p:sp>
    </p:spTree>
    <p:extLst>
      <p:ext uri="{BB962C8B-B14F-4D97-AF65-F5344CB8AC3E}">
        <p14:creationId xmlns:p14="http://schemas.microsoft.com/office/powerpoint/2010/main" val="335454562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899592" y="2136339"/>
            <a:ext cx="7848872" cy="2000548"/>
          </a:xfrm>
          <a:prstGeom prst="rect">
            <a:avLst/>
          </a:prstGeom>
        </p:spPr>
        <p:txBody>
          <a:bodyPr wrap="square">
            <a:spAutoFit/>
          </a:bodyPr>
          <a:lstStyle/>
          <a:p>
            <a:r>
              <a:rPr lang="es-MX" sz="2400" b="0" i="0" dirty="0" smtClean="0">
                <a:solidFill>
                  <a:srgbClr val="000000"/>
                </a:solidFill>
                <a:effectLst/>
                <a:latin typeface="Arial Narrow" panose="020B0606020202030204" pitchFamily="34" charset="0"/>
              </a:rPr>
              <a:t>DEFINIR TIPO Y NIVEL DE INVESTIGACIÓN</a:t>
            </a:r>
          </a:p>
          <a:p>
            <a:pPr algn="just"/>
            <a:endParaRPr lang="es-MX" sz="2000" dirty="0">
              <a:solidFill>
                <a:srgbClr val="000000"/>
              </a:solidFill>
              <a:latin typeface="Arial Narrow" panose="020B0606020202030204" pitchFamily="34" charset="0"/>
            </a:endParaRPr>
          </a:p>
          <a:p>
            <a:pPr algn="just"/>
            <a:r>
              <a:rPr lang="es-MX" sz="2000" b="0" i="0" dirty="0" smtClean="0">
                <a:solidFill>
                  <a:srgbClr val="000000"/>
                </a:solidFill>
                <a:effectLst/>
                <a:latin typeface="Arial Narrow" panose="020B0606020202030204" pitchFamily="34" charset="0"/>
              </a:rPr>
              <a:t>Los diferentes tipos de investigaciones hacen referencia al nivel de profundización de los estudios que implican y la elección de un tipo u otro de investigación depende esencialmente del estado de los conocimientos sobre el tema, el enfoque y los objetivos del estudio. Hay diferentes tipos de investigación.</a:t>
            </a:r>
            <a:endParaRPr lang="es-MX" sz="2000" dirty="0">
              <a:latin typeface="Arial Narrow" panose="020B0606020202030204" pitchFamily="34" charset="0"/>
            </a:endParaRPr>
          </a:p>
        </p:txBody>
      </p:sp>
    </p:spTree>
    <p:extLst>
      <p:ext uri="{BB962C8B-B14F-4D97-AF65-F5344CB8AC3E}">
        <p14:creationId xmlns:p14="http://schemas.microsoft.com/office/powerpoint/2010/main" val="60178084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899592" y="1988840"/>
            <a:ext cx="7560840" cy="3847207"/>
          </a:xfrm>
          <a:prstGeom prst="rect">
            <a:avLst/>
          </a:prstGeom>
        </p:spPr>
        <p:txBody>
          <a:bodyPr wrap="square">
            <a:spAutoFit/>
          </a:bodyPr>
          <a:lstStyle/>
          <a:p>
            <a:pPr algn="just"/>
            <a:r>
              <a:rPr lang="es-MX" sz="2400" b="0" i="0" dirty="0" smtClean="0">
                <a:solidFill>
                  <a:srgbClr val="000000"/>
                </a:solidFill>
                <a:effectLst/>
                <a:latin typeface="Arial Narrow" panose="020B0606020202030204" pitchFamily="34" charset="0"/>
              </a:rPr>
              <a:t>ESTABLECER LAS HIPÓTESIS Y DEFINIR LAS VARIABLES:</a:t>
            </a:r>
          </a:p>
          <a:p>
            <a:pPr algn="just"/>
            <a:endParaRPr lang="es-MX" sz="2000" dirty="0">
              <a:solidFill>
                <a:srgbClr val="000000"/>
              </a:solidFill>
              <a:latin typeface="Arial Narrow" panose="020B0606020202030204" pitchFamily="34" charset="0"/>
            </a:endParaRPr>
          </a:p>
          <a:p>
            <a:pPr algn="just"/>
            <a:r>
              <a:rPr lang="es-MX" sz="2000" b="0" i="0" dirty="0" smtClean="0">
                <a:solidFill>
                  <a:srgbClr val="000000"/>
                </a:solidFill>
                <a:effectLst/>
                <a:latin typeface="Arial Narrow" panose="020B0606020202030204" pitchFamily="34" charset="0"/>
              </a:rPr>
              <a:t>Las hipótesis son proposiciones tentativas sobre el comportamiento de las variables y/o sus interrelaciones; se apoyan en conocimientos previos organizados y sistemáticos; con el estudio se trata de probar si la realidad analizada las confirma o no. Es habitual que en la formulación de las hipótesis, se incorporen los juicios de valor que tiene el investigador sobre el tema a investigar, por lo que se deberán identificar éstos. Las hipótesis pueden ser generales o específicas; surgen de los objetivos y preguntas de investigación y de los postulados y análisis de la teoría y su aplicación al objeto de estudio y sirven para guiar el estudio, describir y/o explicar lo que se estudia y probar y/o sugerir teorías.</a:t>
            </a:r>
            <a:endParaRPr lang="es-MX" sz="2000" dirty="0">
              <a:latin typeface="Arial Narrow" panose="020B0606020202030204" pitchFamily="34" charset="0"/>
            </a:endParaRPr>
          </a:p>
        </p:txBody>
      </p:sp>
    </p:spTree>
    <p:extLst>
      <p:ext uri="{BB962C8B-B14F-4D97-AF65-F5344CB8AC3E}">
        <p14:creationId xmlns:p14="http://schemas.microsoft.com/office/powerpoint/2010/main" val="38404266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Box 3"/>
          <p:cNvSpPr txBox="1">
            <a:spLocks noChangeArrowheads="1"/>
          </p:cNvSpPr>
          <p:nvPr/>
        </p:nvSpPr>
        <p:spPr bwMode="auto">
          <a:xfrm>
            <a:off x="2743200" y="2895600"/>
            <a:ext cx="472440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algn="just" defTabSz="914400" eaLnBrk="1" fontAlgn="base" latinLnBrk="0" hangingPunct="1">
              <a:lnSpc>
                <a:spcPct val="100000"/>
              </a:lnSpc>
              <a:spcBef>
                <a:spcPct val="50000"/>
              </a:spcBef>
              <a:spcAft>
                <a:spcPct val="0"/>
              </a:spcAft>
              <a:buClrTx/>
              <a:buSzTx/>
              <a:buFontTx/>
              <a:buNone/>
              <a:tabLst/>
              <a:defRPr/>
            </a:pP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La filosofía es un intento del espíritu humano para llegar a una concepción del universo mediante la autorreflexión sobre sus funciones valorativas teóricas y prácticas.</a:t>
            </a:r>
            <a:endParaRPr kumimoji="0" lang="es-ES" altLang="es-MX" sz="2400" b="0" i="0" u="none" strike="noStrike" kern="0" cap="none" spc="0" normalizeH="0" baseline="0" noProof="0" dirty="0" smtClean="0">
              <a:ln>
                <a:noFill/>
              </a:ln>
              <a:solidFill>
                <a:srgbClr val="000000"/>
              </a:solidFill>
              <a:effectLst/>
              <a:uLnTx/>
              <a:uFillTx/>
              <a:latin typeface="Times New Roman" pitchFamily="18" charset="0"/>
            </a:endParaRPr>
          </a:p>
        </p:txBody>
      </p:sp>
      <p:sp>
        <p:nvSpPr>
          <p:cNvPr id="7" name="Rectangle 2"/>
          <p:cNvSpPr txBox="1">
            <a:spLocks noChangeArrowheads="1"/>
          </p:cNvSpPr>
          <p:nvPr/>
        </p:nvSpPr>
        <p:spPr bwMode="auto">
          <a:xfrm>
            <a:off x="971600" y="1412776"/>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Narrow" pitchFamily="34" charset="0"/>
              </a:defRPr>
            </a:lvl2pPr>
            <a:lvl3pPr algn="ctr" rtl="0" eaLnBrk="0" fontAlgn="base" hangingPunct="0">
              <a:spcBef>
                <a:spcPct val="0"/>
              </a:spcBef>
              <a:spcAft>
                <a:spcPct val="0"/>
              </a:spcAft>
              <a:defRPr sz="4400">
                <a:solidFill>
                  <a:schemeClr val="tx2"/>
                </a:solidFill>
                <a:latin typeface="Arial Narrow" pitchFamily="34" charset="0"/>
              </a:defRPr>
            </a:lvl3pPr>
            <a:lvl4pPr algn="ctr" rtl="0" eaLnBrk="0" fontAlgn="base" hangingPunct="0">
              <a:spcBef>
                <a:spcPct val="0"/>
              </a:spcBef>
              <a:spcAft>
                <a:spcPct val="0"/>
              </a:spcAft>
              <a:defRPr sz="4400">
                <a:solidFill>
                  <a:schemeClr val="tx2"/>
                </a:solidFill>
                <a:latin typeface="Arial Narrow" pitchFamily="34" charset="0"/>
              </a:defRPr>
            </a:lvl4pPr>
            <a:lvl5pPr algn="ctr" rtl="0" eaLnBrk="0" fontAlgn="base" hangingPunct="0">
              <a:spcBef>
                <a:spcPct val="0"/>
              </a:spcBef>
              <a:spcAft>
                <a:spcPct val="0"/>
              </a:spcAft>
              <a:defRPr sz="4400">
                <a:solidFill>
                  <a:schemeClr val="tx2"/>
                </a:solidFill>
                <a:latin typeface="Arial Narrow" pitchFamily="34" charset="0"/>
              </a:defRPr>
            </a:lvl5pPr>
            <a:lvl6pPr marL="457200" algn="ctr" rtl="0" fontAlgn="base">
              <a:spcBef>
                <a:spcPct val="0"/>
              </a:spcBef>
              <a:spcAft>
                <a:spcPct val="0"/>
              </a:spcAft>
              <a:defRPr sz="4400">
                <a:solidFill>
                  <a:schemeClr val="tx2"/>
                </a:solidFill>
                <a:latin typeface="Arial Narrow" pitchFamily="34" charset="0"/>
              </a:defRPr>
            </a:lvl6pPr>
            <a:lvl7pPr marL="914400" algn="ctr" rtl="0" fontAlgn="base">
              <a:spcBef>
                <a:spcPct val="0"/>
              </a:spcBef>
              <a:spcAft>
                <a:spcPct val="0"/>
              </a:spcAft>
              <a:defRPr sz="4400">
                <a:solidFill>
                  <a:schemeClr val="tx2"/>
                </a:solidFill>
                <a:latin typeface="Arial Narrow" pitchFamily="34" charset="0"/>
              </a:defRPr>
            </a:lvl7pPr>
            <a:lvl8pPr marL="1371600" algn="ctr" rtl="0" fontAlgn="base">
              <a:spcBef>
                <a:spcPct val="0"/>
              </a:spcBef>
              <a:spcAft>
                <a:spcPct val="0"/>
              </a:spcAft>
              <a:defRPr sz="4400">
                <a:solidFill>
                  <a:schemeClr val="tx2"/>
                </a:solidFill>
                <a:latin typeface="Arial Narrow" pitchFamily="34" charset="0"/>
              </a:defRPr>
            </a:lvl8pPr>
            <a:lvl9pPr marL="1828800" algn="ctr" rtl="0" fontAlgn="base">
              <a:spcBef>
                <a:spcPct val="0"/>
              </a:spcBef>
              <a:spcAft>
                <a:spcPct val="0"/>
              </a:spcAft>
              <a:defRPr sz="4400">
                <a:solidFill>
                  <a:schemeClr val="tx2"/>
                </a:solidFill>
                <a:latin typeface="Arial Narrow"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MX" altLang="es-MX" sz="4400" b="0" i="0" u="none" strike="noStrike" kern="0" cap="none" spc="0" normalizeH="0" baseline="0" noProof="0" dirty="0" smtClean="0">
                <a:ln>
                  <a:noFill/>
                </a:ln>
                <a:solidFill>
                  <a:srgbClr val="000000"/>
                </a:solidFill>
                <a:effectLst/>
                <a:uLnTx/>
                <a:uFillTx/>
                <a:latin typeface="Arial Narrow"/>
                <a:ea typeface="+mj-ea"/>
                <a:cs typeface="+mj-cs"/>
              </a:rPr>
              <a:t>La Esencia de la Filosofía</a:t>
            </a:r>
            <a:endParaRPr kumimoji="0" lang="es-ES" altLang="es-MX" sz="4400" b="0" i="0" u="none" strike="noStrike" kern="0" cap="none" spc="0" normalizeH="0" baseline="0" noProof="0" dirty="0" smtClean="0">
              <a:ln>
                <a:noFill/>
              </a:ln>
              <a:solidFill>
                <a:srgbClr val="000000"/>
              </a:solidFill>
              <a:effectLst/>
              <a:uLnTx/>
              <a:uFillTx/>
              <a:latin typeface="Arial Narrow"/>
              <a:ea typeface="+mj-ea"/>
              <a:cs typeface="+mj-cs"/>
            </a:endParaRPr>
          </a:p>
        </p:txBody>
      </p:sp>
    </p:spTree>
    <p:extLst>
      <p:ext uri="{BB962C8B-B14F-4D97-AF65-F5344CB8AC3E}">
        <p14:creationId xmlns:p14="http://schemas.microsoft.com/office/powerpoint/2010/main" val="199496976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827584" y="2274838"/>
            <a:ext cx="7488832" cy="1692771"/>
          </a:xfrm>
          <a:prstGeom prst="rect">
            <a:avLst/>
          </a:prstGeom>
        </p:spPr>
        <p:txBody>
          <a:bodyPr wrap="square">
            <a:spAutoFit/>
          </a:bodyPr>
          <a:lstStyle/>
          <a:p>
            <a:pPr algn="just"/>
            <a:r>
              <a:rPr lang="es-MX" sz="2400" b="0" i="0" dirty="0" smtClean="0">
                <a:solidFill>
                  <a:srgbClr val="000000"/>
                </a:solidFill>
                <a:effectLst/>
                <a:latin typeface="Arial Narrow" panose="020B0606020202030204" pitchFamily="34" charset="0"/>
              </a:rPr>
              <a:t>SELECCIONAR EL DISEÑO APROPIADO DE INVESTIGACIÓN:</a:t>
            </a:r>
          </a:p>
          <a:p>
            <a:pPr algn="just"/>
            <a:endParaRPr lang="es-MX" sz="2000" dirty="0">
              <a:solidFill>
                <a:srgbClr val="000000"/>
              </a:solidFill>
              <a:latin typeface="Arial Narrow" panose="020B0606020202030204" pitchFamily="34" charset="0"/>
            </a:endParaRPr>
          </a:p>
          <a:p>
            <a:pPr algn="just"/>
            <a:r>
              <a:rPr lang="es-MX" sz="2000" b="0" i="0" dirty="0" smtClean="0">
                <a:solidFill>
                  <a:srgbClr val="000000"/>
                </a:solidFill>
                <a:effectLst/>
                <a:latin typeface="Arial Narrow" panose="020B0606020202030204" pitchFamily="34" charset="0"/>
              </a:rPr>
              <a:t>El diseño de investigación se elige en función del problema a investigar, el contexto de la investigación, los objetivos del estudio, las hipótesis formuladas y, en algunos casos, de la disponibilidad de recursos.</a:t>
            </a:r>
            <a:endParaRPr lang="es-MX" sz="2000" dirty="0">
              <a:latin typeface="Arial Narrow" panose="020B0606020202030204" pitchFamily="34" charset="0"/>
            </a:endParaRPr>
          </a:p>
        </p:txBody>
      </p:sp>
    </p:spTree>
    <p:extLst>
      <p:ext uri="{BB962C8B-B14F-4D97-AF65-F5344CB8AC3E}">
        <p14:creationId xmlns:p14="http://schemas.microsoft.com/office/powerpoint/2010/main" val="339388594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611560" y="1556792"/>
            <a:ext cx="8136904" cy="3847207"/>
          </a:xfrm>
          <a:prstGeom prst="rect">
            <a:avLst/>
          </a:prstGeom>
        </p:spPr>
        <p:txBody>
          <a:bodyPr wrap="square">
            <a:spAutoFit/>
          </a:bodyPr>
          <a:lstStyle/>
          <a:p>
            <a:pPr algn="just"/>
            <a:r>
              <a:rPr lang="es-MX" sz="2400" b="0" i="0" dirty="0" smtClean="0">
                <a:solidFill>
                  <a:srgbClr val="000000"/>
                </a:solidFill>
                <a:effectLst/>
                <a:latin typeface="Arial Narrow" panose="020B0606020202030204" pitchFamily="34" charset="0"/>
              </a:rPr>
              <a:t>SELECCIONAR LOS SUJETOS A ESTUDIAR:</a:t>
            </a:r>
          </a:p>
          <a:p>
            <a:pPr algn="just"/>
            <a:endParaRPr lang="es-MX" sz="2000" dirty="0">
              <a:solidFill>
                <a:srgbClr val="000000"/>
              </a:solidFill>
              <a:latin typeface="Arial Narrow" panose="020B0606020202030204" pitchFamily="34" charset="0"/>
            </a:endParaRPr>
          </a:p>
          <a:p>
            <a:pPr algn="just"/>
            <a:r>
              <a:rPr lang="es-MX" sz="2000" b="0" i="0" dirty="0" smtClean="0">
                <a:solidFill>
                  <a:srgbClr val="000000"/>
                </a:solidFill>
                <a:effectLst/>
                <a:latin typeface="Arial Narrow" panose="020B0606020202030204" pitchFamily="34" charset="0"/>
              </a:rPr>
              <a:t>Hay dos fases que realizar en este paso: Determinar el universo o población a estudiar y seleccionar y extraer la(s) muestra(s), cuando sea necesario. Los sujetos de estudio conforman las unidades de análisis y se identifican en función del problema y de los objetivos de la investigación. La población es el conjunto de sujetos de estudio que tienen o pueden tener las características contenido, lugar y tiempo de las unidades de análisis. La muestra es un subconjunto de la población determinado según ciertos criterios llamados parámetros  </a:t>
            </a:r>
            <a:r>
              <a:rPr lang="es-MX" sz="2000" b="0" i="0" dirty="0" err="1" smtClean="0">
                <a:solidFill>
                  <a:srgbClr val="000000"/>
                </a:solidFill>
                <a:effectLst/>
                <a:latin typeface="Arial Narrow" panose="020B0606020202030204" pitchFamily="34" charset="0"/>
              </a:rPr>
              <a:t>muestrales</a:t>
            </a:r>
            <a:r>
              <a:rPr lang="es-MX" sz="2000" b="0" i="0" dirty="0" smtClean="0">
                <a:solidFill>
                  <a:srgbClr val="000000"/>
                </a:solidFill>
                <a:effectLst/>
                <a:latin typeface="Arial Narrow" panose="020B0606020202030204" pitchFamily="34" charset="0"/>
              </a:rPr>
              <a:t>. Los principales parámetros son el tamaño de la muestra y el error  </a:t>
            </a:r>
            <a:r>
              <a:rPr lang="es-MX" sz="2000" b="0" i="0" dirty="0" err="1" smtClean="0">
                <a:solidFill>
                  <a:srgbClr val="000000"/>
                </a:solidFill>
                <a:effectLst/>
                <a:latin typeface="Arial Narrow" panose="020B0606020202030204" pitchFamily="34" charset="0"/>
              </a:rPr>
              <a:t>muestral</a:t>
            </a:r>
            <a:r>
              <a:rPr lang="es-MX" sz="2000" b="0" i="0" dirty="0" smtClean="0">
                <a:solidFill>
                  <a:srgbClr val="000000"/>
                </a:solidFill>
                <a:effectLst/>
                <a:latin typeface="Arial Narrow" panose="020B0606020202030204" pitchFamily="34" charset="0"/>
              </a:rPr>
              <a:t> admisible. Estos parámetros varían en sentido opuesto: </a:t>
            </a:r>
            <a:r>
              <a:rPr lang="es-MX" sz="2000" b="0" i="0" dirty="0" err="1" smtClean="0">
                <a:solidFill>
                  <a:srgbClr val="000000"/>
                </a:solidFill>
                <a:effectLst/>
                <a:latin typeface="Arial Narrow" panose="020B0606020202030204" pitchFamily="34" charset="0"/>
              </a:rPr>
              <a:t>amayor</a:t>
            </a:r>
            <a:r>
              <a:rPr lang="es-MX" sz="2000" b="0" i="0" dirty="0" smtClean="0">
                <a:solidFill>
                  <a:srgbClr val="000000"/>
                </a:solidFill>
                <a:effectLst/>
                <a:latin typeface="Arial Narrow" panose="020B0606020202030204" pitchFamily="34" charset="0"/>
              </a:rPr>
              <a:t> tamaño de la muestra, menor error </a:t>
            </a:r>
            <a:r>
              <a:rPr lang="es-MX" sz="2000" b="0" i="0" dirty="0" err="1" smtClean="0">
                <a:solidFill>
                  <a:srgbClr val="000000"/>
                </a:solidFill>
                <a:effectLst/>
                <a:latin typeface="Arial Narrow" panose="020B0606020202030204" pitchFamily="34" charset="0"/>
              </a:rPr>
              <a:t>muestral</a:t>
            </a:r>
            <a:r>
              <a:rPr lang="es-MX" sz="2000" b="0" i="0" dirty="0" smtClean="0">
                <a:solidFill>
                  <a:srgbClr val="000000"/>
                </a:solidFill>
                <a:effectLst/>
                <a:latin typeface="Arial Narrow" panose="020B0606020202030204" pitchFamily="34" charset="0"/>
              </a:rPr>
              <a:t> y viceversa.</a:t>
            </a:r>
            <a:endParaRPr lang="es-MX" sz="2000" dirty="0">
              <a:latin typeface="Arial Narrow" panose="020B0606020202030204" pitchFamily="34" charset="0"/>
            </a:endParaRPr>
          </a:p>
        </p:txBody>
      </p:sp>
    </p:spTree>
    <p:extLst>
      <p:ext uri="{BB962C8B-B14F-4D97-AF65-F5344CB8AC3E}">
        <p14:creationId xmlns:p14="http://schemas.microsoft.com/office/powerpoint/2010/main" val="17144200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1187624" y="1997839"/>
            <a:ext cx="7200800" cy="2616101"/>
          </a:xfrm>
          <a:prstGeom prst="rect">
            <a:avLst/>
          </a:prstGeom>
        </p:spPr>
        <p:txBody>
          <a:bodyPr wrap="square">
            <a:spAutoFit/>
          </a:bodyPr>
          <a:lstStyle/>
          <a:p>
            <a:pPr algn="just"/>
            <a:r>
              <a:rPr lang="es-MX" sz="2400" b="0" i="0" dirty="0" smtClean="0">
                <a:solidFill>
                  <a:srgbClr val="000000"/>
                </a:solidFill>
                <a:effectLst/>
                <a:latin typeface="Arial Narrow" panose="020B0606020202030204" pitchFamily="34" charset="0"/>
              </a:rPr>
              <a:t>RECOLECTAR LOS DATOS:</a:t>
            </a:r>
          </a:p>
          <a:p>
            <a:pPr algn="just"/>
            <a:endParaRPr lang="es-MX" sz="2000" dirty="0">
              <a:solidFill>
                <a:srgbClr val="000000"/>
              </a:solidFill>
              <a:latin typeface="Arial Narrow" panose="020B0606020202030204" pitchFamily="34" charset="0"/>
            </a:endParaRPr>
          </a:p>
          <a:p>
            <a:pPr algn="just"/>
            <a:r>
              <a:rPr lang="es-MX" sz="2000" b="0" i="0" dirty="0" smtClean="0">
                <a:solidFill>
                  <a:srgbClr val="000000"/>
                </a:solidFill>
                <a:effectLst/>
                <a:latin typeface="Arial Narrow" panose="020B0606020202030204" pitchFamily="34" charset="0"/>
              </a:rPr>
              <a:t>Este paso comprende un conjunto de operaciones, tales como:</a:t>
            </a:r>
          </a:p>
          <a:p>
            <a:pPr algn="just"/>
            <a:endParaRPr lang="es-MX" sz="2000" dirty="0">
              <a:solidFill>
                <a:srgbClr val="000000"/>
              </a:solidFill>
              <a:latin typeface="Arial Narrow" panose="020B0606020202030204" pitchFamily="34" charset="0"/>
            </a:endParaRPr>
          </a:p>
          <a:p>
            <a:pPr algn="just"/>
            <a:r>
              <a:rPr lang="es-MX" sz="2000" b="0" i="0" dirty="0" smtClean="0">
                <a:solidFill>
                  <a:srgbClr val="000000"/>
                </a:solidFill>
                <a:effectLst/>
                <a:latin typeface="Arial Narrow" panose="020B0606020202030204" pitchFamily="34" charset="0"/>
              </a:rPr>
              <a:t>-Elaborar el instrumento de medición y calcular su validez y confiabilidad.</a:t>
            </a:r>
          </a:p>
          <a:p>
            <a:pPr algn="just"/>
            <a:r>
              <a:rPr lang="es-MX" sz="2000" b="0" i="0" dirty="0" smtClean="0">
                <a:solidFill>
                  <a:srgbClr val="000000"/>
                </a:solidFill>
                <a:effectLst/>
                <a:latin typeface="Arial Narrow" panose="020B0606020202030204" pitchFamily="34" charset="0"/>
              </a:rPr>
              <a:t>-Elaborar la codificación de los datos.</a:t>
            </a:r>
          </a:p>
          <a:p>
            <a:pPr algn="just"/>
            <a:r>
              <a:rPr lang="es-MX" sz="2000" b="0" i="0" dirty="0" smtClean="0">
                <a:solidFill>
                  <a:srgbClr val="000000"/>
                </a:solidFill>
                <a:effectLst/>
                <a:latin typeface="Arial Narrow" panose="020B0606020202030204" pitchFamily="34" charset="0"/>
              </a:rPr>
              <a:t>-Aplicar el instrumento y efectuar la colecta de datos.</a:t>
            </a:r>
          </a:p>
          <a:p>
            <a:pPr algn="just"/>
            <a:r>
              <a:rPr lang="es-MX" sz="2000" b="0" i="0" dirty="0" smtClean="0">
                <a:solidFill>
                  <a:srgbClr val="000000"/>
                </a:solidFill>
                <a:effectLst/>
                <a:latin typeface="Arial Narrow" panose="020B0606020202030204" pitchFamily="34" charset="0"/>
              </a:rPr>
              <a:t>-Crear los archivos que contengan los datos (base de datos)</a:t>
            </a:r>
            <a:endParaRPr lang="es-MX" sz="2000" dirty="0">
              <a:latin typeface="Arial Narrow" panose="020B0606020202030204" pitchFamily="34" charset="0"/>
            </a:endParaRPr>
          </a:p>
        </p:txBody>
      </p:sp>
    </p:spTree>
    <p:extLst>
      <p:ext uri="{BB962C8B-B14F-4D97-AF65-F5344CB8AC3E}">
        <p14:creationId xmlns:p14="http://schemas.microsoft.com/office/powerpoint/2010/main" val="27251492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2286000" y="2551837"/>
            <a:ext cx="5382344" cy="2616101"/>
          </a:xfrm>
          <a:prstGeom prst="rect">
            <a:avLst/>
          </a:prstGeom>
        </p:spPr>
        <p:txBody>
          <a:bodyPr wrap="square">
            <a:spAutoFit/>
          </a:bodyPr>
          <a:lstStyle/>
          <a:p>
            <a:pPr algn="just"/>
            <a:r>
              <a:rPr lang="es-MX" sz="2400" b="0" i="0" dirty="0" smtClean="0">
                <a:solidFill>
                  <a:srgbClr val="000000"/>
                </a:solidFill>
                <a:effectLst/>
                <a:latin typeface="Arial Narrow" panose="020B0606020202030204" pitchFamily="34" charset="0"/>
              </a:rPr>
              <a:t>ANALIZAR LOS RESULTADOS:</a:t>
            </a:r>
          </a:p>
          <a:p>
            <a:pPr algn="just"/>
            <a:endParaRPr lang="es-MX" sz="2000" dirty="0">
              <a:solidFill>
                <a:srgbClr val="000000"/>
              </a:solidFill>
              <a:latin typeface="Arial Narrow" panose="020B0606020202030204" pitchFamily="34" charset="0"/>
            </a:endParaRPr>
          </a:p>
          <a:p>
            <a:pPr algn="just"/>
            <a:r>
              <a:rPr lang="es-MX" sz="2000" b="0" i="0" dirty="0" smtClean="0">
                <a:solidFill>
                  <a:srgbClr val="000000"/>
                </a:solidFill>
                <a:effectLst/>
                <a:latin typeface="Arial Narrow" panose="020B0606020202030204" pitchFamily="34" charset="0"/>
              </a:rPr>
              <a:t>Este paso consiste en:</a:t>
            </a:r>
          </a:p>
          <a:p>
            <a:pPr algn="just"/>
            <a:endParaRPr lang="es-MX" sz="2000" b="0" i="0" dirty="0" smtClean="0">
              <a:solidFill>
                <a:srgbClr val="000000"/>
              </a:solidFill>
              <a:effectLst/>
              <a:latin typeface="Arial Narrow" panose="020B0606020202030204" pitchFamily="34" charset="0"/>
            </a:endParaRPr>
          </a:p>
          <a:p>
            <a:pPr algn="just"/>
            <a:r>
              <a:rPr lang="es-MX" sz="2000" b="0" i="0" dirty="0" smtClean="0">
                <a:solidFill>
                  <a:srgbClr val="000000"/>
                </a:solidFill>
                <a:effectLst/>
                <a:latin typeface="Arial Narrow" panose="020B0606020202030204" pitchFamily="34" charset="0"/>
              </a:rPr>
              <a:t>-Seleccionar las pruebas estadísticas y las tablas de resultados a analizar.</a:t>
            </a:r>
          </a:p>
          <a:p>
            <a:pPr algn="just"/>
            <a:r>
              <a:rPr lang="es-MX" sz="2000" b="0" i="0" dirty="0" smtClean="0">
                <a:solidFill>
                  <a:srgbClr val="000000"/>
                </a:solidFill>
                <a:effectLst/>
                <a:latin typeface="Arial Narrow" panose="020B0606020202030204" pitchFamily="34" charset="0"/>
              </a:rPr>
              <a:t>-Elaborar el problema de análisis.</a:t>
            </a:r>
          </a:p>
          <a:p>
            <a:pPr algn="just"/>
            <a:r>
              <a:rPr lang="es-MX" sz="2000" b="0" i="0" dirty="0" smtClean="0">
                <a:solidFill>
                  <a:srgbClr val="000000"/>
                </a:solidFill>
                <a:effectLst/>
                <a:latin typeface="Arial Narrow" panose="020B0606020202030204" pitchFamily="34" charset="0"/>
              </a:rPr>
              <a:t>-Realizar el análisis.</a:t>
            </a:r>
            <a:endParaRPr lang="es-MX" sz="2000" dirty="0">
              <a:latin typeface="Arial Narrow" panose="020B0606020202030204" pitchFamily="34" charset="0"/>
            </a:endParaRPr>
          </a:p>
        </p:txBody>
      </p:sp>
    </p:spTree>
    <p:extLst>
      <p:ext uri="{BB962C8B-B14F-4D97-AF65-F5344CB8AC3E}">
        <p14:creationId xmlns:p14="http://schemas.microsoft.com/office/powerpoint/2010/main" val="3539261821"/>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827584" y="1556792"/>
            <a:ext cx="7704856" cy="4462760"/>
          </a:xfrm>
          <a:prstGeom prst="rect">
            <a:avLst/>
          </a:prstGeom>
        </p:spPr>
        <p:txBody>
          <a:bodyPr wrap="square">
            <a:spAutoFit/>
          </a:bodyPr>
          <a:lstStyle/>
          <a:p>
            <a:pPr algn="just"/>
            <a:r>
              <a:rPr lang="es-MX" sz="2400" b="0" i="0" dirty="0" smtClean="0">
                <a:solidFill>
                  <a:srgbClr val="000000"/>
                </a:solidFill>
                <a:effectLst/>
                <a:latin typeface="Arial Narrow" panose="020B0606020202030204" pitchFamily="34" charset="0"/>
              </a:rPr>
              <a:t>PRESENTAR EL REPORTE DE RESULTADOS:</a:t>
            </a:r>
          </a:p>
          <a:p>
            <a:pPr algn="just"/>
            <a:endParaRPr lang="es-MX" sz="2000" dirty="0">
              <a:solidFill>
                <a:srgbClr val="000000"/>
              </a:solidFill>
              <a:latin typeface="Arial Narrow" panose="020B0606020202030204" pitchFamily="34" charset="0"/>
            </a:endParaRPr>
          </a:p>
          <a:p>
            <a:pPr algn="just"/>
            <a:r>
              <a:rPr lang="es-MX" sz="2000" b="0" i="0" dirty="0" smtClean="0">
                <a:solidFill>
                  <a:srgbClr val="000000"/>
                </a:solidFill>
                <a:effectLst/>
                <a:latin typeface="Arial Narrow" panose="020B0606020202030204" pitchFamily="34" charset="0"/>
              </a:rPr>
              <a:t>Para elaborar y presentar el reporte de investigación deben seguirse determinadas reglas, según quien sea el destinatario final del trabajo de investigación. Es decir, el informe de investigación debe adaptarse al usuario. El contexto determina el formato, naturaleza, extensión e, incluso, el lenguaje del informe. En un contexto académico, es usual que el reporte de investigación incluya portada, índice, sumario, introducción, marco teórico, método,  resultados, conclusiones, bibliografía y anexos estadísticos u otros. En un contexto no académico, el marco teórico y los detalles técnicos del método suelen trasladarse a los anexos y el resumen hace énfasis en las conclusiones; el lenguaje a emplear debe huir de tecnicismos sin perder rigor ni precisión. La presentación del reporte, además de escrito, puede ser oral en cuyo caso conviene apoyarse en métodos audiovisuales de presentación</a:t>
            </a:r>
            <a:endParaRPr lang="es-MX" sz="2000" dirty="0">
              <a:latin typeface="Arial Narrow" panose="020B0606020202030204" pitchFamily="34" charset="0"/>
            </a:endParaRPr>
          </a:p>
        </p:txBody>
      </p:sp>
    </p:spTree>
    <p:extLst>
      <p:ext uri="{BB962C8B-B14F-4D97-AF65-F5344CB8AC3E}">
        <p14:creationId xmlns:p14="http://schemas.microsoft.com/office/powerpoint/2010/main" val="2881810205"/>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467544" y="1124744"/>
            <a:ext cx="8349976" cy="5773888"/>
          </a:xfrm>
          <a:prstGeom prst="rect">
            <a:avLst/>
          </a:prstGeom>
        </p:spPr>
        <p:txBody>
          <a:bodyPr wrap="square">
            <a:spAutoFit/>
          </a:bodyPr>
          <a:lstStyle/>
          <a:p>
            <a:r>
              <a:rPr lang="en-US" dirty="0" smtClean="0">
                <a:solidFill>
                  <a:srgbClr val="000000"/>
                </a:solidFill>
                <a:effectLst/>
                <a:latin typeface="Times New Roman"/>
                <a:ea typeface="Times New Roman"/>
              </a:rPr>
              <a:t>BIBLIOGRAFÍA</a:t>
            </a:r>
          </a:p>
          <a:p>
            <a:endParaRPr lang="en-US" dirty="0">
              <a:solidFill>
                <a:srgbClr val="000000"/>
              </a:solidFill>
              <a:latin typeface="Times New Roman"/>
              <a:ea typeface="Times New Roman"/>
            </a:endParaRPr>
          </a:p>
          <a:p>
            <a:pPr lvl="0" algn="just" eaLnBrk="0" fontAlgn="base" hangingPunct="0">
              <a:lnSpc>
                <a:spcPct val="90000"/>
              </a:lnSpc>
              <a:spcBef>
                <a:spcPct val="20000"/>
              </a:spcBef>
              <a:spcAft>
                <a:spcPct val="0"/>
              </a:spcAft>
              <a:buClr>
                <a:srgbClr val="00AE00"/>
              </a:buClr>
              <a:buSzPct val="75000"/>
            </a:pPr>
            <a:r>
              <a:rPr kumimoji="0" lang="es-CR" altLang="es-MX" sz="1600" b="0" i="0" u="none" strike="noStrike" kern="0" cap="none" spc="0" normalizeH="0" baseline="0" noProof="0" dirty="0" err="1" smtClean="0">
                <a:ln>
                  <a:noFill/>
                </a:ln>
                <a:solidFill>
                  <a:srgbClr val="000000"/>
                </a:solidFill>
                <a:effectLst/>
                <a:uLnTx/>
                <a:uFillTx/>
                <a:latin typeface="Arial Narrow" panose="020B0606020202030204" pitchFamily="34" charset="0"/>
                <a:cs typeface="Times New Roman" charset="0"/>
              </a:rPr>
              <a:t>Blaug</a:t>
            </a:r>
            <a:r>
              <a:rPr kumimoji="0" lang="es-CR" altLang="es-MX" sz="1600" b="0" i="0" u="none" strike="noStrike" kern="0" cap="none" spc="0" normalizeH="0" baseline="0" noProof="0" dirty="0" smtClean="0">
                <a:ln>
                  <a:noFill/>
                </a:ln>
                <a:solidFill>
                  <a:srgbClr val="000000"/>
                </a:solidFill>
                <a:effectLst/>
                <a:uLnTx/>
                <a:uFillTx/>
                <a:latin typeface="Arial Narrow" panose="020B0606020202030204" pitchFamily="34" charset="0"/>
                <a:cs typeface="Times New Roman" charset="0"/>
              </a:rPr>
              <a:t>, Mark.  (1980).  </a:t>
            </a:r>
            <a:r>
              <a:rPr kumimoji="0" lang="es-CR" altLang="es-MX" sz="1600" b="0" i="1" u="none" strike="noStrike" kern="0" cap="none" spc="0" normalizeH="0" baseline="0" noProof="0" dirty="0" smtClean="0">
                <a:ln>
                  <a:noFill/>
                </a:ln>
                <a:solidFill>
                  <a:srgbClr val="000000"/>
                </a:solidFill>
                <a:effectLst/>
                <a:uLnTx/>
                <a:uFillTx/>
                <a:latin typeface="Arial Narrow" panose="020B0606020202030204" pitchFamily="34" charset="0"/>
                <a:cs typeface="Times New Roman" charset="0"/>
              </a:rPr>
              <a:t>La metodología de la economía.</a:t>
            </a:r>
            <a:r>
              <a:rPr kumimoji="0" lang="es-CR" altLang="es-MX" sz="1600" b="0" i="0" u="none" strike="noStrike" kern="0" cap="none" spc="0" normalizeH="0" baseline="0" noProof="0" dirty="0" smtClean="0">
                <a:ln>
                  <a:noFill/>
                </a:ln>
                <a:solidFill>
                  <a:srgbClr val="000000"/>
                </a:solidFill>
                <a:effectLst/>
                <a:uLnTx/>
                <a:uFillTx/>
                <a:latin typeface="Arial Narrow" panose="020B0606020202030204" pitchFamily="34" charset="0"/>
                <a:cs typeface="Times New Roman" charset="0"/>
              </a:rPr>
              <a:t>  (Versión española de Ana Martínez </a:t>
            </a:r>
            <a:r>
              <a:rPr kumimoji="0" lang="es-CR" altLang="es-MX" sz="1600" b="0" i="0" u="none" strike="noStrike" kern="0" cap="none" spc="0" normalizeH="0" baseline="0" noProof="0" dirty="0" err="1" smtClean="0">
                <a:ln>
                  <a:noFill/>
                </a:ln>
                <a:solidFill>
                  <a:srgbClr val="000000"/>
                </a:solidFill>
                <a:effectLst/>
                <a:uLnTx/>
                <a:uFillTx/>
                <a:latin typeface="Arial Narrow" panose="020B0606020202030204" pitchFamily="34" charset="0"/>
                <a:cs typeface="Times New Roman" charset="0"/>
              </a:rPr>
              <a:t>Pujana</a:t>
            </a:r>
            <a:r>
              <a:rPr kumimoji="0" lang="es-CR" altLang="es-MX" sz="1600" b="0" i="0" u="none" strike="noStrike" kern="0" cap="none" spc="0" normalizeH="0" baseline="0" noProof="0" dirty="0" smtClean="0">
                <a:ln>
                  <a:noFill/>
                </a:ln>
                <a:solidFill>
                  <a:srgbClr val="000000"/>
                </a:solidFill>
                <a:effectLst/>
                <a:uLnTx/>
                <a:uFillTx/>
                <a:latin typeface="Arial Narrow" panose="020B0606020202030204" pitchFamily="34" charset="0"/>
                <a:cs typeface="Times New Roman" charset="0"/>
              </a:rPr>
              <a:t>, 1985).  Madrid:  Alianza Editorial.  [Cap. 4,  Los </a:t>
            </a:r>
            <a:r>
              <a:rPr kumimoji="0" lang="es-CR" altLang="es-MX" sz="1600" b="0" i="0" u="none" strike="noStrike" kern="0" cap="none" spc="0" normalizeH="0" baseline="0" noProof="0" dirty="0" err="1" smtClean="0">
                <a:ln>
                  <a:noFill/>
                </a:ln>
                <a:solidFill>
                  <a:srgbClr val="000000"/>
                </a:solidFill>
                <a:effectLst/>
                <a:uLnTx/>
                <a:uFillTx/>
                <a:latin typeface="Arial Narrow" panose="020B0606020202030204" pitchFamily="34" charset="0"/>
                <a:cs typeface="Times New Roman" charset="0"/>
              </a:rPr>
              <a:t>falsacionistas</a:t>
            </a:r>
            <a:r>
              <a:rPr kumimoji="0" lang="es-CR" altLang="es-MX" sz="1600" b="0" i="0" u="none" strike="noStrike" kern="0" cap="none" spc="0" normalizeH="0" baseline="0" noProof="0" dirty="0" smtClean="0">
                <a:ln>
                  <a:noFill/>
                </a:ln>
                <a:solidFill>
                  <a:srgbClr val="000000"/>
                </a:solidFill>
                <a:effectLst/>
                <a:uLnTx/>
                <a:uFillTx/>
                <a:latin typeface="Arial Narrow" panose="020B0606020202030204" pitchFamily="34" charset="0"/>
                <a:cs typeface="Times New Roman" charset="0"/>
              </a:rPr>
              <a:t>:  una historia totalmente del siglo XX, pp. 114-149]</a:t>
            </a:r>
          </a:p>
          <a:p>
            <a:pPr lvl="0" algn="just" eaLnBrk="0" fontAlgn="base" hangingPunct="0">
              <a:lnSpc>
                <a:spcPct val="90000"/>
              </a:lnSpc>
              <a:spcBef>
                <a:spcPct val="20000"/>
              </a:spcBef>
              <a:spcAft>
                <a:spcPct val="0"/>
              </a:spcAft>
              <a:buClr>
                <a:srgbClr val="00AE00"/>
              </a:buClr>
              <a:buSzPct val="75000"/>
            </a:pPr>
            <a:endParaRPr lang="es-CR" altLang="es-MX" sz="1600" kern="0" dirty="0">
              <a:solidFill>
                <a:srgbClr val="000000"/>
              </a:solidFill>
              <a:latin typeface="Arial Narrow" panose="020B0606020202030204" pitchFamily="34" charset="0"/>
              <a:cs typeface="Times New Roman" charset="0"/>
            </a:endParaRPr>
          </a:p>
          <a:p>
            <a:pPr lvl="0" algn="just" eaLnBrk="0" fontAlgn="base" hangingPunct="0">
              <a:lnSpc>
                <a:spcPct val="90000"/>
              </a:lnSpc>
              <a:spcBef>
                <a:spcPct val="20000"/>
              </a:spcBef>
              <a:spcAft>
                <a:spcPct val="0"/>
              </a:spcAft>
              <a:buClr>
                <a:srgbClr val="00AE00"/>
              </a:buClr>
              <a:buSzPct val="75000"/>
            </a:pPr>
            <a:r>
              <a:rPr kumimoji="0" lang="es-CR" altLang="es-MX" sz="1600" b="0" i="0" u="none" strike="noStrike" kern="0" cap="none" spc="0" normalizeH="0" baseline="0" noProof="0" dirty="0" err="1" smtClean="0">
                <a:ln>
                  <a:noFill/>
                </a:ln>
                <a:solidFill>
                  <a:srgbClr val="000000"/>
                </a:solidFill>
                <a:effectLst/>
                <a:uLnTx/>
                <a:uFillTx/>
                <a:latin typeface="Arial Narrow" panose="020B0606020202030204" pitchFamily="34" charset="0"/>
                <a:cs typeface="Times New Roman" charset="0"/>
              </a:rPr>
              <a:t>Brue</a:t>
            </a:r>
            <a:r>
              <a:rPr kumimoji="0" lang="es-CR" altLang="es-MX" sz="1600" b="0" i="0" u="none" strike="noStrike" kern="0" cap="none" spc="0" normalizeH="0" baseline="0" noProof="0" dirty="0" smtClean="0">
                <a:ln>
                  <a:noFill/>
                </a:ln>
                <a:solidFill>
                  <a:srgbClr val="000000"/>
                </a:solidFill>
                <a:effectLst/>
                <a:uLnTx/>
                <a:uFillTx/>
                <a:latin typeface="Arial Narrow" panose="020B0606020202030204" pitchFamily="34" charset="0"/>
                <a:cs typeface="Times New Roman" charset="0"/>
              </a:rPr>
              <a:t>, Stanley L. y Randy R. </a:t>
            </a:r>
            <a:r>
              <a:rPr kumimoji="0" lang="es-CR" altLang="es-MX" sz="1600" b="0" i="0" u="none" strike="noStrike" kern="0" cap="none" spc="0" normalizeH="0" baseline="0" noProof="0" dirty="0" err="1" smtClean="0">
                <a:ln>
                  <a:noFill/>
                </a:ln>
                <a:solidFill>
                  <a:srgbClr val="000000"/>
                </a:solidFill>
                <a:effectLst/>
                <a:uLnTx/>
                <a:uFillTx/>
                <a:latin typeface="Arial Narrow" panose="020B0606020202030204" pitchFamily="34" charset="0"/>
                <a:cs typeface="Times New Roman" charset="0"/>
              </a:rPr>
              <a:t>Grant</a:t>
            </a:r>
            <a:r>
              <a:rPr kumimoji="0" lang="es-CR" altLang="es-MX" sz="1600" b="0" i="0" u="none" strike="noStrike" kern="0" cap="none" spc="0" normalizeH="0" baseline="0" noProof="0" dirty="0" smtClean="0">
                <a:ln>
                  <a:noFill/>
                </a:ln>
                <a:solidFill>
                  <a:srgbClr val="000000"/>
                </a:solidFill>
                <a:effectLst/>
                <a:uLnTx/>
                <a:uFillTx/>
                <a:latin typeface="Arial Narrow" panose="020B0606020202030204" pitchFamily="34" charset="0"/>
                <a:cs typeface="Times New Roman" charset="0"/>
              </a:rPr>
              <a:t>, (2009) Historia del pensamiento económico, CENAGE, </a:t>
            </a:r>
            <a:r>
              <a:rPr kumimoji="0" lang="es-CR" altLang="es-MX" sz="1600" b="0" i="0" u="none" strike="noStrike" kern="0" cap="none" spc="0" normalizeH="0" baseline="0" noProof="0" dirty="0" err="1" smtClean="0">
                <a:ln>
                  <a:noFill/>
                </a:ln>
                <a:solidFill>
                  <a:srgbClr val="000000"/>
                </a:solidFill>
                <a:effectLst/>
                <a:uLnTx/>
                <a:uFillTx/>
                <a:latin typeface="Arial Narrow" panose="020B0606020202030204" pitchFamily="34" charset="0"/>
                <a:cs typeface="Times New Roman" charset="0"/>
              </a:rPr>
              <a:t>Mexico</a:t>
            </a:r>
            <a:r>
              <a:rPr kumimoji="0" lang="es-CR" altLang="es-MX" sz="1600" b="0" i="0" u="none" strike="noStrike" kern="0" cap="none" spc="0" normalizeH="0" baseline="0" noProof="0" smtClean="0">
                <a:ln>
                  <a:noFill/>
                </a:ln>
                <a:solidFill>
                  <a:srgbClr val="000000"/>
                </a:solidFill>
                <a:effectLst/>
                <a:uLnTx/>
                <a:uFillTx/>
                <a:latin typeface="Arial Narrow" panose="020B0606020202030204" pitchFamily="34" charset="0"/>
                <a:cs typeface="Times New Roman" charset="0"/>
              </a:rPr>
              <a:t>.</a:t>
            </a:r>
            <a:endParaRPr kumimoji="0" lang="es-CR" altLang="es-MX" sz="1600" b="0" i="0" u="none" strike="noStrike" kern="0" cap="none" spc="0" normalizeH="0" baseline="0" noProof="0" dirty="0" smtClean="0">
              <a:ln>
                <a:noFill/>
              </a:ln>
              <a:solidFill>
                <a:srgbClr val="000000"/>
              </a:solidFill>
              <a:effectLst/>
              <a:uLnTx/>
              <a:uFillTx/>
              <a:latin typeface="Arial Narrow" panose="020B0606020202030204" pitchFamily="34" charset="0"/>
              <a:cs typeface="Times New Roman" charset="0"/>
            </a:endParaRPr>
          </a:p>
          <a:p>
            <a:pPr lvl="0" algn="just" eaLnBrk="0" fontAlgn="base" hangingPunct="0">
              <a:lnSpc>
                <a:spcPct val="90000"/>
              </a:lnSpc>
              <a:spcBef>
                <a:spcPct val="20000"/>
              </a:spcBef>
              <a:spcAft>
                <a:spcPct val="0"/>
              </a:spcAft>
              <a:buClr>
                <a:srgbClr val="00AE00"/>
              </a:buClr>
              <a:buSzPct val="75000"/>
            </a:pPr>
            <a:endParaRPr lang="es-CR" altLang="es-MX" sz="1600" kern="0" dirty="0">
              <a:solidFill>
                <a:srgbClr val="000000"/>
              </a:solidFill>
              <a:latin typeface="Arial Narrow" panose="020B0606020202030204" pitchFamily="34" charset="0"/>
              <a:cs typeface="Times New Roman" charset="0"/>
            </a:endParaRPr>
          </a:p>
          <a:p>
            <a:pPr lvl="0" algn="just" eaLnBrk="0" fontAlgn="base" hangingPunct="0">
              <a:lnSpc>
                <a:spcPct val="90000"/>
              </a:lnSpc>
              <a:spcBef>
                <a:spcPct val="20000"/>
              </a:spcBef>
              <a:spcAft>
                <a:spcPct val="0"/>
              </a:spcAft>
              <a:buClr>
                <a:srgbClr val="00AE00"/>
              </a:buClr>
              <a:buSzPct val="75000"/>
            </a:pPr>
            <a:r>
              <a:rPr kumimoji="0" lang="es-CR" altLang="es-MX" sz="1600" b="0" i="0" u="none" strike="noStrike" kern="0" cap="none" spc="0" normalizeH="0" baseline="0" noProof="0" dirty="0" err="1" smtClean="0">
                <a:ln>
                  <a:noFill/>
                </a:ln>
                <a:solidFill>
                  <a:srgbClr val="000000"/>
                </a:solidFill>
                <a:effectLst/>
                <a:uLnTx/>
                <a:uFillTx/>
                <a:latin typeface="Arial Narrow" panose="020B0606020202030204" pitchFamily="34" charset="0"/>
                <a:cs typeface="Times New Roman" charset="0"/>
              </a:rPr>
              <a:t>Ekelund</a:t>
            </a:r>
            <a:r>
              <a:rPr kumimoji="0" lang="es-CR" altLang="es-MX" sz="1600" b="0" i="0" u="none" strike="noStrike" kern="0" cap="none" spc="0" normalizeH="0" baseline="0" noProof="0" dirty="0" smtClean="0">
                <a:ln>
                  <a:noFill/>
                </a:ln>
                <a:solidFill>
                  <a:srgbClr val="000000"/>
                </a:solidFill>
                <a:effectLst/>
                <a:uLnTx/>
                <a:uFillTx/>
                <a:latin typeface="Arial Narrow" panose="020B0606020202030204" pitchFamily="34" charset="0"/>
                <a:cs typeface="Times New Roman" charset="0"/>
              </a:rPr>
              <a:t>, Robert B. y Robert F. </a:t>
            </a:r>
            <a:r>
              <a:rPr kumimoji="0" lang="es-CR" altLang="es-MX" sz="1600" b="0" i="0" u="none" strike="noStrike" kern="0" cap="none" spc="0" normalizeH="0" baseline="0" noProof="0" dirty="0" err="1" smtClean="0">
                <a:ln>
                  <a:noFill/>
                </a:ln>
                <a:solidFill>
                  <a:srgbClr val="000000"/>
                </a:solidFill>
                <a:effectLst/>
                <a:uLnTx/>
                <a:uFillTx/>
                <a:latin typeface="Arial Narrow" panose="020B0606020202030204" pitchFamily="34" charset="0"/>
                <a:cs typeface="Times New Roman" charset="0"/>
              </a:rPr>
              <a:t>Hébert</a:t>
            </a:r>
            <a:r>
              <a:rPr kumimoji="0" lang="es-CR" altLang="es-MX" sz="1600" b="0" i="0" u="none" strike="noStrike" kern="0" cap="none" spc="0" normalizeH="0" baseline="0" noProof="0" dirty="0" smtClean="0">
                <a:ln>
                  <a:noFill/>
                </a:ln>
                <a:solidFill>
                  <a:srgbClr val="000000"/>
                </a:solidFill>
                <a:effectLst/>
                <a:uLnTx/>
                <a:uFillTx/>
                <a:latin typeface="Arial Narrow" panose="020B0606020202030204" pitchFamily="34" charset="0"/>
                <a:cs typeface="Times New Roman" charset="0"/>
              </a:rPr>
              <a:t>  (2008). </a:t>
            </a:r>
            <a:r>
              <a:rPr kumimoji="0" lang="es-CR" altLang="es-MX" sz="1600" b="0" i="1" u="none" strike="noStrike" kern="0" cap="none" spc="0" normalizeH="0" baseline="0" noProof="0" dirty="0" smtClean="0">
                <a:ln>
                  <a:noFill/>
                </a:ln>
                <a:solidFill>
                  <a:srgbClr val="000000"/>
                </a:solidFill>
                <a:effectLst/>
                <a:uLnTx/>
                <a:uFillTx/>
                <a:latin typeface="Arial Narrow" panose="020B0606020202030204" pitchFamily="34" charset="0"/>
                <a:cs typeface="Times New Roman" charset="0"/>
              </a:rPr>
              <a:t>Historia de la teoría económica y su método</a:t>
            </a:r>
            <a:r>
              <a:rPr kumimoji="0" lang="es-CR" altLang="es-MX" sz="1600" b="0" i="0" u="none" strike="noStrike" kern="0" cap="none" spc="0" normalizeH="0" baseline="0" noProof="0" dirty="0" smtClean="0">
                <a:ln>
                  <a:noFill/>
                </a:ln>
                <a:solidFill>
                  <a:srgbClr val="000000"/>
                </a:solidFill>
                <a:effectLst/>
                <a:uLnTx/>
                <a:uFillTx/>
                <a:latin typeface="Arial Narrow" panose="020B0606020202030204" pitchFamily="34" charset="0"/>
                <a:cs typeface="Times New Roman" charset="0"/>
              </a:rPr>
              <a:t>. Mc Graw Hill, México.</a:t>
            </a:r>
          </a:p>
          <a:p>
            <a:pPr lvl="0" algn="just" eaLnBrk="0" fontAlgn="base" hangingPunct="0">
              <a:lnSpc>
                <a:spcPct val="90000"/>
              </a:lnSpc>
              <a:spcBef>
                <a:spcPct val="20000"/>
              </a:spcBef>
              <a:spcAft>
                <a:spcPct val="0"/>
              </a:spcAft>
              <a:buClr>
                <a:srgbClr val="00AE00"/>
              </a:buClr>
              <a:buSzPct val="75000"/>
            </a:pPr>
            <a:endParaRPr kumimoji="0" lang="es-CR" altLang="es-MX" sz="1600" b="0" i="0" u="none" strike="noStrike" kern="0" cap="none" spc="0" normalizeH="0" baseline="0" noProof="0" dirty="0" smtClean="0">
              <a:ln>
                <a:noFill/>
              </a:ln>
              <a:solidFill>
                <a:srgbClr val="000000"/>
              </a:solidFill>
              <a:effectLst/>
              <a:uLnTx/>
              <a:uFillTx/>
              <a:latin typeface="Arial Narrow" panose="020B0606020202030204" pitchFamily="34" charset="0"/>
              <a:cs typeface="Times New Roman" charset="0"/>
            </a:endParaRPr>
          </a:p>
          <a:p>
            <a:pPr lvl="0" algn="just" eaLnBrk="0" fontAlgn="base" hangingPunct="0">
              <a:lnSpc>
                <a:spcPct val="90000"/>
              </a:lnSpc>
              <a:spcBef>
                <a:spcPct val="20000"/>
              </a:spcBef>
              <a:spcAft>
                <a:spcPct val="0"/>
              </a:spcAft>
              <a:buClr>
                <a:srgbClr val="00AE00"/>
              </a:buClr>
              <a:buSzPct val="75000"/>
            </a:pPr>
            <a:r>
              <a:rPr kumimoji="0" lang="es-CR" altLang="es-MX" sz="1600" b="0" i="0" u="none" strike="noStrike" kern="0" cap="none" spc="0" normalizeH="0" baseline="0" noProof="0" dirty="0" smtClean="0">
                <a:ln>
                  <a:noFill/>
                </a:ln>
                <a:solidFill>
                  <a:srgbClr val="000000"/>
                </a:solidFill>
                <a:effectLst/>
                <a:uLnTx/>
                <a:uFillTx/>
                <a:latin typeface="Arial Narrow" panose="020B0606020202030204" pitchFamily="34" charset="0"/>
                <a:cs typeface="Times New Roman" charset="0"/>
              </a:rPr>
              <a:t>Fox, Glen. (1997).  </a:t>
            </a:r>
            <a:r>
              <a:rPr kumimoji="0" lang="es-CR" altLang="es-MX" sz="1600" b="0" i="1" u="none" strike="noStrike" kern="0" cap="none" spc="0" normalizeH="0" baseline="0" noProof="0" dirty="0" err="1" smtClean="0">
                <a:ln>
                  <a:noFill/>
                </a:ln>
                <a:solidFill>
                  <a:srgbClr val="000000"/>
                </a:solidFill>
                <a:effectLst/>
                <a:uLnTx/>
                <a:uFillTx/>
                <a:latin typeface="Arial Narrow" panose="020B0606020202030204" pitchFamily="34" charset="0"/>
                <a:cs typeface="Times New Roman" charset="0"/>
              </a:rPr>
              <a:t>Reason</a:t>
            </a:r>
            <a:r>
              <a:rPr kumimoji="0" lang="es-CR" altLang="es-MX" sz="1600" b="0" i="1" u="none" strike="noStrike" kern="0" cap="none" spc="0" normalizeH="0" baseline="0" noProof="0" dirty="0" smtClean="0">
                <a:ln>
                  <a:noFill/>
                </a:ln>
                <a:solidFill>
                  <a:srgbClr val="000000"/>
                </a:solidFill>
                <a:effectLst/>
                <a:uLnTx/>
                <a:uFillTx/>
                <a:latin typeface="Arial Narrow" panose="020B0606020202030204" pitchFamily="34" charset="0"/>
                <a:cs typeface="Times New Roman" charset="0"/>
              </a:rPr>
              <a:t> and </a:t>
            </a:r>
            <a:r>
              <a:rPr kumimoji="0" lang="es-CR" altLang="es-MX" sz="1600" b="0" i="1" u="none" strike="noStrike" kern="0" cap="none" spc="0" normalizeH="0" baseline="0" noProof="0" dirty="0" err="1" smtClean="0">
                <a:ln>
                  <a:noFill/>
                </a:ln>
                <a:solidFill>
                  <a:srgbClr val="000000"/>
                </a:solidFill>
                <a:effectLst/>
                <a:uLnTx/>
                <a:uFillTx/>
                <a:latin typeface="Arial Narrow" panose="020B0606020202030204" pitchFamily="34" charset="0"/>
                <a:cs typeface="Times New Roman" charset="0"/>
              </a:rPr>
              <a:t>Reality</a:t>
            </a:r>
            <a:r>
              <a:rPr kumimoji="0" lang="es-CR" altLang="es-MX" sz="1600" b="0" i="1" u="none" strike="noStrike" kern="0" cap="none" spc="0" normalizeH="0" baseline="0" noProof="0" dirty="0" smtClean="0">
                <a:ln>
                  <a:noFill/>
                </a:ln>
                <a:solidFill>
                  <a:srgbClr val="000000"/>
                </a:solidFill>
                <a:effectLst/>
                <a:uLnTx/>
                <a:uFillTx/>
                <a:latin typeface="Arial Narrow" panose="020B0606020202030204" pitchFamily="34" charset="0"/>
                <a:cs typeface="Times New Roman" charset="0"/>
              </a:rPr>
              <a:t> in </a:t>
            </a:r>
            <a:r>
              <a:rPr kumimoji="0" lang="es-CR" altLang="es-MX" sz="1600" b="0" i="1" u="none" strike="noStrike" kern="0" cap="none" spc="0" normalizeH="0" baseline="0" noProof="0" dirty="0" err="1" smtClean="0">
                <a:ln>
                  <a:noFill/>
                </a:ln>
                <a:solidFill>
                  <a:srgbClr val="000000"/>
                </a:solidFill>
                <a:effectLst/>
                <a:uLnTx/>
                <a:uFillTx/>
                <a:latin typeface="Arial Narrow" panose="020B0606020202030204" pitchFamily="34" charset="0"/>
                <a:cs typeface="Times New Roman" charset="0"/>
              </a:rPr>
              <a:t>the</a:t>
            </a:r>
            <a:r>
              <a:rPr kumimoji="0" lang="es-CR" altLang="es-MX" sz="1600" b="0" i="1" u="none" strike="noStrike" kern="0" cap="none" spc="0" normalizeH="0" baseline="0" noProof="0" dirty="0" smtClean="0">
                <a:ln>
                  <a:noFill/>
                </a:ln>
                <a:solidFill>
                  <a:srgbClr val="000000"/>
                </a:solidFill>
                <a:effectLst/>
                <a:uLnTx/>
                <a:uFillTx/>
                <a:latin typeface="Arial Narrow" panose="020B0606020202030204" pitchFamily="34" charset="0"/>
                <a:cs typeface="Times New Roman" charset="0"/>
              </a:rPr>
              <a:t> </a:t>
            </a:r>
            <a:r>
              <a:rPr kumimoji="0" lang="es-CR" altLang="es-MX" sz="1600" b="0" i="1" u="none" strike="noStrike" kern="0" cap="none" spc="0" normalizeH="0" baseline="0" noProof="0" dirty="0" err="1" smtClean="0">
                <a:ln>
                  <a:noFill/>
                </a:ln>
                <a:solidFill>
                  <a:srgbClr val="000000"/>
                </a:solidFill>
                <a:effectLst/>
                <a:uLnTx/>
                <a:uFillTx/>
                <a:latin typeface="Arial Narrow" panose="020B0606020202030204" pitchFamily="34" charset="0"/>
                <a:cs typeface="Times New Roman" charset="0"/>
              </a:rPr>
              <a:t>Methodology</a:t>
            </a:r>
            <a:r>
              <a:rPr kumimoji="0" lang="es-CR" altLang="es-MX" sz="1600" b="0" i="1" u="none" strike="noStrike" kern="0" cap="none" spc="0" normalizeH="0" baseline="0" noProof="0" dirty="0" smtClean="0">
                <a:ln>
                  <a:noFill/>
                </a:ln>
                <a:solidFill>
                  <a:srgbClr val="000000"/>
                </a:solidFill>
                <a:effectLst/>
                <a:uLnTx/>
                <a:uFillTx/>
                <a:latin typeface="Arial Narrow" panose="020B0606020202030204" pitchFamily="34" charset="0"/>
                <a:cs typeface="Times New Roman" charset="0"/>
              </a:rPr>
              <a:t> of </a:t>
            </a:r>
            <a:r>
              <a:rPr kumimoji="0" lang="es-CR" altLang="es-MX" sz="1600" b="0" i="1" u="none" strike="noStrike" kern="0" cap="none" spc="0" normalizeH="0" baseline="0" noProof="0" dirty="0" err="1" smtClean="0">
                <a:ln>
                  <a:noFill/>
                </a:ln>
                <a:solidFill>
                  <a:srgbClr val="000000"/>
                </a:solidFill>
                <a:effectLst/>
                <a:uLnTx/>
                <a:uFillTx/>
                <a:latin typeface="Arial Narrow" panose="020B0606020202030204" pitchFamily="34" charset="0"/>
                <a:cs typeface="Times New Roman" charset="0"/>
              </a:rPr>
              <a:t>Economics</a:t>
            </a:r>
            <a:r>
              <a:rPr kumimoji="0" lang="es-CR" altLang="es-MX" sz="1600" b="0" i="0" u="none" strike="noStrike" kern="0" cap="none" spc="0" normalizeH="0" baseline="0" noProof="0" dirty="0" smtClean="0">
                <a:ln>
                  <a:noFill/>
                </a:ln>
                <a:solidFill>
                  <a:srgbClr val="000000"/>
                </a:solidFill>
                <a:effectLst/>
                <a:uLnTx/>
                <a:uFillTx/>
                <a:latin typeface="Arial Narrow" panose="020B0606020202030204" pitchFamily="34" charset="0"/>
                <a:cs typeface="Times New Roman" charset="0"/>
              </a:rPr>
              <a:t>.  </a:t>
            </a:r>
            <a:r>
              <a:rPr kumimoji="0" lang="es-CR" altLang="es-MX" sz="1600" b="0" i="0" u="none" strike="noStrike" kern="0" cap="none" spc="0" normalizeH="0" baseline="0" noProof="0" dirty="0" err="1" smtClean="0">
                <a:ln>
                  <a:noFill/>
                </a:ln>
                <a:solidFill>
                  <a:srgbClr val="000000"/>
                </a:solidFill>
                <a:effectLst/>
                <a:uLnTx/>
                <a:uFillTx/>
                <a:latin typeface="Arial Narrow" panose="020B0606020202030204" pitchFamily="34" charset="0"/>
                <a:cs typeface="Times New Roman" charset="0"/>
              </a:rPr>
              <a:t>Cheltenhan</a:t>
            </a:r>
            <a:r>
              <a:rPr kumimoji="0" lang="es-CR" altLang="es-MX" sz="1600" b="0" i="0" u="none" strike="noStrike" kern="0" cap="none" spc="0" normalizeH="0" baseline="0" noProof="0" dirty="0" smtClean="0">
                <a:ln>
                  <a:noFill/>
                </a:ln>
                <a:solidFill>
                  <a:srgbClr val="000000"/>
                </a:solidFill>
                <a:effectLst/>
                <a:uLnTx/>
                <a:uFillTx/>
                <a:latin typeface="Arial Narrow" panose="020B0606020202030204" pitchFamily="34" charset="0"/>
                <a:cs typeface="Times New Roman" charset="0"/>
              </a:rPr>
              <a:t>, UK- </a:t>
            </a:r>
            <a:r>
              <a:rPr kumimoji="0" lang="es-CR" altLang="es-MX" sz="1600" b="0" i="0" u="none" strike="noStrike" kern="0" cap="none" spc="0" normalizeH="0" baseline="0" noProof="0" dirty="0" err="1" smtClean="0">
                <a:ln>
                  <a:noFill/>
                </a:ln>
                <a:solidFill>
                  <a:srgbClr val="000000"/>
                </a:solidFill>
                <a:effectLst/>
                <a:uLnTx/>
                <a:uFillTx/>
                <a:latin typeface="Arial Narrow" panose="020B0606020202030204" pitchFamily="34" charset="0"/>
                <a:cs typeface="Times New Roman" charset="0"/>
              </a:rPr>
              <a:t>Lyme</a:t>
            </a:r>
            <a:r>
              <a:rPr kumimoji="0" lang="es-CR" altLang="es-MX" sz="1600" b="0" i="0" u="none" strike="noStrike" kern="0" cap="none" spc="0" normalizeH="0" baseline="0" noProof="0" dirty="0" smtClean="0">
                <a:ln>
                  <a:noFill/>
                </a:ln>
                <a:solidFill>
                  <a:srgbClr val="000000"/>
                </a:solidFill>
                <a:effectLst/>
                <a:uLnTx/>
                <a:uFillTx/>
                <a:latin typeface="Arial Narrow" panose="020B0606020202030204" pitchFamily="34" charset="0"/>
                <a:cs typeface="Times New Roman" charset="0"/>
              </a:rPr>
              <a:t>, USA:  Edward </a:t>
            </a:r>
            <a:r>
              <a:rPr kumimoji="0" lang="es-CR" altLang="es-MX" sz="1600" b="0" i="0" u="none" strike="noStrike" kern="0" cap="none" spc="0" normalizeH="0" baseline="0" noProof="0" dirty="0" err="1" smtClean="0">
                <a:ln>
                  <a:noFill/>
                </a:ln>
                <a:solidFill>
                  <a:srgbClr val="000000"/>
                </a:solidFill>
                <a:effectLst/>
                <a:uLnTx/>
                <a:uFillTx/>
                <a:latin typeface="Arial Narrow" panose="020B0606020202030204" pitchFamily="34" charset="0"/>
                <a:cs typeface="Times New Roman" charset="0"/>
              </a:rPr>
              <a:t>Elgar</a:t>
            </a:r>
            <a:r>
              <a:rPr kumimoji="0" lang="es-CR" altLang="es-MX" sz="1600" b="0" i="0" u="none" strike="noStrike" kern="0" cap="none" spc="0" normalizeH="0" baseline="0" noProof="0" dirty="0" smtClean="0">
                <a:ln>
                  <a:noFill/>
                </a:ln>
                <a:solidFill>
                  <a:srgbClr val="000000"/>
                </a:solidFill>
                <a:effectLst/>
                <a:uLnTx/>
                <a:uFillTx/>
                <a:latin typeface="Arial Narrow" panose="020B0606020202030204" pitchFamily="34" charset="0"/>
                <a:cs typeface="Times New Roman" charset="0"/>
              </a:rPr>
              <a:t> Publishing [Cap. 4, </a:t>
            </a:r>
            <a:r>
              <a:rPr kumimoji="0" lang="es-CR" altLang="es-MX" sz="1600" b="0" i="0" u="none" strike="noStrike" kern="0" cap="none" spc="0" normalizeH="0" baseline="0" noProof="0" dirty="0" err="1" smtClean="0">
                <a:ln>
                  <a:noFill/>
                </a:ln>
                <a:solidFill>
                  <a:srgbClr val="000000"/>
                </a:solidFill>
                <a:effectLst/>
                <a:uLnTx/>
                <a:uFillTx/>
                <a:latin typeface="Arial Narrow" panose="020B0606020202030204" pitchFamily="34" charset="0"/>
                <a:cs typeface="Times New Roman" charset="0"/>
              </a:rPr>
              <a:t>Economics</a:t>
            </a:r>
            <a:r>
              <a:rPr kumimoji="0" lang="es-CR" altLang="es-MX" sz="1600" b="0" i="0" u="none" strike="noStrike" kern="0" cap="none" spc="0" normalizeH="0" baseline="0" noProof="0" dirty="0" smtClean="0">
                <a:ln>
                  <a:noFill/>
                </a:ln>
                <a:solidFill>
                  <a:srgbClr val="000000"/>
                </a:solidFill>
                <a:effectLst/>
                <a:uLnTx/>
                <a:uFillTx/>
                <a:latin typeface="Arial Narrow" panose="020B0606020202030204" pitchFamily="34" charset="0"/>
                <a:cs typeface="Times New Roman" charset="0"/>
              </a:rPr>
              <a:t> as </a:t>
            </a:r>
            <a:r>
              <a:rPr kumimoji="0" lang="es-CR" altLang="es-MX" sz="1600" b="0" i="0" u="none" strike="noStrike" kern="0" cap="none" spc="0" normalizeH="0" baseline="0" noProof="0" dirty="0" err="1" smtClean="0">
                <a:ln>
                  <a:noFill/>
                </a:ln>
                <a:solidFill>
                  <a:srgbClr val="000000"/>
                </a:solidFill>
                <a:effectLst/>
                <a:uLnTx/>
                <a:uFillTx/>
                <a:latin typeface="Arial Narrow" panose="020B0606020202030204" pitchFamily="34" charset="0"/>
                <a:cs typeface="Times New Roman" charset="0"/>
              </a:rPr>
              <a:t>positivism</a:t>
            </a:r>
            <a:r>
              <a:rPr kumimoji="0" lang="es-CR" altLang="es-MX" sz="1600" b="0" i="0" u="none" strike="noStrike" kern="0" cap="none" spc="0" normalizeH="0" baseline="0" noProof="0" dirty="0" smtClean="0">
                <a:ln>
                  <a:noFill/>
                </a:ln>
                <a:solidFill>
                  <a:srgbClr val="000000"/>
                </a:solidFill>
                <a:effectLst/>
                <a:uLnTx/>
                <a:uFillTx/>
                <a:latin typeface="Arial Narrow" panose="020B0606020202030204" pitchFamily="34" charset="0"/>
                <a:cs typeface="Times New Roman" charset="0"/>
              </a:rPr>
              <a:t> and </a:t>
            </a:r>
            <a:r>
              <a:rPr kumimoji="0" lang="es-CR" altLang="es-MX" sz="1600" b="0" i="0" u="none" strike="noStrike" kern="0" cap="none" spc="0" normalizeH="0" baseline="0" noProof="0" dirty="0" err="1" smtClean="0">
                <a:ln>
                  <a:noFill/>
                </a:ln>
                <a:solidFill>
                  <a:srgbClr val="000000"/>
                </a:solidFill>
                <a:effectLst/>
                <a:uLnTx/>
                <a:uFillTx/>
                <a:latin typeface="Arial Narrow" panose="020B0606020202030204" pitchFamily="34" charset="0"/>
                <a:cs typeface="Times New Roman" charset="0"/>
              </a:rPr>
              <a:t>falsacionism</a:t>
            </a:r>
            <a:r>
              <a:rPr kumimoji="0" lang="es-CR" altLang="es-MX" sz="1600" b="0" i="0" u="none" strike="noStrike" kern="0" cap="none" spc="0" normalizeH="0" baseline="0" noProof="0" dirty="0" smtClean="0">
                <a:ln>
                  <a:noFill/>
                </a:ln>
                <a:solidFill>
                  <a:srgbClr val="000000"/>
                </a:solidFill>
                <a:effectLst/>
                <a:uLnTx/>
                <a:uFillTx/>
                <a:latin typeface="Arial Narrow" panose="020B0606020202030204" pitchFamily="34" charset="0"/>
                <a:cs typeface="Times New Roman" charset="0"/>
              </a:rPr>
              <a:t>, pp. 51-72].</a:t>
            </a:r>
          </a:p>
          <a:p>
            <a:pPr lvl="0" algn="just" eaLnBrk="0" fontAlgn="base" hangingPunct="0">
              <a:lnSpc>
                <a:spcPct val="90000"/>
              </a:lnSpc>
              <a:spcBef>
                <a:spcPct val="20000"/>
              </a:spcBef>
              <a:spcAft>
                <a:spcPct val="0"/>
              </a:spcAft>
              <a:buClr>
                <a:srgbClr val="00AE00"/>
              </a:buClr>
              <a:buSzPct val="75000"/>
            </a:pPr>
            <a:endParaRPr kumimoji="0" lang="es-CR" altLang="es-MX" sz="1600" b="0" i="0" u="none" strike="noStrike" kern="0" cap="none" spc="0" normalizeH="0" baseline="0" noProof="0" dirty="0" smtClean="0">
              <a:ln>
                <a:noFill/>
              </a:ln>
              <a:solidFill>
                <a:srgbClr val="000000"/>
              </a:solidFill>
              <a:effectLst/>
              <a:uLnTx/>
              <a:uFillTx/>
              <a:latin typeface="Arial Narrow" panose="020B0606020202030204" pitchFamily="34" charset="0"/>
              <a:cs typeface="Times New Roman" charset="0"/>
            </a:endParaRPr>
          </a:p>
          <a:p>
            <a:pPr lvl="0" algn="just" eaLnBrk="0" fontAlgn="base" hangingPunct="0">
              <a:lnSpc>
                <a:spcPct val="90000"/>
              </a:lnSpc>
              <a:spcBef>
                <a:spcPct val="20000"/>
              </a:spcBef>
              <a:spcAft>
                <a:spcPct val="0"/>
              </a:spcAft>
              <a:buClr>
                <a:srgbClr val="00AE00"/>
              </a:buClr>
              <a:buSzPct val="75000"/>
            </a:pPr>
            <a:r>
              <a:rPr kumimoji="0" lang="es-CR" altLang="es-MX" sz="1600" b="0" i="0" u="none" strike="noStrike" kern="0" cap="none" spc="0" normalizeH="0" baseline="0" noProof="0" dirty="0" err="1" smtClean="0">
                <a:ln>
                  <a:noFill/>
                </a:ln>
                <a:solidFill>
                  <a:srgbClr val="000000"/>
                </a:solidFill>
                <a:effectLst/>
                <a:uLnTx/>
                <a:uFillTx/>
                <a:latin typeface="Arial Narrow" panose="020B0606020202030204" pitchFamily="34" charset="0"/>
                <a:cs typeface="Times New Roman" charset="0"/>
              </a:rPr>
              <a:t>Hausman</a:t>
            </a:r>
            <a:r>
              <a:rPr kumimoji="0" lang="es-CR" altLang="es-MX" sz="1600" b="0" i="0" u="none" strike="noStrike" kern="0" cap="none" spc="0" normalizeH="0" baseline="0" noProof="0" dirty="0" smtClean="0">
                <a:ln>
                  <a:noFill/>
                </a:ln>
                <a:solidFill>
                  <a:srgbClr val="000000"/>
                </a:solidFill>
                <a:effectLst/>
                <a:uLnTx/>
                <a:uFillTx/>
                <a:latin typeface="Arial Narrow" panose="020B0606020202030204" pitchFamily="34" charset="0"/>
                <a:cs typeface="Times New Roman" charset="0"/>
              </a:rPr>
              <a:t>, Daniel.  (1989).  </a:t>
            </a:r>
            <a:r>
              <a:rPr kumimoji="0" lang="es-CR" altLang="es-MX" sz="1600" b="0" i="0" u="none" strike="noStrike" kern="0" cap="none" spc="0" normalizeH="0" baseline="0" noProof="0" dirty="0" err="1" smtClean="0">
                <a:ln>
                  <a:noFill/>
                </a:ln>
                <a:solidFill>
                  <a:srgbClr val="000000"/>
                </a:solidFill>
                <a:effectLst/>
                <a:uLnTx/>
                <a:uFillTx/>
                <a:latin typeface="Arial Narrow" panose="020B0606020202030204" pitchFamily="34" charset="0"/>
                <a:cs typeface="Times New Roman" charset="0"/>
              </a:rPr>
              <a:t>Economic</a:t>
            </a:r>
            <a:r>
              <a:rPr kumimoji="0" lang="es-CR" altLang="es-MX" sz="1600" b="0" i="0" u="none" strike="noStrike" kern="0" cap="none" spc="0" normalizeH="0" baseline="0" noProof="0" dirty="0" smtClean="0">
                <a:ln>
                  <a:noFill/>
                </a:ln>
                <a:solidFill>
                  <a:srgbClr val="000000"/>
                </a:solidFill>
                <a:effectLst/>
                <a:uLnTx/>
                <a:uFillTx/>
                <a:latin typeface="Arial Narrow" panose="020B0606020202030204" pitchFamily="34" charset="0"/>
                <a:cs typeface="Times New Roman" charset="0"/>
              </a:rPr>
              <a:t> </a:t>
            </a:r>
            <a:r>
              <a:rPr kumimoji="0" lang="es-CR" altLang="es-MX" sz="1600" b="0" i="0" u="none" strike="noStrike" kern="0" cap="none" spc="0" normalizeH="0" baseline="0" noProof="0" dirty="0" err="1" smtClean="0">
                <a:ln>
                  <a:noFill/>
                </a:ln>
                <a:solidFill>
                  <a:srgbClr val="000000"/>
                </a:solidFill>
                <a:effectLst/>
                <a:uLnTx/>
                <a:uFillTx/>
                <a:latin typeface="Arial Narrow" panose="020B0606020202030204" pitchFamily="34" charset="0"/>
                <a:cs typeface="Times New Roman" charset="0"/>
              </a:rPr>
              <a:t>Methodology</a:t>
            </a:r>
            <a:r>
              <a:rPr kumimoji="0" lang="es-CR" altLang="es-MX" sz="1600" b="0" i="0" u="none" strike="noStrike" kern="0" cap="none" spc="0" normalizeH="0" baseline="0" noProof="0" dirty="0" smtClean="0">
                <a:ln>
                  <a:noFill/>
                </a:ln>
                <a:solidFill>
                  <a:srgbClr val="000000"/>
                </a:solidFill>
                <a:effectLst/>
                <a:uLnTx/>
                <a:uFillTx/>
                <a:latin typeface="Arial Narrow" panose="020B0606020202030204" pitchFamily="34" charset="0"/>
                <a:cs typeface="Times New Roman" charset="0"/>
              </a:rPr>
              <a:t> in a </a:t>
            </a:r>
            <a:r>
              <a:rPr kumimoji="0" lang="es-CR" altLang="es-MX" sz="1600" b="0" i="0" u="none" strike="noStrike" kern="0" cap="none" spc="0" normalizeH="0" baseline="0" noProof="0" dirty="0" err="1" smtClean="0">
                <a:ln>
                  <a:noFill/>
                </a:ln>
                <a:solidFill>
                  <a:srgbClr val="000000"/>
                </a:solidFill>
                <a:effectLst/>
                <a:uLnTx/>
                <a:uFillTx/>
                <a:latin typeface="Arial Narrow" panose="020B0606020202030204" pitchFamily="34" charset="0"/>
                <a:cs typeface="Times New Roman" charset="0"/>
              </a:rPr>
              <a:t>Nutshell</a:t>
            </a:r>
            <a:r>
              <a:rPr kumimoji="0" lang="es-CR" altLang="es-MX" sz="1600" b="0" i="0" u="none" strike="noStrike" kern="0" cap="none" spc="0" normalizeH="0" baseline="0" noProof="0" dirty="0" smtClean="0">
                <a:ln>
                  <a:noFill/>
                </a:ln>
                <a:solidFill>
                  <a:srgbClr val="000000"/>
                </a:solidFill>
                <a:effectLst/>
                <a:uLnTx/>
                <a:uFillTx/>
                <a:latin typeface="Arial Narrow" panose="020B0606020202030204" pitchFamily="34" charset="0"/>
                <a:cs typeface="Times New Roman" charset="0"/>
              </a:rPr>
              <a:t>.  </a:t>
            </a:r>
            <a:r>
              <a:rPr kumimoji="0" lang="es-CR" altLang="es-MX" sz="1600" b="0" i="1" u="none" strike="noStrike" kern="0" cap="none" spc="0" normalizeH="0" baseline="0" noProof="0" dirty="0" err="1" smtClean="0">
                <a:ln>
                  <a:noFill/>
                </a:ln>
                <a:solidFill>
                  <a:srgbClr val="000000"/>
                </a:solidFill>
                <a:effectLst/>
                <a:uLnTx/>
                <a:uFillTx/>
                <a:latin typeface="Arial Narrow" panose="020B0606020202030204" pitchFamily="34" charset="0"/>
                <a:cs typeface="Times New Roman" charset="0"/>
              </a:rPr>
              <a:t>Journal</a:t>
            </a:r>
            <a:r>
              <a:rPr kumimoji="0" lang="es-CR" altLang="es-MX" sz="1600" b="0" i="1" u="none" strike="noStrike" kern="0" cap="none" spc="0" normalizeH="0" baseline="0" noProof="0" dirty="0" smtClean="0">
                <a:ln>
                  <a:noFill/>
                </a:ln>
                <a:solidFill>
                  <a:srgbClr val="000000"/>
                </a:solidFill>
                <a:effectLst/>
                <a:uLnTx/>
                <a:uFillTx/>
                <a:latin typeface="Arial Narrow" panose="020B0606020202030204" pitchFamily="34" charset="0"/>
                <a:cs typeface="Times New Roman" charset="0"/>
              </a:rPr>
              <a:t> of </a:t>
            </a:r>
            <a:r>
              <a:rPr kumimoji="0" lang="es-CR" altLang="es-MX" sz="1600" b="0" i="1" u="none" strike="noStrike" kern="0" cap="none" spc="0" normalizeH="0" baseline="0" noProof="0" dirty="0" err="1" smtClean="0">
                <a:ln>
                  <a:noFill/>
                </a:ln>
                <a:solidFill>
                  <a:srgbClr val="000000"/>
                </a:solidFill>
                <a:effectLst/>
                <a:uLnTx/>
                <a:uFillTx/>
                <a:latin typeface="Arial Narrow" panose="020B0606020202030204" pitchFamily="34" charset="0"/>
                <a:cs typeface="Times New Roman" charset="0"/>
              </a:rPr>
              <a:t>Economic</a:t>
            </a:r>
            <a:r>
              <a:rPr kumimoji="0" lang="es-CR" altLang="es-MX" sz="1600" b="0" i="1" u="none" strike="noStrike" kern="0" cap="none" spc="0" normalizeH="0" baseline="0" noProof="0" dirty="0" smtClean="0">
                <a:ln>
                  <a:noFill/>
                </a:ln>
                <a:solidFill>
                  <a:srgbClr val="000000"/>
                </a:solidFill>
                <a:effectLst/>
                <a:uLnTx/>
                <a:uFillTx/>
                <a:latin typeface="Arial Narrow" panose="020B0606020202030204" pitchFamily="34" charset="0"/>
                <a:cs typeface="Times New Roman" charset="0"/>
              </a:rPr>
              <a:t> </a:t>
            </a:r>
            <a:r>
              <a:rPr kumimoji="0" lang="es-CR" altLang="es-MX" sz="1600" b="0" i="1" u="none" strike="noStrike" kern="0" cap="none" spc="0" normalizeH="0" baseline="0" noProof="0" dirty="0" err="1" smtClean="0">
                <a:ln>
                  <a:noFill/>
                </a:ln>
                <a:solidFill>
                  <a:srgbClr val="000000"/>
                </a:solidFill>
                <a:effectLst/>
                <a:uLnTx/>
                <a:uFillTx/>
                <a:latin typeface="Arial Narrow" panose="020B0606020202030204" pitchFamily="34" charset="0"/>
                <a:cs typeface="Times New Roman" charset="0"/>
              </a:rPr>
              <a:t>Perpectives</a:t>
            </a:r>
            <a:r>
              <a:rPr kumimoji="0" lang="es-CR" altLang="es-MX" sz="1600" b="0" i="0" u="none" strike="noStrike" kern="0" cap="none" spc="0" normalizeH="0" baseline="0" noProof="0" dirty="0" smtClean="0">
                <a:ln>
                  <a:noFill/>
                </a:ln>
                <a:solidFill>
                  <a:srgbClr val="000000"/>
                </a:solidFill>
                <a:effectLst/>
                <a:uLnTx/>
                <a:uFillTx/>
                <a:latin typeface="Arial Narrow" panose="020B0606020202030204" pitchFamily="34" charset="0"/>
                <a:cs typeface="Times New Roman" charset="0"/>
              </a:rPr>
              <a:t>, 3 (2): 115-127.</a:t>
            </a:r>
          </a:p>
          <a:p>
            <a:pPr lvl="0" algn="just" eaLnBrk="0" fontAlgn="base" hangingPunct="0">
              <a:lnSpc>
                <a:spcPct val="90000"/>
              </a:lnSpc>
              <a:spcBef>
                <a:spcPct val="20000"/>
              </a:spcBef>
              <a:spcAft>
                <a:spcPct val="0"/>
              </a:spcAft>
              <a:buClr>
                <a:srgbClr val="00AE00"/>
              </a:buClr>
              <a:buSzPct val="75000"/>
            </a:pPr>
            <a:endParaRPr kumimoji="0" lang="es-CR" altLang="es-MX" sz="1600" b="0" i="0" u="none" strike="noStrike" kern="0" cap="none" spc="0" normalizeH="0" baseline="0" noProof="0" dirty="0" smtClean="0">
              <a:ln>
                <a:noFill/>
              </a:ln>
              <a:solidFill>
                <a:srgbClr val="000000"/>
              </a:solidFill>
              <a:effectLst/>
              <a:uLnTx/>
              <a:uFillTx/>
              <a:latin typeface="Arial Narrow" panose="020B0606020202030204" pitchFamily="34" charset="0"/>
              <a:cs typeface="Times New Roman" charset="0"/>
            </a:endParaRPr>
          </a:p>
          <a:p>
            <a:pPr lvl="0" algn="just" eaLnBrk="0" fontAlgn="base" hangingPunct="0">
              <a:lnSpc>
                <a:spcPct val="90000"/>
              </a:lnSpc>
              <a:spcBef>
                <a:spcPct val="20000"/>
              </a:spcBef>
              <a:spcAft>
                <a:spcPct val="0"/>
              </a:spcAft>
              <a:buClr>
                <a:srgbClr val="00AE00"/>
              </a:buClr>
              <a:buSzPct val="75000"/>
            </a:pPr>
            <a:r>
              <a:rPr kumimoji="0" lang="en-US" altLang="es-MX" sz="1600" b="0" i="0" u="none" strike="noStrike" kern="0" cap="none" spc="0" normalizeH="0" baseline="0" noProof="0" dirty="0" smtClean="0">
                <a:ln>
                  <a:noFill/>
                </a:ln>
                <a:solidFill>
                  <a:srgbClr val="000000"/>
                </a:solidFill>
                <a:effectLst/>
                <a:uLnTx/>
                <a:uFillTx/>
                <a:latin typeface="Arial Narrow" panose="020B0606020202030204" pitchFamily="34" charset="0"/>
                <a:cs typeface="Times New Roman" charset="0"/>
              </a:rPr>
              <a:t>Redman, Deborah.  (1993).  </a:t>
            </a:r>
            <a:r>
              <a:rPr kumimoji="0" lang="en-US" altLang="es-MX" sz="1600" b="0" i="1" u="none" strike="noStrike" kern="0" cap="none" spc="0" normalizeH="0" baseline="0" noProof="0" dirty="0" smtClean="0">
                <a:ln>
                  <a:noFill/>
                </a:ln>
                <a:solidFill>
                  <a:srgbClr val="000000"/>
                </a:solidFill>
                <a:effectLst/>
                <a:uLnTx/>
                <a:uFillTx/>
                <a:latin typeface="Arial Narrow" panose="020B0606020202030204" pitchFamily="34" charset="0"/>
                <a:cs typeface="Times New Roman" charset="0"/>
              </a:rPr>
              <a:t>Economics and the philosophy of science.</a:t>
            </a:r>
            <a:r>
              <a:rPr kumimoji="0" lang="en-US" altLang="es-MX" sz="1600" b="0" i="0" u="none" strike="noStrike" kern="0" cap="none" spc="0" normalizeH="0" baseline="0" noProof="0" dirty="0" smtClean="0">
                <a:ln>
                  <a:noFill/>
                </a:ln>
                <a:solidFill>
                  <a:srgbClr val="000000"/>
                </a:solidFill>
                <a:effectLst/>
                <a:uLnTx/>
                <a:uFillTx/>
                <a:latin typeface="Arial Narrow" panose="020B0606020202030204" pitchFamily="34" charset="0"/>
                <a:cs typeface="Times New Roman" charset="0"/>
              </a:rPr>
              <a:t>  New York – Oxford:  Oxford University Press [Cap. 8, Sir Karl Popper´s Philosophy of Social Sciences:  a disjointed whole, pp. 103-141.  </a:t>
            </a:r>
          </a:p>
          <a:p>
            <a:pPr lvl="0" algn="just" eaLnBrk="0" fontAlgn="base" hangingPunct="0">
              <a:lnSpc>
                <a:spcPct val="90000"/>
              </a:lnSpc>
              <a:spcBef>
                <a:spcPct val="20000"/>
              </a:spcBef>
              <a:spcAft>
                <a:spcPct val="0"/>
              </a:spcAft>
              <a:buClr>
                <a:srgbClr val="00AE00"/>
              </a:buClr>
              <a:buSzPct val="75000"/>
            </a:pPr>
            <a:endParaRPr kumimoji="0" lang="en-US" altLang="es-MX" sz="1600" b="0" i="0" u="none" strike="noStrike" kern="0" cap="none" spc="0" normalizeH="0" baseline="0" noProof="0" dirty="0" smtClean="0">
              <a:ln>
                <a:noFill/>
              </a:ln>
              <a:solidFill>
                <a:srgbClr val="000000"/>
              </a:solidFill>
              <a:effectLst/>
              <a:uLnTx/>
              <a:uFillTx/>
              <a:latin typeface="Arial Narrow" panose="020B0606020202030204" pitchFamily="34" charset="0"/>
              <a:cs typeface="Times New Roman" charset="0"/>
            </a:endParaRPr>
          </a:p>
          <a:p>
            <a:pPr lvl="0" algn="just" eaLnBrk="0" fontAlgn="base" hangingPunct="0">
              <a:lnSpc>
                <a:spcPct val="90000"/>
              </a:lnSpc>
              <a:spcBef>
                <a:spcPct val="20000"/>
              </a:spcBef>
              <a:spcAft>
                <a:spcPct val="0"/>
              </a:spcAft>
              <a:buClr>
                <a:srgbClr val="00AE00"/>
              </a:buClr>
              <a:buSzPct val="75000"/>
            </a:pPr>
            <a:r>
              <a:rPr kumimoji="0" lang="en-US" altLang="es-MX" sz="1600" b="0" i="0" u="none" strike="noStrike" kern="0" cap="none" spc="0" normalizeH="0" baseline="0" noProof="0" dirty="0" smtClean="0">
                <a:ln>
                  <a:noFill/>
                </a:ln>
                <a:solidFill>
                  <a:srgbClr val="000000"/>
                </a:solidFill>
                <a:effectLst/>
                <a:uLnTx/>
                <a:uFillTx/>
                <a:latin typeface="Arial Narrow" panose="020B0606020202030204" pitchFamily="34" charset="0"/>
                <a:cs typeface="Times New Roman" charset="0"/>
              </a:rPr>
              <a:t>Silberberg, Eugene. (1978).  </a:t>
            </a:r>
            <a:r>
              <a:rPr kumimoji="0" lang="en-US" altLang="es-MX" sz="1600" b="0" i="1" u="none" strike="noStrike" kern="0" cap="none" spc="0" normalizeH="0" baseline="0" noProof="0" dirty="0" smtClean="0">
                <a:ln>
                  <a:noFill/>
                </a:ln>
                <a:solidFill>
                  <a:srgbClr val="000000"/>
                </a:solidFill>
                <a:effectLst/>
                <a:uLnTx/>
                <a:uFillTx/>
                <a:latin typeface="Arial Narrow" panose="020B0606020202030204" pitchFamily="34" charset="0"/>
                <a:cs typeface="Times New Roman" charset="0"/>
              </a:rPr>
              <a:t>The Structure of Economics: A Mathematical Analysis</a:t>
            </a:r>
            <a:r>
              <a:rPr kumimoji="0" lang="en-US" altLang="es-MX" sz="1600" b="0" i="0" u="none" strike="noStrike" kern="0" cap="none" spc="0" normalizeH="0" baseline="0" noProof="0" dirty="0" smtClean="0">
                <a:ln>
                  <a:noFill/>
                </a:ln>
                <a:solidFill>
                  <a:srgbClr val="000000"/>
                </a:solidFill>
                <a:effectLst/>
                <a:uLnTx/>
                <a:uFillTx/>
                <a:latin typeface="Arial Narrow" panose="020B0606020202030204" pitchFamily="34" charset="0"/>
                <a:cs typeface="Times New Roman" charset="0"/>
              </a:rPr>
              <a:t>.  New York:  McGraw-Hill Books.</a:t>
            </a:r>
            <a:endParaRPr kumimoji="0" lang="es-CR" altLang="es-MX" sz="1600" b="0" i="0" u="none" strike="noStrike" kern="0" cap="none" spc="0" normalizeH="0" baseline="0" noProof="0" dirty="0" smtClean="0">
              <a:ln>
                <a:noFill/>
              </a:ln>
              <a:solidFill>
                <a:srgbClr val="000000"/>
              </a:solidFill>
              <a:effectLst/>
              <a:uLnTx/>
              <a:uFillTx/>
              <a:latin typeface="Arial Narrow" panose="020B0606020202030204" pitchFamily="34" charset="0"/>
              <a:cs typeface="Times New Roman" charset="0"/>
            </a:endParaRPr>
          </a:p>
          <a:p>
            <a:endParaRPr lang="en-US" dirty="0" smtClean="0">
              <a:solidFill>
                <a:srgbClr val="000000"/>
              </a:solidFill>
              <a:effectLst/>
              <a:latin typeface="Times New Roman"/>
              <a:ea typeface="Times New Roman"/>
            </a:endParaRPr>
          </a:p>
        </p:txBody>
      </p:sp>
    </p:spTree>
    <p:extLst>
      <p:ext uri="{BB962C8B-B14F-4D97-AF65-F5344CB8AC3E}">
        <p14:creationId xmlns:p14="http://schemas.microsoft.com/office/powerpoint/2010/main" val="22350015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504" y="116632"/>
            <a:ext cx="1800200" cy="864096"/>
          </a:xfrm>
          <a:prstGeom prst="rect">
            <a:avLst/>
          </a:prstGeom>
          <a:solidFill>
            <a:schemeClr val="bg1"/>
          </a:solidFill>
          <a:ln>
            <a:solidFill>
              <a:srgbClr val="6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907704" y="116632"/>
            <a:ext cx="7128792" cy="864096"/>
          </a:xfrm>
          <a:prstGeom prst="rect">
            <a:avLst/>
          </a:prstGeom>
          <a:solidFill>
            <a:srgbClr val="7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b="1" dirty="0" smtClean="0">
                <a:solidFill>
                  <a:schemeClr val="bg1"/>
                </a:solidFill>
              </a:rPr>
              <a:t>UNIVERSIDAD AUTÓNOMA DEL ESTADO DEMÉXICO</a:t>
            </a:r>
          </a:p>
          <a:p>
            <a:r>
              <a:rPr lang="es-MX" sz="2000" dirty="0" smtClean="0">
                <a:solidFill>
                  <a:schemeClr val="bg1"/>
                </a:solidFill>
              </a:rPr>
              <a:t>FACULTAD DE ECONOMÍA</a:t>
            </a:r>
            <a:endParaRPr lang="es-MX"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8640"/>
            <a:ext cx="792088" cy="67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2"/>
          <p:cNvSpPr txBox="1">
            <a:spLocks noChangeArrowheads="1"/>
          </p:cNvSpPr>
          <p:nvPr/>
        </p:nvSpPr>
        <p:spPr bwMode="auto">
          <a:xfrm>
            <a:off x="1187624" y="1412776"/>
            <a:ext cx="71739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Narrow" pitchFamily="34" charset="0"/>
              </a:defRPr>
            </a:lvl2pPr>
            <a:lvl3pPr algn="ctr" rtl="0" eaLnBrk="0" fontAlgn="base" hangingPunct="0">
              <a:spcBef>
                <a:spcPct val="0"/>
              </a:spcBef>
              <a:spcAft>
                <a:spcPct val="0"/>
              </a:spcAft>
              <a:defRPr sz="4400">
                <a:solidFill>
                  <a:schemeClr val="tx2"/>
                </a:solidFill>
                <a:latin typeface="Arial Narrow" pitchFamily="34" charset="0"/>
              </a:defRPr>
            </a:lvl3pPr>
            <a:lvl4pPr algn="ctr" rtl="0" eaLnBrk="0" fontAlgn="base" hangingPunct="0">
              <a:spcBef>
                <a:spcPct val="0"/>
              </a:spcBef>
              <a:spcAft>
                <a:spcPct val="0"/>
              </a:spcAft>
              <a:defRPr sz="4400">
                <a:solidFill>
                  <a:schemeClr val="tx2"/>
                </a:solidFill>
                <a:latin typeface="Arial Narrow" pitchFamily="34" charset="0"/>
              </a:defRPr>
            </a:lvl4pPr>
            <a:lvl5pPr algn="ctr" rtl="0" eaLnBrk="0" fontAlgn="base" hangingPunct="0">
              <a:spcBef>
                <a:spcPct val="0"/>
              </a:spcBef>
              <a:spcAft>
                <a:spcPct val="0"/>
              </a:spcAft>
              <a:defRPr sz="4400">
                <a:solidFill>
                  <a:schemeClr val="tx2"/>
                </a:solidFill>
                <a:latin typeface="Arial Narrow" pitchFamily="34" charset="0"/>
              </a:defRPr>
            </a:lvl5pPr>
            <a:lvl6pPr marL="457200" algn="ctr" rtl="0" fontAlgn="base">
              <a:spcBef>
                <a:spcPct val="0"/>
              </a:spcBef>
              <a:spcAft>
                <a:spcPct val="0"/>
              </a:spcAft>
              <a:defRPr sz="4400">
                <a:solidFill>
                  <a:schemeClr val="tx2"/>
                </a:solidFill>
                <a:latin typeface="Arial Narrow" pitchFamily="34" charset="0"/>
              </a:defRPr>
            </a:lvl6pPr>
            <a:lvl7pPr marL="914400" algn="ctr" rtl="0" fontAlgn="base">
              <a:spcBef>
                <a:spcPct val="0"/>
              </a:spcBef>
              <a:spcAft>
                <a:spcPct val="0"/>
              </a:spcAft>
              <a:defRPr sz="4400">
                <a:solidFill>
                  <a:schemeClr val="tx2"/>
                </a:solidFill>
                <a:latin typeface="Arial Narrow" pitchFamily="34" charset="0"/>
              </a:defRPr>
            </a:lvl7pPr>
            <a:lvl8pPr marL="1371600" algn="ctr" rtl="0" fontAlgn="base">
              <a:spcBef>
                <a:spcPct val="0"/>
              </a:spcBef>
              <a:spcAft>
                <a:spcPct val="0"/>
              </a:spcAft>
              <a:defRPr sz="4400">
                <a:solidFill>
                  <a:schemeClr val="tx2"/>
                </a:solidFill>
                <a:latin typeface="Arial Narrow" pitchFamily="34" charset="0"/>
              </a:defRPr>
            </a:lvl8pPr>
            <a:lvl9pPr marL="1828800" algn="ctr" rtl="0" fontAlgn="base">
              <a:spcBef>
                <a:spcPct val="0"/>
              </a:spcBef>
              <a:spcAft>
                <a:spcPct val="0"/>
              </a:spcAft>
              <a:defRPr sz="4400">
                <a:solidFill>
                  <a:schemeClr val="tx2"/>
                </a:solidFill>
                <a:latin typeface="Arial Narrow"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MX" altLang="es-MX" sz="3200" b="1" i="0" u="none" strike="noStrike" kern="0" cap="none" spc="0" normalizeH="0" baseline="0" noProof="0" dirty="0" smtClean="0">
                <a:ln>
                  <a:noFill/>
                </a:ln>
                <a:solidFill>
                  <a:srgbClr val="000000"/>
                </a:solidFill>
                <a:effectLst/>
                <a:uLnTx/>
                <a:uFillTx/>
                <a:latin typeface="Arial Narrow"/>
                <a:ea typeface="+mj-ea"/>
                <a:cs typeface="+mj-cs"/>
              </a:rPr>
              <a:t>La posición de la Teoría del Conocimiento </a:t>
            </a:r>
            <a:br>
              <a:rPr kumimoji="0" lang="es-MX" altLang="es-MX" sz="3200" b="1" i="0" u="none" strike="noStrike" kern="0" cap="none" spc="0" normalizeH="0" baseline="0" noProof="0" dirty="0" smtClean="0">
                <a:ln>
                  <a:noFill/>
                </a:ln>
                <a:solidFill>
                  <a:srgbClr val="000000"/>
                </a:solidFill>
                <a:effectLst/>
                <a:uLnTx/>
                <a:uFillTx/>
                <a:latin typeface="Arial Narrow"/>
                <a:ea typeface="+mj-ea"/>
                <a:cs typeface="+mj-cs"/>
              </a:rPr>
            </a:br>
            <a:r>
              <a:rPr kumimoji="0" lang="es-MX" altLang="es-MX" sz="3200" b="1" i="0" u="none" strike="noStrike" kern="0" cap="none" spc="0" normalizeH="0" baseline="0" noProof="0" dirty="0" smtClean="0">
                <a:ln>
                  <a:noFill/>
                </a:ln>
                <a:solidFill>
                  <a:srgbClr val="000000"/>
                </a:solidFill>
                <a:effectLst/>
                <a:uLnTx/>
                <a:uFillTx/>
                <a:latin typeface="Arial Narrow"/>
                <a:ea typeface="+mj-ea"/>
                <a:cs typeface="+mj-cs"/>
              </a:rPr>
              <a:t>en el Sistema Filosófico</a:t>
            </a:r>
            <a:endParaRPr kumimoji="0" lang="es-ES" altLang="es-MX" sz="3200" b="1" i="0" u="none" strike="noStrike" kern="0" cap="none" spc="0" normalizeH="0" baseline="0" noProof="0" dirty="0" smtClean="0">
              <a:ln>
                <a:noFill/>
              </a:ln>
              <a:solidFill>
                <a:srgbClr val="000000"/>
              </a:solidFill>
              <a:effectLst/>
              <a:uLnTx/>
              <a:uFillTx/>
              <a:latin typeface="Arial Narrow"/>
              <a:ea typeface="+mj-ea"/>
              <a:cs typeface="+mj-cs"/>
            </a:endParaRPr>
          </a:p>
        </p:txBody>
      </p:sp>
      <p:sp>
        <p:nvSpPr>
          <p:cNvPr id="7" name="Text Box 3"/>
          <p:cNvSpPr txBox="1">
            <a:spLocks noChangeArrowheads="1"/>
          </p:cNvSpPr>
          <p:nvPr/>
        </p:nvSpPr>
        <p:spPr bwMode="auto">
          <a:xfrm>
            <a:off x="1331640" y="2852936"/>
            <a:ext cx="7162800"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algn="just" defTabSz="914400" eaLnBrk="1" fontAlgn="base" latinLnBrk="0" hangingPunct="1">
              <a:lnSpc>
                <a:spcPct val="100000"/>
              </a:lnSpc>
              <a:spcBef>
                <a:spcPct val="50000"/>
              </a:spcBef>
              <a:spcAft>
                <a:spcPct val="0"/>
              </a:spcAft>
              <a:buClrTx/>
              <a:buSzTx/>
              <a:buFontTx/>
              <a:buNone/>
              <a:tabLst/>
              <a:defRPr/>
            </a:pP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A la filosofía entendida como una reflexión sobre la conducta teórica le llamaríamos ciencia y la filosofía es, entonces, </a:t>
            </a:r>
            <a:r>
              <a:rPr kumimoji="0" lang="es-MX" altLang="es-MX" sz="2400" b="0" i="1" u="none" strike="noStrike" kern="0" cap="none" spc="0" normalizeH="0" baseline="0" noProof="0" dirty="0" smtClean="0">
                <a:ln>
                  <a:noFill/>
                </a:ln>
                <a:solidFill>
                  <a:srgbClr val="000000"/>
                </a:solidFill>
                <a:effectLst/>
                <a:uLnTx/>
                <a:uFillTx/>
                <a:latin typeface="Times New Roman" pitchFamily="18" charset="0"/>
              </a:rPr>
              <a:t>teoría del conocimiento científico o teoría de la ciencia</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a:t>
            </a:r>
          </a:p>
          <a:p>
            <a:pPr marL="0" marR="0" lvl="0" indent="0" algn="just" defTabSz="914400" eaLnBrk="1" fontAlgn="base" latinLnBrk="0" hangingPunct="1">
              <a:lnSpc>
                <a:spcPct val="100000"/>
              </a:lnSpc>
              <a:spcBef>
                <a:spcPct val="50000"/>
              </a:spcBef>
              <a:spcAft>
                <a:spcPct val="0"/>
              </a:spcAft>
              <a:buClrTx/>
              <a:buSzTx/>
              <a:buFontTx/>
              <a:buNone/>
              <a:tabLst/>
              <a:defRPr/>
            </a:pP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Como reflexión sobre la conducta práctica (valores), toma el sentido de </a:t>
            </a:r>
            <a:r>
              <a:rPr kumimoji="0" lang="es-MX" altLang="es-MX" sz="2400" b="0" i="1" u="none" strike="noStrike" kern="0" cap="none" spc="0" normalizeH="0" baseline="0" noProof="0" dirty="0" smtClean="0">
                <a:ln>
                  <a:noFill/>
                </a:ln>
                <a:solidFill>
                  <a:srgbClr val="000000"/>
                </a:solidFill>
                <a:effectLst/>
                <a:uLnTx/>
                <a:uFillTx/>
                <a:latin typeface="Times New Roman" pitchFamily="18" charset="0"/>
              </a:rPr>
              <a:t>teoría de los valores</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a:t>
            </a:r>
          </a:p>
          <a:p>
            <a:pPr marL="0" marR="0" lvl="0" indent="0" algn="just" defTabSz="914400" eaLnBrk="1" fontAlgn="base" latinLnBrk="0" hangingPunct="1">
              <a:lnSpc>
                <a:spcPct val="100000"/>
              </a:lnSpc>
              <a:spcBef>
                <a:spcPct val="50000"/>
              </a:spcBef>
              <a:spcAft>
                <a:spcPct val="0"/>
              </a:spcAft>
              <a:buClrTx/>
              <a:buSzTx/>
              <a:buFontTx/>
              <a:buNone/>
              <a:tabLst/>
              <a:defRPr/>
            </a:pP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En tercer lugar, la filosofía es una </a:t>
            </a:r>
            <a:r>
              <a:rPr kumimoji="0" lang="es-MX" altLang="es-MX" sz="2400" b="0" i="1" u="none" strike="noStrike" kern="0" cap="none" spc="0" normalizeH="0" baseline="0" noProof="0" dirty="0" smtClean="0">
                <a:ln>
                  <a:noFill/>
                </a:ln>
                <a:solidFill>
                  <a:srgbClr val="000000"/>
                </a:solidFill>
                <a:effectLst/>
                <a:uLnTx/>
                <a:uFillTx/>
                <a:latin typeface="Times New Roman" pitchFamily="18" charset="0"/>
              </a:rPr>
              <a:t>teoría de la concepción del universo</a:t>
            </a:r>
            <a:r>
              <a:rPr kumimoji="0" lang="es-MX" altLang="es-MX" sz="2400" b="0" i="0" u="none" strike="noStrike" kern="0" cap="none" spc="0" normalizeH="0" baseline="0" noProof="0" dirty="0" smtClean="0">
                <a:ln>
                  <a:noFill/>
                </a:ln>
                <a:solidFill>
                  <a:srgbClr val="000000"/>
                </a:solidFill>
                <a:effectLst/>
                <a:uLnTx/>
                <a:uFillTx/>
                <a:latin typeface="Times New Roman" pitchFamily="18" charset="0"/>
              </a:rPr>
              <a:t>. </a:t>
            </a:r>
            <a:endParaRPr kumimoji="0" lang="es-ES" altLang="es-MX" sz="2400" b="0" i="0" u="none" strike="noStrike" kern="0" cap="none" spc="0" normalizeH="0" baseline="0" noProof="0" dirty="0" smtClean="0">
              <a:ln>
                <a:noFill/>
              </a:ln>
              <a:solidFill>
                <a:srgbClr val="000000"/>
              </a:solidFill>
              <a:effectLst/>
              <a:uLnTx/>
              <a:uFillTx/>
              <a:latin typeface="Times New Roman" pitchFamily="18" charset="0"/>
            </a:endParaRPr>
          </a:p>
        </p:txBody>
      </p:sp>
    </p:spTree>
    <p:extLst>
      <p:ext uri="{BB962C8B-B14F-4D97-AF65-F5344CB8AC3E}">
        <p14:creationId xmlns:p14="http://schemas.microsoft.com/office/powerpoint/2010/main" val="4073842356"/>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1775</TotalTime>
  <Words>6026</Words>
  <Application>Microsoft Office PowerPoint</Application>
  <PresentationFormat>Presentación en pantalla (4:3)</PresentationFormat>
  <Paragraphs>605</Paragraphs>
  <Slides>85</Slides>
  <Notes>9</Notes>
  <HiddenSlides>0</HiddenSlides>
  <MMClips>0</MMClips>
  <ScaleCrop>false</ScaleCrop>
  <HeadingPairs>
    <vt:vector size="4" baseType="variant">
      <vt:variant>
        <vt:lpstr>Tema</vt:lpstr>
      </vt:variant>
      <vt:variant>
        <vt:i4>1</vt:i4>
      </vt:variant>
      <vt:variant>
        <vt:lpstr>Títulos de diapositiva</vt:lpstr>
      </vt:variant>
      <vt:variant>
        <vt:i4>85</vt:i4>
      </vt:variant>
    </vt:vector>
  </HeadingPairs>
  <TitlesOfParts>
    <vt:vector size="86"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390090</dc:creator>
  <cp:lastModifiedBy>390090</cp:lastModifiedBy>
  <cp:revision>53</cp:revision>
  <dcterms:created xsi:type="dcterms:W3CDTF">2015-10-01T22:58:48Z</dcterms:created>
  <dcterms:modified xsi:type="dcterms:W3CDTF">2015-10-03T04:33:57Z</dcterms:modified>
</cp:coreProperties>
</file>